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9" r:id="rId3"/>
    <p:sldId id="263" r:id="rId4"/>
    <p:sldId id="257" r:id="rId5"/>
    <p:sldId id="276" r:id="rId6"/>
    <p:sldId id="262" r:id="rId7"/>
    <p:sldId id="271" r:id="rId8"/>
    <p:sldId id="261" r:id="rId9"/>
    <p:sldId id="264" r:id="rId10"/>
    <p:sldId id="266" r:id="rId11"/>
    <p:sldId id="265" r:id="rId12"/>
    <p:sldId id="268" r:id="rId13"/>
    <p:sldId id="270" r:id="rId14"/>
    <p:sldId id="269"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23" autoAdjust="0"/>
    <p:restoredTop sz="93741" autoAdjust="0"/>
  </p:normalViewPr>
  <p:slideViewPr>
    <p:cSldViewPr snapToGrid="0">
      <p:cViewPr varScale="1">
        <p:scale>
          <a:sx n="69" d="100"/>
          <a:sy n="69" d="100"/>
        </p:scale>
        <p:origin x="330" y="6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434EFD-3EC0-4144-A457-722DD21FB620}" type="datetimeFigureOut">
              <a:rPr lang="fr-CA" smtClean="0"/>
              <a:t>2021-07-16</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BEB30E-0F6B-4AF5-B389-E0D1E8B7793A}" type="slidenum">
              <a:rPr lang="fr-CA" smtClean="0"/>
              <a:t>‹N°›</a:t>
            </a:fld>
            <a:endParaRPr lang="fr-CA"/>
          </a:p>
        </p:txBody>
      </p:sp>
    </p:spTree>
    <p:extLst>
      <p:ext uri="{BB962C8B-B14F-4D97-AF65-F5344CB8AC3E}">
        <p14:creationId xmlns:p14="http://schemas.microsoft.com/office/powerpoint/2010/main" val="475532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L’Inde fait de grand effort pour augmentation </a:t>
            </a:r>
            <a:r>
              <a:rPr lang="fr-CA"/>
              <a:t>sa population</a:t>
            </a:r>
          </a:p>
        </p:txBody>
      </p:sp>
      <p:sp>
        <p:nvSpPr>
          <p:cNvPr id="4" name="Espace réservé du numéro de diapositive 3"/>
          <p:cNvSpPr>
            <a:spLocks noGrp="1"/>
          </p:cNvSpPr>
          <p:nvPr>
            <p:ph type="sldNum" sz="quarter" idx="5"/>
          </p:nvPr>
        </p:nvSpPr>
        <p:spPr/>
        <p:txBody>
          <a:bodyPr/>
          <a:lstStyle/>
          <a:p>
            <a:fld id="{01BEB30E-0F6B-4AF5-B389-E0D1E8B7793A}" type="slidenum">
              <a:rPr lang="fr-CA" smtClean="0"/>
              <a:t>4</a:t>
            </a:fld>
            <a:endParaRPr lang="fr-CA"/>
          </a:p>
        </p:txBody>
      </p:sp>
    </p:spTree>
    <p:extLst>
      <p:ext uri="{BB962C8B-B14F-4D97-AF65-F5344CB8AC3E}">
        <p14:creationId xmlns:p14="http://schemas.microsoft.com/office/powerpoint/2010/main" val="1610831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L’Inde fait de grand effort pour augmentation </a:t>
            </a:r>
            <a:r>
              <a:rPr lang="fr-CA"/>
              <a:t>sa population</a:t>
            </a:r>
          </a:p>
        </p:txBody>
      </p:sp>
      <p:sp>
        <p:nvSpPr>
          <p:cNvPr id="4" name="Espace réservé du numéro de diapositive 3"/>
          <p:cNvSpPr>
            <a:spLocks noGrp="1"/>
          </p:cNvSpPr>
          <p:nvPr>
            <p:ph type="sldNum" sz="quarter" idx="5"/>
          </p:nvPr>
        </p:nvSpPr>
        <p:spPr/>
        <p:txBody>
          <a:bodyPr/>
          <a:lstStyle/>
          <a:p>
            <a:fld id="{01BEB30E-0F6B-4AF5-B389-E0D1E8B7793A}" type="slidenum">
              <a:rPr lang="fr-CA" smtClean="0"/>
              <a:t>5</a:t>
            </a:fld>
            <a:endParaRPr lang="fr-CA"/>
          </a:p>
        </p:txBody>
      </p:sp>
    </p:spTree>
    <p:extLst>
      <p:ext uri="{BB962C8B-B14F-4D97-AF65-F5344CB8AC3E}">
        <p14:creationId xmlns:p14="http://schemas.microsoft.com/office/powerpoint/2010/main" val="1596623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6667EC-05E8-4EF9-A7CA-30637925E3A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A"/>
          </a:p>
        </p:txBody>
      </p:sp>
      <p:sp>
        <p:nvSpPr>
          <p:cNvPr id="3" name="Sous-titre 2">
            <a:extLst>
              <a:ext uri="{FF2B5EF4-FFF2-40B4-BE49-F238E27FC236}">
                <a16:creationId xmlns:a16="http://schemas.microsoft.com/office/drawing/2014/main" id="{07EEDACC-DF58-43B0-8D4C-913EF21258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7CB35A26-18DD-44C9-8856-AE83153E4C36}"/>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5" name="Espace réservé du pied de page 4">
            <a:extLst>
              <a:ext uri="{FF2B5EF4-FFF2-40B4-BE49-F238E27FC236}">
                <a16:creationId xmlns:a16="http://schemas.microsoft.com/office/drawing/2014/main" id="{A0B733B3-5DD9-4C5C-A235-BAD754F90469}"/>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0FC51006-E3E0-4FC0-B57E-A447DD72A57C}"/>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3923083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7F815C-65D9-40CA-96C2-577F8235103B}"/>
              </a:ext>
            </a:extLst>
          </p:cNvPr>
          <p:cNvSpPr>
            <a:spLocks noGrp="1"/>
          </p:cNvSpPr>
          <p:nvPr>
            <p:ph type="title"/>
          </p:nvPr>
        </p:nvSpPr>
        <p:spPr/>
        <p:txBody>
          <a:bodyPr/>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30122122-31A6-4E21-AADA-9DEB71C51C0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4130A5A6-38EE-4138-B7BF-95B4550DE73B}"/>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5" name="Espace réservé du pied de page 4">
            <a:extLst>
              <a:ext uri="{FF2B5EF4-FFF2-40B4-BE49-F238E27FC236}">
                <a16:creationId xmlns:a16="http://schemas.microsoft.com/office/drawing/2014/main" id="{35F15988-383A-4495-AEA0-36341B3E461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C1524CE0-0E70-49A6-A851-0D38F4A547BD}"/>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892537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395CF58-558F-4D77-847E-71EA574D2B6E}"/>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1680C453-3BF1-4805-8CD7-6FD3E1B5EC65}"/>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BD87AEF3-09D5-4F85-9C64-BB15836907CD}"/>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5" name="Espace réservé du pied de page 4">
            <a:extLst>
              <a:ext uri="{FF2B5EF4-FFF2-40B4-BE49-F238E27FC236}">
                <a16:creationId xmlns:a16="http://schemas.microsoft.com/office/drawing/2014/main" id="{B9EC90AF-9F74-4EC8-B292-CE6C49BC28CC}"/>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F0665B9B-A545-46C8-82B9-C968E15240C1}"/>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3844546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F13322-FEC2-49E7-B7E0-D72808852F51}"/>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A57F63F5-EB7C-4BB9-A85A-6191CF9AE7A0}"/>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7E307AD7-6254-4579-ADF3-32A906ADA29E}"/>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5" name="Espace réservé du pied de page 4">
            <a:extLst>
              <a:ext uri="{FF2B5EF4-FFF2-40B4-BE49-F238E27FC236}">
                <a16:creationId xmlns:a16="http://schemas.microsoft.com/office/drawing/2014/main" id="{B56613C4-B89C-4FDB-9EFD-321AD4EE0DAB}"/>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229C1990-BCFF-411F-8FBC-C7C1DE54FA5D}"/>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939837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D3373C-5DFB-46A2-932C-ACB40B2B4FA6}"/>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DA840551-D29A-4410-9AE2-54DB9D1997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10E5AB1-6C2E-4E3A-B3EF-6DA920F47CEF}"/>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5" name="Espace réservé du pied de page 4">
            <a:extLst>
              <a:ext uri="{FF2B5EF4-FFF2-40B4-BE49-F238E27FC236}">
                <a16:creationId xmlns:a16="http://schemas.microsoft.com/office/drawing/2014/main" id="{A5110A93-F6B2-441A-B01E-45CBC14CE11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FD5A9AFC-84DB-42DF-A177-5E00DE501A6E}"/>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129883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2E6232-9BFE-4AD4-B550-DE1FAC49AEB8}"/>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70E2358B-C73E-45C6-807E-FBAD2E3D6BFA}"/>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a:extLst>
              <a:ext uri="{FF2B5EF4-FFF2-40B4-BE49-F238E27FC236}">
                <a16:creationId xmlns:a16="http://schemas.microsoft.com/office/drawing/2014/main" id="{F6AC1575-633F-41A4-939D-80135E4C268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a:extLst>
              <a:ext uri="{FF2B5EF4-FFF2-40B4-BE49-F238E27FC236}">
                <a16:creationId xmlns:a16="http://schemas.microsoft.com/office/drawing/2014/main" id="{E22B348C-57BD-4B74-9E2D-DE6F2DC15434}"/>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6" name="Espace réservé du pied de page 5">
            <a:extLst>
              <a:ext uri="{FF2B5EF4-FFF2-40B4-BE49-F238E27FC236}">
                <a16:creationId xmlns:a16="http://schemas.microsoft.com/office/drawing/2014/main" id="{EF3E2385-CB02-4D4E-A69F-CE1194ABC94E}"/>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EBA8DB31-5875-488F-8F58-1C6D9C87B944}"/>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833993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94346B-4520-45A0-ADED-088C8FC9E554}"/>
              </a:ext>
            </a:extLst>
          </p:cNvPr>
          <p:cNvSpPr>
            <a:spLocks noGrp="1"/>
          </p:cNvSpPr>
          <p:nvPr>
            <p:ph type="title"/>
          </p:nvPr>
        </p:nvSpPr>
        <p:spPr>
          <a:xfrm>
            <a:off x="839788" y="365125"/>
            <a:ext cx="10515600" cy="1325563"/>
          </a:xfrm>
        </p:spPr>
        <p:txBody>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69F1B0E-64BA-4FD1-8F26-D8D6B248A066}"/>
              </a:ext>
            </a:extLst>
          </p:cNvPr>
          <p:cNvSpPr>
            <a:spLocks noGrp="1"/>
          </p:cNvSpPr>
          <p:nvPr>
            <p:ph type="body" idx="1"/>
          </p:nvPr>
        </p:nvSpPr>
        <p:spPr>
          <a:xfrm>
            <a:off x="839788" y="5338766"/>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4" name="Espace réservé du contenu 3">
            <a:extLst>
              <a:ext uri="{FF2B5EF4-FFF2-40B4-BE49-F238E27FC236}">
                <a16:creationId xmlns:a16="http://schemas.microsoft.com/office/drawing/2014/main" id="{F9964A8E-0F50-4360-A6AF-5D38D42C5994}"/>
              </a:ext>
            </a:extLst>
          </p:cNvPr>
          <p:cNvSpPr>
            <a:spLocks noGrp="1"/>
          </p:cNvSpPr>
          <p:nvPr>
            <p:ph sz="half" idx="2"/>
          </p:nvPr>
        </p:nvSpPr>
        <p:spPr>
          <a:xfrm>
            <a:off x="839788" y="1645760"/>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a:extLst>
              <a:ext uri="{FF2B5EF4-FFF2-40B4-BE49-F238E27FC236}">
                <a16:creationId xmlns:a16="http://schemas.microsoft.com/office/drawing/2014/main" id="{E1809ADD-0BCD-4FCC-92A8-B4970228F6D6}"/>
              </a:ext>
            </a:extLst>
          </p:cNvPr>
          <p:cNvSpPr>
            <a:spLocks noGrp="1"/>
          </p:cNvSpPr>
          <p:nvPr>
            <p:ph type="body" sz="quarter" idx="3"/>
          </p:nvPr>
        </p:nvSpPr>
        <p:spPr>
          <a:xfrm>
            <a:off x="6172200" y="5338766"/>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6" name="Espace réservé du contenu 5">
            <a:extLst>
              <a:ext uri="{FF2B5EF4-FFF2-40B4-BE49-F238E27FC236}">
                <a16:creationId xmlns:a16="http://schemas.microsoft.com/office/drawing/2014/main" id="{ABFE90CA-CC89-4957-AB1C-7BBF6DF905A5}"/>
              </a:ext>
            </a:extLst>
          </p:cNvPr>
          <p:cNvSpPr>
            <a:spLocks noGrp="1"/>
          </p:cNvSpPr>
          <p:nvPr>
            <p:ph sz="quarter" idx="4"/>
          </p:nvPr>
        </p:nvSpPr>
        <p:spPr>
          <a:xfrm>
            <a:off x="6172200" y="1645760"/>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a:extLst>
              <a:ext uri="{FF2B5EF4-FFF2-40B4-BE49-F238E27FC236}">
                <a16:creationId xmlns:a16="http://schemas.microsoft.com/office/drawing/2014/main" id="{5469AD1E-1457-4EA9-A1A3-6B5066C23B5A}"/>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8" name="Espace réservé du pied de page 7">
            <a:extLst>
              <a:ext uri="{FF2B5EF4-FFF2-40B4-BE49-F238E27FC236}">
                <a16:creationId xmlns:a16="http://schemas.microsoft.com/office/drawing/2014/main" id="{F82A9024-115E-41B1-93D1-A186C3654153}"/>
              </a:ext>
            </a:extLst>
          </p:cNvPr>
          <p:cNvSpPr>
            <a:spLocks noGrp="1"/>
          </p:cNvSpPr>
          <p:nvPr>
            <p:ph type="ftr" sz="quarter" idx="11"/>
          </p:nvPr>
        </p:nvSpPr>
        <p:spPr/>
        <p:txBody>
          <a:bodyPr/>
          <a:lstStyle/>
          <a:p>
            <a:endParaRPr lang="fr-CA"/>
          </a:p>
        </p:txBody>
      </p:sp>
      <p:sp>
        <p:nvSpPr>
          <p:cNvPr id="9" name="Espace réservé du numéro de diapositive 8">
            <a:extLst>
              <a:ext uri="{FF2B5EF4-FFF2-40B4-BE49-F238E27FC236}">
                <a16:creationId xmlns:a16="http://schemas.microsoft.com/office/drawing/2014/main" id="{4193898A-3F33-4CDC-ADE2-476B4745ED62}"/>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2037393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5E3EC6-BE46-4FCB-B206-70E56F0D7068}"/>
              </a:ext>
            </a:extLst>
          </p:cNvPr>
          <p:cNvSpPr>
            <a:spLocks noGrp="1"/>
          </p:cNvSpPr>
          <p:nvPr>
            <p:ph type="title"/>
          </p:nvPr>
        </p:nvSpPr>
        <p:spPr/>
        <p:txBody>
          <a:bodyPr/>
          <a:lstStyle>
            <a:lvl1pPr algn="ctr">
              <a:defRPr/>
            </a:lvl1pPr>
          </a:lstStyle>
          <a:p>
            <a:r>
              <a:rPr lang="fr-FR" dirty="0"/>
              <a:t>Modifiez le style du titre</a:t>
            </a:r>
            <a:endParaRPr lang="fr-CA" dirty="0"/>
          </a:p>
        </p:txBody>
      </p:sp>
      <p:sp>
        <p:nvSpPr>
          <p:cNvPr id="3" name="Espace réservé de la date 2">
            <a:extLst>
              <a:ext uri="{FF2B5EF4-FFF2-40B4-BE49-F238E27FC236}">
                <a16:creationId xmlns:a16="http://schemas.microsoft.com/office/drawing/2014/main" id="{3E150EF2-373E-4FF0-A898-8DED8EC7D097}"/>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4" name="Espace réservé du pied de page 3">
            <a:extLst>
              <a:ext uri="{FF2B5EF4-FFF2-40B4-BE49-F238E27FC236}">
                <a16:creationId xmlns:a16="http://schemas.microsoft.com/office/drawing/2014/main" id="{EDE3C5C2-498A-4F38-B7EC-6C1BC26B7A3C}"/>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EEA4FBEA-2369-4E87-A02A-3FD28A945D35}"/>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2423364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1E83FD3-2180-45EC-B069-44B3B81D2390}"/>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3" name="Espace réservé du pied de page 2">
            <a:extLst>
              <a:ext uri="{FF2B5EF4-FFF2-40B4-BE49-F238E27FC236}">
                <a16:creationId xmlns:a16="http://schemas.microsoft.com/office/drawing/2014/main" id="{E769FE17-F3C7-4355-B19A-6D295DE0B4D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09D54F25-33E8-44A7-848B-9604047DA4A3}"/>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3754061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EDA67C-4630-4F47-B446-D888649242B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BFCB2BDC-CE16-4A9C-92F1-0967960AD4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a:extLst>
              <a:ext uri="{FF2B5EF4-FFF2-40B4-BE49-F238E27FC236}">
                <a16:creationId xmlns:a16="http://schemas.microsoft.com/office/drawing/2014/main" id="{E8E9936B-7189-4DCC-AB6C-4E50474DD2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49F4ACA-A633-4CF2-A86D-69D6A95FA433}"/>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6" name="Espace réservé du pied de page 5">
            <a:extLst>
              <a:ext uri="{FF2B5EF4-FFF2-40B4-BE49-F238E27FC236}">
                <a16:creationId xmlns:a16="http://schemas.microsoft.com/office/drawing/2014/main" id="{26C714C3-7E09-4E46-AF1B-38337A4291CF}"/>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60018390-6E67-4CCD-BE20-CFB620718A14}"/>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2447485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9363E5-4CC6-4B3A-847F-A56A44EA9BD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4DB39CA1-1602-469F-BBA3-A9C45B0A34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2F309528-286B-49ED-B540-59C1116FEA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DE72A88-FFF5-4DF7-87AA-12BE5CAA57E6}"/>
              </a:ext>
            </a:extLst>
          </p:cNvPr>
          <p:cNvSpPr>
            <a:spLocks noGrp="1"/>
          </p:cNvSpPr>
          <p:nvPr>
            <p:ph type="dt" sz="half" idx="10"/>
          </p:nvPr>
        </p:nvSpPr>
        <p:spPr/>
        <p:txBody>
          <a:bodyPr/>
          <a:lstStyle/>
          <a:p>
            <a:fld id="{9930912B-49A3-4A65-8C51-C03B4403E816}" type="datetimeFigureOut">
              <a:rPr lang="fr-CA" smtClean="0"/>
              <a:t>2021-07-16</a:t>
            </a:fld>
            <a:endParaRPr lang="fr-CA"/>
          </a:p>
        </p:txBody>
      </p:sp>
      <p:sp>
        <p:nvSpPr>
          <p:cNvPr id="6" name="Espace réservé du pied de page 5">
            <a:extLst>
              <a:ext uri="{FF2B5EF4-FFF2-40B4-BE49-F238E27FC236}">
                <a16:creationId xmlns:a16="http://schemas.microsoft.com/office/drawing/2014/main" id="{EDB73200-96F7-4F15-8299-D93C56D70164}"/>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185C6A-949A-4574-A777-A238C9C1E7C7}"/>
              </a:ext>
            </a:extLst>
          </p:cNvPr>
          <p:cNvSpPr>
            <a:spLocks noGrp="1"/>
          </p:cNvSpPr>
          <p:nvPr>
            <p:ph type="sldNum" sz="quarter" idx="12"/>
          </p:nvPr>
        </p:nvSpPr>
        <p:spPr/>
        <p:txBody>
          <a:bodyPr/>
          <a:lstStyle/>
          <a:p>
            <a:fld id="{2DD2D89F-BE84-4E0A-A5BF-4C9AF5EAC324}" type="slidenum">
              <a:rPr lang="fr-CA" smtClean="0"/>
              <a:t>‹N°›</a:t>
            </a:fld>
            <a:endParaRPr lang="fr-CA"/>
          </a:p>
        </p:txBody>
      </p:sp>
    </p:spTree>
    <p:extLst>
      <p:ext uri="{BB962C8B-B14F-4D97-AF65-F5344CB8AC3E}">
        <p14:creationId xmlns:p14="http://schemas.microsoft.com/office/powerpoint/2010/main" val="3270445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B3FBFC8-19A9-4304-937F-497E36F7FB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dirty="0"/>
              <a:t>Modifiez le style du titre</a:t>
            </a:r>
            <a:endParaRPr lang="fr-CA" dirty="0"/>
          </a:p>
        </p:txBody>
      </p:sp>
      <p:sp>
        <p:nvSpPr>
          <p:cNvPr id="3" name="Espace réservé du texte 2">
            <a:extLst>
              <a:ext uri="{FF2B5EF4-FFF2-40B4-BE49-F238E27FC236}">
                <a16:creationId xmlns:a16="http://schemas.microsoft.com/office/drawing/2014/main" id="{8ADA98ED-52ED-4C07-812E-C4D42DB6D8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B5E801E1-2ECB-43CD-A34D-A2670D302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0912B-49A3-4A65-8C51-C03B4403E816}" type="datetimeFigureOut">
              <a:rPr lang="fr-CA" smtClean="0"/>
              <a:t>2021-07-16</a:t>
            </a:fld>
            <a:endParaRPr lang="fr-CA"/>
          </a:p>
        </p:txBody>
      </p:sp>
      <p:sp>
        <p:nvSpPr>
          <p:cNvPr id="5" name="Espace réservé du pied de page 4">
            <a:extLst>
              <a:ext uri="{FF2B5EF4-FFF2-40B4-BE49-F238E27FC236}">
                <a16:creationId xmlns:a16="http://schemas.microsoft.com/office/drawing/2014/main" id="{8E65B3E1-CBA0-4273-8D47-3AD0F33347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3A50F025-3647-4A7B-A691-A06FA93152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2D89F-BE84-4E0A-A5BF-4C9AF5EAC324}" type="slidenum">
              <a:rPr lang="fr-CA" smtClean="0"/>
              <a:t>‹N°›</a:t>
            </a:fld>
            <a:endParaRPr lang="fr-CA"/>
          </a:p>
        </p:txBody>
      </p:sp>
    </p:spTree>
    <p:extLst>
      <p:ext uri="{BB962C8B-B14F-4D97-AF65-F5344CB8AC3E}">
        <p14:creationId xmlns:p14="http://schemas.microsoft.com/office/powerpoint/2010/main" val="3607614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cap="none" spc="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mj-lt"/>
          <a:ea typeface="+mj-ea"/>
          <a:cs typeface="+mj-cs"/>
        </a:defRPr>
      </a:lvl1pPr>
    </p:titleStyle>
    <p:bodyStyle>
      <a:lvl1pPr marL="452438" indent="-452438" algn="l" defTabSz="914400" rtl="0" eaLnBrk="1" latinLnBrk="0" hangingPunct="1">
        <a:lnSpc>
          <a:spcPct val="90000"/>
        </a:lnSpc>
        <a:spcBef>
          <a:spcPts val="1000"/>
        </a:spcBef>
        <a:buClr>
          <a:schemeClr val="accent1"/>
        </a:buClr>
        <a:buSzPct val="80000"/>
        <a:buFont typeface="Webdings" panose="05030102010509060703" pitchFamily="18" charset="2"/>
        <a:buChar char=""/>
        <a:defRPr sz="2800" kern="1200">
          <a:solidFill>
            <a:schemeClr val="tx1"/>
          </a:solidFill>
          <a:latin typeface="+mn-lt"/>
          <a:ea typeface="+mn-ea"/>
          <a:cs typeface="+mn-cs"/>
        </a:defRPr>
      </a:lvl1pPr>
      <a:lvl2pPr marL="804863" indent="-347663" algn="l" defTabSz="914400" rtl="0" eaLnBrk="1" latinLnBrk="0" hangingPunct="1">
        <a:lnSpc>
          <a:spcPct val="90000"/>
        </a:lnSpc>
        <a:spcBef>
          <a:spcPts val="500"/>
        </a:spcBef>
        <a:buClr>
          <a:schemeClr val="accent6">
            <a:lumMod val="75000"/>
          </a:schemeClr>
        </a:buClr>
        <a:buSzPct val="80000"/>
        <a:buFont typeface="Wingdings 2" panose="05020102010507070707"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813B75-30FA-4E76-AB36-32AAAF574837}"/>
              </a:ext>
            </a:extLst>
          </p:cNvPr>
          <p:cNvSpPr>
            <a:spLocks noGrp="1"/>
          </p:cNvSpPr>
          <p:nvPr>
            <p:ph type="ctrTitle"/>
          </p:nvPr>
        </p:nvSpPr>
        <p:spPr>
          <a:xfrm>
            <a:off x="1524000" y="1122363"/>
            <a:ext cx="9144000" cy="2387600"/>
          </a:xfrm>
        </p:spPr>
        <p:txBody>
          <a:bodyPr/>
          <a:lstStyle/>
          <a:p>
            <a:r>
              <a:rPr lang="fr-FR" dirty="0"/>
              <a:t>Animaux en voie de disparition.</a:t>
            </a:r>
            <a:endParaRPr lang="fr-CA" dirty="0"/>
          </a:p>
        </p:txBody>
      </p:sp>
      <p:sp>
        <p:nvSpPr>
          <p:cNvPr id="3" name="Sous-titre 2">
            <a:extLst>
              <a:ext uri="{FF2B5EF4-FFF2-40B4-BE49-F238E27FC236}">
                <a16:creationId xmlns:a16="http://schemas.microsoft.com/office/drawing/2014/main" id="{9A66365C-0DE6-48E2-8686-E192F7E37754}"/>
              </a:ext>
            </a:extLst>
          </p:cNvPr>
          <p:cNvSpPr>
            <a:spLocks noGrp="1"/>
          </p:cNvSpPr>
          <p:nvPr>
            <p:ph type="subTitle" idx="1"/>
          </p:nvPr>
        </p:nvSpPr>
        <p:spPr>
          <a:xfrm>
            <a:off x="1524000" y="3602038"/>
            <a:ext cx="9144000" cy="1655762"/>
          </a:xfrm>
        </p:spPr>
        <p:txBody>
          <a:bodyPr/>
          <a:lstStyle/>
          <a:p>
            <a:r>
              <a:rPr lang="fr-CA" dirty="0"/>
              <a:t>Sauver la planète</a:t>
            </a:r>
          </a:p>
        </p:txBody>
      </p:sp>
      <p:pic>
        <p:nvPicPr>
          <p:cNvPr id="4" name="Image 3" descr="Une image contenant éléphant, eau, extérieur, ciel&#10;&#10;Description générée automatiquement">
            <a:extLst>
              <a:ext uri="{FF2B5EF4-FFF2-40B4-BE49-F238E27FC236}">
                <a16:creationId xmlns:a16="http://schemas.microsoft.com/office/drawing/2014/main" id="{B7610F7F-67DA-4951-AA5D-21AC14BD67BB}"/>
              </a:ext>
            </a:extLst>
          </p:cNvPr>
          <p:cNvPicPr>
            <a:picLocks noChangeAspect="1"/>
          </p:cNvPicPr>
          <p:nvPr/>
        </p:nvPicPr>
        <p:blipFill rotWithShape="1">
          <a:blip r:embed="rId2">
            <a:duotone>
              <a:prstClr val="black"/>
              <a:srgbClr val="D9C3A5">
                <a:tint val="50000"/>
                <a:satMod val="180000"/>
              </a:srgbClr>
            </a:duotone>
            <a:extLst>
              <a:ext uri="{28A0092B-C50C-407E-A947-70E740481C1C}">
                <a14:useLocalDpi xmlns:a14="http://schemas.microsoft.com/office/drawing/2010/main" val="0"/>
              </a:ext>
            </a:extLst>
          </a:blip>
          <a:srcRect t="15261"/>
          <a:stretch/>
        </p:blipFill>
        <p:spPr>
          <a:xfrm>
            <a:off x="2892528" y="3429000"/>
            <a:ext cx="4596251" cy="2770744"/>
          </a:xfrm>
          <a:prstGeom prst="rect">
            <a:avLst/>
          </a:prstGeom>
        </p:spPr>
      </p:pic>
      <p:pic>
        <p:nvPicPr>
          <p:cNvPr id="5" name="Image 4" descr="Une image contenant herbe, mammifère, primate, singe&#10;&#10;Description générée automatiquement">
            <a:extLst>
              <a:ext uri="{FF2B5EF4-FFF2-40B4-BE49-F238E27FC236}">
                <a16:creationId xmlns:a16="http://schemas.microsoft.com/office/drawing/2014/main" id="{3E58F46A-1710-4F92-89CE-7AC0581A0E9F}"/>
              </a:ext>
            </a:extLst>
          </p:cNvPr>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r="22686"/>
          <a:stretch/>
        </p:blipFill>
        <p:spPr>
          <a:xfrm>
            <a:off x="0" y="4449727"/>
            <a:ext cx="1825699" cy="1332000"/>
          </a:xfrm>
          <a:prstGeom prst="rect">
            <a:avLst/>
          </a:prstGeom>
        </p:spPr>
      </p:pic>
      <p:pic>
        <p:nvPicPr>
          <p:cNvPr id="6" name="Image 5" descr="Une image contenant ciel, extérieur, poisson, requin&#10;&#10;Description générée automatiquement">
            <a:extLst>
              <a:ext uri="{FF2B5EF4-FFF2-40B4-BE49-F238E27FC236}">
                <a16:creationId xmlns:a16="http://schemas.microsoft.com/office/drawing/2014/main" id="{6BF49FDD-AD1E-4A25-8693-0FDC6B60C64A}"/>
              </a:ext>
            </a:extLst>
          </p:cNvPr>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194000" y="5160717"/>
            <a:ext cx="1998000" cy="1332000"/>
          </a:xfrm>
          <a:prstGeom prst="rect">
            <a:avLst/>
          </a:prstGeom>
        </p:spPr>
      </p:pic>
      <p:pic>
        <p:nvPicPr>
          <p:cNvPr id="7" name="Image 6" descr="Une image contenant herbe, extérieur, mammifère, ours&#10;&#10;Description générée automatiquement">
            <a:extLst>
              <a:ext uri="{FF2B5EF4-FFF2-40B4-BE49-F238E27FC236}">
                <a16:creationId xmlns:a16="http://schemas.microsoft.com/office/drawing/2014/main" id="{82B8DEDF-D590-463D-BB8A-861078FE6747}"/>
              </a:ext>
            </a:extLst>
          </p:cNvPr>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498621" y="5284941"/>
            <a:ext cx="1998000" cy="1332000"/>
          </a:xfrm>
          <a:prstGeom prst="rect">
            <a:avLst/>
          </a:prstGeom>
        </p:spPr>
      </p:pic>
      <p:pic>
        <p:nvPicPr>
          <p:cNvPr id="8" name="Image 7" descr="Une image contenant herbe, mammifère, extérieur, tigre&#10;&#10;Description générée automatiquement">
            <a:extLst>
              <a:ext uri="{FF2B5EF4-FFF2-40B4-BE49-F238E27FC236}">
                <a16:creationId xmlns:a16="http://schemas.microsoft.com/office/drawing/2014/main" id="{60DA3A48-76E4-41E8-A91C-F8C79E95E441}"/>
              </a:ext>
            </a:extLst>
          </p:cNvPr>
          <p:cNvPicPr>
            <a:picLocks noChangeAspect="1"/>
          </p:cNvPicPr>
          <p:nvPr/>
        </p:nvPicPr>
        <p:blipFill>
          <a:blip r:embed="rId6">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523472" y="4017875"/>
            <a:ext cx="1776000" cy="1332000"/>
          </a:xfrm>
          <a:prstGeom prst="rect">
            <a:avLst/>
          </a:prstGeom>
        </p:spPr>
      </p:pic>
    </p:spTree>
    <p:extLst>
      <p:ext uri="{BB962C8B-B14F-4D97-AF65-F5344CB8AC3E}">
        <p14:creationId xmlns:p14="http://schemas.microsoft.com/office/powerpoint/2010/main" val="55166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AB10BF-CB04-47FC-A002-30439F00452E}"/>
              </a:ext>
            </a:extLst>
          </p:cNvPr>
          <p:cNvSpPr>
            <a:spLocks noGrp="1"/>
          </p:cNvSpPr>
          <p:nvPr>
            <p:ph type="title"/>
          </p:nvPr>
        </p:nvSpPr>
        <p:spPr>
          <a:xfrm>
            <a:off x="838200" y="365125"/>
            <a:ext cx="10515600" cy="1325563"/>
          </a:xfrm>
        </p:spPr>
        <p:txBody>
          <a:bodyPr/>
          <a:lstStyle/>
          <a:p>
            <a:r>
              <a:rPr lang="fr-FR" dirty="0"/>
              <a:t>Grand requin blanc et son alimentation</a:t>
            </a:r>
            <a:endParaRPr lang="fr-CA" dirty="0"/>
          </a:p>
        </p:txBody>
      </p:sp>
      <p:sp>
        <p:nvSpPr>
          <p:cNvPr id="3" name="Espace réservé du contenu 2">
            <a:extLst>
              <a:ext uri="{FF2B5EF4-FFF2-40B4-BE49-F238E27FC236}">
                <a16:creationId xmlns:a16="http://schemas.microsoft.com/office/drawing/2014/main" id="{3873C45D-6BAF-48B7-9D75-980CAE3FC402}"/>
              </a:ext>
            </a:extLst>
          </p:cNvPr>
          <p:cNvSpPr>
            <a:spLocks noGrp="1"/>
          </p:cNvSpPr>
          <p:nvPr>
            <p:ph idx="1"/>
          </p:nvPr>
        </p:nvSpPr>
        <p:spPr>
          <a:xfrm>
            <a:off x="838200" y="1825625"/>
            <a:ext cx="10515600" cy="4351338"/>
          </a:xfrm>
        </p:spPr>
        <p:txBody>
          <a:bodyPr>
            <a:normAutofit fontScale="85000" lnSpcReduction="20000"/>
          </a:bodyPr>
          <a:lstStyle/>
          <a:p>
            <a:r>
              <a:rPr lang="fr-FR" dirty="0"/>
              <a:t>Il est considéré comme un requin dangereux puisqu'il est responsable d'attaques contre les hommes, la grande majorité d'entre elles étant non mortelles. Néanmoins, contrairement à certaines idées reçues, il n'est pas un « mangeur d'hommes » et l'homme n'est pas une proie pour lui, la plupart des attaques étant dues à une erreur d'analyse visuelle du requin. </a:t>
            </a:r>
          </a:p>
          <a:p>
            <a:r>
              <a:rPr lang="fr-FR" dirty="0"/>
              <a:t>Le grand requin blanc est de nature plutôt solitaire et il est rare que plusieurs individus se rassemblent pour chasser. Il se situe au sommet de la chaîne alimentaire dans l'océan juste en dessous de l'orque. Du fait de sa taille, de son métabolisme et de ses capacités physiques exceptionnelles, il n'a que très peu de concurrents, hormis l'orque. Il mange des poissons de grande taille (comme le thon, l'espadon ou le tarpon), des tortues marines, des phoques et occasionnellement des dauphins. Les jeunes se nourrissent exclusivement de poissons. D'après l'analyse d'émetteurs placés dans leurs estomacs, les grands requins blancs prennent un repas en moyenne tous les trois jours, d'une masse qui avoisine 3 % de leur poids corporel. Quand les proies sont rares, ils peuvent attendre plusieurs semaines avant de s'alimenter. </a:t>
            </a:r>
            <a:endParaRPr lang="fr-CA" dirty="0"/>
          </a:p>
          <a:p>
            <a:endParaRPr lang="fr-CA" dirty="0"/>
          </a:p>
        </p:txBody>
      </p:sp>
    </p:spTree>
    <p:extLst>
      <p:ext uri="{BB962C8B-B14F-4D97-AF65-F5344CB8AC3E}">
        <p14:creationId xmlns:p14="http://schemas.microsoft.com/office/powerpoint/2010/main" val="3838287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50F5DEB-B6D4-43C5-B84B-1C3769545C1F}"/>
              </a:ext>
            </a:extLst>
          </p:cNvPr>
          <p:cNvSpPr>
            <a:spLocks noGrp="1"/>
          </p:cNvSpPr>
          <p:nvPr>
            <p:ph type="title"/>
          </p:nvPr>
        </p:nvSpPr>
        <p:spPr>
          <a:xfrm>
            <a:off x="838200" y="365125"/>
            <a:ext cx="10515600" cy="1325563"/>
          </a:xfrm>
        </p:spPr>
        <p:txBody>
          <a:bodyPr/>
          <a:lstStyle/>
          <a:p>
            <a:r>
              <a:rPr lang="fr-CA" dirty="0"/>
              <a:t>Le grand requin blanc reproduction</a:t>
            </a:r>
          </a:p>
        </p:txBody>
      </p:sp>
      <p:sp>
        <p:nvSpPr>
          <p:cNvPr id="3" name="Espace réservé du contenu 2">
            <a:extLst>
              <a:ext uri="{FF2B5EF4-FFF2-40B4-BE49-F238E27FC236}">
                <a16:creationId xmlns:a16="http://schemas.microsoft.com/office/drawing/2014/main" id="{A262606D-A458-4822-AF5D-EB3E1A4C4184}"/>
              </a:ext>
            </a:extLst>
          </p:cNvPr>
          <p:cNvSpPr>
            <a:spLocks noGrp="1"/>
          </p:cNvSpPr>
          <p:nvPr>
            <p:ph idx="1"/>
          </p:nvPr>
        </p:nvSpPr>
        <p:spPr>
          <a:xfrm>
            <a:off x="838200" y="1825625"/>
            <a:ext cx="10515600" cy="4351338"/>
          </a:xfrm>
        </p:spPr>
        <p:txBody>
          <a:bodyPr>
            <a:normAutofit fontScale="92500" lnSpcReduction="10000"/>
          </a:bodyPr>
          <a:lstStyle/>
          <a:p>
            <a:r>
              <a:rPr lang="fr-FR" dirty="0"/>
              <a:t>Son cycle de reproduction n'est pas bien connu. On estime que le mâle atteint sa maturité sexuelle à 26 ans et la femelle à 33 ans. Il est ovovivipare : les œufs se développent et éclosent dans l'utérus de la femelle, avec cannibalisme utérin (comme les autres </a:t>
            </a:r>
            <a:r>
              <a:rPr lang="fr-FR" dirty="0" err="1"/>
              <a:t>lamnidés</a:t>
            </a:r>
            <a:r>
              <a:rPr lang="fr-FR" dirty="0"/>
              <a:t>). Le temps de gestation n’est pas encore connu, car jusqu'à maintenant il n'a encore jamais été observé un accouplement de grand requin blanc. Il est estimé entre 12 et 18 mois. La période de reproduction est de 2 à 3 ans. Les jeunes grands requins blancs, à la naissance, mesurent entre 1,09 et 1,60 m et sont déjà des prédateurs capables de survivre. Ils se reproduisent au printemps. Son espérance de vie est évaluée à plus de 70 ans. </a:t>
            </a:r>
            <a:endParaRPr lang="fr-CA" dirty="0"/>
          </a:p>
          <a:p>
            <a:r>
              <a:rPr lang="fr-FR" dirty="0"/>
              <a:t>La croissance de la population est faible, avec un taux intrinsèque d'accroissement naturel de 0,04 à 0,056. </a:t>
            </a:r>
            <a:endParaRPr lang="fr-CA" dirty="0"/>
          </a:p>
          <a:p>
            <a:endParaRPr lang="fr-CA" dirty="0"/>
          </a:p>
        </p:txBody>
      </p:sp>
    </p:spTree>
    <p:extLst>
      <p:ext uri="{BB962C8B-B14F-4D97-AF65-F5344CB8AC3E}">
        <p14:creationId xmlns:p14="http://schemas.microsoft.com/office/powerpoint/2010/main" val="2601113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39BE9-BB49-4E54-8463-0A66ADC5C856}"/>
              </a:ext>
            </a:extLst>
          </p:cNvPr>
          <p:cNvSpPr>
            <a:spLocks noGrp="1"/>
          </p:cNvSpPr>
          <p:nvPr>
            <p:ph type="title"/>
          </p:nvPr>
        </p:nvSpPr>
        <p:spPr/>
        <p:txBody>
          <a:bodyPr/>
          <a:lstStyle/>
          <a:p>
            <a:r>
              <a:rPr lang="fr-CA" b="0" i="0">
                <a:solidFill>
                  <a:srgbClr val="202124"/>
                </a:solidFill>
                <a:effectLst/>
                <a:latin typeface="arial" panose="020B0604020202020204" pitchFamily="34" charset="0"/>
              </a:rPr>
              <a:t>L'éléphant d'Asie</a:t>
            </a:r>
            <a:endParaRPr lang="fr-CA" dirty="0"/>
          </a:p>
        </p:txBody>
      </p:sp>
      <p:sp>
        <p:nvSpPr>
          <p:cNvPr id="8" name="Espace réservé du contenu 7">
            <a:extLst>
              <a:ext uri="{FF2B5EF4-FFF2-40B4-BE49-F238E27FC236}">
                <a16:creationId xmlns:a16="http://schemas.microsoft.com/office/drawing/2014/main" id="{4379BBC0-7693-496E-9FD0-15595341D06E}"/>
              </a:ext>
            </a:extLst>
          </p:cNvPr>
          <p:cNvSpPr>
            <a:spLocks noGrp="1"/>
          </p:cNvSpPr>
          <p:nvPr>
            <p:ph idx="1"/>
          </p:nvPr>
        </p:nvSpPr>
        <p:spPr/>
        <p:txBody>
          <a:bodyPr/>
          <a:lstStyle/>
          <a:p>
            <a:pPr marL="0" indent="0">
              <a:buNone/>
            </a:pPr>
            <a:r>
              <a:rPr kumimoji="0" lang="fr-FR" altLang="fr-FR" sz="2800" b="0" i="0" u="none" strike="noStrike" cap="none" normalizeH="0" baseline="0" dirty="0">
                <a:ln>
                  <a:noFill/>
                </a:ln>
                <a:solidFill>
                  <a:srgbClr val="1F1F1F"/>
                </a:solidFill>
                <a:effectLst/>
                <a:latin typeface="Arial" panose="020B0604020202020204" pitchFamily="34" charset="0"/>
                <a:cs typeface="Arial" panose="020B0604020202020204" pitchFamily="34" charset="0"/>
              </a:rPr>
              <a:t>La situation de l’éléphant d’Asie est particulièrement difficile. La disparition de son habitat naturel — quelque 75 % des forêts naturelles sont disparues en moins de 110 ans — la chasse et la domestication de l’espèce sont responsables de la baisse de population. En fait, il ne resterait que 50 000 individus, dont une partie est domestiquée et utilisée comme bêtes de somme. En outre, l’ivoire de leurs défenses est très recherchée et incite au braconnage.</a:t>
            </a:r>
            <a:endParaRPr lang="fr-CA" dirty="0"/>
          </a:p>
        </p:txBody>
      </p:sp>
    </p:spTree>
    <p:extLst>
      <p:ext uri="{BB962C8B-B14F-4D97-AF65-F5344CB8AC3E}">
        <p14:creationId xmlns:p14="http://schemas.microsoft.com/office/powerpoint/2010/main" val="1522306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32665CE-40E0-4E8F-85FA-2F4ADDF5EF8A}"/>
              </a:ext>
            </a:extLst>
          </p:cNvPr>
          <p:cNvSpPr>
            <a:spLocks noGrp="1"/>
          </p:cNvSpPr>
          <p:nvPr>
            <p:ph type="title"/>
          </p:nvPr>
        </p:nvSpPr>
        <p:spPr>
          <a:xfrm>
            <a:off x="838200" y="365125"/>
            <a:ext cx="10515600" cy="1325563"/>
          </a:xfrm>
        </p:spPr>
        <p:txBody>
          <a:bodyPr/>
          <a:lstStyle/>
          <a:p>
            <a:r>
              <a:rPr lang="fr-CA" dirty="0"/>
              <a:t>Espères animales disparues</a:t>
            </a:r>
          </a:p>
        </p:txBody>
      </p:sp>
      <p:sp>
        <p:nvSpPr>
          <p:cNvPr id="8" name="Espace réservé du contenu 7">
            <a:extLst>
              <a:ext uri="{FF2B5EF4-FFF2-40B4-BE49-F238E27FC236}">
                <a16:creationId xmlns:a16="http://schemas.microsoft.com/office/drawing/2014/main" id="{00545FA9-2435-4198-9B54-1293CDFBCABA}"/>
              </a:ext>
            </a:extLst>
          </p:cNvPr>
          <p:cNvSpPr>
            <a:spLocks noGrp="1"/>
          </p:cNvSpPr>
          <p:nvPr>
            <p:ph idx="1"/>
          </p:nvPr>
        </p:nvSpPr>
        <p:spPr>
          <a:xfrm>
            <a:off x="838200" y="1825625"/>
            <a:ext cx="10515600" cy="4351338"/>
          </a:xfrm>
        </p:spPr>
        <p:txBody>
          <a:bodyPr>
            <a:normAutofit fontScale="77500" lnSpcReduction="20000"/>
          </a:bodyPr>
          <a:lstStyle/>
          <a:p>
            <a:r>
              <a:rPr lang="fr-FR" dirty="0"/>
              <a:t>Animaux terrestres</a:t>
            </a:r>
          </a:p>
          <a:p>
            <a:r>
              <a:rPr lang="fr-CA" dirty="0"/>
              <a:t>Grizzly Mexicain</a:t>
            </a:r>
          </a:p>
          <a:p>
            <a:r>
              <a:rPr lang="fr-FR" dirty="0"/>
              <a:t>Tigre de Java</a:t>
            </a:r>
          </a:p>
          <a:p>
            <a:r>
              <a:rPr lang="fr-FR" dirty="0"/>
              <a:t>Le rhinocéros noir d’Afrique de l’ouest</a:t>
            </a:r>
          </a:p>
          <a:p>
            <a:r>
              <a:rPr lang="fr-FR" dirty="0"/>
              <a:t>Animaux marins</a:t>
            </a:r>
          </a:p>
          <a:p>
            <a:r>
              <a:rPr lang="fr-FR" dirty="0"/>
              <a:t>Le dauphin de Chine</a:t>
            </a:r>
          </a:p>
          <a:p>
            <a:r>
              <a:rPr lang="fr-FR" dirty="0"/>
              <a:t>Otarie du Japon</a:t>
            </a:r>
          </a:p>
          <a:p>
            <a:r>
              <a:rPr lang="fr-FR" dirty="0"/>
              <a:t>Tortue géante de l’île de Pinta</a:t>
            </a:r>
          </a:p>
          <a:p>
            <a:r>
              <a:rPr lang="fr-FR" dirty="0"/>
              <a:t>Oiseaux</a:t>
            </a:r>
          </a:p>
          <a:p>
            <a:r>
              <a:rPr lang="fr-FR" dirty="0"/>
              <a:t>Pigeon migrateur</a:t>
            </a:r>
          </a:p>
          <a:p>
            <a:r>
              <a:rPr lang="fr-FR" dirty="0"/>
              <a:t>Pic à bec ivoire</a:t>
            </a:r>
          </a:p>
          <a:p>
            <a:r>
              <a:rPr lang="fr-FR" dirty="0"/>
              <a:t>Perruche des carolines</a:t>
            </a:r>
          </a:p>
        </p:txBody>
      </p:sp>
      <p:sp>
        <p:nvSpPr>
          <p:cNvPr id="6" name="ZoneTexte 5">
            <a:extLst>
              <a:ext uri="{FF2B5EF4-FFF2-40B4-BE49-F238E27FC236}">
                <a16:creationId xmlns:a16="http://schemas.microsoft.com/office/drawing/2014/main" id="{B2238C26-29E9-456E-AF0B-D95DFC25D498}"/>
              </a:ext>
            </a:extLst>
          </p:cNvPr>
          <p:cNvSpPr txBox="1"/>
          <p:nvPr/>
        </p:nvSpPr>
        <p:spPr>
          <a:xfrm>
            <a:off x="3048000" y="3248344"/>
            <a:ext cx="6096000" cy="369332"/>
          </a:xfrm>
          <a:prstGeom prst="rect">
            <a:avLst/>
          </a:prstGeom>
          <a:noFill/>
        </p:spPr>
        <p:txBody>
          <a:bodyPr wrap="square">
            <a:spAutoFit/>
          </a:bodyPr>
          <a:lstStyle/>
          <a:p>
            <a:r>
              <a:rPr lang="fr-FR" b="0" i="0" dirty="0">
                <a:solidFill>
                  <a:srgbClr val="333333"/>
                </a:solidFill>
                <a:effectLst/>
                <a:latin typeface="Roboto Condensed"/>
              </a:rPr>
              <a:t> </a:t>
            </a:r>
            <a:endParaRPr lang="fr-CA" dirty="0"/>
          </a:p>
        </p:txBody>
      </p:sp>
    </p:spTree>
    <p:extLst>
      <p:ext uri="{BB962C8B-B14F-4D97-AF65-F5344CB8AC3E}">
        <p14:creationId xmlns:p14="http://schemas.microsoft.com/office/powerpoint/2010/main" val="170449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9C05B1-2FA1-4AA1-8AFC-7E0EEF86B547}"/>
              </a:ext>
            </a:extLst>
          </p:cNvPr>
          <p:cNvSpPr>
            <a:spLocks noGrp="1"/>
          </p:cNvSpPr>
          <p:nvPr>
            <p:ph type="title"/>
          </p:nvPr>
        </p:nvSpPr>
        <p:spPr/>
        <p:txBody>
          <a:bodyPr/>
          <a:lstStyle/>
          <a:p>
            <a:r>
              <a:rPr lang="fr-FR" b="1" i="0" dirty="0">
                <a:solidFill>
                  <a:srgbClr val="333333"/>
                </a:solidFill>
                <a:effectLst/>
                <a:latin typeface="Roboto Condensed"/>
              </a:rPr>
              <a:t>Animaux menacés d’extinction au niveau mondial</a:t>
            </a:r>
            <a:endParaRPr lang="fr-CA" dirty="0"/>
          </a:p>
        </p:txBody>
      </p:sp>
      <p:sp>
        <p:nvSpPr>
          <p:cNvPr id="5" name="Espace réservé du contenu 4">
            <a:extLst>
              <a:ext uri="{FF2B5EF4-FFF2-40B4-BE49-F238E27FC236}">
                <a16:creationId xmlns:a16="http://schemas.microsoft.com/office/drawing/2014/main" id="{8D65BE07-58EF-47B8-829C-594AC6E08AB4}"/>
              </a:ext>
            </a:extLst>
          </p:cNvPr>
          <p:cNvSpPr>
            <a:spLocks noGrp="1"/>
          </p:cNvSpPr>
          <p:nvPr>
            <p:ph idx="1"/>
          </p:nvPr>
        </p:nvSpPr>
        <p:spPr/>
        <p:txBody>
          <a:bodyPr/>
          <a:lstStyle/>
          <a:p>
            <a:endParaRPr lang="fr-CA" dirty="0"/>
          </a:p>
        </p:txBody>
      </p:sp>
    </p:spTree>
    <p:extLst>
      <p:ext uri="{BB962C8B-B14F-4D97-AF65-F5344CB8AC3E}">
        <p14:creationId xmlns:p14="http://schemas.microsoft.com/office/powerpoint/2010/main" val="1875314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68E1E4-1B4C-4433-A698-AA1E8B1D8A8D}"/>
              </a:ext>
            </a:extLst>
          </p:cNvPr>
          <p:cNvSpPr>
            <a:spLocks noGrp="1"/>
          </p:cNvSpPr>
          <p:nvPr>
            <p:ph type="title"/>
          </p:nvPr>
        </p:nvSpPr>
        <p:spPr>
          <a:xfrm>
            <a:off x="838200" y="365125"/>
            <a:ext cx="10515600" cy="1325563"/>
          </a:xfrm>
        </p:spPr>
        <p:txBody>
          <a:bodyPr/>
          <a:lstStyle/>
          <a:p>
            <a:r>
              <a:rPr lang="fr-FR" dirty="0"/>
              <a:t>Quelques animaux en voie de disparition ?</a:t>
            </a:r>
            <a:endParaRPr lang="fr-CA" dirty="0"/>
          </a:p>
        </p:txBody>
      </p:sp>
      <p:sp>
        <p:nvSpPr>
          <p:cNvPr id="3" name="Espace réservé du contenu 2">
            <a:extLst>
              <a:ext uri="{FF2B5EF4-FFF2-40B4-BE49-F238E27FC236}">
                <a16:creationId xmlns:a16="http://schemas.microsoft.com/office/drawing/2014/main" id="{F515AAE7-1CA5-42CE-9ACC-FB1B76A77F8A}"/>
              </a:ext>
            </a:extLst>
          </p:cNvPr>
          <p:cNvSpPr>
            <a:spLocks noGrp="1"/>
          </p:cNvSpPr>
          <p:nvPr>
            <p:ph idx="1"/>
          </p:nvPr>
        </p:nvSpPr>
        <p:spPr>
          <a:xfrm>
            <a:off x="838200" y="1825625"/>
            <a:ext cx="10515600" cy="4351338"/>
          </a:xfrm>
        </p:spPr>
        <p:txBody>
          <a:bodyPr/>
          <a:lstStyle/>
          <a:p>
            <a:endParaRPr lang="fr-CA" dirty="0"/>
          </a:p>
          <a:p>
            <a:r>
              <a:rPr lang="fr-CA" dirty="0"/>
              <a:t>Tigre du Bengale</a:t>
            </a:r>
          </a:p>
          <a:p>
            <a:r>
              <a:rPr lang="fr-FR" dirty="0"/>
              <a:t>Le panda géant</a:t>
            </a:r>
            <a:endParaRPr lang="fr-CA" dirty="0"/>
          </a:p>
          <a:p>
            <a:r>
              <a:rPr lang="fr-FR" dirty="0"/>
              <a:t>Grand requin blanc</a:t>
            </a:r>
            <a:endParaRPr lang="fr-CA" dirty="0"/>
          </a:p>
          <a:p>
            <a:endParaRPr lang="fr-CA" dirty="0"/>
          </a:p>
        </p:txBody>
      </p:sp>
    </p:spTree>
    <p:extLst>
      <p:ext uri="{BB962C8B-B14F-4D97-AF65-F5344CB8AC3E}">
        <p14:creationId xmlns:p14="http://schemas.microsoft.com/office/powerpoint/2010/main" val="406226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E73DB7-50C9-4F44-94D7-2E2FA51CE53D}"/>
              </a:ext>
            </a:extLst>
          </p:cNvPr>
          <p:cNvSpPr>
            <a:spLocks noGrp="1"/>
          </p:cNvSpPr>
          <p:nvPr>
            <p:ph type="title"/>
          </p:nvPr>
        </p:nvSpPr>
        <p:spPr>
          <a:xfrm>
            <a:off x="831850" y="1709738"/>
            <a:ext cx="10515600" cy="2852737"/>
          </a:xfrm>
        </p:spPr>
        <p:txBody>
          <a:bodyPr/>
          <a:lstStyle/>
          <a:p>
            <a:r>
              <a:rPr lang="fr-CA"/>
              <a:t>Tigre du Bengale</a:t>
            </a:r>
            <a:endParaRPr lang="fr-CA" dirty="0"/>
          </a:p>
        </p:txBody>
      </p:sp>
      <p:sp>
        <p:nvSpPr>
          <p:cNvPr id="3" name="Espace réservé du texte 2">
            <a:extLst>
              <a:ext uri="{FF2B5EF4-FFF2-40B4-BE49-F238E27FC236}">
                <a16:creationId xmlns:a16="http://schemas.microsoft.com/office/drawing/2014/main" id="{F1F0462E-1472-4731-8BC9-9E6D09AEB3BF}"/>
              </a:ext>
            </a:extLst>
          </p:cNvPr>
          <p:cNvSpPr>
            <a:spLocks noGrp="1"/>
          </p:cNvSpPr>
          <p:nvPr>
            <p:ph type="body" idx="1"/>
          </p:nvPr>
        </p:nvSpPr>
        <p:spPr>
          <a:xfrm>
            <a:off x="831850" y="4589463"/>
            <a:ext cx="10515600" cy="1500187"/>
          </a:xfrm>
        </p:spPr>
        <p:txBody>
          <a:bodyPr>
            <a:normAutofit fontScale="92500" lnSpcReduction="20000"/>
          </a:bodyPr>
          <a:lstStyle/>
          <a:p>
            <a:r>
              <a:rPr lang="fr-FR" dirty="0"/>
              <a:t>Répartition et Population</a:t>
            </a:r>
            <a:endParaRPr lang="fr-CA" dirty="0"/>
          </a:p>
          <a:p>
            <a:r>
              <a:rPr lang="fr-FR" dirty="0"/>
              <a:t>Protection</a:t>
            </a:r>
            <a:endParaRPr lang="fr-CA" dirty="0"/>
          </a:p>
          <a:p>
            <a:r>
              <a:rPr lang="fr-FR" dirty="0"/>
              <a:t>Mœurs</a:t>
            </a:r>
            <a:endParaRPr lang="fr-CA" dirty="0"/>
          </a:p>
          <a:p>
            <a:r>
              <a:rPr lang="fr-FR" dirty="0"/>
              <a:t>Reproduction</a:t>
            </a:r>
            <a:endParaRPr lang="fr-CA" dirty="0"/>
          </a:p>
          <a:p>
            <a:endParaRPr lang="fr-CA" dirty="0"/>
          </a:p>
        </p:txBody>
      </p:sp>
    </p:spTree>
    <p:extLst>
      <p:ext uri="{BB962C8B-B14F-4D97-AF65-F5344CB8AC3E}">
        <p14:creationId xmlns:p14="http://schemas.microsoft.com/office/powerpoint/2010/main" val="432274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77A3A8-70F7-474B-8F2B-3B463DF4AF23}"/>
              </a:ext>
            </a:extLst>
          </p:cNvPr>
          <p:cNvSpPr>
            <a:spLocks noGrp="1"/>
          </p:cNvSpPr>
          <p:nvPr>
            <p:ph type="title"/>
          </p:nvPr>
        </p:nvSpPr>
        <p:spPr>
          <a:xfrm>
            <a:off x="838200" y="365125"/>
            <a:ext cx="10515600" cy="1325563"/>
          </a:xfrm>
        </p:spPr>
        <p:txBody>
          <a:bodyPr/>
          <a:lstStyle/>
          <a:p>
            <a:r>
              <a:rPr lang="fr-CA" dirty="0"/>
              <a:t>Tigre du Bengale, tigre royal</a:t>
            </a:r>
          </a:p>
        </p:txBody>
      </p:sp>
      <p:sp>
        <p:nvSpPr>
          <p:cNvPr id="3" name="Espace réservé du contenu 2">
            <a:extLst>
              <a:ext uri="{FF2B5EF4-FFF2-40B4-BE49-F238E27FC236}">
                <a16:creationId xmlns:a16="http://schemas.microsoft.com/office/drawing/2014/main" id="{BB4053B1-42BD-48A5-A22D-072F45EA16C7}"/>
              </a:ext>
            </a:extLst>
          </p:cNvPr>
          <p:cNvSpPr>
            <a:spLocks noGrp="1"/>
          </p:cNvSpPr>
          <p:nvPr>
            <p:ph idx="1"/>
          </p:nvPr>
        </p:nvSpPr>
        <p:spPr>
          <a:xfrm>
            <a:off x="838200" y="1825625"/>
            <a:ext cx="10515600" cy="4351338"/>
          </a:xfrm>
        </p:spPr>
        <p:txBody>
          <a:bodyPr>
            <a:normAutofit/>
          </a:bodyPr>
          <a:lstStyle/>
          <a:p>
            <a:r>
              <a:rPr lang="fr-FR" dirty="0"/>
              <a:t>Le tigre du Bengale est un félin, et la sous-espèce de tigre la plus connue. Également appelé tigre royal du Bengale, il est plus léger et moins imposant que le tigre de Sibérie. </a:t>
            </a:r>
          </a:p>
          <a:p>
            <a:endParaRPr lang="fr-CA" dirty="0"/>
          </a:p>
        </p:txBody>
      </p:sp>
    </p:spTree>
    <p:extLst>
      <p:ext uri="{BB962C8B-B14F-4D97-AF65-F5344CB8AC3E}">
        <p14:creationId xmlns:p14="http://schemas.microsoft.com/office/powerpoint/2010/main" val="1749125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77A3A8-70F7-474B-8F2B-3B463DF4AF23}"/>
              </a:ext>
            </a:extLst>
          </p:cNvPr>
          <p:cNvSpPr>
            <a:spLocks noGrp="1"/>
          </p:cNvSpPr>
          <p:nvPr>
            <p:ph type="title"/>
          </p:nvPr>
        </p:nvSpPr>
        <p:spPr>
          <a:xfrm>
            <a:off x="838200" y="365125"/>
            <a:ext cx="10515600" cy="1325563"/>
          </a:xfrm>
        </p:spPr>
        <p:txBody>
          <a:bodyPr/>
          <a:lstStyle/>
          <a:p>
            <a:r>
              <a:rPr lang="fr-CA" dirty="0"/>
              <a:t>Tigre du Bengale (population)</a:t>
            </a:r>
          </a:p>
        </p:txBody>
      </p:sp>
      <p:sp>
        <p:nvSpPr>
          <p:cNvPr id="3" name="Espace réservé du contenu 2">
            <a:extLst>
              <a:ext uri="{FF2B5EF4-FFF2-40B4-BE49-F238E27FC236}">
                <a16:creationId xmlns:a16="http://schemas.microsoft.com/office/drawing/2014/main" id="{BB4053B1-42BD-48A5-A22D-072F45EA16C7}"/>
              </a:ext>
            </a:extLst>
          </p:cNvPr>
          <p:cNvSpPr>
            <a:spLocks noGrp="1"/>
          </p:cNvSpPr>
          <p:nvPr>
            <p:ph idx="1"/>
          </p:nvPr>
        </p:nvSpPr>
        <p:spPr>
          <a:xfrm>
            <a:off x="838200" y="1825625"/>
            <a:ext cx="10515600" cy="4351338"/>
          </a:xfrm>
        </p:spPr>
        <p:txBody>
          <a:bodyPr>
            <a:normAutofit/>
          </a:bodyPr>
          <a:lstStyle/>
          <a:p>
            <a:r>
              <a:rPr lang="fr-FR" dirty="0"/>
              <a:t>En 1900, la population du tigre indien était estimée entre 40 000 et 50 000 individus. Vers 1972, ce chiffre était tombé à 1 850 et le gouvernement Indien a créé des parcs nationaux pour sauvegarder sa population de tigres. Un programme de protection l'a fait remonter à environ 4 000 en 1984. </a:t>
            </a:r>
            <a:endParaRPr lang="fr-CA" dirty="0"/>
          </a:p>
          <a:p>
            <a:r>
              <a:rPr lang="fr-FR" dirty="0"/>
              <a:t>Sa population, notamment grâce aux actions de protection du gouvernement indien, est en augmentation depuis plusieurs années, en 2019, elle dépasse probablement les 3000 individus en Inde</a:t>
            </a:r>
            <a:endParaRPr lang="fr-CA" dirty="0"/>
          </a:p>
          <a:p>
            <a:endParaRPr lang="fr-CA" dirty="0"/>
          </a:p>
        </p:txBody>
      </p:sp>
    </p:spTree>
    <p:extLst>
      <p:ext uri="{BB962C8B-B14F-4D97-AF65-F5344CB8AC3E}">
        <p14:creationId xmlns:p14="http://schemas.microsoft.com/office/powerpoint/2010/main" val="1987156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BB90CB-48F9-4800-A482-ABAD54BC1949}"/>
              </a:ext>
            </a:extLst>
          </p:cNvPr>
          <p:cNvSpPr>
            <a:spLocks noGrp="1"/>
          </p:cNvSpPr>
          <p:nvPr>
            <p:ph type="title"/>
          </p:nvPr>
        </p:nvSpPr>
        <p:spPr>
          <a:xfrm>
            <a:off x="831850" y="1709738"/>
            <a:ext cx="10515600" cy="2852737"/>
          </a:xfrm>
        </p:spPr>
        <p:txBody>
          <a:bodyPr/>
          <a:lstStyle/>
          <a:p>
            <a:r>
              <a:rPr lang="fr-FR" dirty="0"/>
              <a:t>Le panda géant</a:t>
            </a:r>
            <a:endParaRPr lang="fr-CA" dirty="0"/>
          </a:p>
        </p:txBody>
      </p:sp>
      <p:sp>
        <p:nvSpPr>
          <p:cNvPr id="3" name="Espace réservé du texte 2">
            <a:extLst>
              <a:ext uri="{FF2B5EF4-FFF2-40B4-BE49-F238E27FC236}">
                <a16:creationId xmlns:a16="http://schemas.microsoft.com/office/drawing/2014/main" id="{662C4ABE-0ED9-4E09-8147-626DCD147882}"/>
              </a:ext>
            </a:extLst>
          </p:cNvPr>
          <p:cNvSpPr>
            <a:spLocks noGrp="1"/>
          </p:cNvSpPr>
          <p:nvPr>
            <p:ph type="body" idx="1"/>
          </p:nvPr>
        </p:nvSpPr>
        <p:spPr>
          <a:xfrm>
            <a:off x="831850" y="4589463"/>
            <a:ext cx="10515600" cy="1500187"/>
          </a:xfrm>
        </p:spPr>
        <p:txBody>
          <a:bodyPr>
            <a:normAutofit fontScale="92500" lnSpcReduction="20000"/>
          </a:bodyPr>
          <a:lstStyle/>
          <a:p>
            <a:r>
              <a:rPr lang="fr-FR" dirty="0"/>
              <a:t>Cycle de vie</a:t>
            </a:r>
            <a:endParaRPr lang="fr-CA" dirty="0"/>
          </a:p>
          <a:p>
            <a:r>
              <a:rPr lang="fr-FR" dirty="0"/>
              <a:t>Que mange-t-il ?</a:t>
            </a:r>
            <a:endParaRPr lang="fr-CA" dirty="0"/>
          </a:p>
          <a:p>
            <a:r>
              <a:rPr lang="fr-FR" dirty="0"/>
              <a:t>Éviter le pire pour le panda </a:t>
            </a:r>
            <a:endParaRPr lang="fr-CA" dirty="0"/>
          </a:p>
          <a:p>
            <a:r>
              <a:rPr lang="fr-FR" dirty="0"/>
              <a:t>Où le trouve-t-on ?</a:t>
            </a:r>
            <a:endParaRPr lang="fr-CA" dirty="0"/>
          </a:p>
          <a:p>
            <a:endParaRPr lang="fr-CA" dirty="0"/>
          </a:p>
        </p:txBody>
      </p:sp>
    </p:spTree>
    <p:extLst>
      <p:ext uri="{BB962C8B-B14F-4D97-AF65-F5344CB8AC3E}">
        <p14:creationId xmlns:p14="http://schemas.microsoft.com/office/powerpoint/2010/main" val="2911515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BC9ED7-9A1D-4679-8DD0-E25DE2D0B6E8}"/>
              </a:ext>
            </a:extLst>
          </p:cNvPr>
          <p:cNvSpPr>
            <a:spLocks noGrp="1"/>
          </p:cNvSpPr>
          <p:nvPr>
            <p:ph type="title"/>
          </p:nvPr>
        </p:nvSpPr>
        <p:spPr>
          <a:xfrm>
            <a:off x="838200" y="365125"/>
            <a:ext cx="10515600" cy="1325563"/>
          </a:xfrm>
        </p:spPr>
        <p:txBody>
          <a:bodyPr/>
          <a:lstStyle/>
          <a:p>
            <a:r>
              <a:rPr lang="fr-CA"/>
              <a:t>Le panda géant, </a:t>
            </a:r>
            <a:r>
              <a:rPr lang="fr-FR"/>
              <a:t>Où le trouve-t-on ?</a:t>
            </a:r>
            <a:endParaRPr lang="fr-CA" dirty="0"/>
          </a:p>
        </p:txBody>
      </p:sp>
      <p:sp>
        <p:nvSpPr>
          <p:cNvPr id="3" name="Espace réservé du contenu 2">
            <a:extLst>
              <a:ext uri="{FF2B5EF4-FFF2-40B4-BE49-F238E27FC236}">
                <a16:creationId xmlns:a16="http://schemas.microsoft.com/office/drawing/2014/main" id="{E18EBAB4-FB50-4FD0-A7D7-6D41B615F893}"/>
              </a:ext>
            </a:extLst>
          </p:cNvPr>
          <p:cNvSpPr>
            <a:spLocks noGrp="1"/>
          </p:cNvSpPr>
          <p:nvPr>
            <p:ph idx="1"/>
          </p:nvPr>
        </p:nvSpPr>
        <p:spPr>
          <a:xfrm>
            <a:off x="838200" y="1825625"/>
            <a:ext cx="10515600" cy="4351338"/>
          </a:xfrm>
        </p:spPr>
        <p:txBody>
          <a:bodyPr/>
          <a:lstStyle/>
          <a:p>
            <a:r>
              <a:rPr lang="fr-FR" altLang="fr-FR" dirty="0"/>
              <a:t>Ils ne sont plus que 1750, principalement au Tibet et en Chine. Très populaires pour leur allure espiègle, ces gros « nounours » sont victimes de la déforestation et de l’exploitation massive du bambou, leur principale source d’alimentation. Ils sont aussi recherchés pour leur fourrure. </a:t>
            </a:r>
          </a:p>
          <a:p>
            <a:r>
              <a:rPr lang="fr-FR" altLang="fr-FR" dirty="0"/>
              <a:t>Or, ses populations diminuent d’année en année. Dans la seule réserve du Wanglang, décrite comme le paradis du panda, 176 individus ont disparu en 21 ans. </a:t>
            </a:r>
          </a:p>
          <a:p>
            <a:r>
              <a:rPr lang="fr-FR" altLang="fr-FR" dirty="0"/>
              <a:t>Il n’en reste que 20 sur un territoire de 32 000 hectares.  Et il est très difficile de le reproduire en captivité.</a:t>
            </a:r>
          </a:p>
          <a:p>
            <a:endParaRPr lang="fr-CA" dirty="0"/>
          </a:p>
        </p:txBody>
      </p:sp>
    </p:spTree>
    <p:extLst>
      <p:ext uri="{BB962C8B-B14F-4D97-AF65-F5344CB8AC3E}">
        <p14:creationId xmlns:p14="http://schemas.microsoft.com/office/powerpoint/2010/main" val="767227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A752DA-7EF9-4C45-9A08-C9E1F9743BE0}"/>
              </a:ext>
            </a:extLst>
          </p:cNvPr>
          <p:cNvSpPr>
            <a:spLocks noGrp="1"/>
          </p:cNvSpPr>
          <p:nvPr>
            <p:ph type="title"/>
          </p:nvPr>
        </p:nvSpPr>
        <p:spPr>
          <a:xfrm>
            <a:off x="838200" y="365125"/>
            <a:ext cx="10515600" cy="1325563"/>
          </a:xfrm>
        </p:spPr>
        <p:txBody>
          <a:bodyPr/>
          <a:lstStyle/>
          <a:p>
            <a:r>
              <a:rPr lang="fr-FR" dirty="0"/>
              <a:t>Le panda géant, que mange-t-il?</a:t>
            </a:r>
            <a:endParaRPr lang="fr-CA" dirty="0"/>
          </a:p>
        </p:txBody>
      </p:sp>
      <p:sp>
        <p:nvSpPr>
          <p:cNvPr id="3" name="Espace réservé du contenu 2">
            <a:extLst>
              <a:ext uri="{FF2B5EF4-FFF2-40B4-BE49-F238E27FC236}">
                <a16:creationId xmlns:a16="http://schemas.microsoft.com/office/drawing/2014/main" id="{90020B0A-8710-408B-A6AD-851E430E2A45}"/>
              </a:ext>
            </a:extLst>
          </p:cNvPr>
          <p:cNvSpPr>
            <a:spLocks noGrp="1"/>
          </p:cNvSpPr>
          <p:nvPr>
            <p:ph idx="1"/>
          </p:nvPr>
        </p:nvSpPr>
        <p:spPr>
          <a:xfrm>
            <a:off x="838200" y="1825625"/>
            <a:ext cx="10515600" cy="4351338"/>
          </a:xfrm>
        </p:spPr>
        <p:txBody>
          <a:bodyPr/>
          <a:lstStyle/>
          <a:p>
            <a:endParaRPr lang="fr-CA" dirty="0"/>
          </a:p>
        </p:txBody>
      </p:sp>
    </p:spTree>
    <p:extLst>
      <p:ext uri="{BB962C8B-B14F-4D97-AF65-F5344CB8AC3E}">
        <p14:creationId xmlns:p14="http://schemas.microsoft.com/office/powerpoint/2010/main" val="3524964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8A8A74-E633-40B8-963E-5EC313B23B15}"/>
              </a:ext>
            </a:extLst>
          </p:cNvPr>
          <p:cNvSpPr>
            <a:spLocks noGrp="1"/>
          </p:cNvSpPr>
          <p:nvPr>
            <p:ph type="title"/>
          </p:nvPr>
        </p:nvSpPr>
        <p:spPr>
          <a:xfrm>
            <a:off x="831850" y="1709738"/>
            <a:ext cx="10515600" cy="2852737"/>
          </a:xfrm>
        </p:spPr>
        <p:txBody>
          <a:bodyPr/>
          <a:lstStyle/>
          <a:p>
            <a:r>
              <a:rPr lang="fr-FR" dirty="0"/>
              <a:t>Grand requin blanc</a:t>
            </a:r>
            <a:endParaRPr lang="fr-CA" dirty="0"/>
          </a:p>
        </p:txBody>
      </p:sp>
      <p:sp>
        <p:nvSpPr>
          <p:cNvPr id="5" name="Espace réservé du texte 4">
            <a:extLst>
              <a:ext uri="{FF2B5EF4-FFF2-40B4-BE49-F238E27FC236}">
                <a16:creationId xmlns:a16="http://schemas.microsoft.com/office/drawing/2014/main" id="{9E3D3ED9-A4E8-4CC4-968D-EA54654C310C}"/>
              </a:ext>
            </a:extLst>
          </p:cNvPr>
          <p:cNvSpPr>
            <a:spLocks noGrp="1"/>
          </p:cNvSpPr>
          <p:nvPr>
            <p:ph type="body" idx="1"/>
          </p:nvPr>
        </p:nvSpPr>
        <p:spPr/>
        <p:txBody>
          <a:bodyPr/>
          <a:lstStyle/>
          <a:p>
            <a:r>
              <a:rPr lang="fr-FR" sz="1800" b="1" dirty="0">
                <a:solidFill>
                  <a:srgbClr val="2F5496"/>
                </a:solidFill>
                <a:effectLst/>
                <a:latin typeface="Calibri" panose="020F0502020204030204" pitchFamily="34" charset="0"/>
                <a:ea typeface="Times New Roman" panose="02020603050405020304" pitchFamily="18" charset="0"/>
                <a:cs typeface="Calibri" panose="020F0502020204030204" pitchFamily="34" charset="0"/>
              </a:rPr>
              <a:t>Reproduction</a:t>
            </a:r>
            <a:endParaRPr lang="fr-CA" sz="1800" b="1" dirty="0">
              <a:solidFill>
                <a:srgbClr val="2F5496"/>
              </a:solidFill>
              <a:effectLst/>
              <a:latin typeface="Calibri" panose="020F0502020204030204" pitchFamily="34" charset="0"/>
              <a:ea typeface="Times New Roman" panose="02020603050405020304" pitchFamily="18" charset="0"/>
              <a:cs typeface="Calibri" panose="020F0502020204030204" pitchFamily="34" charset="0"/>
            </a:endParaRPr>
          </a:p>
          <a:p>
            <a:r>
              <a:rPr lang="fr-FR" sz="1800" b="1" dirty="0">
                <a:solidFill>
                  <a:srgbClr val="2F5496"/>
                </a:solidFill>
                <a:effectLst/>
                <a:latin typeface="Calibri" panose="020F0502020204030204" pitchFamily="34" charset="0"/>
                <a:ea typeface="Times New Roman" panose="02020603050405020304" pitchFamily="18" charset="0"/>
                <a:cs typeface="Calibri" panose="020F0502020204030204" pitchFamily="34" charset="0"/>
              </a:rPr>
              <a:t>Alimentation</a:t>
            </a:r>
            <a:endParaRPr lang="fr-CA" sz="1800" b="1" dirty="0">
              <a:solidFill>
                <a:srgbClr val="2F5496"/>
              </a:solidFill>
              <a:effectLst/>
              <a:latin typeface="Calibri" panose="020F0502020204030204" pitchFamily="34" charset="0"/>
              <a:ea typeface="Times New Roman" panose="02020603050405020304" pitchFamily="18" charset="0"/>
              <a:cs typeface="Calibri" panose="020F0502020204030204" pitchFamily="34" charset="0"/>
            </a:endParaRPr>
          </a:p>
          <a:p>
            <a:endParaRPr lang="fr-CA" dirty="0"/>
          </a:p>
        </p:txBody>
      </p:sp>
    </p:spTree>
    <p:extLst>
      <p:ext uri="{BB962C8B-B14F-4D97-AF65-F5344CB8AC3E}">
        <p14:creationId xmlns:p14="http://schemas.microsoft.com/office/powerpoint/2010/main" val="269142611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1140</TotalTime>
  <Words>853</Words>
  <Application>Microsoft Office PowerPoint</Application>
  <PresentationFormat>Grand écran</PresentationFormat>
  <Paragraphs>57</Paragraphs>
  <Slides>14</Slides>
  <Notes>2</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14</vt:i4>
      </vt:variant>
    </vt:vector>
  </HeadingPairs>
  <TitlesOfParts>
    <vt:vector size="22" baseType="lpstr">
      <vt:lpstr>arial</vt:lpstr>
      <vt:lpstr>arial</vt:lpstr>
      <vt:lpstr>Calibri</vt:lpstr>
      <vt:lpstr>Calibri Light</vt:lpstr>
      <vt:lpstr>Roboto Condensed</vt:lpstr>
      <vt:lpstr>Webdings</vt:lpstr>
      <vt:lpstr>Wingdings 2</vt:lpstr>
      <vt:lpstr>Thème Office</vt:lpstr>
      <vt:lpstr>Animaux en voie de disparition.</vt:lpstr>
      <vt:lpstr>Quelques animaux en voie de disparition ?</vt:lpstr>
      <vt:lpstr>Tigre du Bengale</vt:lpstr>
      <vt:lpstr>Tigre du Bengale, tigre royal</vt:lpstr>
      <vt:lpstr>Tigre du Bengale (population)</vt:lpstr>
      <vt:lpstr>Le panda géant</vt:lpstr>
      <vt:lpstr>Le panda géant, Où le trouve-t-on ?</vt:lpstr>
      <vt:lpstr>Le panda géant, que mange-t-il?</vt:lpstr>
      <vt:lpstr>Grand requin blanc</vt:lpstr>
      <vt:lpstr>Grand requin blanc et son alimentation</vt:lpstr>
      <vt:lpstr>Le grand requin blanc reproduction</vt:lpstr>
      <vt:lpstr>L'éléphant d'Asie</vt:lpstr>
      <vt:lpstr>Espères animales disparues</vt:lpstr>
      <vt:lpstr>Animaux menacés d’extinction au niveau mondial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Animaux en voie de disparition.</dc:title>
  <dc:creator>Murielle Richard</dc:creator>
  <cp:lastModifiedBy>Murielle Richard</cp:lastModifiedBy>
  <cp:revision>38</cp:revision>
  <dcterms:created xsi:type="dcterms:W3CDTF">2021-01-13T17:15:26Z</dcterms:created>
  <dcterms:modified xsi:type="dcterms:W3CDTF">2021-07-16T17:26:05Z</dcterms:modified>
</cp:coreProperties>
</file>