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59" r:id="rId3"/>
    <p:sldId id="263" r:id="rId4"/>
    <p:sldId id="264" r:id="rId5"/>
    <p:sldId id="276" r:id="rId6"/>
    <p:sldId id="262" r:id="rId7"/>
    <p:sldId id="271" r:id="rId8"/>
    <p:sldId id="261" r:id="rId9"/>
    <p:sldId id="277" r:id="rId10"/>
    <p:sldId id="266" r:id="rId11"/>
    <p:sldId id="265" r:id="rId12"/>
    <p:sldId id="268" r:id="rId13"/>
    <p:sldId id="278" r:id="rId14"/>
    <p:sldId id="269" r:id="rId1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033" autoAdjust="0"/>
  </p:normalViewPr>
  <p:slideViewPr>
    <p:cSldViewPr snapToGrid="0">
      <p:cViewPr varScale="1">
        <p:scale>
          <a:sx n="75" d="100"/>
          <a:sy n="75" d="100"/>
        </p:scale>
        <p:origin x="902" y="53"/>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18F3AB-FA5E-4460-978E-FBFFEF8DC8CE}" type="datetimeFigureOut">
              <a:rPr lang="en-CA" smtClean="0"/>
              <a:t>2023-01-06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E244DF-9005-4F95-8A3E-1D76F4C6E9D8}" type="slidenum">
              <a:rPr lang="en-CA" smtClean="0"/>
              <a:t>‹#›</a:t>
            </a:fld>
            <a:endParaRPr lang="en-CA"/>
          </a:p>
        </p:txBody>
      </p:sp>
    </p:spTree>
    <p:extLst>
      <p:ext uri="{BB962C8B-B14F-4D97-AF65-F5344CB8AC3E}">
        <p14:creationId xmlns:p14="http://schemas.microsoft.com/office/powerpoint/2010/main" val="3476719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L’Inde fait de grand effort pour augmentation </a:t>
            </a:r>
            <a:r>
              <a:rPr lang="fr-CA"/>
              <a:t>sa population</a:t>
            </a: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BEB30E-0F6B-4AF5-B389-E0D1E8B7793A}" type="slidenum">
              <a:rPr kumimoji="0" lang="fr-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0831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L’Inde fait de grand effort pour augmentation </a:t>
            </a:r>
            <a:r>
              <a:rPr lang="fr-CA"/>
              <a:t>sa population</a:t>
            </a: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BEB30E-0F6B-4AF5-B389-E0D1E8B7793A}" type="slidenum">
              <a:rPr kumimoji="0" lang="fr-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6623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BB9A0-2745-6C7F-F324-A4467CFBA9FE}"/>
              </a:ext>
            </a:extLst>
          </p:cNvPr>
          <p:cNvSpPr>
            <a:spLocks noGrp="1"/>
          </p:cNvSpPr>
          <p:nvPr>
            <p:ph type="ctrTitle"/>
          </p:nvPr>
        </p:nvSpPr>
        <p:spPr>
          <a:xfrm>
            <a:off x="1524000" y="1122363"/>
            <a:ext cx="9144000" cy="2387600"/>
          </a:xfrm>
        </p:spPr>
        <p:txBody>
          <a:bodyPr anchor="b"/>
          <a:lstStyle>
            <a:lvl1pPr algn="ctr">
              <a:defRPr sz="6000" b="0" cap="none" spc="0">
                <a:ln w="0"/>
                <a:solidFill>
                  <a:schemeClr val="accent1"/>
                </a:solidFill>
                <a:effectLst>
                  <a:outerShdw blurRad="38100" dist="25400" dir="5400000" algn="ctr" rotWithShape="0">
                    <a:srgbClr val="6E747A">
                      <a:alpha val="43000"/>
                    </a:srgbClr>
                  </a:outerShdw>
                </a:effectLst>
              </a:defRPr>
            </a:lvl1pPr>
          </a:lstStyle>
          <a:p>
            <a:r>
              <a:rPr lang="en-US" dirty="0"/>
              <a:t>Click to edit Master title style</a:t>
            </a:r>
            <a:endParaRPr lang="en-CA" dirty="0"/>
          </a:p>
        </p:txBody>
      </p:sp>
      <p:sp>
        <p:nvSpPr>
          <p:cNvPr id="3" name="Subtitle 2">
            <a:extLst>
              <a:ext uri="{FF2B5EF4-FFF2-40B4-BE49-F238E27FC236}">
                <a16:creationId xmlns:a16="http://schemas.microsoft.com/office/drawing/2014/main" id="{5DC813C5-A615-CE42-5C67-1A17FE6913C2}"/>
              </a:ext>
            </a:extLst>
          </p:cNvPr>
          <p:cNvSpPr>
            <a:spLocks noGrp="1"/>
          </p:cNvSpPr>
          <p:nvPr>
            <p:ph type="subTitle" idx="1"/>
          </p:nvPr>
        </p:nvSpPr>
        <p:spPr>
          <a:xfrm>
            <a:off x="1524000" y="3602038"/>
            <a:ext cx="9144000" cy="1655762"/>
          </a:xfrm>
        </p:spPr>
        <p:txBody>
          <a:bodyPr/>
          <a:lstStyle>
            <a:lvl1pPr marL="0" indent="0" algn="ctr">
              <a:buNone/>
              <a:defRPr sz="2400" b="0" cap="none" spc="0">
                <a:ln w="0"/>
                <a:solidFill>
                  <a:schemeClr val="accent1"/>
                </a:solidFill>
                <a:effectLst>
                  <a:outerShdw blurRad="38100" dist="25400" dir="5400000" algn="ctr" rotWithShape="0">
                    <a:srgbClr val="6E747A">
                      <a:alpha val="43000"/>
                    </a:srgb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CA" dirty="0"/>
          </a:p>
        </p:txBody>
      </p:sp>
    </p:spTree>
    <p:extLst>
      <p:ext uri="{BB962C8B-B14F-4D97-AF65-F5344CB8AC3E}">
        <p14:creationId xmlns:p14="http://schemas.microsoft.com/office/powerpoint/2010/main" val="499734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DBBF8-A6EE-F218-7B03-CE3A775EBF92}"/>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4D7A87CC-6B98-83B5-6F7D-1A960F4BAB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EFA4755-97B6-2A52-81F2-C7C07BDADCAD}"/>
              </a:ext>
            </a:extLst>
          </p:cNvPr>
          <p:cNvSpPr>
            <a:spLocks noGrp="1"/>
          </p:cNvSpPr>
          <p:nvPr>
            <p:ph type="dt" sz="half" idx="10"/>
          </p:nvPr>
        </p:nvSpPr>
        <p:spPr/>
        <p:txBody>
          <a:bodyPr/>
          <a:lstStyle/>
          <a:p>
            <a:fld id="{B3F2D5F3-5597-497E-8080-07D71EB16A00}" type="datetimeFigureOut">
              <a:rPr lang="en-CA" smtClean="0"/>
              <a:t>2023-01-06</a:t>
            </a:fld>
            <a:endParaRPr lang="en-CA"/>
          </a:p>
        </p:txBody>
      </p:sp>
      <p:sp>
        <p:nvSpPr>
          <p:cNvPr id="5" name="Footer Placeholder 4">
            <a:extLst>
              <a:ext uri="{FF2B5EF4-FFF2-40B4-BE49-F238E27FC236}">
                <a16:creationId xmlns:a16="http://schemas.microsoft.com/office/drawing/2014/main" id="{C9FE0A0F-82EF-F360-4636-863BC5F829F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AA88D075-9A80-B86E-9BDE-D0F56E15B87E}"/>
              </a:ext>
            </a:extLst>
          </p:cNvPr>
          <p:cNvSpPr>
            <a:spLocks noGrp="1"/>
          </p:cNvSpPr>
          <p:nvPr>
            <p:ph type="sldNum" sz="quarter" idx="12"/>
          </p:nvPr>
        </p:nvSpPr>
        <p:spPr/>
        <p:txBody>
          <a:bodyPr/>
          <a:lstStyle/>
          <a:p>
            <a:fld id="{1E7A5AA4-A6C8-4731-8AD0-8F9390873699}" type="slidenum">
              <a:rPr lang="en-CA" smtClean="0"/>
              <a:t>‹#›</a:t>
            </a:fld>
            <a:endParaRPr lang="en-CA"/>
          </a:p>
        </p:txBody>
      </p:sp>
    </p:spTree>
    <p:extLst>
      <p:ext uri="{BB962C8B-B14F-4D97-AF65-F5344CB8AC3E}">
        <p14:creationId xmlns:p14="http://schemas.microsoft.com/office/powerpoint/2010/main" val="207913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44C034B-FB20-871E-3558-76BB5B53BCB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C6AB7ACC-223C-1A08-D67B-0A66028C086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8F7319B-8286-9FC1-8005-CD768924D209}"/>
              </a:ext>
            </a:extLst>
          </p:cNvPr>
          <p:cNvSpPr>
            <a:spLocks noGrp="1"/>
          </p:cNvSpPr>
          <p:nvPr>
            <p:ph type="dt" sz="half" idx="10"/>
          </p:nvPr>
        </p:nvSpPr>
        <p:spPr/>
        <p:txBody>
          <a:bodyPr/>
          <a:lstStyle/>
          <a:p>
            <a:fld id="{B3F2D5F3-5597-497E-8080-07D71EB16A00}" type="datetimeFigureOut">
              <a:rPr lang="en-CA" smtClean="0"/>
              <a:t>2023-01-06</a:t>
            </a:fld>
            <a:endParaRPr lang="en-CA"/>
          </a:p>
        </p:txBody>
      </p:sp>
      <p:sp>
        <p:nvSpPr>
          <p:cNvPr id="5" name="Footer Placeholder 4">
            <a:extLst>
              <a:ext uri="{FF2B5EF4-FFF2-40B4-BE49-F238E27FC236}">
                <a16:creationId xmlns:a16="http://schemas.microsoft.com/office/drawing/2014/main" id="{4FB3AADA-212B-D31E-85E6-450B7450A6C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6D53AA8-0C96-7782-5ED0-D4CA681A5B12}"/>
              </a:ext>
            </a:extLst>
          </p:cNvPr>
          <p:cNvSpPr>
            <a:spLocks noGrp="1"/>
          </p:cNvSpPr>
          <p:nvPr>
            <p:ph type="sldNum" sz="quarter" idx="12"/>
          </p:nvPr>
        </p:nvSpPr>
        <p:spPr/>
        <p:txBody>
          <a:bodyPr/>
          <a:lstStyle/>
          <a:p>
            <a:fld id="{1E7A5AA4-A6C8-4731-8AD0-8F9390873699}" type="slidenum">
              <a:rPr lang="en-CA" smtClean="0"/>
              <a:t>‹#›</a:t>
            </a:fld>
            <a:endParaRPr lang="en-CA"/>
          </a:p>
        </p:txBody>
      </p:sp>
    </p:spTree>
    <p:extLst>
      <p:ext uri="{BB962C8B-B14F-4D97-AF65-F5344CB8AC3E}">
        <p14:creationId xmlns:p14="http://schemas.microsoft.com/office/powerpoint/2010/main" val="573157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E99DD-602D-44BE-DB7D-F40132740C23}"/>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BE1929CF-CC2C-C3DB-F0BE-79A9FE017C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3A4C71B-28E8-7572-DD8D-2046D875CC95}"/>
              </a:ext>
            </a:extLst>
          </p:cNvPr>
          <p:cNvSpPr>
            <a:spLocks noGrp="1"/>
          </p:cNvSpPr>
          <p:nvPr>
            <p:ph type="dt" sz="half" idx="10"/>
          </p:nvPr>
        </p:nvSpPr>
        <p:spPr/>
        <p:txBody>
          <a:bodyPr/>
          <a:lstStyle/>
          <a:p>
            <a:fld id="{B3F2D5F3-5597-497E-8080-07D71EB16A00}" type="datetimeFigureOut">
              <a:rPr lang="en-CA" smtClean="0"/>
              <a:t>2023-01-06</a:t>
            </a:fld>
            <a:endParaRPr lang="en-CA"/>
          </a:p>
        </p:txBody>
      </p:sp>
      <p:sp>
        <p:nvSpPr>
          <p:cNvPr id="5" name="Footer Placeholder 4">
            <a:extLst>
              <a:ext uri="{FF2B5EF4-FFF2-40B4-BE49-F238E27FC236}">
                <a16:creationId xmlns:a16="http://schemas.microsoft.com/office/drawing/2014/main" id="{6354ABE1-57B2-5272-C1C5-A2FA478417B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A6D53AD-E0CD-CC49-8B1D-6748B8DA5426}"/>
              </a:ext>
            </a:extLst>
          </p:cNvPr>
          <p:cNvSpPr>
            <a:spLocks noGrp="1"/>
          </p:cNvSpPr>
          <p:nvPr>
            <p:ph type="sldNum" sz="quarter" idx="12"/>
          </p:nvPr>
        </p:nvSpPr>
        <p:spPr/>
        <p:txBody>
          <a:bodyPr/>
          <a:lstStyle/>
          <a:p>
            <a:fld id="{1E7A5AA4-A6C8-4731-8AD0-8F9390873699}" type="slidenum">
              <a:rPr lang="en-CA" smtClean="0"/>
              <a:t>‹#›</a:t>
            </a:fld>
            <a:endParaRPr lang="en-CA"/>
          </a:p>
        </p:txBody>
      </p:sp>
    </p:spTree>
    <p:extLst>
      <p:ext uri="{BB962C8B-B14F-4D97-AF65-F5344CB8AC3E}">
        <p14:creationId xmlns:p14="http://schemas.microsoft.com/office/powerpoint/2010/main" val="3405304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9B76A-65DB-1218-5AD8-2C5F0B5838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35493EC9-BE91-72E7-B3ED-B26ECA3952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7FBBFAB-564D-2681-32DC-C262E06E15B0}"/>
              </a:ext>
            </a:extLst>
          </p:cNvPr>
          <p:cNvSpPr>
            <a:spLocks noGrp="1"/>
          </p:cNvSpPr>
          <p:nvPr>
            <p:ph type="dt" sz="half" idx="10"/>
          </p:nvPr>
        </p:nvSpPr>
        <p:spPr/>
        <p:txBody>
          <a:bodyPr/>
          <a:lstStyle/>
          <a:p>
            <a:fld id="{B3F2D5F3-5597-497E-8080-07D71EB16A00}" type="datetimeFigureOut">
              <a:rPr lang="en-CA" smtClean="0"/>
              <a:t>2023-01-06</a:t>
            </a:fld>
            <a:endParaRPr lang="en-CA"/>
          </a:p>
        </p:txBody>
      </p:sp>
      <p:sp>
        <p:nvSpPr>
          <p:cNvPr id="5" name="Footer Placeholder 4">
            <a:extLst>
              <a:ext uri="{FF2B5EF4-FFF2-40B4-BE49-F238E27FC236}">
                <a16:creationId xmlns:a16="http://schemas.microsoft.com/office/drawing/2014/main" id="{EC33F019-25C5-33C6-273B-A8B732AB4DE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3391A4B2-FF69-DF45-6D81-8923E63057C0}"/>
              </a:ext>
            </a:extLst>
          </p:cNvPr>
          <p:cNvSpPr>
            <a:spLocks noGrp="1"/>
          </p:cNvSpPr>
          <p:nvPr>
            <p:ph type="sldNum" sz="quarter" idx="12"/>
          </p:nvPr>
        </p:nvSpPr>
        <p:spPr/>
        <p:txBody>
          <a:bodyPr/>
          <a:lstStyle/>
          <a:p>
            <a:fld id="{1E7A5AA4-A6C8-4731-8AD0-8F9390873699}" type="slidenum">
              <a:rPr lang="en-CA" smtClean="0"/>
              <a:t>‹#›</a:t>
            </a:fld>
            <a:endParaRPr lang="en-CA"/>
          </a:p>
        </p:txBody>
      </p:sp>
    </p:spTree>
    <p:extLst>
      <p:ext uri="{BB962C8B-B14F-4D97-AF65-F5344CB8AC3E}">
        <p14:creationId xmlns:p14="http://schemas.microsoft.com/office/powerpoint/2010/main" val="1587480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4C610-FE63-69B2-B2C2-6D6E819F3AFD}"/>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FDF3199A-87F1-7A3B-5A40-E03C35EED50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6DC22FFE-5F7F-BB6D-465B-8B2451EC07C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A16197AF-0281-A829-7A45-09225722FD62}"/>
              </a:ext>
            </a:extLst>
          </p:cNvPr>
          <p:cNvSpPr>
            <a:spLocks noGrp="1"/>
          </p:cNvSpPr>
          <p:nvPr>
            <p:ph type="dt" sz="half" idx="10"/>
          </p:nvPr>
        </p:nvSpPr>
        <p:spPr/>
        <p:txBody>
          <a:bodyPr/>
          <a:lstStyle/>
          <a:p>
            <a:fld id="{B3F2D5F3-5597-497E-8080-07D71EB16A00}" type="datetimeFigureOut">
              <a:rPr lang="en-CA" smtClean="0"/>
              <a:t>2023-01-06</a:t>
            </a:fld>
            <a:endParaRPr lang="en-CA"/>
          </a:p>
        </p:txBody>
      </p:sp>
      <p:sp>
        <p:nvSpPr>
          <p:cNvPr id="6" name="Footer Placeholder 5">
            <a:extLst>
              <a:ext uri="{FF2B5EF4-FFF2-40B4-BE49-F238E27FC236}">
                <a16:creationId xmlns:a16="http://schemas.microsoft.com/office/drawing/2014/main" id="{339639D6-2695-B5DA-93E2-3A1D069459C9}"/>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C07C5BF-2039-93BC-1004-E340AC190A8F}"/>
              </a:ext>
            </a:extLst>
          </p:cNvPr>
          <p:cNvSpPr>
            <a:spLocks noGrp="1"/>
          </p:cNvSpPr>
          <p:nvPr>
            <p:ph type="sldNum" sz="quarter" idx="12"/>
          </p:nvPr>
        </p:nvSpPr>
        <p:spPr/>
        <p:txBody>
          <a:bodyPr/>
          <a:lstStyle/>
          <a:p>
            <a:fld id="{1E7A5AA4-A6C8-4731-8AD0-8F9390873699}" type="slidenum">
              <a:rPr lang="en-CA" smtClean="0"/>
              <a:t>‹#›</a:t>
            </a:fld>
            <a:endParaRPr lang="en-CA"/>
          </a:p>
        </p:txBody>
      </p:sp>
    </p:spTree>
    <p:extLst>
      <p:ext uri="{BB962C8B-B14F-4D97-AF65-F5344CB8AC3E}">
        <p14:creationId xmlns:p14="http://schemas.microsoft.com/office/powerpoint/2010/main" val="765799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1EB4C-2FEA-F2AF-ECB9-B057A39E6E64}"/>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ABC5D37D-A625-CC53-0446-4CECD859D2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0D84FD2-2868-7C0B-FAAB-120C611370A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EE35427B-431C-0AA9-C86C-C21C85E85C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59654E8-9862-0B2D-69B4-8AFFA16AE5A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36D8EF9A-61AF-8164-32F0-879D18F3739F}"/>
              </a:ext>
            </a:extLst>
          </p:cNvPr>
          <p:cNvSpPr>
            <a:spLocks noGrp="1"/>
          </p:cNvSpPr>
          <p:nvPr>
            <p:ph type="dt" sz="half" idx="10"/>
          </p:nvPr>
        </p:nvSpPr>
        <p:spPr/>
        <p:txBody>
          <a:bodyPr/>
          <a:lstStyle/>
          <a:p>
            <a:fld id="{B3F2D5F3-5597-497E-8080-07D71EB16A00}" type="datetimeFigureOut">
              <a:rPr lang="en-CA" smtClean="0"/>
              <a:t>2023-01-06</a:t>
            </a:fld>
            <a:endParaRPr lang="en-CA"/>
          </a:p>
        </p:txBody>
      </p:sp>
      <p:sp>
        <p:nvSpPr>
          <p:cNvPr id="8" name="Footer Placeholder 7">
            <a:extLst>
              <a:ext uri="{FF2B5EF4-FFF2-40B4-BE49-F238E27FC236}">
                <a16:creationId xmlns:a16="http://schemas.microsoft.com/office/drawing/2014/main" id="{64EF41AF-8ED7-8CCE-66FF-201A0F715EBD}"/>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1C30F351-B5E4-D097-5FAF-534391B2C2C1}"/>
              </a:ext>
            </a:extLst>
          </p:cNvPr>
          <p:cNvSpPr>
            <a:spLocks noGrp="1"/>
          </p:cNvSpPr>
          <p:nvPr>
            <p:ph type="sldNum" sz="quarter" idx="12"/>
          </p:nvPr>
        </p:nvSpPr>
        <p:spPr/>
        <p:txBody>
          <a:bodyPr/>
          <a:lstStyle/>
          <a:p>
            <a:fld id="{1E7A5AA4-A6C8-4731-8AD0-8F9390873699}" type="slidenum">
              <a:rPr lang="en-CA" smtClean="0"/>
              <a:t>‹#›</a:t>
            </a:fld>
            <a:endParaRPr lang="en-CA"/>
          </a:p>
        </p:txBody>
      </p:sp>
    </p:spTree>
    <p:extLst>
      <p:ext uri="{BB962C8B-B14F-4D97-AF65-F5344CB8AC3E}">
        <p14:creationId xmlns:p14="http://schemas.microsoft.com/office/powerpoint/2010/main" val="4057893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0D5C9-FF03-9B73-48E2-9513242A8BC5}"/>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B65986D8-04B9-F276-40A4-00AC20072AAE}"/>
              </a:ext>
            </a:extLst>
          </p:cNvPr>
          <p:cNvSpPr>
            <a:spLocks noGrp="1"/>
          </p:cNvSpPr>
          <p:nvPr>
            <p:ph type="dt" sz="half" idx="10"/>
          </p:nvPr>
        </p:nvSpPr>
        <p:spPr/>
        <p:txBody>
          <a:bodyPr/>
          <a:lstStyle/>
          <a:p>
            <a:fld id="{B3F2D5F3-5597-497E-8080-07D71EB16A00}" type="datetimeFigureOut">
              <a:rPr lang="en-CA" smtClean="0"/>
              <a:t>2023-01-06</a:t>
            </a:fld>
            <a:endParaRPr lang="en-CA"/>
          </a:p>
        </p:txBody>
      </p:sp>
      <p:sp>
        <p:nvSpPr>
          <p:cNvPr id="4" name="Footer Placeholder 3">
            <a:extLst>
              <a:ext uri="{FF2B5EF4-FFF2-40B4-BE49-F238E27FC236}">
                <a16:creationId xmlns:a16="http://schemas.microsoft.com/office/drawing/2014/main" id="{6384D53E-F3E8-BAB4-DEA6-133070A0E0A7}"/>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F2DE3FE2-71E1-1D1C-45C1-559F1D56BE5A}"/>
              </a:ext>
            </a:extLst>
          </p:cNvPr>
          <p:cNvSpPr>
            <a:spLocks noGrp="1"/>
          </p:cNvSpPr>
          <p:nvPr>
            <p:ph type="sldNum" sz="quarter" idx="12"/>
          </p:nvPr>
        </p:nvSpPr>
        <p:spPr/>
        <p:txBody>
          <a:bodyPr/>
          <a:lstStyle/>
          <a:p>
            <a:fld id="{1E7A5AA4-A6C8-4731-8AD0-8F9390873699}" type="slidenum">
              <a:rPr lang="en-CA" smtClean="0"/>
              <a:t>‹#›</a:t>
            </a:fld>
            <a:endParaRPr lang="en-CA"/>
          </a:p>
        </p:txBody>
      </p:sp>
    </p:spTree>
    <p:extLst>
      <p:ext uri="{BB962C8B-B14F-4D97-AF65-F5344CB8AC3E}">
        <p14:creationId xmlns:p14="http://schemas.microsoft.com/office/powerpoint/2010/main" val="3076447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E09844-8DD5-EBFC-B3AC-28B89FDCBC75}"/>
              </a:ext>
            </a:extLst>
          </p:cNvPr>
          <p:cNvSpPr>
            <a:spLocks noGrp="1"/>
          </p:cNvSpPr>
          <p:nvPr>
            <p:ph type="dt" sz="half" idx="10"/>
          </p:nvPr>
        </p:nvSpPr>
        <p:spPr/>
        <p:txBody>
          <a:bodyPr/>
          <a:lstStyle/>
          <a:p>
            <a:fld id="{B3F2D5F3-5597-497E-8080-07D71EB16A00}" type="datetimeFigureOut">
              <a:rPr lang="en-CA" smtClean="0"/>
              <a:t>2023-01-06</a:t>
            </a:fld>
            <a:endParaRPr lang="en-CA"/>
          </a:p>
        </p:txBody>
      </p:sp>
      <p:sp>
        <p:nvSpPr>
          <p:cNvPr id="3" name="Footer Placeholder 2">
            <a:extLst>
              <a:ext uri="{FF2B5EF4-FFF2-40B4-BE49-F238E27FC236}">
                <a16:creationId xmlns:a16="http://schemas.microsoft.com/office/drawing/2014/main" id="{1BBB4097-4E02-593F-5BA3-672DE33020E9}"/>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1A3D741F-20B7-6DDC-C259-F3EF2BDCC829}"/>
              </a:ext>
            </a:extLst>
          </p:cNvPr>
          <p:cNvSpPr>
            <a:spLocks noGrp="1"/>
          </p:cNvSpPr>
          <p:nvPr>
            <p:ph type="sldNum" sz="quarter" idx="12"/>
          </p:nvPr>
        </p:nvSpPr>
        <p:spPr/>
        <p:txBody>
          <a:bodyPr/>
          <a:lstStyle/>
          <a:p>
            <a:fld id="{1E7A5AA4-A6C8-4731-8AD0-8F9390873699}" type="slidenum">
              <a:rPr lang="en-CA" smtClean="0"/>
              <a:t>‹#›</a:t>
            </a:fld>
            <a:endParaRPr lang="en-CA"/>
          </a:p>
        </p:txBody>
      </p:sp>
    </p:spTree>
    <p:extLst>
      <p:ext uri="{BB962C8B-B14F-4D97-AF65-F5344CB8AC3E}">
        <p14:creationId xmlns:p14="http://schemas.microsoft.com/office/powerpoint/2010/main" val="2764169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454BA-A7F3-BBB7-78FB-1A6D42A13D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09822E2-62EC-B0EF-E4A7-3009C7E539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E74A64FC-AB5A-0800-8D8A-9CDFF98B7D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177CB4-97BE-8A39-EC4A-98456E50641A}"/>
              </a:ext>
            </a:extLst>
          </p:cNvPr>
          <p:cNvSpPr>
            <a:spLocks noGrp="1"/>
          </p:cNvSpPr>
          <p:nvPr>
            <p:ph type="dt" sz="half" idx="10"/>
          </p:nvPr>
        </p:nvSpPr>
        <p:spPr/>
        <p:txBody>
          <a:bodyPr/>
          <a:lstStyle/>
          <a:p>
            <a:fld id="{B3F2D5F3-5597-497E-8080-07D71EB16A00}" type="datetimeFigureOut">
              <a:rPr lang="en-CA" smtClean="0"/>
              <a:t>2023-01-06</a:t>
            </a:fld>
            <a:endParaRPr lang="en-CA"/>
          </a:p>
        </p:txBody>
      </p:sp>
      <p:sp>
        <p:nvSpPr>
          <p:cNvPr id="6" name="Footer Placeholder 5">
            <a:extLst>
              <a:ext uri="{FF2B5EF4-FFF2-40B4-BE49-F238E27FC236}">
                <a16:creationId xmlns:a16="http://schemas.microsoft.com/office/drawing/2014/main" id="{9572F526-0680-B01F-E9F0-C0566BAF4705}"/>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E15B0859-DBFC-0797-81FE-58A33BF2CA52}"/>
              </a:ext>
            </a:extLst>
          </p:cNvPr>
          <p:cNvSpPr>
            <a:spLocks noGrp="1"/>
          </p:cNvSpPr>
          <p:nvPr>
            <p:ph type="sldNum" sz="quarter" idx="12"/>
          </p:nvPr>
        </p:nvSpPr>
        <p:spPr/>
        <p:txBody>
          <a:bodyPr/>
          <a:lstStyle/>
          <a:p>
            <a:fld id="{1E7A5AA4-A6C8-4731-8AD0-8F9390873699}" type="slidenum">
              <a:rPr lang="en-CA" smtClean="0"/>
              <a:t>‹#›</a:t>
            </a:fld>
            <a:endParaRPr lang="en-CA"/>
          </a:p>
        </p:txBody>
      </p:sp>
    </p:spTree>
    <p:extLst>
      <p:ext uri="{BB962C8B-B14F-4D97-AF65-F5344CB8AC3E}">
        <p14:creationId xmlns:p14="http://schemas.microsoft.com/office/powerpoint/2010/main" val="672549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5FA5B-53AA-8277-9169-6AE2AA406A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3AD52E2A-BC65-C618-4D1F-9891F1F5EF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10FB61D7-3ABF-E378-F3A7-DE6CDF446F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399763-8CF6-02CC-4483-EB559B30F335}"/>
              </a:ext>
            </a:extLst>
          </p:cNvPr>
          <p:cNvSpPr>
            <a:spLocks noGrp="1"/>
          </p:cNvSpPr>
          <p:nvPr>
            <p:ph type="dt" sz="half" idx="10"/>
          </p:nvPr>
        </p:nvSpPr>
        <p:spPr/>
        <p:txBody>
          <a:bodyPr/>
          <a:lstStyle/>
          <a:p>
            <a:fld id="{B3F2D5F3-5597-497E-8080-07D71EB16A00}" type="datetimeFigureOut">
              <a:rPr lang="en-CA" smtClean="0"/>
              <a:t>2023-01-06</a:t>
            </a:fld>
            <a:endParaRPr lang="en-CA"/>
          </a:p>
        </p:txBody>
      </p:sp>
      <p:sp>
        <p:nvSpPr>
          <p:cNvPr id="6" name="Footer Placeholder 5">
            <a:extLst>
              <a:ext uri="{FF2B5EF4-FFF2-40B4-BE49-F238E27FC236}">
                <a16:creationId xmlns:a16="http://schemas.microsoft.com/office/drawing/2014/main" id="{4AFCE372-47EC-F726-1D4F-35E027C3996F}"/>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D93A8F4E-4FF6-93D1-B674-585F4D4BE44D}"/>
              </a:ext>
            </a:extLst>
          </p:cNvPr>
          <p:cNvSpPr>
            <a:spLocks noGrp="1"/>
          </p:cNvSpPr>
          <p:nvPr>
            <p:ph type="sldNum" sz="quarter" idx="12"/>
          </p:nvPr>
        </p:nvSpPr>
        <p:spPr/>
        <p:txBody>
          <a:bodyPr/>
          <a:lstStyle/>
          <a:p>
            <a:fld id="{1E7A5AA4-A6C8-4731-8AD0-8F9390873699}" type="slidenum">
              <a:rPr lang="en-CA" smtClean="0"/>
              <a:t>‹#›</a:t>
            </a:fld>
            <a:endParaRPr lang="en-CA"/>
          </a:p>
        </p:txBody>
      </p:sp>
    </p:spTree>
    <p:extLst>
      <p:ext uri="{BB962C8B-B14F-4D97-AF65-F5344CB8AC3E}">
        <p14:creationId xmlns:p14="http://schemas.microsoft.com/office/powerpoint/2010/main" val="1252875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E1F54C-3402-CDF0-CC85-431E858222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CA" dirty="0"/>
          </a:p>
        </p:txBody>
      </p:sp>
      <p:sp>
        <p:nvSpPr>
          <p:cNvPr id="3" name="Text Placeholder 2">
            <a:extLst>
              <a:ext uri="{FF2B5EF4-FFF2-40B4-BE49-F238E27FC236}">
                <a16:creationId xmlns:a16="http://schemas.microsoft.com/office/drawing/2014/main" id="{6804AAEB-C388-FDBF-1CA0-0AB31F5384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a:extLst>
              <a:ext uri="{FF2B5EF4-FFF2-40B4-BE49-F238E27FC236}">
                <a16:creationId xmlns:a16="http://schemas.microsoft.com/office/drawing/2014/main" id="{E42EA2B6-BDD6-D5C0-27A9-7413005B0D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F2D5F3-5597-497E-8080-07D71EB16A00}" type="datetimeFigureOut">
              <a:rPr lang="en-CA" smtClean="0"/>
              <a:t>2023-01-06</a:t>
            </a:fld>
            <a:endParaRPr lang="en-CA"/>
          </a:p>
        </p:txBody>
      </p:sp>
      <p:sp>
        <p:nvSpPr>
          <p:cNvPr id="5" name="Footer Placeholder 4">
            <a:extLst>
              <a:ext uri="{FF2B5EF4-FFF2-40B4-BE49-F238E27FC236}">
                <a16:creationId xmlns:a16="http://schemas.microsoft.com/office/drawing/2014/main" id="{7D517018-6C6C-654E-507B-088E45EB0A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582352CF-10C2-F909-4E12-E0F67B543C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7A5AA4-A6C8-4731-8AD0-8F9390873699}" type="slidenum">
              <a:rPr lang="en-CA" smtClean="0"/>
              <a:t>‹#›</a:t>
            </a:fld>
            <a:endParaRPr lang="en-CA"/>
          </a:p>
        </p:txBody>
      </p:sp>
    </p:spTree>
    <p:extLst>
      <p:ext uri="{BB962C8B-B14F-4D97-AF65-F5344CB8AC3E}">
        <p14:creationId xmlns:p14="http://schemas.microsoft.com/office/powerpoint/2010/main" val="4193474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0" kern="1200" cap="none" spc="0">
          <a:ln w="0"/>
          <a:solidFill>
            <a:schemeClr val="accent1"/>
          </a:solidFill>
          <a:effectLst>
            <a:outerShdw blurRad="38100" dist="25400" dir="5400000" algn="ctr" rotWithShape="0">
              <a:srgbClr val="6E747A">
                <a:alpha val="43000"/>
              </a:srgbClr>
            </a:outerShdw>
          </a:effectLst>
          <a:latin typeface="+mj-lt"/>
          <a:ea typeface="+mj-ea"/>
          <a:cs typeface="+mj-cs"/>
        </a:defRPr>
      </a:lvl1pPr>
    </p:titleStyle>
    <p:bodyStyle>
      <a:lvl1pPr marL="542925" indent="-542925" algn="l" defTabSz="914400" rtl="0" eaLnBrk="1" latinLnBrk="0" hangingPunct="1">
        <a:lnSpc>
          <a:spcPct val="90000"/>
        </a:lnSpc>
        <a:spcBef>
          <a:spcPts val="1000"/>
        </a:spcBef>
        <a:buClr>
          <a:schemeClr val="accent1"/>
        </a:buClr>
        <a:buSzPct val="75000"/>
        <a:buFont typeface="Webdings" panose="05030102010509060703" pitchFamily="18" charset="2"/>
        <a:buChar char="."/>
        <a:defRPr sz="2800" kern="1200">
          <a:solidFill>
            <a:schemeClr val="tx1"/>
          </a:solidFill>
          <a:latin typeface="+mn-lt"/>
          <a:ea typeface="+mn-ea"/>
          <a:cs typeface="+mn-cs"/>
        </a:defRPr>
      </a:lvl1pPr>
      <a:lvl2pPr marL="895350" indent="-314325" algn="l" defTabSz="914400" rtl="0" eaLnBrk="1" latinLnBrk="0" hangingPunct="1">
        <a:lnSpc>
          <a:spcPct val="90000"/>
        </a:lnSpc>
        <a:spcBef>
          <a:spcPts val="500"/>
        </a:spcBef>
        <a:buClr>
          <a:schemeClr val="accent6"/>
        </a:buClr>
        <a:buSzPct val="75000"/>
        <a:buFont typeface="Wingdings 2" panose="05020102010507070707"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813B75-30FA-4E76-AB36-32AAAF574837}"/>
              </a:ext>
            </a:extLst>
          </p:cNvPr>
          <p:cNvSpPr>
            <a:spLocks noGrp="1"/>
          </p:cNvSpPr>
          <p:nvPr>
            <p:ph type="ctrTitle"/>
          </p:nvPr>
        </p:nvSpPr>
        <p:spPr/>
        <p:txBody>
          <a:bodyPr/>
          <a:lstStyle/>
          <a:p>
            <a:r>
              <a:rPr lang="en-CA" dirty="0"/>
              <a:t>Endangered animals</a:t>
            </a:r>
            <a:endParaRPr lang="fr-CA" dirty="0"/>
          </a:p>
        </p:txBody>
      </p:sp>
      <p:sp>
        <p:nvSpPr>
          <p:cNvPr id="3" name="Sous-titre 2">
            <a:extLst>
              <a:ext uri="{FF2B5EF4-FFF2-40B4-BE49-F238E27FC236}">
                <a16:creationId xmlns:a16="http://schemas.microsoft.com/office/drawing/2014/main" id="{9A66365C-0DE6-48E2-8686-E192F7E37754}"/>
              </a:ext>
            </a:extLst>
          </p:cNvPr>
          <p:cNvSpPr>
            <a:spLocks noGrp="1"/>
          </p:cNvSpPr>
          <p:nvPr>
            <p:ph type="subTitle" idx="1"/>
          </p:nvPr>
        </p:nvSpPr>
        <p:spPr/>
        <p:txBody>
          <a:bodyPr/>
          <a:lstStyle/>
          <a:p>
            <a:r>
              <a:rPr lang="en-CA" dirty="0"/>
              <a:t>Saving the planet</a:t>
            </a:r>
          </a:p>
        </p:txBody>
      </p:sp>
      <p:pic>
        <p:nvPicPr>
          <p:cNvPr id="4" name="Image 3" descr="Une image contenant éléphant, eau, extérieur, ciel&#10;&#10;Description générée automatiquement">
            <a:extLst>
              <a:ext uri="{FF2B5EF4-FFF2-40B4-BE49-F238E27FC236}">
                <a16:creationId xmlns:a16="http://schemas.microsoft.com/office/drawing/2014/main" id="{B7610F7F-67DA-4951-AA5D-21AC14BD67BB}"/>
              </a:ext>
            </a:extLst>
          </p:cNvPr>
          <p:cNvPicPr>
            <a:picLocks noChangeAspect="1"/>
          </p:cNvPicPr>
          <p:nvPr/>
        </p:nvPicPr>
        <p:blipFill rotWithShape="1">
          <a:blip r:embed="rId2">
            <a:duotone>
              <a:prstClr val="black"/>
              <a:srgbClr val="D9C3A5">
                <a:tint val="50000"/>
                <a:satMod val="180000"/>
              </a:srgbClr>
            </a:duotone>
            <a:extLst>
              <a:ext uri="{28A0092B-C50C-407E-A947-70E740481C1C}">
                <a14:useLocalDpi xmlns:a14="http://schemas.microsoft.com/office/drawing/2010/main" val="0"/>
              </a:ext>
            </a:extLst>
          </a:blip>
          <a:srcRect t="15261"/>
          <a:stretch/>
        </p:blipFill>
        <p:spPr>
          <a:xfrm>
            <a:off x="3211921" y="3872428"/>
            <a:ext cx="4596251" cy="2770744"/>
          </a:xfrm>
          <a:prstGeom prst="rect">
            <a:avLst/>
          </a:prstGeom>
        </p:spPr>
      </p:pic>
      <p:pic>
        <p:nvPicPr>
          <p:cNvPr id="5" name="Image 4" descr="Une image contenant herbe, mammifère, primate, singe&#10;&#10;Description générée automatiquement">
            <a:extLst>
              <a:ext uri="{FF2B5EF4-FFF2-40B4-BE49-F238E27FC236}">
                <a16:creationId xmlns:a16="http://schemas.microsoft.com/office/drawing/2014/main" id="{3E58F46A-1710-4F92-89CE-7AC0581A0E9F}"/>
              </a:ext>
            </a:extLst>
          </p:cNvPr>
          <p:cNvPicPr>
            <a:picLocks noChangeAspect="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r="22686"/>
          <a:stretch/>
        </p:blipFill>
        <p:spPr>
          <a:xfrm>
            <a:off x="0" y="4449727"/>
            <a:ext cx="1825699" cy="1332000"/>
          </a:xfrm>
          <a:prstGeom prst="rect">
            <a:avLst/>
          </a:prstGeom>
        </p:spPr>
      </p:pic>
      <p:pic>
        <p:nvPicPr>
          <p:cNvPr id="6" name="Image 5" descr="Une image contenant ciel, extérieur, poisson, requin&#10;&#10;Description générée automatiquement">
            <a:extLst>
              <a:ext uri="{FF2B5EF4-FFF2-40B4-BE49-F238E27FC236}">
                <a16:creationId xmlns:a16="http://schemas.microsoft.com/office/drawing/2014/main" id="{6BF49FDD-AD1E-4A25-8693-0FDC6B60C64A}"/>
              </a:ext>
            </a:extLst>
          </p:cNvPr>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194000" y="5160717"/>
            <a:ext cx="1998000" cy="1332000"/>
          </a:xfrm>
          <a:prstGeom prst="rect">
            <a:avLst/>
          </a:prstGeom>
        </p:spPr>
      </p:pic>
      <p:pic>
        <p:nvPicPr>
          <p:cNvPr id="7" name="Image 6" descr="Une image contenant herbe, extérieur, mammifère, ours&#10;&#10;Description générée automatiquement">
            <a:extLst>
              <a:ext uri="{FF2B5EF4-FFF2-40B4-BE49-F238E27FC236}">
                <a16:creationId xmlns:a16="http://schemas.microsoft.com/office/drawing/2014/main" id="{82B8DEDF-D590-463D-BB8A-861078FE6747}"/>
              </a:ext>
            </a:extLst>
          </p:cNvPr>
          <p:cNvPicPr>
            <a:picLocks noChangeAspect="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498621" y="5284941"/>
            <a:ext cx="1998000" cy="1332000"/>
          </a:xfrm>
          <a:prstGeom prst="rect">
            <a:avLst/>
          </a:prstGeom>
        </p:spPr>
      </p:pic>
      <p:pic>
        <p:nvPicPr>
          <p:cNvPr id="8" name="Image 7" descr="Une image contenant herbe, mammifère, extérieur, tigre&#10;&#10;Description générée automatiquement">
            <a:extLst>
              <a:ext uri="{FF2B5EF4-FFF2-40B4-BE49-F238E27FC236}">
                <a16:creationId xmlns:a16="http://schemas.microsoft.com/office/drawing/2014/main" id="{60DA3A48-76E4-41E8-A91C-F8C79E95E441}"/>
              </a:ext>
            </a:extLst>
          </p:cNvPr>
          <p:cNvPicPr>
            <a:picLocks noChangeAspect="1"/>
          </p:cNvPicPr>
          <p:nvPr/>
        </p:nvPicPr>
        <p:blipFill>
          <a:blip r:embed="rId6">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7523472" y="4017875"/>
            <a:ext cx="1776000" cy="1332000"/>
          </a:xfrm>
          <a:prstGeom prst="rect">
            <a:avLst/>
          </a:prstGeom>
        </p:spPr>
      </p:pic>
    </p:spTree>
    <p:extLst>
      <p:ext uri="{BB962C8B-B14F-4D97-AF65-F5344CB8AC3E}">
        <p14:creationId xmlns:p14="http://schemas.microsoft.com/office/powerpoint/2010/main" val="55166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AB10BF-CB04-47FC-A002-30439F00452E}"/>
              </a:ext>
            </a:extLst>
          </p:cNvPr>
          <p:cNvSpPr>
            <a:spLocks noGrp="1"/>
          </p:cNvSpPr>
          <p:nvPr>
            <p:ph type="title"/>
          </p:nvPr>
        </p:nvSpPr>
        <p:spPr/>
        <p:txBody>
          <a:bodyPr/>
          <a:lstStyle/>
          <a:p>
            <a:r>
              <a:rPr lang="en-CA" dirty="0"/>
              <a:t>Great white shark and its diet</a:t>
            </a:r>
          </a:p>
        </p:txBody>
      </p:sp>
      <p:sp>
        <p:nvSpPr>
          <p:cNvPr id="3" name="Espace réservé du contenu 2">
            <a:extLst>
              <a:ext uri="{FF2B5EF4-FFF2-40B4-BE49-F238E27FC236}">
                <a16:creationId xmlns:a16="http://schemas.microsoft.com/office/drawing/2014/main" id="{3873C45D-6BAF-48B7-9D75-980CAE3FC402}"/>
              </a:ext>
            </a:extLst>
          </p:cNvPr>
          <p:cNvSpPr>
            <a:spLocks noGrp="1"/>
          </p:cNvSpPr>
          <p:nvPr>
            <p:ph idx="1"/>
          </p:nvPr>
        </p:nvSpPr>
        <p:spPr/>
        <p:txBody>
          <a:bodyPr>
            <a:normAutofit fontScale="92500" lnSpcReduction="20000"/>
          </a:bodyPr>
          <a:lstStyle/>
          <a:p>
            <a:r>
              <a:rPr lang="en-CA" dirty="0"/>
              <a:t>It is considered a dangerous shark since it is responsible for attacks on humans, the vast majority of which are non-lethal. Nevertheless, contrary to popular belief, it is not a "man-eater" and man is not a prey for it, most attacks being due to a visual analysis error of the shark. </a:t>
            </a:r>
          </a:p>
          <a:p>
            <a:r>
              <a:rPr lang="en-CA" dirty="0"/>
              <a:t>The great white shark is rather solitary in nature and it is rare for several individuals to gather to hunt. It sits at the top of the food chain in the ocean just below the killer whale. Due to its size, metabolism and exceptional physical abilities, it has very few competitors, apart from the orca. It eats large fish (such as tuna, swordfish or tarpon), sea turtles, seals and occasionally dolphins. The young feed exclusively on fish. According to the analysis of transmitters placed in their stomachs, great white sharks eat an average meal every three days, with a mass that is </a:t>
            </a:r>
            <a:r>
              <a:rPr lang="en-CA" dirty="0" err="1"/>
              <a:t>aout</a:t>
            </a:r>
            <a:r>
              <a:rPr lang="en-CA" dirty="0"/>
              <a:t> 3% of their body weight. When prey is scarce, they can wait several weeks before feeding. </a:t>
            </a:r>
          </a:p>
          <a:p>
            <a:endParaRPr lang="fr-CA" dirty="0"/>
          </a:p>
        </p:txBody>
      </p:sp>
    </p:spTree>
    <p:extLst>
      <p:ext uri="{BB962C8B-B14F-4D97-AF65-F5344CB8AC3E}">
        <p14:creationId xmlns:p14="http://schemas.microsoft.com/office/powerpoint/2010/main" val="3838287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50F5DEB-B6D4-43C5-B84B-1C3769545C1F}"/>
              </a:ext>
            </a:extLst>
          </p:cNvPr>
          <p:cNvSpPr>
            <a:spLocks noGrp="1"/>
          </p:cNvSpPr>
          <p:nvPr>
            <p:ph type="title"/>
          </p:nvPr>
        </p:nvSpPr>
        <p:spPr/>
        <p:txBody>
          <a:bodyPr/>
          <a:lstStyle/>
          <a:p>
            <a:r>
              <a:rPr lang="en-CA" dirty="0"/>
              <a:t>The great white shark reproduction</a:t>
            </a:r>
            <a:r>
              <a:rPr lang="en-US" dirty="0"/>
              <a:t>
</a:t>
            </a:r>
            <a:endParaRPr lang="fr-CA" dirty="0"/>
          </a:p>
        </p:txBody>
      </p:sp>
      <p:sp>
        <p:nvSpPr>
          <p:cNvPr id="3" name="Espace réservé du contenu 2">
            <a:extLst>
              <a:ext uri="{FF2B5EF4-FFF2-40B4-BE49-F238E27FC236}">
                <a16:creationId xmlns:a16="http://schemas.microsoft.com/office/drawing/2014/main" id="{A262606D-A458-4822-AF5D-EB3E1A4C4184}"/>
              </a:ext>
            </a:extLst>
          </p:cNvPr>
          <p:cNvSpPr>
            <a:spLocks noGrp="1"/>
          </p:cNvSpPr>
          <p:nvPr>
            <p:ph idx="1"/>
          </p:nvPr>
        </p:nvSpPr>
        <p:spPr/>
        <p:txBody>
          <a:bodyPr>
            <a:normAutofit lnSpcReduction="10000"/>
          </a:bodyPr>
          <a:lstStyle/>
          <a:p>
            <a:r>
              <a:rPr lang="en-CA" dirty="0"/>
              <a:t>Its reproductive cycle is not well known. It is estimated that the male reaches sexual maturity at 26 years and the female at 33 years. It is ovoviviparous: the eggs develop and hatch in the uterus of the female, with uterine cannibalism (like other lamnids). The gestation time is not yet known, because until now a mating of great white shark has never been observed. It is estimated between 12 and 18 months. The breeding period is 2-3 years. Young great white sharks, at birth, measure between 1.09 and 1.60 m and are already predators capable of surviving. They breed in the spring. Its life expectancy is estimated at more than 70 years. 
Population growth is low, with an intrinsic rate of natural increase of 0.04 to 0.056. </a:t>
            </a:r>
          </a:p>
        </p:txBody>
      </p:sp>
    </p:spTree>
    <p:extLst>
      <p:ext uri="{BB962C8B-B14F-4D97-AF65-F5344CB8AC3E}">
        <p14:creationId xmlns:p14="http://schemas.microsoft.com/office/powerpoint/2010/main" val="2601113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39BE9-BB49-4E54-8463-0A66ADC5C856}"/>
              </a:ext>
            </a:extLst>
          </p:cNvPr>
          <p:cNvSpPr>
            <a:spLocks noGrp="1"/>
          </p:cNvSpPr>
          <p:nvPr>
            <p:ph type="title"/>
          </p:nvPr>
        </p:nvSpPr>
        <p:spPr/>
        <p:txBody>
          <a:bodyPr/>
          <a:lstStyle/>
          <a:p>
            <a:r>
              <a:rPr lang="en-CA" b="0" dirty="0">
                <a:solidFill>
                  <a:srgbClr val="202124"/>
                </a:solidFill>
                <a:effectLst/>
                <a:latin typeface="arial" panose="020B0604020202020204" pitchFamily="34" charset="0"/>
              </a:rPr>
              <a:t>The Asian elephant</a:t>
            </a:r>
            <a:endParaRPr lang="fr-CA" dirty="0"/>
          </a:p>
        </p:txBody>
      </p:sp>
      <p:sp>
        <p:nvSpPr>
          <p:cNvPr id="8" name="Espace réservé du contenu 7">
            <a:extLst>
              <a:ext uri="{FF2B5EF4-FFF2-40B4-BE49-F238E27FC236}">
                <a16:creationId xmlns:a16="http://schemas.microsoft.com/office/drawing/2014/main" id="{4379BBC0-7693-496E-9FD0-15595341D06E}"/>
              </a:ext>
            </a:extLst>
          </p:cNvPr>
          <p:cNvSpPr>
            <a:spLocks noGrp="1"/>
          </p:cNvSpPr>
          <p:nvPr>
            <p:ph idx="1"/>
          </p:nvPr>
        </p:nvSpPr>
        <p:spPr/>
        <p:txBody>
          <a:bodyPr/>
          <a:lstStyle/>
          <a:p>
            <a:pPr marL="0" indent="0">
              <a:buNone/>
            </a:pPr>
            <a:r>
              <a:rPr lang="en-CA" altLang="fr-FR" dirty="0">
                <a:solidFill>
                  <a:srgbClr val="1F1F1F"/>
                </a:solidFill>
                <a:latin typeface="Arial" panose="020B0604020202020204" pitchFamily="34" charset="0"/>
                <a:cs typeface="Arial" panose="020B0604020202020204" pitchFamily="34" charset="0"/>
              </a:rPr>
              <a:t>The situation of the Asian elephant is particularly difficult. The disappearance of its natural habitat — some 75% of natural forests have disappeared in less than 110 years — hunting and domestication of the species are responsible for the population decline. In fact, only 50,000 individuals remain, some of which are domesticated and used as beasts of burden. In addition, the ivory in their tusks is highly sought after and encourages poaching.
</a:t>
            </a:r>
            <a:endParaRPr lang="en-CA" dirty="0"/>
          </a:p>
        </p:txBody>
      </p:sp>
    </p:spTree>
    <p:extLst>
      <p:ext uri="{BB962C8B-B14F-4D97-AF65-F5344CB8AC3E}">
        <p14:creationId xmlns:p14="http://schemas.microsoft.com/office/powerpoint/2010/main" val="1522306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9DDDF-724B-B783-DAB7-0B542F9D287C}"/>
              </a:ext>
            </a:extLst>
          </p:cNvPr>
          <p:cNvSpPr>
            <a:spLocks noGrp="1"/>
          </p:cNvSpPr>
          <p:nvPr>
            <p:ph type="title"/>
          </p:nvPr>
        </p:nvSpPr>
        <p:spPr/>
        <p:txBody>
          <a:bodyPr/>
          <a:lstStyle/>
          <a:p>
            <a:r>
              <a:rPr lang="en-CA" dirty="0"/>
              <a:t>Extinct animal species</a:t>
            </a:r>
          </a:p>
        </p:txBody>
      </p:sp>
      <p:sp>
        <p:nvSpPr>
          <p:cNvPr id="3" name="Content Placeholder 2">
            <a:extLst>
              <a:ext uri="{FF2B5EF4-FFF2-40B4-BE49-F238E27FC236}">
                <a16:creationId xmlns:a16="http://schemas.microsoft.com/office/drawing/2014/main" id="{325596AA-E4D8-7A7D-A19B-2A9870C86A4C}"/>
              </a:ext>
            </a:extLst>
          </p:cNvPr>
          <p:cNvSpPr>
            <a:spLocks noGrp="1"/>
          </p:cNvSpPr>
          <p:nvPr>
            <p:ph idx="1"/>
          </p:nvPr>
        </p:nvSpPr>
        <p:spPr/>
        <p:txBody>
          <a:bodyPr>
            <a:normAutofit fontScale="77500" lnSpcReduction="20000"/>
          </a:bodyPr>
          <a:lstStyle/>
          <a:p>
            <a:r>
              <a:rPr lang="en-CA" dirty="0"/>
              <a:t>Terrestrial animals</a:t>
            </a:r>
          </a:p>
          <a:p>
            <a:r>
              <a:rPr lang="en-CA" dirty="0"/>
              <a:t>Mexican Grizzly</a:t>
            </a:r>
          </a:p>
          <a:p>
            <a:r>
              <a:rPr lang="en-CA" dirty="0"/>
              <a:t>Java Tiger</a:t>
            </a:r>
          </a:p>
          <a:p>
            <a:r>
              <a:rPr lang="en-CA" dirty="0"/>
              <a:t>The West African black rhino</a:t>
            </a:r>
          </a:p>
          <a:p>
            <a:r>
              <a:rPr lang="en-CA" dirty="0"/>
              <a:t>Marine animals</a:t>
            </a:r>
          </a:p>
          <a:p>
            <a:r>
              <a:rPr lang="en-CA" dirty="0"/>
              <a:t>The Chinese dolphin</a:t>
            </a:r>
          </a:p>
          <a:p>
            <a:r>
              <a:rPr lang="en-CA" dirty="0"/>
              <a:t>Japanese sea lion</a:t>
            </a:r>
          </a:p>
          <a:p>
            <a:r>
              <a:rPr lang="en-CA" dirty="0"/>
              <a:t>Pinta Island giant tortoise</a:t>
            </a:r>
          </a:p>
          <a:p>
            <a:r>
              <a:rPr lang="en-CA" dirty="0"/>
              <a:t>Birds</a:t>
            </a:r>
          </a:p>
          <a:p>
            <a:r>
              <a:rPr lang="en-CA" dirty="0"/>
              <a:t>Passenger pigeon</a:t>
            </a:r>
          </a:p>
          <a:p>
            <a:r>
              <a:rPr lang="en-CA" dirty="0"/>
              <a:t>Ivory-billed woodpecker</a:t>
            </a:r>
          </a:p>
          <a:p>
            <a:r>
              <a:rPr lang="en-CA" dirty="0"/>
              <a:t>Carolina Parakeet</a:t>
            </a:r>
          </a:p>
          <a:p>
            <a:endParaRPr lang="en-CA" dirty="0"/>
          </a:p>
          <a:p>
            <a:endParaRPr lang="en-CA" dirty="0"/>
          </a:p>
        </p:txBody>
      </p:sp>
    </p:spTree>
    <p:extLst>
      <p:ext uri="{BB962C8B-B14F-4D97-AF65-F5344CB8AC3E}">
        <p14:creationId xmlns:p14="http://schemas.microsoft.com/office/powerpoint/2010/main" val="8607730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9C05B1-2FA1-4AA1-8AFC-7E0EEF86B547}"/>
              </a:ext>
            </a:extLst>
          </p:cNvPr>
          <p:cNvSpPr>
            <a:spLocks noGrp="1"/>
          </p:cNvSpPr>
          <p:nvPr>
            <p:ph type="title"/>
          </p:nvPr>
        </p:nvSpPr>
        <p:spPr/>
        <p:txBody>
          <a:bodyPr/>
          <a:lstStyle/>
          <a:p>
            <a:r>
              <a:rPr lang="en-CA" b="1" dirty="0">
                <a:solidFill>
                  <a:srgbClr val="333333"/>
                </a:solidFill>
                <a:effectLst/>
                <a:latin typeface="Roboto Condensed"/>
              </a:rPr>
              <a:t>Animals threatened with extinction globally</a:t>
            </a:r>
            <a:r>
              <a:rPr lang="en-CA" dirty="0">
                <a:solidFill>
                  <a:srgbClr val="333333"/>
                </a:solidFill>
                <a:effectLst/>
                <a:latin typeface="Roboto Condensed"/>
              </a:rPr>
              <a:t>
</a:t>
            </a:r>
            <a:endParaRPr lang="en-CA" dirty="0"/>
          </a:p>
        </p:txBody>
      </p:sp>
      <p:sp>
        <p:nvSpPr>
          <p:cNvPr id="5" name="Espace réservé du contenu 4">
            <a:extLst>
              <a:ext uri="{FF2B5EF4-FFF2-40B4-BE49-F238E27FC236}">
                <a16:creationId xmlns:a16="http://schemas.microsoft.com/office/drawing/2014/main" id="{8D65BE07-58EF-47B8-829C-594AC6E08AB4}"/>
              </a:ext>
            </a:extLst>
          </p:cNvPr>
          <p:cNvSpPr>
            <a:spLocks noGrp="1"/>
          </p:cNvSpPr>
          <p:nvPr>
            <p:ph idx="1"/>
          </p:nvPr>
        </p:nvSpPr>
        <p:spPr/>
        <p:txBody>
          <a:bodyPr/>
          <a:lstStyle/>
          <a:p>
            <a:endParaRPr lang="fr-CA" dirty="0"/>
          </a:p>
        </p:txBody>
      </p:sp>
    </p:spTree>
    <p:extLst>
      <p:ext uri="{BB962C8B-B14F-4D97-AF65-F5344CB8AC3E}">
        <p14:creationId xmlns:p14="http://schemas.microsoft.com/office/powerpoint/2010/main" val="1875314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68E1E4-1B4C-4433-A698-AA1E8B1D8A8D}"/>
              </a:ext>
            </a:extLst>
          </p:cNvPr>
          <p:cNvSpPr>
            <a:spLocks noGrp="1"/>
          </p:cNvSpPr>
          <p:nvPr>
            <p:ph type="title"/>
          </p:nvPr>
        </p:nvSpPr>
        <p:spPr/>
        <p:txBody>
          <a:bodyPr/>
          <a:lstStyle/>
          <a:p>
            <a:r>
              <a:rPr lang="en-CA" dirty="0"/>
              <a:t>Some endangered animals?</a:t>
            </a:r>
          </a:p>
        </p:txBody>
      </p:sp>
      <p:sp>
        <p:nvSpPr>
          <p:cNvPr id="3" name="Content Placeholder 2">
            <a:extLst>
              <a:ext uri="{FF2B5EF4-FFF2-40B4-BE49-F238E27FC236}">
                <a16:creationId xmlns:a16="http://schemas.microsoft.com/office/drawing/2014/main" id="{A065E7D5-8F1E-BFB8-B17D-4A2D2676791E}"/>
              </a:ext>
            </a:extLst>
          </p:cNvPr>
          <p:cNvSpPr>
            <a:spLocks noGrp="1"/>
          </p:cNvSpPr>
          <p:nvPr>
            <p:ph idx="1"/>
          </p:nvPr>
        </p:nvSpPr>
        <p:spPr/>
        <p:txBody>
          <a:bodyPr/>
          <a:lstStyle/>
          <a:p>
            <a:pPr lvl="0"/>
            <a:endParaRPr lang="en-CA" dirty="0"/>
          </a:p>
          <a:p>
            <a:r>
              <a:rPr lang="en-CA" dirty="0"/>
              <a:t>Bengal tiger</a:t>
            </a:r>
            <a:endParaRPr lang="fr-CA" dirty="0"/>
          </a:p>
          <a:p>
            <a:r>
              <a:rPr lang="en-CA" dirty="0"/>
              <a:t>The giant panda</a:t>
            </a:r>
            <a:endParaRPr lang="fr-CA" dirty="0"/>
          </a:p>
          <a:p>
            <a:r>
              <a:rPr lang="en-CA" dirty="0"/>
              <a:t>Great white shark</a:t>
            </a:r>
            <a:endParaRPr lang="fr-CA" dirty="0"/>
          </a:p>
        </p:txBody>
      </p:sp>
    </p:spTree>
    <p:extLst>
      <p:ext uri="{BB962C8B-B14F-4D97-AF65-F5344CB8AC3E}">
        <p14:creationId xmlns:p14="http://schemas.microsoft.com/office/powerpoint/2010/main" val="406226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E73DB7-50C9-4F44-94D7-2E2FA51CE53D}"/>
              </a:ext>
            </a:extLst>
          </p:cNvPr>
          <p:cNvSpPr>
            <a:spLocks noGrp="1"/>
          </p:cNvSpPr>
          <p:nvPr>
            <p:ph type="title"/>
          </p:nvPr>
        </p:nvSpPr>
        <p:spPr/>
        <p:txBody>
          <a:bodyPr/>
          <a:lstStyle/>
          <a:p>
            <a:r>
              <a:rPr lang="en-CA" dirty="0"/>
              <a:t>Bengal tiger</a:t>
            </a:r>
          </a:p>
        </p:txBody>
      </p:sp>
      <p:sp>
        <p:nvSpPr>
          <p:cNvPr id="3" name="Espace réservé du texte 2">
            <a:extLst>
              <a:ext uri="{FF2B5EF4-FFF2-40B4-BE49-F238E27FC236}">
                <a16:creationId xmlns:a16="http://schemas.microsoft.com/office/drawing/2014/main" id="{F1F0462E-1472-4731-8BC9-9E6D09AEB3BF}"/>
              </a:ext>
            </a:extLst>
          </p:cNvPr>
          <p:cNvSpPr>
            <a:spLocks noGrp="1"/>
          </p:cNvSpPr>
          <p:nvPr>
            <p:ph type="body" idx="1"/>
          </p:nvPr>
        </p:nvSpPr>
        <p:spPr/>
        <p:txBody>
          <a:bodyPr>
            <a:normAutofit fontScale="92500" lnSpcReduction="20000"/>
          </a:bodyPr>
          <a:lstStyle/>
          <a:p>
            <a:r>
              <a:rPr lang="en-CA" dirty="0"/>
              <a:t>Distribution and Population</a:t>
            </a:r>
          </a:p>
          <a:p>
            <a:r>
              <a:rPr lang="en-CA" dirty="0"/>
              <a:t>Protection</a:t>
            </a:r>
          </a:p>
          <a:p>
            <a:r>
              <a:rPr lang="en-CA" dirty="0"/>
              <a:t>Manners</a:t>
            </a:r>
          </a:p>
          <a:p>
            <a:r>
              <a:rPr lang="en-CA" dirty="0"/>
              <a:t>Reproduction</a:t>
            </a:r>
            <a:endParaRPr lang="fr-CA" dirty="0"/>
          </a:p>
        </p:txBody>
      </p:sp>
    </p:spTree>
    <p:extLst>
      <p:ext uri="{BB962C8B-B14F-4D97-AF65-F5344CB8AC3E}">
        <p14:creationId xmlns:p14="http://schemas.microsoft.com/office/powerpoint/2010/main" val="432274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77A3A8-70F7-474B-8F2B-3B463DF4AF23}"/>
              </a:ext>
            </a:extLst>
          </p:cNvPr>
          <p:cNvSpPr>
            <a:spLocks noGrp="1"/>
          </p:cNvSpPr>
          <p:nvPr>
            <p:ph type="title"/>
          </p:nvPr>
        </p:nvSpPr>
        <p:spPr/>
        <p:txBody>
          <a:bodyPr/>
          <a:lstStyle/>
          <a:p>
            <a:r>
              <a:rPr lang="en-CA" dirty="0"/>
              <a:t>Bengal tiger, royal tiger</a:t>
            </a:r>
          </a:p>
        </p:txBody>
      </p:sp>
      <p:sp>
        <p:nvSpPr>
          <p:cNvPr id="3" name="Espace réservé du contenu 2">
            <a:extLst>
              <a:ext uri="{FF2B5EF4-FFF2-40B4-BE49-F238E27FC236}">
                <a16:creationId xmlns:a16="http://schemas.microsoft.com/office/drawing/2014/main" id="{BB4053B1-42BD-48A5-A22D-072F45EA16C7}"/>
              </a:ext>
            </a:extLst>
          </p:cNvPr>
          <p:cNvSpPr>
            <a:spLocks noGrp="1"/>
          </p:cNvSpPr>
          <p:nvPr>
            <p:ph idx="1"/>
          </p:nvPr>
        </p:nvSpPr>
        <p:spPr/>
        <p:txBody>
          <a:bodyPr/>
          <a:lstStyle/>
          <a:p>
            <a:r>
              <a:rPr lang="en-CA" dirty="0"/>
              <a:t>The Bengal tiger is a feline, and the most well-known subspecies of tiger. Also called the Royal Bengal Tiger, it is lighter and less imposing than the Siberian tiger. </a:t>
            </a:r>
          </a:p>
        </p:txBody>
      </p:sp>
    </p:spTree>
    <p:extLst>
      <p:ext uri="{BB962C8B-B14F-4D97-AF65-F5344CB8AC3E}">
        <p14:creationId xmlns:p14="http://schemas.microsoft.com/office/powerpoint/2010/main" val="1749125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77A3A8-70F7-474B-8F2B-3B463DF4AF23}"/>
              </a:ext>
            </a:extLst>
          </p:cNvPr>
          <p:cNvSpPr>
            <a:spLocks noGrp="1"/>
          </p:cNvSpPr>
          <p:nvPr>
            <p:ph type="title"/>
          </p:nvPr>
        </p:nvSpPr>
        <p:spPr/>
        <p:txBody>
          <a:bodyPr/>
          <a:lstStyle/>
          <a:p>
            <a:r>
              <a:rPr lang="en-CA" dirty="0"/>
              <a:t>Bengal tiger (population)</a:t>
            </a:r>
          </a:p>
        </p:txBody>
      </p:sp>
      <p:sp>
        <p:nvSpPr>
          <p:cNvPr id="3" name="Espace réservé du contenu 2">
            <a:extLst>
              <a:ext uri="{FF2B5EF4-FFF2-40B4-BE49-F238E27FC236}">
                <a16:creationId xmlns:a16="http://schemas.microsoft.com/office/drawing/2014/main" id="{BB4053B1-42BD-48A5-A22D-072F45EA16C7}"/>
              </a:ext>
            </a:extLst>
          </p:cNvPr>
          <p:cNvSpPr>
            <a:spLocks noGrp="1"/>
          </p:cNvSpPr>
          <p:nvPr>
            <p:ph idx="1"/>
          </p:nvPr>
        </p:nvSpPr>
        <p:spPr/>
        <p:txBody>
          <a:bodyPr/>
          <a:lstStyle/>
          <a:p>
            <a:r>
              <a:rPr lang="en-CA" dirty="0"/>
              <a:t>In 1900, the Indian tiger population was estimated at between 40,000 and 50,000 individuals. By 1972, that figure had dropped to 1,850 and the Indian government established national parks to safeguard its tiger population. A protection program has put it back to about 4,000 in 1984. </a:t>
            </a:r>
          </a:p>
          <a:p>
            <a:r>
              <a:rPr lang="en-CA" dirty="0"/>
              <a:t>Its population, thanks in particular to the protection actions of the Indian government, has been increasing for several years, in 2019, it probably exceeds 3000 individuals in India</a:t>
            </a:r>
          </a:p>
        </p:txBody>
      </p:sp>
    </p:spTree>
    <p:extLst>
      <p:ext uri="{BB962C8B-B14F-4D97-AF65-F5344CB8AC3E}">
        <p14:creationId xmlns:p14="http://schemas.microsoft.com/office/powerpoint/2010/main" val="1987156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BB90CB-48F9-4800-A482-ABAD54BC1949}"/>
              </a:ext>
            </a:extLst>
          </p:cNvPr>
          <p:cNvSpPr>
            <a:spLocks noGrp="1"/>
          </p:cNvSpPr>
          <p:nvPr>
            <p:ph type="title"/>
          </p:nvPr>
        </p:nvSpPr>
        <p:spPr/>
        <p:txBody>
          <a:bodyPr/>
          <a:lstStyle/>
          <a:p>
            <a:r>
              <a:rPr lang="en-CA" dirty="0"/>
              <a:t>The giant panda</a:t>
            </a:r>
          </a:p>
        </p:txBody>
      </p:sp>
      <p:sp>
        <p:nvSpPr>
          <p:cNvPr id="3" name="Espace réservé du texte 2">
            <a:extLst>
              <a:ext uri="{FF2B5EF4-FFF2-40B4-BE49-F238E27FC236}">
                <a16:creationId xmlns:a16="http://schemas.microsoft.com/office/drawing/2014/main" id="{662C4ABE-0ED9-4E09-8147-626DCD147882}"/>
              </a:ext>
            </a:extLst>
          </p:cNvPr>
          <p:cNvSpPr>
            <a:spLocks noGrp="1"/>
          </p:cNvSpPr>
          <p:nvPr>
            <p:ph type="body" idx="1"/>
          </p:nvPr>
        </p:nvSpPr>
        <p:spPr/>
        <p:txBody>
          <a:bodyPr/>
          <a:lstStyle/>
          <a:p>
            <a:r>
              <a:rPr lang="en-CA" dirty="0"/>
              <a:t>Life cycle</a:t>
            </a:r>
          </a:p>
          <a:p>
            <a:r>
              <a:rPr lang="en-CA" dirty="0"/>
              <a:t>What does he eat?</a:t>
            </a:r>
          </a:p>
          <a:p>
            <a:r>
              <a:rPr lang="en-CA" dirty="0"/>
              <a:t>Avoiding the worst for the panda </a:t>
            </a:r>
            <a:endParaRPr lang="fr-CA" dirty="0"/>
          </a:p>
        </p:txBody>
      </p:sp>
    </p:spTree>
    <p:extLst>
      <p:ext uri="{BB962C8B-B14F-4D97-AF65-F5344CB8AC3E}">
        <p14:creationId xmlns:p14="http://schemas.microsoft.com/office/powerpoint/2010/main" val="2911515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BC9ED7-9A1D-4679-8DD0-E25DE2D0B6E8}"/>
              </a:ext>
            </a:extLst>
          </p:cNvPr>
          <p:cNvSpPr>
            <a:spLocks noGrp="1"/>
          </p:cNvSpPr>
          <p:nvPr>
            <p:ph type="title"/>
          </p:nvPr>
        </p:nvSpPr>
        <p:spPr/>
        <p:txBody>
          <a:bodyPr/>
          <a:lstStyle/>
          <a:p>
            <a:r>
              <a:rPr lang="en-CA" dirty="0"/>
              <a:t>Where can it be found?</a:t>
            </a:r>
          </a:p>
        </p:txBody>
      </p:sp>
      <p:sp>
        <p:nvSpPr>
          <p:cNvPr id="3" name="Espace réservé du contenu 2">
            <a:extLst>
              <a:ext uri="{FF2B5EF4-FFF2-40B4-BE49-F238E27FC236}">
                <a16:creationId xmlns:a16="http://schemas.microsoft.com/office/drawing/2014/main" id="{E18EBAB4-FB50-4FD0-A7D7-6D41B615F893}"/>
              </a:ext>
            </a:extLst>
          </p:cNvPr>
          <p:cNvSpPr>
            <a:spLocks noGrp="1"/>
          </p:cNvSpPr>
          <p:nvPr>
            <p:ph idx="1"/>
          </p:nvPr>
        </p:nvSpPr>
        <p:spPr/>
        <p:txBody>
          <a:bodyPr/>
          <a:lstStyle/>
          <a:p>
            <a:r>
              <a:rPr lang="en-CA" dirty="0"/>
              <a:t>There are only 1750 left, mainly in Tibet and China. Very popular for their mischievous looks, these big "teddy bears" are victims of deforestation and the massive exploitation of bamboo, their main source of food. They are also sought after for their fur. </a:t>
            </a:r>
          </a:p>
          <a:p>
            <a:r>
              <a:rPr lang="en-CA" dirty="0"/>
              <a:t>However, its populations are decreasing from year to year. In the </a:t>
            </a:r>
            <a:r>
              <a:rPr lang="en-CA" dirty="0" err="1"/>
              <a:t>Wanglang</a:t>
            </a:r>
            <a:r>
              <a:rPr lang="en-CA" dirty="0"/>
              <a:t> Game Reserve alone, described as a panda's paradise, 176 individuals have disappeared in 21 years. </a:t>
            </a:r>
          </a:p>
          <a:p>
            <a:r>
              <a:rPr lang="en-CA" dirty="0"/>
              <a:t>Only 20 remain on a territory of 32,000 hectares.  And it is very difficult to breed it in captivity.</a:t>
            </a:r>
          </a:p>
        </p:txBody>
      </p:sp>
    </p:spTree>
    <p:extLst>
      <p:ext uri="{BB962C8B-B14F-4D97-AF65-F5344CB8AC3E}">
        <p14:creationId xmlns:p14="http://schemas.microsoft.com/office/powerpoint/2010/main" val="767227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A752DA-7EF9-4C45-9A08-C9E1F9743BE0}"/>
              </a:ext>
            </a:extLst>
          </p:cNvPr>
          <p:cNvSpPr>
            <a:spLocks noGrp="1"/>
          </p:cNvSpPr>
          <p:nvPr>
            <p:ph type="title"/>
          </p:nvPr>
        </p:nvSpPr>
        <p:spPr/>
        <p:txBody>
          <a:bodyPr/>
          <a:lstStyle/>
          <a:p>
            <a:r>
              <a:rPr lang="en-CA" dirty="0"/>
              <a:t>The giant panda, what does it eat?</a:t>
            </a:r>
          </a:p>
        </p:txBody>
      </p:sp>
      <p:sp>
        <p:nvSpPr>
          <p:cNvPr id="3" name="Espace réservé du contenu 2">
            <a:extLst>
              <a:ext uri="{FF2B5EF4-FFF2-40B4-BE49-F238E27FC236}">
                <a16:creationId xmlns:a16="http://schemas.microsoft.com/office/drawing/2014/main" id="{90020B0A-8710-408B-A6AD-851E430E2A45}"/>
              </a:ext>
            </a:extLst>
          </p:cNvPr>
          <p:cNvSpPr>
            <a:spLocks noGrp="1"/>
          </p:cNvSpPr>
          <p:nvPr>
            <p:ph idx="1"/>
          </p:nvPr>
        </p:nvSpPr>
        <p:spPr/>
        <p:txBody>
          <a:bodyPr/>
          <a:lstStyle/>
          <a:p>
            <a:endParaRPr lang="fr-CA" dirty="0"/>
          </a:p>
        </p:txBody>
      </p:sp>
    </p:spTree>
    <p:extLst>
      <p:ext uri="{BB962C8B-B14F-4D97-AF65-F5344CB8AC3E}">
        <p14:creationId xmlns:p14="http://schemas.microsoft.com/office/powerpoint/2010/main" val="3524964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8A8A74-E633-40B8-963E-5EC313B23B15}"/>
              </a:ext>
            </a:extLst>
          </p:cNvPr>
          <p:cNvSpPr>
            <a:spLocks noGrp="1"/>
          </p:cNvSpPr>
          <p:nvPr>
            <p:ph type="title"/>
          </p:nvPr>
        </p:nvSpPr>
        <p:spPr/>
        <p:txBody>
          <a:bodyPr/>
          <a:lstStyle/>
          <a:p>
            <a:r>
              <a:rPr lang="en-CA" dirty="0"/>
              <a:t>Great white shark</a:t>
            </a:r>
          </a:p>
        </p:txBody>
      </p:sp>
      <p:sp>
        <p:nvSpPr>
          <p:cNvPr id="5" name="Espace réservé du texte 4">
            <a:extLst>
              <a:ext uri="{FF2B5EF4-FFF2-40B4-BE49-F238E27FC236}">
                <a16:creationId xmlns:a16="http://schemas.microsoft.com/office/drawing/2014/main" id="{9E3D3ED9-A4E8-4CC4-968D-EA54654C310C}"/>
              </a:ext>
            </a:extLst>
          </p:cNvPr>
          <p:cNvSpPr>
            <a:spLocks noGrp="1"/>
          </p:cNvSpPr>
          <p:nvPr>
            <p:ph type="body" idx="1"/>
          </p:nvPr>
        </p:nvSpPr>
        <p:spPr/>
        <p:txBody>
          <a:bodyPr/>
          <a:lstStyle/>
          <a:p>
            <a:r>
              <a:rPr lang="en-CA" dirty="0"/>
              <a:t>Reproduction</a:t>
            </a:r>
          </a:p>
          <a:p>
            <a:r>
              <a:rPr lang="en-CA" dirty="0"/>
              <a:t>Feeding</a:t>
            </a:r>
          </a:p>
        </p:txBody>
      </p:sp>
    </p:spTree>
    <p:extLst>
      <p:ext uri="{BB962C8B-B14F-4D97-AF65-F5344CB8AC3E}">
        <p14:creationId xmlns:p14="http://schemas.microsoft.com/office/powerpoint/2010/main" val="26914261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TotalTime>
  <Words>788</Words>
  <Application>Microsoft Office PowerPoint</Application>
  <PresentationFormat>Widescreen</PresentationFormat>
  <Paragraphs>54</Paragraphs>
  <Slides>14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Arial</vt:lpstr>
      <vt:lpstr>Calibri</vt:lpstr>
      <vt:lpstr>Calibri Light</vt:lpstr>
      <vt:lpstr>Roboto Condensed</vt:lpstr>
      <vt:lpstr>Webdings</vt:lpstr>
      <vt:lpstr>Wingdings 2</vt:lpstr>
      <vt:lpstr>Office Theme</vt:lpstr>
      <vt:lpstr>Endangered animals</vt:lpstr>
      <vt:lpstr>Some endangered animals?</vt:lpstr>
      <vt:lpstr>Bengal tiger</vt:lpstr>
      <vt:lpstr>Bengal tiger, royal tiger</vt:lpstr>
      <vt:lpstr>Bengal tiger (population)</vt:lpstr>
      <vt:lpstr>The giant panda</vt:lpstr>
      <vt:lpstr>Where can it be found?</vt:lpstr>
      <vt:lpstr>The giant panda, what does it eat?</vt:lpstr>
      <vt:lpstr>Great white shark</vt:lpstr>
      <vt:lpstr>Great white shark and its diet</vt:lpstr>
      <vt:lpstr>The great white shark reproduction
</vt:lpstr>
      <vt:lpstr>The Asian elephant</vt:lpstr>
      <vt:lpstr>Extinct animal species</vt:lpstr>
      <vt:lpstr>Animals threatened with extinction globally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Endangered animals.
</dc:title>
  <dc:creator>Murielle Richard</dc:creator>
  <cp:lastModifiedBy>Murielle Richard</cp:lastModifiedBy>
  <cp:revision>7</cp:revision>
  <dcterms:created xsi:type="dcterms:W3CDTF">2022-12-24T15:34:19Z</dcterms:created>
  <dcterms:modified xsi:type="dcterms:W3CDTF">2023-01-06T16:04:47Z</dcterms:modified>
</cp:coreProperties>
</file>