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Lst>
  <p:notesMasterIdLst>
    <p:notesMasterId r:id="rId64"/>
  </p:notesMasterIdLst>
  <p:handoutMasterIdLst>
    <p:handoutMasterId r:id="rId65"/>
  </p:handoutMasterIdLst>
  <p:sldIdLst>
    <p:sldId id="259" r:id="rId5"/>
    <p:sldId id="328" r:id="rId6"/>
    <p:sldId id="331" r:id="rId7"/>
    <p:sldId id="330" r:id="rId8"/>
    <p:sldId id="332" r:id="rId9"/>
    <p:sldId id="335" r:id="rId10"/>
    <p:sldId id="336" r:id="rId11"/>
    <p:sldId id="333" r:id="rId12"/>
    <p:sldId id="334" r:id="rId13"/>
    <p:sldId id="337" r:id="rId14"/>
    <p:sldId id="341" r:id="rId15"/>
    <p:sldId id="375" r:id="rId16"/>
    <p:sldId id="373" r:id="rId17"/>
    <p:sldId id="374" r:id="rId18"/>
    <p:sldId id="340" r:id="rId19"/>
    <p:sldId id="342" r:id="rId20"/>
    <p:sldId id="378" r:id="rId21"/>
    <p:sldId id="339" r:id="rId22"/>
    <p:sldId id="338" r:id="rId23"/>
    <p:sldId id="351" r:id="rId24"/>
    <p:sldId id="343" r:id="rId25"/>
    <p:sldId id="344" r:id="rId26"/>
    <p:sldId id="345" r:id="rId27"/>
    <p:sldId id="347" r:id="rId28"/>
    <p:sldId id="348" r:id="rId29"/>
    <p:sldId id="350" r:id="rId30"/>
    <p:sldId id="349" r:id="rId31"/>
    <p:sldId id="352" r:id="rId32"/>
    <p:sldId id="353" r:id="rId33"/>
    <p:sldId id="381" r:id="rId34"/>
    <p:sldId id="382" r:id="rId35"/>
    <p:sldId id="383" r:id="rId36"/>
    <p:sldId id="384" r:id="rId37"/>
    <p:sldId id="385" r:id="rId38"/>
    <p:sldId id="354" r:id="rId39"/>
    <p:sldId id="386" r:id="rId40"/>
    <p:sldId id="357" r:id="rId41"/>
    <p:sldId id="355" r:id="rId42"/>
    <p:sldId id="356" r:id="rId43"/>
    <p:sldId id="358" r:id="rId44"/>
    <p:sldId id="359" r:id="rId45"/>
    <p:sldId id="360" r:id="rId46"/>
    <p:sldId id="361" r:id="rId47"/>
    <p:sldId id="362" r:id="rId48"/>
    <p:sldId id="363" r:id="rId49"/>
    <p:sldId id="364" r:id="rId50"/>
    <p:sldId id="366" r:id="rId51"/>
    <p:sldId id="377" r:id="rId52"/>
    <p:sldId id="365" r:id="rId53"/>
    <p:sldId id="368" r:id="rId54"/>
    <p:sldId id="367" r:id="rId55"/>
    <p:sldId id="376" r:id="rId56"/>
    <p:sldId id="370" r:id="rId57"/>
    <p:sldId id="372" r:id="rId58"/>
    <p:sldId id="371" r:id="rId59"/>
    <p:sldId id="388" r:id="rId60"/>
    <p:sldId id="379" r:id="rId61"/>
    <p:sldId id="380" r:id="rId62"/>
    <p:sldId id="387" r:id="rId63"/>
  </p:sldIdLst>
  <p:sldSz cx="24384000" cy="13716000"/>
  <p:notesSz cx="6858000" cy="9144000"/>
  <p:defaultTextStyle>
    <a:defPPr>
      <a:defRPr lang="en-US"/>
    </a:defPPr>
    <a:lvl1pPr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1pPr>
    <a:lvl2pPr marL="457200" indent="-228600"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2pPr>
    <a:lvl3pPr marL="914400" indent="-457200"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3pPr>
    <a:lvl4pPr marL="1371600" indent="-685800"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4pPr>
    <a:lvl5pPr marL="1828800" indent="-914400"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5pPr>
    <a:lvl6pPr marL="2286000" algn="l" defTabSz="914400" rtl="0" eaLnBrk="1" latinLnBrk="0" hangingPunct="1">
      <a:defRPr sz="2000" kern="1200">
        <a:solidFill>
          <a:srgbClr val="74808C"/>
        </a:solidFill>
        <a:latin typeface="Poppins" charset="0"/>
        <a:ea typeface="Poppins" charset="0"/>
        <a:cs typeface="Poppins" charset="0"/>
        <a:sym typeface="Poppins" charset="0"/>
      </a:defRPr>
    </a:lvl6pPr>
    <a:lvl7pPr marL="2743200" algn="l" defTabSz="914400" rtl="0" eaLnBrk="1" latinLnBrk="0" hangingPunct="1">
      <a:defRPr sz="2000" kern="1200">
        <a:solidFill>
          <a:srgbClr val="74808C"/>
        </a:solidFill>
        <a:latin typeface="Poppins" charset="0"/>
        <a:ea typeface="Poppins" charset="0"/>
        <a:cs typeface="Poppins" charset="0"/>
        <a:sym typeface="Poppins" charset="0"/>
      </a:defRPr>
    </a:lvl7pPr>
    <a:lvl8pPr marL="3200400" algn="l" defTabSz="914400" rtl="0" eaLnBrk="1" latinLnBrk="0" hangingPunct="1">
      <a:defRPr sz="2000" kern="1200">
        <a:solidFill>
          <a:srgbClr val="74808C"/>
        </a:solidFill>
        <a:latin typeface="Poppins" charset="0"/>
        <a:ea typeface="Poppins" charset="0"/>
        <a:cs typeface="Poppins" charset="0"/>
        <a:sym typeface="Poppins" charset="0"/>
      </a:defRPr>
    </a:lvl8pPr>
    <a:lvl9pPr marL="3657600" algn="l" defTabSz="914400" rtl="0" eaLnBrk="1" latinLnBrk="0" hangingPunct="1">
      <a:defRPr sz="2000" kern="1200">
        <a:solidFill>
          <a:srgbClr val="74808C"/>
        </a:solidFill>
        <a:latin typeface="Poppins" charset="0"/>
        <a:ea typeface="Poppins" charset="0"/>
        <a:cs typeface="Poppins" charset="0"/>
        <a:sym typeface="Poppins" charset="0"/>
      </a:defRPr>
    </a:lvl9pPr>
  </p:defaultTextStyle>
  <p:extLst>
    <p:ext uri="{521415D9-36F7-43E2-AB2F-B90AF26B5E84}">
      <p14:sectionLst xmlns:p14="http://schemas.microsoft.com/office/powerpoint/2010/main">
        <p14:section name="Introduction" id="{3C74D6CB-4F6A-411E-B3E3-DA0223296F8D}">
          <p14:sldIdLst>
            <p14:sldId id="259"/>
            <p14:sldId id="328"/>
          </p14:sldIdLst>
        </p14:section>
        <p14:section name="L'affichage" id="{45FD4FAF-45EF-4AEB-B3C1-D7CB0D2CD16F}">
          <p14:sldIdLst>
            <p14:sldId id="331"/>
            <p14:sldId id="330"/>
            <p14:sldId id="332"/>
            <p14:sldId id="335"/>
            <p14:sldId id="336"/>
            <p14:sldId id="333"/>
            <p14:sldId id="334"/>
          </p14:sldIdLst>
        </p14:section>
        <p14:section name="Organiser,Trier et classer" id="{3AE3BADA-9C4B-458F-BB2B-932785A5FBE8}">
          <p14:sldIdLst>
            <p14:sldId id="337"/>
            <p14:sldId id="341"/>
            <p14:sldId id="375"/>
            <p14:sldId id="373"/>
            <p14:sldId id="374"/>
            <p14:sldId id="340"/>
            <p14:sldId id="342"/>
            <p14:sldId id="378"/>
            <p14:sldId id="339"/>
            <p14:sldId id="338"/>
            <p14:sldId id="351"/>
          </p14:sldIdLst>
        </p14:section>
        <p14:section name="La recherche" id="{A0296A22-D38E-4C5F-9747-0FB85BE659F5}">
          <p14:sldIdLst>
            <p14:sldId id="343"/>
            <p14:sldId id="344"/>
          </p14:sldIdLst>
        </p14:section>
        <p14:section name="Envoyer un courriel" id="{D87F60D1-D250-4230-9216-6C400CB0751D}">
          <p14:sldIdLst>
            <p14:sldId id="345"/>
            <p14:sldId id="347"/>
            <p14:sldId id="348"/>
            <p14:sldId id="350"/>
            <p14:sldId id="349"/>
            <p14:sldId id="352"/>
            <p14:sldId id="353"/>
            <p14:sldId id="381"/>
            <p14:sldId id="382"/>
            <p14:sldId id="383"/>
            <p14:sldId id="384"/>
            <p14:sldId id="385"/>
            <p14:sldId id="354"/>
            <p14:sldId id="386"/>
          </p14:sldIdLst>
        </p14:section>
        <p14:section name="Contacts" id="{8EBC1398-14F5-4C4E-9150-DD0CDC2E72CF}">
          <p14:sldIdLst>
            <p14:sldId id="357"/>
            <p14:sldId id="355"/>
            <p14:sldId id="356"/>
            <p14:sldId id="358"/>
            <p14:sldId id="359"/>
          </p14:sldIdLst>
        </p14:section>
        <p14:section name="Tâches" id="{72CE0231-1DB2-4BA3-A9AA-862FECDA4F4C}">
          <p14:sldIdLst>
            <p14:sldId id="360"/>
            <p14:sldId id="361"/>
            <p14:sldId id="362"/>
            <p14:sldId id="363"/>
          </p14:sldIdLst>
        </p14:section>
        <p14:section name="Calendrier" id="{84F96B76-223E-4DD0-8D88-ADFC651CAD86}">
          <p14:sldIdLst>
            <p14:sldId id="364"/>
            <p14:sldId id="366"/>
            <p14:sldId id="377"/>
            <p14:sldId id="365"/>
            <p14:sldId id="368"/>
            <p14:sldId id="367"/>
            <p14:sldId id="376"/>
          </p14:sldIdLst>
        </p14:section>
        <p14:section name="Gestionnaire d'absence" id="{9D78DB57-6D9A-4529-ACE3-10FD1B4E1B62}">
          <p14:sldIdLst>
            <p14:sldId id="370"/>
            <p14:sldId id="372"/>
            <p14:sldId id="371"/>
          </p14:sldIdLst>
        </p14:section>
        <p14:section name="Journal" id="{C3202903-5AA2-49BC-890F-2EA97FB2B6C3}">
          <p14:sldIdLst>
            <p14:sldId id="388"/>
          </p14:sldIdLst>
        </p14:section>
        <p14:section name="Flux RSS" id="{F9593F5E-FBF1-42BB-BFDB-8884291B5873}">
          <p14:sldIdLst>
            <p14:sldId id="379"/>
            <p14:sldId id="380"/>
          </p14:sldIdLst>
        </p14:section>
        <p14:section name="Le Glisser-lâcher" id="{5A1AE110-9CF5-4DF0-B1F0-913F90897D1A}">
          <p14:sldIdLst>
            <p14:sldId id="387"/>
          </p14:sldIdLst>
        </p14:section>
      </p14:sectionLst>
    </p:ext>
    <p:ext uri="{EFAFB233-063F-42B5-8137-9DF3F51BA10A}">
      <p15:sldGuideLst xmlns:p15="http://schemas.microsoft.com/office/powerpoint/2012/main">
        <p15:guide id="1" pos="740">
          <p15:clr>
            <a:srgbClr val="A4A3A4"/>
          </p15:clr>
        </p15:guide>
        <p15:guide id="2" orient="horz" pos="691">
          <p15:clr>
            <a:srgbClr val="A4A3A4"/>
          </p15:clr>
        </p15:guide>
        <p15:guide id="3" orient="horz" pos="7903" userDrawn="1">
          <p15:clr>
            <a:srgbClr val="A4A3A4"/>
          </p15:clr>
        </p15:guide>
        <p15:guide id="4" pos="14620">
          <p15:clr>
            <a:srgbClr val="A4A3A4"/>
          </p15:clr>
        </p15:guide>
        <p15:guide id="5"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6FFE"/>
    <a:srgbClr val="CDE6F7"/>
    <a:srgbClr val="9DB5E0"/>
    <a:srgbClr val="E2D1B2"/>
    <a:srgbClr val="8CA9FE"/>
    <a:srgbClr val="FFFFFF"/>
    <a:srgbClr val="292829"/>
    <a:srgbClr val="C4CBD1"/>
    <a:srgbClr val="000000"/>
    <a:srgbClr val="F0F4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014" autoAdjust="0"/>
    <p:restoredTop sz="90385" autoAdjust="0"/>
  </p:normalViewPr>
  <p:slideViewPr>
    <p:cSldViewPr showGuides="1">
      <p:cViewPr>
        <p:scale>
          <a:sx n="30" d="100"/>
          <a:sy n="30" d="100"/>
        </p:scale>
        <p:origin x="486" y="174"/>
      </p:cViewPr>
      <p:guideLst>
        <p:guide pos="740"/>
        <p:guide orient="horz" pos="691"/>
        <p:guide orient="horz" pos="7903"/>
        <p:guide pos="14620"/>
        <p:guide pos="7680"/>
      </p:guideLst>
    </p:cSldViewPr>
  </p:slideViewPr>
  <p:notesTextViewPr>
    <p:cViewPr>
      <p:scale>
        <a:sx n="1" d="1"/>
        <a:sy n="1" d="1"/>
      </p:scale>
      <p:origin x="0" y="0"/>
    </p:cViewPr>
  </p:notesTextViewPr>
  <p:sorterViewPr>
    <p:cViewPr>
      <p:scale>
        <a:sx n="95" d="100"/>
        <a:sy n="95" d="100"/>
      </p:scale>
      <p:origin x="0" y="-126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a:defRPr sz="1200"/>
            </a:lvl1pPr>
          </a:lstStyle>
          <a:p>
            <a:endParaRPr lang="en-US" alt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a:defRPr sz="1200"/>
            </a:lvl1pPr>
          </a:lstStyle>
          <a:p>
            <a:fld id="{7C28E385-EB9C-564E-9211-E232FEF8F4E8}" type="datetimeFigureOut">
              <a:rPr lang="en-US" altLang="en-US"/>
              <a:pPr/>
              <a:t>2/10/2023</a:t>
            </a:fld>
            <a:endParaRPr lang="en-US" alt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a:defRPr sz="1200"/>
            </a:lvl1pPr>
          </a:lstStyle>
          <a:p>
            <a:endParaRPr lang="en-US" alt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a:defRPr sz="1200"/>
            </a:lvl1pPr>
          </a:lstStyle>
          <a:p>
            <a:fld id="{E826F3B1-BF39-5742-BB1D-197BBAEAA9B1}" type="slidenum">
              <a:rPr lang="en-US" altLang="en-US"/>
              <a:pPr/>
              <a:t>‹N°›</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sp>
      <p:sp>
        <p:nvSpPr>
          <p:cNvPr id="4098" name="Rectangle 2"/>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x-none" altLang="x-none" noProof="0">
                <a:sym typeface="Helvetica Neue" charset="0"/>
              </a:rPr>
              <a:t>Click to edit Master text styles</a:t>
            </a:r>
          </a:p>
          <a:p>
            <a:pPr lvl="1"/>
            <a:r>
              <a:rPr lang="x-none" altLang="x-none" noProof="0">
                <a:sym typeface="Helvetica Neue" charset="0"/>
              </a:rPr>
              <a:t>Second level</a:t>
            </a:r>
          </a:p>
          <a:p>
            <a:pPr lvl="2"/>
            <a:r>
              <a:rPr lang="x-none" altLang="x-none" noProof="0">
                <a:sym typeface="Helvetica Neue" charset="0"/>
              </a:rPr>
              <a:t>Third level</a:t>
            </a:r>
          </a:p>
          <a:p>
            <a:pPr lvl="3"/>
            <a:r>
              <a:rPr lang="x-none" altLang="x-none" noProof="0">
                <a:sym typeface="Helvetica Neue" charset="0"/>
              </a:rPr>
              <a:t>Fourth level</a:t>
            </a:r>
          </a:p>
          <a:p>
            <a:pPr lvl="4"/>
            <a:r>
              <a:rPr lang="x-none" altLang="x-none" noProof="0">
                <a:sym typeface="Helvetica Neue"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1pPr>
    <a:lvl2pPr indent="2286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2pPr>
    <a:lvl3pPr indent="4572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3pPr>
    <a:lvl4pPr indent="6858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4pPr>
    <a:lvl5pPr indent="9144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71713" y="1729334"/>
            <a:ext cx="19504148" cy="2178050"/>
          </a:xfrm>
        </p:spPr>
        <p:txBody>
          <a:bodyPr/>
          <a:lstStyle>
            <a:lvl1pPr>
              <a:lnSpc>
                <a:spcPct val="100000"/>
              </a:lnSpc>
              <a:defRPr b="1" i="0">
                <a:solidFill>
                  <a:schemeClr val="bg1"/>
                </a:solidFill>
                <a:latin typeface="Montserrat Semi" charset="0"/>
                <a:ea typeface="Montserrat Semi" charset="0"/>
                <a:cs typeface="Montserrat Semi" charset="0"/>
              </a:defRPr>
            </a:lvl1pPr>
          </a:lstStyle>
          <a:p>
            <a:r>
              <a:rPr lang="en-US"/>
              <a:t>Click to edit Master title style</a:t>
            </a:r>
          </a:p>
        </p:txBody>
      </p:sp>
      <p:sp>
        <p:nvSpPr>
          <p:cNvPr id="3" name="Content Placeholder 2"/>
          <p:cNvSpPr>
            <a:spLocks noGrp="1"/>
          </p:cNvSpPr>
          <p:nvPr>
            <p:ph idx="1"/>
          </p:nvPr>
        </p:nvSpPr>
        <p:spPr>
          <a:xfrm>
            <a:off x="2271713" y="4121696"/>
            <a:ext cx="20477162" cy="7019925"/>
          </a:xfrm>
        </p:spPr>
        <p:txBody>
          <a:bodyPr/>
          <a:lstStyle>
            <a:lvl1pPr algn="just">
              <a:lnSpc>
                <a:spcPct val="180000"/>
              </a:lnSpc>
              <a:defRPr sz="2200"/>
            </a:lvl1pPr>
            <a:lvl2pPr algn="just">
              <a:lnSpc>
                <a:spcPct val="180000"/>
              </a:lnSpc>
              <a:defRPr sz="2200"/>
            </a:lvl2pPr>
            <a:lvl3pPr algn="just">
              <a:lnSpc>
                <a:spcPct val="180000"/>
              </a:lnSpc>
              <a:defRPr sz="2200"/>
            </a:lvl3pPr>
            <a:lvl4pPr algn="just">
              <a:lnSpc>
                <a:spcPct val="180000"/>
              </a:lnSpc>
              <a:defRPr sz="2200"/>
            </a:lvl4pPr>
            <a:lvl5pPr algn="just">
              <a:lnSpc>
                <a:spcPct val="180000"/>
              </a:lnSpc>
              <a:defRPr sz="22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p:cNvSpPr>
          <p:nvPr userDrawn="1">
            <p:ph type="sldNum" sz="quarter" idx="10"/>
          </p:nvPr>
        </p:nvSpPr>
        <p:spPr>
          <a:xfrm>
            <a:off x="22489144" y="12347935"/>
            <a:ext cx="895350" cy="482600"/>
          </a:xfrm>
          <a:prstGeom prst="rect">
            <a:avLst/>
          </a:prstGeom>
        </p:spPr>
        <p:txBody>
          <a:bodyPr/>
          <a:lstStyle>
            <a:lvl1pPr>
              <a:defRPr b="0" i="0">
                <a:solidFill>
                  <a:schemeClr val="accent2"/>
                </a:solidFill>
                <a:latin typeface="Montserrat" charset="0"/>
                <a:ea typeface="Montserrat" charset="0"/>
                <a:cs typeface="Montserrat" charset="0"/>
              </a:defRPr>
            </a:lvl1pPr>
          </a:lstStyle>
          <a:p>
            <a:pPr>
              <a:defRPr/>
            </a:pPr>
            <a:fld id="{C4EB2ADA-83FC-0547-8CB3-FE1D4EC3A4C0}" type="slidenum">
              <a:rPr lang="x-none" altLang="x-none" smtClean="0"/>
              <a:pPr>
                <a:defRPr/>
              </a:pPr>
              <a:t>‹N°›</a:t>
            </a:fld>
            <a:endParaRPr lang="x-none" altLang="x-none"/>
          </a:p>
        </p:txBody>
      </p:sp>
    </p:spTree>
    <p:extLst>
      <p:ext uri="{BB962C8B-B14F-4D97-AF65-F5344CB8AC3E}">
        <p14:creationId xmlns:p14="http://schemas.microsoft.com/office/powerpoint/2010/main" val="1813606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with photo">
    <p:spTree>
      <p:nvGrpSpPr>
        <p:cNvPr id="1" name=""/>
        <p:cNvGrpSpPr/>
        <p:nvPr/>
      </p:nvGrpSpPr>
      <p:grpSpPr>
        <a:xfrm>
          <a:off x="0" y="0"/>
          <a:ext cx="0" cy="0"/>
          <a:chOff x="0" y="0"/>
          <a:chExt cx="0" cy="0"/>
        </a:xfrm>
      </p:grpSpPr>
      <p:sp>
        <p:nvSpPr>
          <p:cNvPr id="7" name="Rectangle 4"/>
          <p:cNvSpPr>
            <a:spLocks noGrp="1"/>
          </p:cNvSpPr>
          <p:nvPr userDrawn="1">
            <p:ph type="sldNum" sz="quarter" idx="10"/>
          </p:nvPr>
        </p:nvSpPr>
        <p:spPr>
          <a:xfrm>
            <a:off x="22489144" y="12347935"/>
            <a:ext cx="895350" cy="482600"/>
          </a:xfrm>
          <a:prstGeom prst="rect">
            <a:avLst/>
          </a:prstGeom>
        </p:spPr>
        <p:txBody>
          <a:bodyPr/>
          <a:lstStyle>
            <a:lvl1pPr>
              <a:defRPr b="0" i="0">
                <a:solidFill>
                  <a:schemeClr val="accent2"/>
                </a:solidFill>
                <a:latin typeface="Montserrat" charset="0"/>
                <a:ea typeface="Montserrat" charset="0"/>
                <a:cs typeface="Montserrat" charset="0"/>
              </a:defRPr>
            </a:lvl1pPr>
          </a:lstStyle>
          <a:p>
            <a:pPr>
              <a:defRPr/>
            </a:pPr>
            <a:fld id="{C4EB2ADA-83FC-0547-8CB3-FE1D4EC3A4C0}" type="slidenum">
              <a:rPr lang="x-none" altLang="x-none" smtClean="0"/>
              <a:pPr>
                <a:defRPr/>
              </a:pPr>
              <a:t>‹N°›</a:t>
            </a:fld>
            <a:endParaRPr lang="x-none" altLang="x-none"/>
          </a:p>
        </p:txBody>
      </p:sp>
      <p:sp>
        <p:nvSpPr>
          <p:cNvPr id="5" name="Picture Placeholder 4"/>
          <p:cNvSpPr>
            <a:spLocks noGrp="1"/>
          </p:cNvSpPr>
          <p:nvPr>
            <p:ph type="pic" sz="quarter" idx="11"/>
          </p:nvPr>
        </p:nvSpPr>
        <p:spPr>
          <a:xfrm>
            <a:off x="1460864" y="1008282"/>
            <a:ext cx="5113337" cy="5111750"/>
          </a:xfrm>
          <a:solidFill>
            <a:schemeClr val="accent1"/>
          </a:solidFill>
        </p:spPr>
        <p:txBody>
          <a:bodyPr/>
          <a:lstStyle/>
          <a:p>
            <a:endParaRPr lang="en-US"/>
          </a:p>
        </p:txBody>
      </p:sp>
      <p:sp>
        <p:nvSpPr>
          <p:cNvPr id="10" name="Picture Placeholder 4"/>
          <p:cNvSpPr>
            <a:spLocks noGrp="1"/>
          </p:cNvSpPr>
          <p:nvPr>
            <p:ph type="pic" sz="quarter" idx="12"/>
          </p:nvPr>
        </p:nvSpPr>
        <p:spPr>
          <a:xfrm>
            <a:off x="6863408" y="1008282"/>
            <a:ext cx="5113337" cy="5111750"/>
          </a:xfrm>
          <a:solidFill>
            <a:schemeClr val="accent1"/>
          </a:solidFill>
        </p:spPr>
        <p:txBody>
          <a:bodyPr/>
          <a:lstStyle/>
          <a:p>
            <a:endParaRPr lang="en-US"/>
          </a:p>
        </p:txBody>
      </p:sp>
      <p:sp>
        <p:nvSpPr>
          <p:cNvPr id="11" name="Picture Placeholder 4"/>
          <p:cNvSpPr>
            <a:spLocks noGrp="1"/>
          </p:cNvSpPr>
          <p:nvPr>
            <p:ph type="pic" sz="quarter" idx="13"/>
          </p:nvPr>
        </p:nvSpPr>
        <p:spPr>
          <a:xfrm>
            <a:off x="12265952" y="1008282"/>
            <a:ext cx="5113337" cy="5111750"/>
          </a:xfrm>
          <a:solidFill>
            <a:schemeClr val="accent1"/>
          </a:solidFill>
        </p:spPr>
        <p:txBody>
          <a:bodyPr/>
          <a:lstStyle/>
          <a:p>
            <a:endParaRPr lang="en-US"/>
          </a:p>
        </p:txBody>
      </p:sp>
      <p:sp>
        <p:nvSpPr>
          <p:cNvPr id="12" name="Picture Placeholder 4"/>
          <p:cNvSpPr>
            <a:spLocks noGrp="1"/>
          </p:cNvSpPr>
          <p:nvPr>
            <p:ph type="pic" sz="quarter" idx="14"/>
          </p:nvPr>
        </p:nvSpPr>
        <p:spPr>
          <a:xfrm>
            <a:off x="17668497" y="1008282"/>
            <a:ext cx="5113337" cy="5111750"/>
          </a:xfrm>
          <a:solidFill>
            <a:schemeClr val="accent1"/>
          </a:solidFill>
        </p:spPr>
        <p:txBody>
          <a:bodyPr/>
          <a:lstStyle/>
          <a:p>
            <a:endParaRPr lang="en-US"/>
          </a:p>
        </p:txBody>
      </p:sp>
      <p:sp>
        <p:nvSpPr>
          <p:cNvPr id="13" name="Picture Placeholder 4"/>
          <p:cNvSpPr>
            <a:spLocks noGrp="1"/>
          </p:cNvSpPr>
          <p:nvPr>
            <p:ph type="pic" sz="quarter" idx="15"/>
          </p:nvPr>
        </p:nvSpPr>
        <p:spPr>
          <a:xfrm>
            <a:off x="1460864" y="6497960"/>
            <a:ext cx="5113337" cy="5111750"/>
          </a:xfrm>
          <a:solidFill>
            <a:schemeClr val="accent1"/>
          </a:solidFill>
        </p:spPr>
        <p:txBody>
          <a:bodyPr/>
          <a:lstStyle/>
          <a:p>
            <a:endParaRPr lang="en-US"/>
          </a:p>
        </p:txBody>
      </p:sp>
      <p:sp>
        <p:nvSpPr>
          <p:cNvPr id="14" name="Picture Placeholder 4"/>
          <p:cNvSpPr>
            <a:spLocks noGrp="1"/>
          </p:cNvSpPr>
          <p:nvPr>
            <p:ph type="pic" sz="quarter" idx="16"/>
          </p:nvPr>
        </p:nvSpPr>
        <p:spPr>
          <a:xfrm>
            <a:off x="6863408" y="6497960"/>
            <a:ext cx="5113337" cy="5111750"/>
          </a:xfrm>
          <a:solidFill>
            <a:schemeClr val="accent1"/>
          </a:solidFill>
        </p:spPr>
        <p:txBody>
          <a:bodyPr/>
          <a:lstStyle/>
          <a:p>
            <a:endParaRPr lang="en-US"/>
          </a:p>
        </p:txBody>
      </p:sp>
      <p:sp>
        <p:nvSpPr>
          <p:cNvPr id="15" name="Picture Placeholder 4"/>
          <p:cNvSpPr>
            <a:spLocks noGrp="1"/>
          </p:cNvSpPr>
          <p:nvPr>
            <p:ph type="pic" sz="quarter" idx="17"/>
          </p:nvPr>
        </p:nvSpPr>
        <p:spPr>
          <a:xfrm>
            <a:off x="12265952" y="6497960"/>
            <a:ext cx="5113337" cy="5111750"/>
          </a:xfrm>
          <a:solidFill>
            <a:schemeClr val="accent1"/>
          </a:solidFill>
        </p:spPr>
        <p:txBody>
          <a:bodyPr/>
          <a:lstStyle/>
          <a:p>
            <a:endParaRPr lang="en-US"/>
          </a:p>
        </p:txBody>
      </p:sp>
      <p:sp>
        <p:nvSpPr>
          <p:cNvPr id="16" name="Picture Placeholder 4"/>
          <p:cNvSpPr>
            <a:spLocks noGrp="1"/>
          </p:cNvSpPr>
          <p:nvPr>
            <p:ph type="pic" sz="quarter" idx="18"/>
          </p:nvPr>
        </p:nvSpPr>
        <p:spPr>
          <a:xfrm>
            <a:off x="17668497" y="6497960"/>
            <a:ext cx="5113337" cy="5111750"/>
          </a:xfrm>
          <a:solidFill>
            <a:schemeClr val="accent1"/>
          </a:solidFill>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460864" y="1008282"/>
            <a:ext cx="5113337" cy="5111750"/>
          </a:xfrm>
          <a:solidFill>
            <a:schemeClr val="accent1"/>
          </a:solidFill>
        </p:spPr>
        <p:txBody>
          <a:bodyPr/>
          <a:lstStyle/>
          <a:p>
            <a:endParaRPr lang="en-US"/>
          </a:p>
        </p:txBody>
      </p:sp>
      <p:sp>
        <p:nvSpPr>
          <p:cNvPr id="10" name="Picture Placeholder 4"/>
          <p:cNvSpPr>
            <a:spLocks noGrp="1"/>
          </p:cNvSpPr>
          <p:nvPr>
            <p:ph type="pic" sz="quarter" idx="12"/>
          </p:nvPr>
        </p:nvSpPr>
        <p:spPr>
          <a:xfrm>
            <a:off x="6863408" y="1008282"/>
            <a:ext cx="5113337" cy="5111750"/>
          </a:xfrm>
          <a:solidFill>
            <a:schemeClr val="accent1"/>
          </a:solidFill>
        </p:spPr>
        <p:txBody>
          <a:bodyPr/>
          <a:lstStyle/>
          <a:p>
            <a:endParaRPr lang="en-US"/>
          </a:p>
        </p:txBody>
      </p:sp>
      <p:sp>
        <p:nvSpPr>
          <p:cNvPr id="11" name="Picture Placeholder 4"/>
          <p:cNvSpPr>
            <a:spLocks noGrp="1"/>
          </p:cNvSpPr>
          <p:nvPr>
            <p:ph type="pic" sz="quarter" idx="13"/>
          </p:nvPr>
        </p:nvSpPr>
        <p:spPr>
          <a:xfrm>
            <a:off x="12265952" y="1008282"/>
            <a:ext cx="5113337" cy="5111750"/>
          </a:xfrm>
          <a:solidFill>
            <a:schemeClr val="accent1"/>
          </a:solidFill>
        </p:spPr>
        <p:txBody>
          <a:bodyPr/>
          <a:lstStyle/>
          <a:p>
            <a:endParaRPr lang="en-US"/>
          </a:p>
        </p:txBody>
      </p:sp>
      <p:sp>
        <p:nvSpPr>
          <p:cNvPr id="12" name="Picture Placeholder 4"/>
          <p:cNvSpPr>
            <a:spLocks noGrp="1"/>
          </p:cNvSpPr>
          <p:nvPr>
            <p:ph type="pic" sz="quarter" idx="14"/>
          </p:nvPr>
        </p:nvSpPr>
        <p:spPr>
          <a:xfrm>
            <a:off x="17668497" y="1008282"/>
            <a:ext cx="5113337" cy="5111750"/>
          </a:xfrm>
          <a:solidFill>
            <a:schemeClr val="accent1"/>
          </a:solidFill>
        </p:spPr>
        <p:txBody>
          <a:bodyPr/>
          <a:lstStyle/>
          <a:p>
            <a:endParaRPr lang="en-US"/>
          </a:p>
        </p:txBody>
      </p:sp>
      <p:sp>
        <p:nvSpPr>
          <p:cNvPr id="13" name="Picture Placeholder 4"/>
          <p:cNvSpPr>
            <a:spLocks noGrp="1"/>
          </p:cNvSpPr>
          <p:nvPr>
            <p:ph type="pic" sz="quarter" idx="15"/>
          </p:nvPr>
        </p:nvSpPr>
        <p:spPr>
          <a:xfrm>
            <a:off x="1460864" y="6497960"/>
            <a:ext cx="5113337" cy="5111750"/>
          </a:xfrm>
          <a:solidFill>
            <a:schemeClr val="accent1"/>
          </a:solidFill>
        </p:spPr>
        <p:txBody>
          <a:bodyPr/>
          <a:lstStyle/>
          <a:p>
            <a:endParaRPr lang="en-US"/>
          </a:p>
        </p:txBody>
      </p:sp>
      <p:sp>
        <p:nvSpPr>
          <p:cNvPr id="14" name="Picture Placeholder 4"/>
          <p:cNvSpPr>
            <a:spLocks noGrp="1"/>
          </p:cNvSpPr>
          <p:nvPr>
            <p:ph type="pic" sz="quarter" idx="16"/>
          </p:nvPr>
        </p:nvSpPr>
        <p:spPr>
          <a:xfrm>
            <a:off x="6863408" y="6497960"/>
            <a:ext cx="5113337" cy="5111750"/>
          </a:xfrm>
          <a:solidFill>
            <a:schemeClr val="accent1"/>
          </a:solidFill>
        </p:spPr>
        <p:txBody>
          <a:bodyPr/>
          <a:lstStyle/>
          <a:p>
            <a:endParaRPr lang="en-US"/>
          </a:p>
        </p:txBody>
      </p:sp>
      <p:sp>
        <p:nvSpPr>
          <p:cNvPr id="15" name="Picture Placeholder 4"/>
          <p:cNvSpPr>
            <a:spLocks noGrp="1"/>
          </p:cNvSpPr>
          <p:nvPr>
            <p:ph type="pic" sz="quarter" idx="17"/>
          </p:nvPr>
        </p:nvSpPr>
        <p:spPr>
          <a:xfrm>
            <a:off x="12265952" y="6497960"/>
            <a:ext cx="5113337" cy="5111750"/>
          </a:xfrm>
          <a:solidFill>
            <a:schemeClr val="accent1"/>
          </a:solidFill>
        </p:spPr>
        <p:txBody>
          <a:bodyPr/>
          <a:lstStyle/>
          <a:p>
            <a:endParaRPr lang="en-US"/>
          </a:p>
        </p:txBody>
      </p:sp>
      <p:sp>
        <p:nvSpPr>
          <p:cNvPr id="16" name="Picture Placeholder 4"/>
          <p:cNvSpPr>
            <a:spLocks noGrp="1"/>
          </p:cNvSpPr>
          <p:nvPr>
            <p:ph type="pic" sz="quarter" idx="18"/>
          </p:nvPr>
        </p:nvSpPr>
        <p:spPr>
          <a:xfrm>
            <a:off x="17668497" y="6497960"/>
            <a:ext cx="5113337" cy="5111750"/>
          </a:xfrm>
          <a:solidFill>
            <a:schemeClr val="accent1"/>
          </a:solidFill>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7577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bwMode="auto">
          <a:xfrm>
            <a:off x="2120900" y="2278063"/>
            <a:ext cx="20627975" cy="217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x-none" altLang="x-none">
                <a:sym typeface="Poppins Medium" charset="0"/>
              </a:rPr>
              <a:t>Click to edit Master title style</a:t>
            </a:r>
          </a:p>
        </p:txBody>
      </p:sp>
      <p:sp>
        <p:nvSpPr>
          <p:cNvPr id="1027" name="Rectangle 3"/>
          <p:cNvSpPr>
            <a:spLocks noGrp="1"/>
          </p:cNvSpPr>
          <p:nvPr>
            <p:ph type="body" idx="1"/>
          </p:nvPr>
        </p:nvSpPr>
        <p:spPr bwMode="auto">
          <a:xfrm>
            <a:off x="2271713" y="4670425"/>
            <a:ext cx="20477162" cy="701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x-none" altLang="x-none">
                <a:sym typeface="Poppins" charset="0"/>
              </a:rPr>
              <a:t>Click to edit Master text styles</a:t>
            </a:r>
          </a:p>
          <a:p>
            <a:pPr lvl="1"/>
            <a:r>
              <a:rPr lang="x-none" altLang="x-none" dirty="0">
                <a:sym typeface="Poppins" charset="0"/>
              </a:rPr>
              <a:t>Second level</a:t>
            </a:r>
          </a:p>
          <a:p>
            <a:pPr lvl="2"/>
            <a:r>
              <a:rPr lang="x-none" altLang="x-none" dirty="0">
                <a:sym typeface="Poppins" charset="0"/>
              </a:rPr>
              <a:t>Third level</a:t>
            </a:r>
          </a:p>
          <a:p>
            <a:pPr lvl="3"/>
            <a:r>
              <a:rPr lang="x-none" altLang="x-none" dirty="0">
                <a:sym typeface="Poppins" charset="0"/>
              </a:rPr>
              <a:t>Fourth level</a:t>
            </a:r>
          </a:p>
          <a:p>
            <a:pPr lvl="4"/>
            <a:r>
              <a:rPr lang="x-none" altLang="x-none" dirty="0">
                <a:sym typeface="Poppins" charset="0"/>
              </a:rPr>
              <a:t>Fifth level</a:t>
            </a:r>
          </a:p>
        </p:txBody>
      </p:sp>
    </p:spTree>
  </p:cSld>
  <p:clrMap bg1="dk2" tx1="lt1" bg2="dk1" tx2="lt2" accent1="accent1" accent2="accent2" accent3="accent3" accent4="accent4" accent5="accent5" accent6="accent6" hlink="hlink" folHlink="folHlink"/>
  <p:sldLayoutIdLst>
    <p:sldLayoutId id="2147483790" r:id="rId1"/>
    <p:sldLayoutId id="2147483792" r:id="rId2"/>
    <p:sldLayoutId id="2147483793" r:id="rId3"/>
    <p:sldLayoutId id="2147483791" r:id="rId4"/>
  </p:sldLayoutIdLst>
  <p:txStyles>
    <p:titleStyle>
      <a:lvl1pPr algn="l" defTabSz="825500" rtl="0" eaLnBrk="0" fontAlgn="base" hangingPunct="0">
        <a:spcBef>
          <a:spcPct val="0"/>
        </a:spcBef>
        <a:spcAft>
          <a:spcPct val="0"/>
        </a:spcAft>
        <a:defRPr sz="10000" b="1" i="0" kern="1200">
          <a:solidFill>
            <a:schemeClr val="bg1"/>
          </a:solidFill>
          <a:latin typeface="Montserrat Semi" charset="0"/>
          <a:ea typeface="Montserrat Semi" charset="0"/>
          <a:cs typeface="Montserrat Semi" charset="0"/>
          <a:sym typeface="Poppins Medium" charset="0"/>
        </a:defRPr>
      </a:lvl1pPr>
      <a:lvl2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2pPr>
      <a:lvl3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3pPr>
      <a:lvl4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4pPr>
      <a:lvl5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5pPr>
      <a:lvl6pPr marL="4572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6pPr>
      <a:lvl7pPr marL="9144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7pPr>
      <a:lvl8pPr marL="13716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8pPr>
      <a:lvl9pPr marL="18288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9pPr>
    </p:titleStyle>
    <p:bodyStyle>
      <a:lvl1pPr algn="l" defTabSz="825500" rtl="0" eaLnBrk="0" fontAlgn="base" hangingPunct="0">
        <a:lnSpc>
          <a:spcPct val="180000"/>
        </a:lnSpc>
        <a:spcBef>
          <a:spcPct val="0"/>
        </a:spcBef>
        <a:spcAft>
          <a:spcPct val="0"/>
        </a:spcAft>
        <a:defRPr sz="2200" kern="1200">
          <a:solidFill>
            <a:schemeClr val="bg2"/>
          </a:solidFill>
          <a:latin typeface="Open Sans" charset="0"/>
          <a:ea typeface="Open Sans" charset="0"/>
          <a:cs typeface="Open Sans" charset="0"/>
          <a:sym typeface="Poppins" charset="0"/>
        </a:defRPr>
      </a:lvl1pPr>
      <a:lvl2pPr indent="228600" algn="l" defTabSz="825500" rtl="0" eaLnBrk="0" fontAlgn="base" hangingPunct="0">
        <a:lnSpc>
          <a:spcPct val="180000"/>
        </a:lnSpc>
        <a:spcBef>
          <a:spcPct val="0"/>
        </a:spcBef>
        <a:spcAft>
          <a:spcPct val="0"/>
        </a:spcAft>
        <a:defRPr sz="2200" kern="1200">
          <a:solidFill>
            <a:schemeClr val="bg2"/>
          </a:solidFill>
          <a:latin typeface="Open Sans" charset="0"/>
          <a:ea typeface="Open Sans" charset="0"/>
          <a:cs typeface="Open Sans" charset="0"/>
          <a:sym typeface="Poppins" charset="0"/>
        </a:defRPr>
      </a:lvl2pPr>
      <a:lvl3pPr indent="457200" algn="l" defTabSz="825500" rtl="0" eaLnBrk="0" fontAlgn="base" hangingPunct="0">
        <a:lnSpc>
          <a:spcPct val="180000"/>
        </a:lnSpc>
        <a:spcBef>
          <a:spcPct val="0"/>
        </a:spcBef>
        <a:spcAft>
          <a:spcPct val="0"/>
        </a:spcAft>
        <a:defRPr sz="2200" kern="1200">
          <a:solidFill>
            <a:schemeClr val="bg2"/>
          </a:solidFill>
          <a:latin typeface="Open Sans" charset="0"/>
          <a:ea typeface="Open Sans" charset="0"/>
          <a:cs typeface="Open Sans" charset="0"/>
          <a:sym typeface="Poppins" charset="0"/>
        </a:defRPr>
      </a:lvl3pPr>
      <a:lvl4pPr indent="685800" algn="l" defTabSz="825500" rtl="0" eaLnBrk="0" fontAlgn="base" hangingPunct="0">
        <a:lnSpc>
          <a:spcPct val="180000"/>
        </a:lnSpc>
        <a:spcBef>
          <a:spcPct val="0"/>
        </a:spcBef>
        <a:spcAft>
          <a:spcPct val="0"/>
        </a:spcAft>
        <a:defRPr sz="2200" kern="1200">
          <a:solidFill>
            <a:schemeClr val="bg2"/>
          </a:solidFill>
          <a:latin typeface="Open Sans" charset="0"/>
          <a:ea typeface="Open Sans" charset="0"/>
          <a:cs typeface="Open Sans" charset="0"/>
          <a:sym typeface="Poppins" charset="0"/>
        </a:defRPr>
      </a:lvl4pPr>
      <a:lvl5pPr indent="914400" algn="l" defTabSz="825500" rtl="0" eaLnBrk="0" fontAlgn="base" hangingPunct="0">
        <a:lnSpc>
          <a:spcPct val="180000"/>
        </a:lnSpc>
        <a:spcBef>
          <a:spcPct val="0"/>
        </a:spcBef>
        <a:spcAft>
          <a:spcPct val="0"/>
        </a:spcAft>
        <a:defRPr sz="2200" kern="1200">
          <a:solidFill>
            <a:schemeClr val="bg2"/>
          </a:solidFill>
          <a:latin typeface="Open Sans" charset="0"/>
          <a:ea typeface="Open Sans" charset="0"/>
          <a:cs typeface="Open Sans" charset="0"/>
          <a:sym typeface="Poppi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46.png"/><Relationship Id="rId7" Type="http://schemas.openxmlformats.org/officeDocument/2006/relationships/image" Target="../media/image35.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5.sv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10.xml"/><Relationship Id="rId7" Type="http://schemas.openxmlformats.org/officeDocument/2006/relationships/slide" Target="slide56.xml"/><Relationship Id="rId12" Type="http://schemas.openxmlformats.org/officeDocument/2006/relationships/slide" Target="slide42.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slide" Target="slide37.xml"/><Relationship Id="rId5" Type="http://schemas.openxmlformats.org/officeDocument/2006/relationships/slide" Target="slide46.xml"/><Relationship Id="rId10" Type="http://schemas.openxmlformats.org/officeDocument/2006/relationships/slide" Target="slide23.xml"/><Relationship Id="rId4" Type="http://schemas.openxmlformats.org/officeDocument/2006/relationships/slide" Target="slide21.xml"/><Relationship Id="rId9" Type="http://schemas.openxmlformats.org/officeDocument/2006/relationships/slide" Target="slide59.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1.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84.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11.png"/><Relationship Id="rId7" Type="http://schemas.openxmlformats.org/officeDocument/2006/relationships/image" Target="../media/image35.png"/><Relationship Id="rId2"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119.png"/></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1.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4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7.png"/><Relationship Id="rId1" Type="http://schemas.openxmlformats.org/officeDocument/2006/relationships/slideLayout" Target="../slideLayouts/slideLayout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52.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xml"/><Relationship Id="rId5" Type="http://schemas.openxmlformats.org/officeDocument/2006/relationships/image" Target="../media/image162.png"/><Relationship Id="rId4" Type="http://schemas.openxmlformats.org/officeDocument/2006/relationships/image" Target="../media/image161.png"/></Relationships>
</file>

<file path=ppt/slides/_rels/slide57.xml.rels><?xml version="1.0" encoding="UTF-8" standalone="yes"?>
<Relationships xmlns="http://schemas.openxmlformats.org/package/2006/relationships"><Relationship Id="rId3" Type="http://schemas.openxmlformats.org/officeDocument/2006/relationships/hyperlink" Target="https://francoischarron.com/sur-le-web/trucs-conseils/quest-ce-que-les-flux-rss-et-comment-les-utiliser/K5yqzuX1TO/" TargetMode="External"/><Relationship Id="rId2" Type="http://schemas.openxmlformats.org/officeDocument/2006/relationships/hyperlink" Target="https://www.journaldunet.fr/web-tech/guide-de-l-entreprise-digitale/1125572-rss-qu-est-ce-que-c-est/" TargetMode="External"/><Relationship Id="rId1" Type="http://schemas.openxmlformats.org/officeDocument/2006/relationships/slideLayout" Target="../slideLayouts/slideLayout1.xml"/><Relationship Id="rId4" Type="http://schemas.openxmlformats.org/officeDocument/2006/relationships/image" Target="../media/image163.png"/></Relationships>
</file>

<file path=ppt/slides/_rels/slide58.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39.png"/><Relationship Id="rId7" Type="http://schemas.openxmlformats.org/officeDocument/2006/relationships/image" Target="../media/image167.png"/><Relationship Id="rId2" Type="http://schemas.openxmlformats.org/officeDocument/2006/relationships/image" Target="../media/image164.png"/><Relationship Id="rId1" Type="http://schemas.openxmlformats.org/officeDocument/2006/relationships/slideLayout" Target="../slideLayouts/slideLayout1.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arbre, extérieur, plante&#10;&#10;Description générée automatiquement">
            <a:extLst>
              <a:ext uri="{FF2B5EF4-FFF2-40B4-BE49-F238E27FC236}">
                <a16:creationId xmlns:a16="http://schemas.microsoft.com/office/drawing/2014/main" id="{CBFA1281-E95F-41AD-BA29-196424FA2286}"/>
              </a:ext>
            </a:extLst>
          </p:cNvPr>
          <p:cNvPicPr>
            <a:picLocks noChangeAspect="1"/>
          </p:cNvPicPr>
          <p:nvPr/>
        </p:nvPicPr>
        <p:blipFill>
          <a:blip r:embed="rId2">
            <a:alphaModFix/>
          </a:blip>
          <a:stretch>
            <a:fillRect/>
          </a:stretch>
        </p:blipFill>
        <p:spPr>
          <a:xfrm>
            <a:off x="0" y="-1"/>
            <a:ext cx="24384000" cy="13716001"/>
          </a:xfrm>
          <a:prstGeom prst="rect">
            <a:avLst/>
          </a:prstGeom>
        </p:spPr>
      </p:pic>
      <p:sp>
        <p:nvSpPr>
          <p:cNvPr id="2" name="Text Box 3"/>
          <p:cNvSpPr txBox="1">
            <a:spLocks/>
          </p:cNvSpPr>
          <p:nvPr/>
        </p:nvSpPr>
        <p:spPr bwMode="auto">
          <a:xfrm>
            <a:off x="2758952" y="971699"/>
            <a:ext cx="6480720" cy="1584325"/>
          </a:xfrm>
          <a:prstGeom prst="rect">
            <a:avLst/>
          </a:prstGeom>
          <a:solidFill>
            <a:schemeClr val="bg2"/>
          </a:solidFill>
          <a:ln>
            <a:noFill/>
          </a:ln>
          <a:effectLst/>
        </p:spPr>
        <p:txBody>
          <a:bodyPr lIns="38100" tIns="38100" rIns="38100" bIns="38100"/>
          <a:lstStyle/>
          <a:p>
            <a:pPr algn="ctr" eaLnBrk="1">
              <a:defRPr/>
            </a:pPr>
            <a:r>
              <a:rPr lang="en-US" altLang="x-none" sz="12000" b="1" dirty="0">
                <a:solidFill>
                  <a:schemeClr val="tx2"/>
                </a:solidFill>
                <a:latin typeface="Montserrat Semi" charset="0"/>
                <a:ea typeface="Montserrat Semi" charset="0"/>
                <a:cs typeface="Montserrat Semi" charset="0"/>
                <a:sym typeface="Poppins Medium" charset="0"/>
              </a:rPr>
              <a:t>Outlook</a:t>
            </a:r>
            <a:endParaRPr lang="x-none" altLang="x-none" sz="12000" b="1" dirty="0">
              <a:solidFill>
                <a:schemeClr val="tx2"/>
              </a:solidFill>
              <a:latin typeface="Montserrat Semi" charset="0"/>
              <a:ea typeface="Montserrat Semi" charset="0"/>
              <a:cs typeface="Montserrat Semi" charset="0"/>
              <a:sym typeface="Poppins Medium" charset="0"/>
            </a:endParaRPr>
          </a:p>
        </p:txBody>
      </p:sp>
      <p:sp>
        <p:nvSpPr>
          <p:cNvPr id="3" name="Text Box 3"/>
          <p:cNvSpPr txBox="1">
            <a:spLocks/>
          </p:cNvSpPr>
          <p:nvPr/>
        </p:nvSpPr>
        <p:spPr bwMode="auto">
          <a:xfrm>
            <a:off x="2758952" y="3281600"/>
            <a:ext cx="13033448" cy="1092607"/>
          </a:xfrm>
          <a:prstGeom prst="rect">
            <a:avLst/>
          </a:prstGeom>
          <a:solidFill>
            <a:schemeClr val="bg1">
              <a:lumMod val="85000"/>
              <a:lumOff val="15000"/>
            </a:schemeClr>
          </a:solidFill>
          <a:ln w="3175" cap="flat" cmpd="sng">
            <a:noFill/>
            <a:prstDash val="solid"/>
            <a:miter lim="400000"/>
            <a:headEnd type="none" w="med" len="med"/>
            <a:tailEnd type="none" w="med" len="med"/>
          </a:ln>
          <a:effectLst/>
        </p:spPr>
        <p:txBody>
          <a:bodyPr lIns="38100" tIns="38100" rIns="38100" bIns="38100"/>
          <a:lstStyle/>
          <a:p>
            <a:pPr eaLnBrk="1">
              <a:lnSpc>
                <a:spcPct val="120000"/>
              </a:lnSpc>
              <a:defRPr/>
            </a:pPr>
            <a:r>
              <a:rPr lang="en-US" altLang="x-none" sz="8000" b="1" dirty="0" err="1">
                <a:solidFill>
                  <a:schemeClr val="tx2"/>
                </a:solidFill>
                <a:latin typeface="Montserrat Semi" charset="0"/>
                <a:ea typeface="Montserrat Semi" charset="0"/>
                <a:cs typeface="Montserrat Semi" charset="0"/>
                <a:sym typeface="Poppins Medium" charset="0"/>
              </a:rPr>
              <a:t>Gérer</a:t>
            </a:r>
            <a:r>
              <a:rPr lang="en-US" altLang="x-none" sz="8000" b="1" dirty="0">
                <a:solidFill>
                  <a:schemeClr val="tx2"/>
                </a:solidFill>
                <a:latin typeface="Montserrat Semi" charset="0"/>
                <a:ea typeface="Montserrat Semi" charset="0"/>
                <a:cs typeface="Montserrat Semi" charset="0"/>
                <a:sym typeface="Poppins Medium" charset="0"/>
              </a:rPr>
              <a:t> </a:t>
            </a:r>
            <a:r>
              <a:rPr lang="en-US" altLang="x-none" sz="8000" b="1" dirty="0" err="1">
                <a:solidFill>
                  <a:schemeClr val="tx2"/>
                </a:solidFill>
                <a:latin typeface="Montserrat Semi" charset="0"/>
                <a:ea typeface="Montserrat Semi" charset="0"/>
                <a:cs typeface="Montserrat Semi" charset="0"/>
                <a:sym typeface="Poppins Medium" charset="0"/>
              </a:rPr>
              <a:t>efficacement</a:t>
            </a:r>
            <a:r>
              <a:rPr lang="en-US" altLang="x-none" sz="8000" b="1" dirty="0">
                <a:solidFill>
                  <a:schemeClr val="tx2"/>
                </a:solidFill>
                <a:latin typeface="Montserrat Semi" charset="0"/>
                <a:ea typeface="Montserrat Semi" charset="0"/>
                <a:cs typeface="Montserrat Semi" charset="0"/>
                <a:sym typeface="Poppins Medium" charset="0"/>
              </a:rPr>
              <a:t> son temps</a:t>
            </a:r>
            <a:endParaRPr lang="x-none" altLang="x-none" sz="8000" b="1" dirty="0">
              <a:solidFill>
                <a:schemeClr val="tx2"/>
              </a:solidFill>
              <a:latin typeface="Montserrat Semi" charset="0"/>
              <a:ea typeface="Montserrat Semi" charset="0"/>
              <a:cs typeface="Montserrat Semi" charset="0"/>
              <a:sym typeface="Poppins Medium" charset="0"/>
            </a:endParaRPr>
          </a:p>
        </p:txBody>
      </p:sp>
      <p:sp>
        <p:nvSpPr>
          <p:cNvPr id="10" name="ZoneTexte 9">
            <a:extLst>
              <a:ext uri="{FF2B5EF4-FFF2-40B4-BE49-F238E27FC236}">
                <a16:creationId xmlns:a16="http://schemas.microsoft.com/office/drawing/2014/main" id="{99DE536F-B3DB-4AD5-9CAB-26C4821D7B6F}"/>
              </a:ext>
            </a:extLst>
          </p:cNvPr>
          <p:cNvSpPr txBox="1"/>
          <p:nvPr/>
        </p:nvSpPr>
        <p:spPr>
          <a:xfrm>
            <a:off x="9887744" y="11262975"/>
            <a:ext cx="6336704" cy="1092607"/>
          </a:xfrm>
          <a:prstGeom prst="rect">
            <a:avLst/>
          </a:prstGeom>
          <a:noFill/>
        </p:spPr>
        <p:txBody>
          <a:bodyPr wrap="square" rtlCol="0">
            <a:spAutoFit/>
          </a:bodyPr>
          <a:lstStyle/>
          <a:p>
            <a:r>
              <a:rPr lang="fr-FR" sz="6500" dirty="0">
                <a:ln w="0"/>
                <a:solidFill>
                  <a:schemeClr val="tx1"/>
                </a:solidFill>
                <a:effectLst>
                  <a:outerShdw blurRad="38100" dist="19050" dir="2700000" algn="tl" rotWithShape="0">
                    <a:schemeClr val="dk1">
                      <a:alpha val="40000"/>
                    </a:schemeClr>
                  </a:outerShdw>
                </a:effectLst>
              </a:rPr>
              <a:t>Bienvenue!</a:t>
            </a:r>
          </a:p>
        </p:txBody>
      </p:sp>
    </p:spTree>
    <p:extLst>
      <p:ext uri="{BB962C8B-B14F-4D97-AF65-F5344CB8AC3E}">
        <p14:creationId xmlns:p14="http://schemas.microsoft.com/office/powerpoint/2010/main" val="207167408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10</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Gestion des dossiers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20" name="ZoneTexte 19">
            <a:extLst>
              <a:ext uri="{FF2B5EF4-FFF2-40B4-BE49-F238E27FC236}">
                <a16:creationId xmlns:a16="http://schemas.microsoft.com/office/drawing/2014/main" id="{FAEE1E5C-D845-4700-A11F-15BE544144BE}"/>
              </a:ext>
            </a:extLst>
          </p:cNvPr>
          <p:cNvSpPr txBox="1"/>
          <p:nvPr/>
        </p:nvSpPr>
        <p:spPr>
          <a:xfrm>
            <a:off x="670719" y="2105621"/>
            <a:ext cx="14905657" cy="6555641"/>
          </a:xfrm>
          <a:prstGeom prst="rect">
            <a:avLst/>
          </a:prstGeom>
          <a:noFill/>
        </p:spPr>
        <p:txBody>
          <a:bodyPr wrap="square">
            <a:spAutoFit/>
          </a:bodyPr>
          <a:lstStyle/>
          <a:p>
            <a:pPr algn="l"/>
            <a:r>
              <a:rPr lang="fr-FR" sz="3000" b="0" i="0" u="none" strike="noStrike" baseline="0" dirty="0">
                <a:solidFill>
                  <a:srgbClr val="000000"/>
                </a:solidFill>
                <a:latin typeface="Calibri" panose="020F0502020204030204" pitchFamily="34" charset="0"/>
                <a:cs typeface="Calibri" panose="020F0502020204030204" pitchFamily="34" charset="0"/>
              </a:rPr>
              <a:t>Vous pouvez créer des dossiers dans Outlook afin d’organiser vos messages à votre manière.</a:t>
            </a:r>
          </a:p>
          <a:p>
            <a:pPr algn="l"/>
            <a:r>
              <a:rPr lang="fr-FR" sz="3000" b="0" i="0" u="none" strike="noStrike" baseline="0" dirty="0">
                <a:solidFill>
                  <a:srgbClr val="000000"/>
                </a:solidFill>
                <a:latin typeface="Calibri" panose="020F0502020204030204" pitchFamily="34" charset="0"/>
                <a:cs typeface="Calibri" panose="020F0502020204030204" pitchFamily="34" charset="0"/>
              </a:rPr>
              <a:t>Pour tous les messages en provenance d’un contact en particulier, vous vous assurer que ses messages entrent automatiquement dans ce dossier. </a:t>
            </a:r>
          </a:p>
          <a:p>
            <a:pPr algn="l"/>
            <a:endParaRPr lang="fr-FR" sz="3000" b="0" i="0" u="none" strike="noStrike" baseline="0" dirty="0">
              <a:solidFill>
                <a:srgbClr val="2F5497"/>
              </a:solidFill>
              <a:latin typeface="Calibri" panose="020F0502020204030204" pitchFamily="34" charset="0"/>
              <a:cs typeface="Calibri" panose="020F0502020204030204" pitchFamily="34" charset="0"/>
            </a:endParaRPr>
          </a:p>
          <a:p>
            <a:pPr algn="l"/>
            <a:endParaRPr lang="fr-FR" sz="3000" b="0" i="0" u="none" strike="noStrike" baseline="0" dirty="0">
              <a:solidFill>
                <a:srgbClr val="2F5497"/>
              </a:solidFill>
              <a:latin typeface="Calibri" panose="020F0502020204030204" pitchFamily="34" charset="0"/>
              <a:cs typeface="Calibri" panose="020F0502020204030204" pitchFamily="34" charset="0"/>
            </a:endParaRPr>
          </a:p>
          <a:p>
            <a:pPr algn="l"/>
            <a:r>
              <a:rPr lang="fr-FR" sz="3000" b="0" i="0" u="none" strike="noStrike" baseline="0" dirty="0">
                <a:solidFill>
                  <a:srgbClr val="2F5497"/>
                </a:solidFill>
                <a:latin typeface="Calibri" panose="020F0502020204030204" pitchFamily="34" charset="0"/>
                <a:cs typeface="Calibri" panose="020F0502020204030204" pitchFamily="34" charset="0"/>
              </a:rPr>
              <a:t>Créer un dossier</a:t>
            </a:r>
          </a:p>
          <a:p>
            <a:pPr marL="514350" indent="-514350" algn="l">
              <a:buAutoNum type="arabicPeriod"/>
            </a:pPr>
            <a:r>
              <a:rPr lang="fr-FR" sz="3000" b="0" i="0" u="none" strike="noStrike" baseline="0" dirty="0">
                <a:solidFill>
                  <a:srgbClr val="000000"/>
                </a:solidFill>
                <a:latin typeface="Calibri" panose="020F0502020204030204" pitchFamily="34" charset="0"/>
                <a:cs typeface="Calibri" panose="020F0502020204030204" pitchFamily="34" charset="0"/>
              </a:rPr>
              <a:t>Cliquez dans la </a:t>
            </a:r>
            <a:r>
              <a:rPr lang="fr-FR" sz="3000" b="1" i="0" u="none" strike="noStrike" baseline="0" dirty="0">
                <a:solidFill>
                  <a:srgbClr val="000000"/>
                </a:solidFill>
                <a:latin typeface="Calibri" panose="020F0502020204030204" pitchFamily="34" charset="0"/>
                <a:cs typeface="Calibri" panose="020F0502020204030204" pitchFamily="34" charset="0"/>
              </a:rPr>
              <a:t>boîte de réception</a:t>
            </a:r>
          </a:p>
          <a:p>
            <a:pPr marL="514350" indent="-514350" algn="l">
              <a:buAutoNum type="arabicPeriod"/>
            </a:pPr>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2. Cliquez sur </a:t>
            </a:r>
            <a:r>
              <a:rPr lang="fr-FR" sz="3000" b="1" dirty="0">
                <a:solidFill>
                  <a:srgbClr val="000000"/>
                </a:solidFill>
                <a:latin typeface="Calibri" panose="020F0502020204030204" pitchFamily="34" charset="0"/>
                <a:cs typeface="Calibri" panose="020F0502020204030204" pitchFamily="34" charset="0"/>
              </a:rPr>
              <a:t>D</a:t>
            </a:r>
            <a:r>
              <a:rPr lang="fr-FR" sz="3000" b="1" i="0" u="none" strike="noStrike" baseline="0" dirty="0">
                <a:solidFill>
                  <a:srgbClr val="000000"/>
                </a:solidFill>
                <a:latin typeface="Calibri" panose="020F0502020204030204" pitchFamily="34" charset="0"/>
                <a:cs typeface="Calibri" panose="020F0502020204030204" pitchFamily="34" charset="0"/>
              </a:rPr>
              <a:t>ossier</a:t>
            </a:r>
            <a:r>
              <a:rPr lang="fr-FR" sz="3000" b="0" i="0" u="none" strike="noStrike" baseline="0" dirty="0">
                <a:solidFill>
                  <a:srgbClr val="000000"/>
                </a:solidFill>
                <a:latin typeface="Calibri" panose="020F0502020204030204" pitchFamily="34" charset="0"/>
                <a:cs typeface="Calibri" panose="020F0502020204030204" pitchFamily="34" charset="0"/>
              </a:rPr>
              <a:t> à partir de l’onglet </a:t>
            </a:r>
            <a:r>
              <a:rPr lang="fr-FR" sz="3000" b="1" i="0" u="none" strike="noStrike" baseline="0" dirty="0">
                <a:solidFill>
                  <a:srgbClr val="000000"/>
                </a:solidFill>
                <a:latin typeface="Calibri" panose="020F0502020204030204" pitchFamily="34" charset="0"/>
                <a:cs typeface="Calibri" panose="020F0502020204030204" pitchFamily="34" charset="0"/>
              </a:rPr>
              <a:t>Dossier, </a:t>
            </a:r>
            <a:r>
              <a:rPr lang="fr-FR" sz="3000" b="0" i="0" u="none" strike="noStrike" baseline="0" dirty="0">
                <a:solidFill>
                  <a:srgbClr val="000000"/>
                </a:solidFill>
                <a:latin typeface="Calibri" panose="020F0502020204030204" pitchFamily="34" charset="0"/>
                <a:cs typeface="Calibri" panose="020F0502020204030204" pitchFamily="34" charset="0"/>
              </a:rPr>
              <a:t>groupe </a:t>
            </a:r>
            <a:r>
              <a:rPr lang="fr-FR" sz="3000" b="1" i="0" u="none" strike="noStrike" baseline="0" dirty="0">
                <a:solidFill>
                  <a:srgbClr val="000000"/>
                </a:solidFill>
                <a:latin typeface="Calibri" panose="020F0502020204030204" pitchFamily="34" charset="0"/>
                <a:cs typeface="Calibri" panose="020F0502020204030204" pitchFamily="34" charset="0"/>
              </a:rPr>
              <a:t>Nouveau</a:t>
            </a:r>
          </a:p>
          <a:p>
            <a:pPr algn="l"/>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3. Donnez un nom à votre dossier</a:t>
            </a:r>
          </a:p>
          <a:p>
            <a:pPr algn="l"/>
            <a:r>
              <a:rPr lang="fr-FR" sz="3000" b="0" i="0" u="none" strike="noStrike" baseline="0" dirty="0">
                <a:solidFill>
                  <a:srgbClr val="000000"/>
                </a:solidFill>
                <a:latin typeface="Calibri" panose="020F0502020204030204" pitchFamily="34" charset="0"/>
                <a:cs typeface="Calibri" panose="020F0502020204030204" pitchFamily="34" charset="0"/>
              </a:rPr>
              <a:t>Exemple : Nom du dossier « </a:t>
            </a:r>
            <a:r>
              <a:rPr lang="fr-FR" sz="3000" b="1" i="0" u="none" strike="noStrike" baseline="0" dirty="0">
                <a:solidFill>
                  <a:srgbClr val="000000"/>
                </a:solidFill>
                <a:latin typeface="Calibri" panose="020F0502020204030204" pitchFamily="34" charset="0"/>
                <a:cs typeface="Calibri" panose="020F0502020204030204" pitchFamily="34" charset="0"/>
              </a:rPr>
              <a:t>Important </a:t>
            </a:r>
            <a:r>
              <a:rPr lang="fr-FR" sz="3000" b="0" i="0" u="none" strike="noStrike" baseline="0" dirty="0">
                <a:solidFill>
                  <a:srgbClr val="000000"/>
                </a:solidFill>
                <a:latin typeface="Calibri" panose="020F0502020204030204" pitchFamily="34" charset="0"/>
                <a:cs typeface="Calibri" panose="020F0502020204030204" pitchFamily="34" charset="0"/>
              </a:rPr>
              <a:t>» pour y déposer vos messages </a:t>
            </a: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4. Glissez vos messages dans ce dossier ou utiliser le clic droit ( déplacer)</a:t>
            </a:r>
            <a:endParaRPr lang="fr-FR" sz="3000" dirty="0">
              <a:latin typeface="Calibri" panose="020F0502020204030204" pitchFamily="34" charset="0"/>
              <a:cs typeface="Calibri" panose="020F0502020204030204" pitchFamily="34" charset="0"/>
            </a:endParaRPr>
          </a:p>
        </p:txBody>
      </p:sp>
      <p:pic>
        <p:nvPicPr>
          <p:cNvPr id="5" name="Image 4">
            <a:extLst>
              <a:ext uri="{FF2B5EF4-FFF2-40B4-BE49-F238E27FC236}">
                <a16:creationId xmlns:a16="http://schemas.microsoft.com/office/drawing/2014/main" id="{77404FE4-7F62-4156-B18C-817623BE9506}"/>
              </a:ext>
            </a:extLst>
          </p:cNvPr>
          <p:cNvPicPr>
            <a:picLocks noChangeAspect="1"/>
          </p:cNvPicPr>
          <p:nvPr/>
        </p:nvPicPr>
        <p:blipFill>
          <a:blip r:embed="rId2"/>
          <a:stretch>
            <a:fillRect/>
          </a:stretch>
        </p:blipFill>
        <p:spPr>
          <a:xfrm>
            <a:off x="17824401" y="6174817"/>
            <a:ext cx="5616624" cy="7163903"/>
          </a:xfrm>
          <a:prstGeom prst="rect">
            <a:avLst/>
          </a:prstGeom>
          <a:ln w="19050">
            <a:solidFill>
              <a:srgbClr val="416FFE"/>
            </a:solid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871A41A1-00DA-4F42-8849-BF03E8C9703F}"/>
              </a:ext>
            </a:extLst>
          </p:cNvPr>
          <p:cNvPicPr>
            <a:picLocks noChangeAspect="1"/>
          </p:cNvPicPr>
          <p:nvPr/>
        </p:nvPicPr>
        <p:blipFill>
          <a:blip r:embed="rId3"/>
          <a:stretch>
            <a:fillRect/>
          </a:stretch>
        </p:blipFill>
        <p:spPr>
          <a:xfrm>
            <a:off x="16152440" y="2312627"/>
            <a:ext cx="7757256" cy="3102902"/>
          </a:xfrm>
          <a:prstGeom prst="rect">
            <a:avLst/>
          </a:prstGeom>
          <a:ln w="19050">
            <a:solidFill>
              <a:srgbClr val="416FFE"/>
            </a:solidFill>
          </a:ln>
        </p:spPr>
      </p:pic>
      <p:sp>
        <p:nvSpPr>
          <p:cNvPr id="2" name="Rectangle : coins arrondis 1">
            <a:extLst>
              <a:ext uri="{FF2B5EF4-FFF2-40B4-BE49-F238E27FC236}">
                <a16:creationId xmlns:a16="http://schemas.microsoft.com/office/drawing/2014/main" id="{F14F8F11-5D34-4BF5-B144-3E90D7E7E134}"/>
              </a:ext>
            </a:extLst>
          </p:cNvPr>
          <p:cNvSpPr/>
          <p:nvPr/>
        </p:nvSpPr>
        <p:spPr bwMode="auto">
          <a:xfrm>
            <a:off x="16224448" y="3041576"/>
            <a:ext cx="1080120" cy="172819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3" name="Rectangle : coins arrondis 2">
            <a:extLst>
              <a:ext uri="{FF2B5EF4-FFF2-40B4-BE49-F238E27FC236}">
                <a16:creationId xmlns:a16="http://schemas.microsoft.com/office/drawing/2014/main" id="{E7EBCA14-FE64-463B-9AE1-8005BAFF50E4}"/>
              </a:ext>
            </a:extLst>
          </p:cNvPr>
          <p:cNvSpPr/>
          <p:nvPr/>
        </p:nvSpPr>
        <p:spPr bwMode="auto">
          <a:xfrm>
            <a:off x="17824401" y="6641976"/>
            <a:ext cx="1568399" cy="864096"/>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2830245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xEl>
                                              <p:pRg st="1" end="1"/>
                                            </p:txEl>
                                          </p:spTgt>
                                        </p:tgtEl>
                                        <p:attrNameLst>
                                          <p:attrName>style.visibility</p:attrName>
                                        </p:attrNameLst>
                                      </p:cBhvr>
                                      <p:to>
                                        <p:strVal val="visible"/>
                                      </p:to>
                                    </p:set>
                                    <p:animEffect transition="in" filter="fade">
                                      <p:cBhvr>
                                        <p:cTn id="10" dur="500"/>
                                        <p:tgtEl>
                                          <p:spTgt spid="2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animEffect transition="in" filter="fade">
                                      <p:cBhvr>
                                        <p:cTn id="15" dur="500"/>
                                        <p:tgtEl>
                                          <p:spTgt spid="20">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xEl>
                                              <p:pRg st="5" end="5"/>
                                            </p:txEl>
                                          </p:spTgt>
                                        </p:tgtEl>
                                        <p:attrNameLst>
                                          <p:attrName>style.visibility</p:attrName>
                                        </p:attrNameLst>
                                      </p:cBhvr>
                                      <p:to>
                                        <p:strVal val="visible"/>
                                      </p:to>
                                    </p:set>
                                    <p:animEffect transition="in" filter="fade">
                                      <p:cBhvr>
                                        <p:cTn id="20" dur="500"/>
                                        <p:tgtEl>
                                          <p:spTgt spid="20">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xEl>
                                              <p:pRg st="7" end="7"/>
                                            </p:txEl>
                                          </p:spTgt>
                                        </p:tgtEl>
                                        <p:attrNameLst>
                                          <p:attrName>style.visibility</p:attrName>
                                        </p:attrNameLst>
                                      </p:cBhvr>
                                      <p:to>
                                        <p:strVal val="visible"/>
                                      </p:to>
                                    </p:set>
                                    <p:animEffect transition="in" filter="fade">
                                      <p:cBhvr>
                                        <p:cTn id="30" dur="500"/>
                                        <p:tgtEl>
                                          <p:spTgt spid="20">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xEl>
                                              <p:pRg st="9" end="9"/>
                                            </p:txEl>
                                          </p:spTgt>
                                        </p:tgtEl>
                                        <p:attrNameLst>
                                          <p:attrName>style.visibility</p:attrName>
                                        </p:attrNameLst>
                                      </p:cBhvr>
                                      <p:to>
                                        <p:strVal val="visible"/>
                                      </p:to>
                                    </p:set>
                                    <p:animEffect transition="in" filter="fade">
                                      <p:cBhvr>
                                        <p:cTn id="38" dur="500"/>
                                        <p:tgtEl>
                                          <p:spTgt spid="20">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xEl>
                                              <p:pRg st="10" end="10"/>
                                            </p:txEl>
                                          </p:spTgt>
                                        </p:tgtEl>
                                        <p:attrNameLst>
                                          <p:attrName>style.visibility</p:attrName>
                                        </p:attrNameLst>
                                      </p:cBhvr>
                                      <p:to>
                                        <p:strVal val="visible"/>
                                      </p:to>
                                    </p:set>
                                    <p:animEffect transition="in" filter="fade">
                                      <p:cBhvr>
                                        <p:cTn id="44" dur="500"/>
                                        <p:tgtEl>
                                          <p:spTgt spid="20">
                                            <p:txEl>
                                              <p:pRg st="10" end="1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xEl>
                                              <p:pRg st="12" end="12"/>
                                            </p:txEl>
                                          </p:spTgt>
                                        </p:tgtEl>
                                        <p:attrNameLst>
                                          <p:attrName>style.visibility</p:attrName>
                                        </p:attrNameLst>
                                      </p:cBhvr>
                                      <p:to>
                                        <p:strVal val="visible"/>
                                      </p:to>
                                    </p:set>
                                    <p:animEffect transition="in" filter="fade">
                                      <p:cBhvr>
                                        <p:cTn id="52" dur="500"/>
                                        <p:tgtEl>
                                          <p:spTgt spid="2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11</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Les </a:t>
            </a:r>
            <a:r>
              <a:rPr lang="fr-CA" altLang="x-none" sz="7200" b="1" dirty="0">
                <a:solidFill>
                  <a:srgbClr val="000000"/>
                </a:solidFill>
                <a:latin typeface="Montserrat Semi" charset="0"/>
                <a:ea typeface="Montserrat Semi" charset="0"/>
                <a:cs typeface="Montserrat Semi" charset="0"/>
                <a:sym typeface="Poppins Medium" charset="0"/>
              </a:rPr>
              <a:t>règles</a:t>
            </a:r>
          </a:p>
        </p:txBody>
      </p:sp>
      <p:sp>
        <p:nvSpPr>
          <p:cNvPr id="5" name="ZoneTexte 4">
            <a:extLst>
              <a:ext uri="{FF2B5EF4-FFF2-40B4-BE49-F238E27FC236}">
                <a16:creationId xmlns:a16="http://schemas.microsoft.com/office/drawing/2014/main" id="{C781BBB8-9633-4DB1-90CE-7F4AFEA85D4D}"/>
              </a:ext>
            </a:extLst>
          </p:cNvPr>
          <p:cNvSpPr txBox="1"/>
          <p:nvPr/>
        </p:nvSpPr>
        <p:spPr>
          <a:xfrm>
            <a:off x="382688" y="1529408"/>
            <a:ext cx="23425248" cy="3785652"/>
          </a:xfrm>
          <a:prstGeom prst="rect">
            <a:avLst/>
          </a:prstGeom>
          <a:noFill/>
        </p:spPr>
        <p:txBody>
          <a:bodyPr wrap="square">
            <a:spAutoFit/>
          </a:bodyPr>
          <a:lstStyle/>
          <a:p>
            <a:pPr algn="l"/>
            <a:endParaRPr lang="fr-FR" sz="3000" b="0" i="0" u="none" strike="noStrike" baseline="0" dirty="0">
              <a:solidFill>
                <a:srgbClr val="2F5497"/>
              </a:solidFill>
              <a:latin typeface="Calibri" panose="020F0502020204030204" pitchFamily="34" charset="0"/>
              <a:cs typeface="Calibri" panose="020F0502020204030204" pitchFamily="34" charset="0"/>
            </a:endParaRPr>
          </a:p>
          <a:p>
            <a:pPr algn="l"/>
            <a:r>
              <a:rPr lang="fr-FR" sz="3000" b="0" i="0" u="none" strike="noStrike" baseline="0" dirty="0">
                <a:solidFill>
                  <a:srgbClr val="2F5497"/>
                </a:solidFill>
                <a:latin typeface="Calibri" panose="020F0502020204030204" pitchFamily="34" charset="0"/>
                <a:cs typeface="Calibri" panose="020F0502020204030204" pitchFamily="34" charset="0"/>
              </a:rPr>
              <a:t>Créer une règle pour un dossier</a:t>
            </a:r>
          </a:p>
          <a:p>
            <a:pPr algn="l"/>
            <a:endParaRPr lang="fr-FR" sz="3000" b="0" i="0" u="none" strike="noStrike" baseline="0" dirty="0">
              <a:solidFill>
                <a:srgbClr val="2F5497"/>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Il est possible de déplacer automatiquement des emails entrants ou sortants vers un dossier choisi.</a:t>
            </a:r>
          </a:p>
          <a:p>
            <a:pPr algn="l"/>
            <a:r>
              <a:rPr lang="fr-FR" sz="3000" dirty="0">
                <a:solidFill>
                  <a:srgbClr val="000000"/>
                </a:solidFill>
                <a:latin typeface="Calibri" panose="020F0502020204030204" pitchFamily="34" charset="0"/>
                <a:cs typeface="Calibri" panose="020F0502020204030204" pitchFamily="34" charset="0"/>
              </a:rPr>
              <a:t>Sachez que les règles ne servent pas uniquement à classer des emails dans des dossiers, il est également possible de créer des règles pour supprimer , catégoriser, transférer, imprimer automatiquement des emails selon des critères variés tel que l’émetteur de l’email, l’Importance de l’email, la taille du mail…</a:t>
            </a: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19ECD13F-63AB-47FF-9464-0F40E130782A}"/>
              </a:ext>
            </a:extLst>
          </p:cNvPr>
          <p:cNvPicPr>
            <a:picLocks noChangeAspect="1"/>
          </p:cNvPicPr>
          <p:nvPr/>
        </p:nvPicPr>
        <p:blipFill rotWithShape="1">
          <a:blip r:embed="rId2"/>
          <a:srcRect l="10725" t="38450" r="62820" b="25160"/>
          <a:stretch/>
        </p:blipFill>
        <p:spPr>
          <a:xfrm>
            <a:off x="15144328" y="4769768"/>
            <a:ext cx="9095656" cy="3518963"/>
          </a:xfrm>
          <a:prstGeom prst="rect">
            <a:avLst/>
          </a:prstGeom>
          <a:ln w="19050">
            <a:solidFill>
              <a:srgbClr val="416FFE"/>
            </a:solidFill>
          </a:ln>
          <a:effectLst>
            <a:outerShdw blurRad="292100" dist="139700" dir="2700000" algn="tl" rotWithShape="0">
              <a:srgbClr val="333333">
                <a:alpha val="65000"/>
              </a:srgbClr>
            </a:outerShdw>
          </a:effectLst>
        </p:spPr>
      </p:pic>
      <p:sp>
        <p:nvSpPr>
          <p:cNvPr id="9" name="ZoneTexte 8">
            <a:extLst>
              <a:ext uri="{FF2B5EF4-FFF2-40B4-BE49-F238E27FC236}">
                <a16:creationId xmlns:a16="http://schemas.microsoft.com/office/drawing/2014/main" id="{31A90F50-51B5-4479-AF43-5F150558763A}"/>
              </a:ext>
            </a:extLst>
          </p:cNvPr>
          <p:cNvSpPr txBox="1"/>
          <p:nvPr/>
        </p:nvSpPr>
        <p:spPr>
          <a:xfrm>
            <a:off x="136848" y="4769768"/>
            <a:ext cx="14791456" cy="6863417"/>
          </a:xfrm>
          <a:prstGeom prst="rect">
            <a:avLst/>
          </a:prstGeom>
          <a:noFill/>
        </p:spPr>
        <p:txBody>
          <a:bodyPr wrap="square" rtlCol="0">
            <a:spAutoFit/>
          </a:bodyPr>
          <a:lstStyle/>
          <a:p>
            <a:pPr algn="l"/>
            <a:r>
              <a:rPr lang="fr-FR" sz="3000" b="1" dirty="0">
                <a:solidFill>
                  <a:srgbClr val="416FFE"/>
                </a:solidFill>
                <a:latin typeface="Calibri" panose="020F0502020204030204" pitchFamily="34" charset="0"/>
                <a:cs typeface="Calibri" panose="020F0502020204030204" pitchFamily="34" charset="0"/>
              </a:rPr>
              <a:t>Exemple: D</a:t>
            </a:r>
            <a:r>
              <a:rPr lang="fr-FR" sz="3000" b="1" i="0" u="none" strike="noStrike" baseline="0" dirty="0">
                <a:solidFill>
                  <a:srgbClr val="416FFE"/>
                </a:solidFill>
                <a:latin typeface="Calibri" panose="020F0502020204030204" pitchFamily="34" charset="0"/>
                <a:cs typeface="Calibri" panose="020F0502020204030204" pitchFamily="34" charset="0"/>
              </a:rPr>
              <a:t>éplacer tous les messages provenant d’une personne spécifique dans un dossier.</a:t>
            </a:r>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marL="514350" indent="-514350" algn="l">
              <a:buFont typeface="+mj-lt"/>
              <a:buAutoNum type="arabicPeriod"/>
            </a:pPr>
            <a:endParaRPr lang="fr-FR" sz="3000" dirty="0">
              <a:solidFill>
                <a:srgbClr val="000000"/>
              </a:solidFill>
              <a:latin typeface="Calibri" panose="020F0502020204030204" pitchFamily="34" charset="0"/>
              <a:cs typeface="Calibri" panose="020F0502020204030204" pitchFamily="34" charset="0"/>
            </a:endParaRPr>
          </a:p>
          <a:p>
            <a:pPr marL="514350" indent="-514350" algn="l">
              <a:buAutoNum type="arabicPeriod"/>
            </a:pPr>
            <a:r>
              <a:rPr lang="fr-FR" sz="3000" dirty="0">
                <a:solidFill>
                  <a:srgbClr val="000000"/>
                </a:solidFill>
                <a:latin typeface="Calibri" panose="020F0502020204030204" pitchFamily="34" charset="0"/>
                <a:cs typeface="Calibri" panose="020F0502020204030204" pitchFamily="34" charset="0"/>
              </a:rPr>
              <a:t>Faite un clic droit</a:t>
            </a:r>
            <a:r>
              <a:rPr lang="fr-FR" sz="3000" b="0" i="0" u="none" strike="noStrike" baseline="0" dirty="0">
                <a:solidFill>
                  <a:srgbClr val="000000"/>
                </a:solidFill>
                <a:latin typeface="Calibri" panose="020F0502020204030204" pitchFamily="34" charset="0"/>
                <a:cs typeface="Calibri" panose="020F0502020204030204" pitchFamily="34" charset="0"/>
              </a:rPr>
              <a:t> </a:t>
            </a:r>
            <a:r>
              <a:rPr lang="fr-FR" sz="3000" dirty="0">
                <a:solidFill>
                  <a:srgbClr val="000000"/>
                </a:solidFill>
                <a:latin typeface="Calibri" panose="020F0502020204030204" pitchFamily="34" charset="0"/>
                <a:cs typeface="Calibri" panose="020F0502020204030204" pitchFamily="34" charset="0"/>
              </a:rPr>
              <a:t>sur</a:t>
            </a:r>
            <a:r>
              <a:rPr lang="fr-FR" sz="3000" b="0" i="0" u="none" strike="noStrike" baseline="0" dirty="0">
                <a:solidFill>
                  <a:srgbClr val="000000"/>
                </a:solidFill>
                <a:latin typeface="Calibri" panose="020F0502020204030204" pitchFamily="34" charset="0"/>
                <a:cs typeface="Calibri" panose="020F0502020204030204" pitchFamily="34" charset="0"/>
              </a:rPr>
              <a:t> </a:t>
            </a:r>
            <a:r>
              <a:rPr lang="fr-FR" sz="3000" dirty="0">
                <a:solidFill>
                  <a:srgbClr val="000000"/>
                </a:solidFill>
                <a:latin typeface="Calibri" panose="020F0502020204030204" pitchFamily="34" charset="0"/>
                <a:cs typeface="Calibri" panose="020F0502020204030204" pitchFamily="34" charset="0"/>
              </a:rPr>
              <a:t>un courriel d’un de vos contacts pour lequel vous souhaitez déplacer automatiquement  tout ses emails dans le dossier spécifié.</a:t>
            </a:r>
          </a:p>
          <a:p>
            <a:pPr marL="514350" indent="-514350" algn="l">
              <a:buAutoNum type="arabicPeriod"/>
            </a:pPr>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marL="514350" indent="-514350" algn="l">
              <a:buFont typeface="+mj-lt"/>
              <a:buAutoNum type="arabicPeriod"/>
            </a:pPr>
            <a:r>
              <a:rPr lang="fr-FR" sz="3000" b="0" i="0" u="none" strike="noStrike" baseline="0" dirty="0">
                <a:solidFill>
                  <a:srgbClr val="000000"/>
                </a:solidFill>
                <a:latin typeface="Calibri" panose="020F0502020204030204" pitchFamily="34" charset="0"/>
                <a:cs typeface="Calibri" panose="020F0502020204030204" pitchFamily="34" charset="0"/>
              </a:rPr>
              <a:t> Cliquez sur</a:t>
            </a:r>
            <a:r>
              <a:rPr lang="fr-FR" sz="3000" b="1" i="0" u="none" strike="noStrike" baseline="0" dirty="0">
                <a:solidFill>
                  <a:srgbClr val="000000"/>
                </a:solidFill>
                <a:latin typeface="Calibri" panose="020F0502020204030204" pitchFamily="34" charset="0"/>
                <a:cs typeface="Calibri" panose="020F0502020204030204" pitchFamily="34" charset="0"/>
              </a:rPr>
              <a:t> Règles</a:t>
            </a:r>
            <a:r>
              <a:rPr lang="fr-FR" sz="3000" b="0" i="0" u="none" strike="noStrike" baseline="0" dirty="0">
                <a:solidFill>
                  <a:srgbClr val="000000"/>
                </a:solidFill>
                <a:latin typeface="Calibri" panose="020F0502020204030204" pitchFamily="34" charset="0"/>
                <a:cs typeface="Calibri" panose="020F0502020204030204" pitchFamily="34" charset="0"/>
              </a:rPr>
              <a:t>,  </a:t>
            </a:r>
            <a:r>
              <a:rPr lang="fr-FR" sz="3000" b="1" i="0" u="none" strike="noStrike" baseline="0" dirty="0">
                <a:solidFill>
                  <a:srgbClr val="000000"/>
                </a:solidFill>
                <a:latin typeface="Calibri" panose="020F0502020204030204" pitchFamily="34" charset="0"/>
                <a:cs typeface="Calibri" panose="020F0502020204030204" pitchFamily="34" charset="0"/>
              </a:rPr>
              <a:t>Toujours déplacer les messages de… (</a:t>
            </a:r>
            <a:r>
              <a:rPr lang="fr-FR" sz="3000" b="0" i="0" u="none" strike="noStrike" baseline="0" dirty="0">
                <a:solidFill>
                  <a:srgbClr val="000000"/>
                </a:solidFill>
                <a:latin typeface="Calibri" panose="020F0502020204030204" pitchFamily="34" charset="0"/>
                <a:cs typeface="Calibri" panose="020F0502020204030204" pitchFamily="34" charset="0"/>
              </a:rPr>
              <a:t>Adresse courriel)</a:t>
            </a:r>
          </a:p>
          <a:p>
            <a:pPr marL="514350" indent="-514350" algn="l">
              <a:buFont typeface="+mj-lt"/>
              <a:buAutoNum type="arabicPeriod"/>
            </a:pPr>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marL="514350" indent="-514350" algn="l">
              <a:buFont typeface="+mj-lt"/>
              <a:buAutoNum type="arabicPeriod"/>
            </a:pPr>
            <a:r>
              <a:rPr lang="fr-FR" sz="3000" b="0" i="0" u="none" strike="noStrike" baseline="0" dirty="0">
                <a:solidFill>
                  <a:srgbClr val="000000"/>
                </a:solidFill>
                <a:latin typeface="Calibri" panose="020F0502020204030204" pitchFamily="34" charset="0"/>
                <a:cs typeface="Calibri" panose="020F0502020204030204" pitchFamily="34" charset="0"/>
              </a:rPr>
              <a:t> Sélectionnez le dossier de réception ou cliquez sur </a:t>
            </a:r>
            <a:r>
              <a:rPr lang="fr-FR" sz="3000" b="1" i="0" u="none" strike="noStrike" baseline="0" dirty="0">
                <a:solidFill>
                  <a:srgbClr val="000000"/>
                </a:solidFill>
                <a:latin typeface="Calibri" panose="020F0502020204030204" pitchFamily="34" charset="0"/>
                <a:cs typeface="Calibri" panose="020F0502020204030204" pitchFamily="34" charset="0"/>
              </a:rPr>
              <a:t>Nouveau</a:t>
            </a:r>
            <a:r>
              <a:rPr lang="fr-FR" sz="3000" b="0" i="0" u="none" strike="noStrike" baseline="0" dirty="0">
                <a:solidFill>
                  <a:srgbClr val="000000"/>
                </a:solidFill>
                <a:latin typeface="Calibri" panose="020F0502020204030204" pitchFamily="34" charset="0"/>
                <a:cs typeface="Calibri" panose="020F0502020204030204" pitchFamily="34" charset="0"/>
              </a:rPr>
              <a:t> s’il n’est pas encore créé puis validez en cliquant sur </a:t>
            </a:r>
            <a:r>
              <a:rPr lang="fr-FR" sz="3000" b="1" i="0" u="none" strike="noStrike" baseline="0" dirty="0">
                <a:solidFill>
                  <a:srgbClr val="000000"/>
                </a:solidFill>
                <a:latin typeface="Calibri" panose="020F0502020204030204" pitchFamily="34" charset="0"/>
                <a:cs typeface="Calibri" panose="020F0502020204030204" pitchFamily="34" charset="0"/>
              </a:rPr>
              <a:t>Ok.</a:t>
            </a:r>
          </a:p>
          <a:p>
            <a:pPr marL="514350" indent="-514350" algn="l">
              <a:buFont typeface="+mj-lt"/>
              <a:buAutoNum type="arabicPeriod"/>
            </a:pPr>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marL="514350" indent="-514350" algn="l">
              <a:buFont typeface="+mj-lt"/>
              <a:buAutoNum type="arabicPeriod"/>
            </a:pPr>
            <a:endParaRPr lang="fr-FR" sz="3000" b="1" dirty="0">
              <a:solidFill>
                <a:srgbClr val="000000"/>
              </a:solidFill>
              <a:latin typeface="Calibri" panose="020F0502020204030204" pitchFamily="34" charset="0"/>
              <a:cs typeface="Calibri" panose="020F0502020204030204" pitchFamily="34" charset="0"/>
            </a:endParaRPr>
          </a:p>
          <a:p>
            <a:pPr marL="514350" indent="-514350" algn="l">
              <a:buFont typeface="+mj-lt"/>
              <a:buAutoNum type="arabicPeriod"/>
            </a:pPr>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Tous les messages entrants de cette personne vont maintenant  se déplacer dans le nouveau dossier que vous venez de créer.</a:t>
            </a:r>
          </a:p>
          <a:p>
            <a:endParaRPr lang="fr-FR" dirty="0"/>
          </a:p>
        </p:txBody>
      </p:sp>
      <p:pic>
        <p:nvPicPr>
          <p:cNvPr id="11" name="Image 10">
            <a:extLst>
              <a:ext uri="{FF2B5EF4-FFF2-40B4-BE49-F238E27FC236}">
                <a16:creationId xmlns:a16="http://schemas.microsoft.com/office/drawing/2014/main" id="{D16D8563-BBF7-42D0-906F-F7746CDD75B8}"/>
              </a:ext>
            </a:extLst>
          </p:cNvPr>
          <p:cNvPicPr>
            <a:picLocks noChangeAspect="1"/>
          </p:cNvPicPr>
          <p:nvPr/>
        </p:nvPicPr>
        <p:blipFill>
          <a:blip r:embed="rId3"/>
          <a:stretch>
            <a:fillRect/>
          </a:stretch>
        </p:blipFill>
        <p:spPr>
          <a:xfrm>
            <a:off x="15144328" y="8823503"/>
            <a:ext cx="4996582" cy="4696036"/>
          </a:xfrm>
          <a:prstGeom prst="rect">
            <a:avLst/>
          </a:prstGeom>
          <a:ln w="19050">
            <a:solidFill>
              <a:srgbClr val="416FFE"/>
            </a:solidFill>
          </a:ln>
          <a:effectLst>
            <a:outerShdw blurRad="292100" dist="139700" dir="2700000" algn="tl" rotWithShape="0">
              <a:srgbClr val="333333">
                <a:alpha val="65000"/>
              </a:srgbClr>
            </a:outerShdw>
          </a:effectLst>
        </p:spPr>
      </p:pic>
      <p:sp>
        <p:nvSpPr>
          <p:cNvPr id="12" name="Rectangle : coins arrondis 11">
            <a:extLst>
              <a:ext uri="{FF2B5EF4-FFF2-40B4-BE49-F238E27FC236}">
                <a16:creationId xmlns:a16="http://schemas.microsoft.com/office/drawing/2014/main" id="{9364180C-EAC1-40A3-ABE4-574D15595A94}"/>
              </a:ext>
            </a:extLst>
          </p:cNvPr>
          <p:cNvSpPr/>
          <p:nvPr/>
        </p:nvSpPr>
        <p:spPr bwMode="auto">
          <a:xfrm>
            <a:off x="20112880" y="7218040"/>
            <a:ext cx="4106242" cy="29950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3" name="Rectangle : coins arrondis 12">
            <a:extLst>
              <a:ext uri="{FF2B5EF4-FFF2-40B4-BE49-F238E27FC236}">
                <a16:creationId xmlns:a16="http://schemas.microsoft.com/office/drawing/2014/main" id="{DB97AF1F-8429-4A5A-8706-812EB4AD170D}"/>
              </a:ext>
            </a:extLst>
          </p:cNvPr>
          <p:cNvSpPr/>
          <p:nvPr/>
        </p:nvSpPr>
        <p:spPr bwMode="auto">
          <a:xfrm>
            <a:off x="17016536" y="7218040"/>
            <a:ext cx="1080120" cy="29950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4" name="Rectangle : coins arrondis 13">
            <a:extLst>
              <a:ext uri="{FF2B5EF4-FFF2-40B4-BE49-F238E27FC236}">
                <a16:creationId xmlns:a16="http://schemas.microsoft.com/office/drawing/2014/main" id="{94B7F1C9-0967-4A3F-8300-E3FC047EDDEB}"/>
              </a:ext>
            </a:extLst>
          </p:cNvPr>
          <p:cNvSpPr/>
          <p:nvPr/>
        </p:nvSpPr>
        <p:spPr bwMode="auto">
          <a:xfrm>
            <a:off x="18888744" y="9522296"/>
            <a:ext cx="1224136" cy="57606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1537772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fade">
                                      <p:cBhvr>
                                        <p:cTn id="38" dur="500"/>
                                        <p:tgtEl>
                                          <p:spTgt spid="9">
                                            <p:txEl>
                                              <p:pRg st="4" end="4"/>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xEl>
                                              <p:pRg st="6" end="6"/>
                                            </p:txEl>
                                          </p:spTgt>
                                        </p:tgtEl>
                                        <p:attrNameLst>
                                          <p:attrName>style.visibility</p:attrName>
                                        </p:attrNameLst>
                                      </p:cBhvr>
                                      <p:to>
                                        <p:strVal val="visible"/>
                                      </p:to>
                                    </p:set>
                                    <p:animEffect transition="in" filter="fade">
                                      <p:cBhvr>
                                        <p:cTn id="46" dur="500"/>
                                        <p:tgtEl>
                                          <p:spTgt spid="9">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9">
                                            <p:txEl>
                                              <p:pRg st="10" end="10"/>
                                            </p:txEl>
                                          </p:spTgt>
                                        </p:tgtEl>
                                        <p:attrNameLst>
                                          <p:attrName>style.visibility</p:attrName>
                                        </p:attrNameLst>
                                      </p:cBhvr>
                                      <p:to>
                                        <p:strVal val="visible"/>
                                      </p:to>
                                    </p:set>
                                    <p:animEffect transition="in" filter="fade">
                                      <p:cBhvr>
                                        <p:cTn id="59"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12</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Les </a:t>
            </a:r>
            <a:r>
              <a:rPr lang="fr-CA" altLang="x-none" sz="7200" b="1" dirty="0">
                <a:solidFill>
                  <a:srgbClr val="000000"/>
                </a:solidFill>
                <a:latin typeface="Montserrat Semi" charset="0"/>
                <a:ea typeface="Montserrat Semi" charset="0"/>
                <a:cs typeface="Montserrat Semi" charset="0"/>
                <a:sym typeface="Poppins Medium" charset="0"/>
              </a:rPr>
              <a:t>règles</a:t>
            </a:r>
          </a:p>
        </p:txBody>
      </p:sp>
      <p:sp>
        <p:nvSpPr>
          <p:cNvPr id="5" name="ZoneTexte 4">
            <a:extLst>
              <a:ext uri="{FF2B5EF4-FFF2-40B4-BE49-F238E27FC236}">
                <a16:creationId xmlns:a16="http://schemas.microsoft.com/office/drawing/2014/main" id="{C781BBB8-9633-4DB1-90CE-7F4AFEA85D4D}"/>
              </a:ext>
            </a:extLst>
          </p:cNvPr>
          <p:cNvSpPr txBox="1"/>
          <p:nvPr/>
        </p:nvSpPr>
        <p:spPr>
          <a:xfrm>
            <a:off x="479376" y="2217136"/>
            <a:ext cx="23425248" cy="1477328"/>
          </a:xfrm>
          <a:prstGeom prst="rect">
            <a:avLst/>
          </a:prstGeom>
          <a:noFill/>
        </p:spPr>
        <p:txBody>
          <a:bodyPr wrap="square">
            <a:spAutoFit/>
          </a:bodyPr>
          <a:lstStyle/>
          <a:p>
            <a:r>
              <a:rPr lang="fr-CA" sz="3000" dirty="0">
                <a:solidFill>
                  <a:srgbClr val="000000"/>
                </a:solidFill>
                <a:latin typeface="Calibri" panose="020F0502020204030204" pitchFamily="34" charset="0"/>
                <a:cs typeface="Calibri" panose="020F0502020204030204" pitchFamily="34" charset="0"/>
              </a:rPr>
              <a:t>La seconde solution vous offre quelques options additionnelles. De même, cliquez sur un des messages du contact, cliquez sur </a:t>
            </a:r>
            <a:r>
              <a:rPr lang="fr-CA" sz="3000" b="1" dirty="0">
                <a:solidFill>
                  <a:srgbClr val="000000"/>
                </a:solidFill>
                <a:latin typeface="Calibri" panose="020F0502020204030204" pitchFamily="34" charset="0"/>
                <a:cs typeface="Calibri" panose="020F0502020204030204" pitchFamily="34" charset="0"/>
              </a:rPr>
              <a:t>Règles</a:t>
            </a:r>
            <a:r>
              <a:rPr lang="fr-CA" sz="3000" dirty="0">
                <a:solidFill>
                  <a:srgbClr val="000000"/>
                </a:solidFill>
                <a:latin typeface="Calibri" panose="020F0502020204030204" pitchFamily="34" charset="0"/>
                <a:cs typeface="Calibri" panose="020F0502020204030204" pitchFamily="34" charset="0"/>
              </a:rPr>
              <a:t> dans le groupe </a:t>
            </a:r>
            <a:r>
              <a:rPr lang="fr-CA" sz="3000" b="1" dirty="0">
                <a:solidFill>
                  <a:srgbClr val="000000"/>
                </a:solidFill>
                <a:latin typeface="Calibri" panose="020F0502020204030204" pitchFamily="34" charset="0"/>
                <a:cs typeface="Calibri" panose="020F0502020204030204" pitchFamily="34" charset="0"/>
              </a:rPr>
              <a:t>Déplacer</a:t>
            </a:r>
            <a:r>
              <a:rPr lang="fr-CA" sz="3000" dirty="0">
                <a:solidFill>
                  <a:srgbClr val="000000"/>
                </a:solidFill>
                <a:latin typeface="Calibri" panose="020F0502020204030204" pitchFamily="34" charset="0"/>
                <a:cs typeface="Calibri" panose="020F0502020204030204" pitchFamily="34" charset="0"/>
              </a:rPr>
              <a:t> de l’onglet </a:t>
            </a:r>
            <a:r>
              <a:rPr lang="fr-CA" sz="3000" b="1" dirty="0">
                <a:solidFill>
                  <a:srgbClr val="000000"/>
                </a:solidFill>
                <a:latin typeface="Calibri" panose="020F0502020204030204" pitchFamily="34" charset="0"/>
                <a:cs typeface="Calibri" panose="020F0502020204030204" pitchFamily="34" charset="0"/>
              </a:rPr>
              <a:t>Accueil</a:t>
            </a:r>
            <a:r>
              <a:rPr lang="fr-CA" sz="3000" dirty="0">
                <a:solidFill>
                  <a:srgbClr val="000000"/>
                </a:solidFill>
                <a:latin typeface="Calibri" panose="020F0502020204030204" pitchFamily="34" charset="0"/>
                <a:cs typeface="Calibri" panose="020F0502020204030204" pitchFamily="34" charset="0"/>
              </a:rPr>
              <a:t> et choisissez l’option </a:t>
            </a:r>
            <a:r>
              <a:rPr lang="fr-CA" sz="3000" b="1" dirty="0">
                <a:solidFill>
                  <a:srgbClr val="000000"/>
                </a:solidFill>
                <a:latin typeface="Calibri" panose="020F0502020204030204" pitchFamily="34" charset="0"/>
                <a:cs typeface="Calibri" panose="020F0502020204030204" pitchFamily="34" charset="0"/>
              </a:rPr>
              <a:t>Créer une règle</a:t>
            </a:r>
            <a:r>
              <a:rPr lang="fr-CA" sz="3000" dirty="0">
                <a:solidFill>
                  <a:srgbClr val="000000"/>
                </a:solidFill>
                <a:latin typeface="Calibri" panose="020F0502020204030204" pitchFamily="34" charset="0"/>
                <a:cs typeface="Calibri" panose="020F0502020204030204" pitchFamily="34" charset="0"/>
              </a:rPr>
              <a:t>…, puis complétez le formulaire qui s'affiche selon votre besoin. Dans cette boîte de dialogue, le bouton Avancées… vous conduit vers la personnalisation (voir ci-dessous). </a:t>
            </a:r>
            <a:endParaRPr lang="fr-FR" sz="3000" dirty="0">
              <a:solidFill>
                <a:srgbClr val="000000"/>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B7C83708-5A83-FC09-8CA8-19EFE0C4CB32}"/>
              </a:ext>
            </a:extLst>
          </p:cNvPr>
          <p:cNvPicPr>
            <a:picLocks noChangeAspect="1"/>
          </p:cNvPicPr>
          <p:nvPr/>
        </p:nvPicPr>
        <p:blipFill rotWithShape="1">
          <a:blip r:embed="rId2"/>
          <a:srcRect l="50732" t="6754" r="14580" b="50000"/>
          <a:stretch/>
        </p:blipFill>
        <p:spPr>
          <a:xfrm>
            <a:off x="2542928" y="5201816"/>
            <a:ext cx="6385470" cy="4475846"/>
          </a:xfrm>
          <a:prstGeom prst="rect">
            <a:avLst/>
          </a:prstGeom>
        </p:spPr>
      </p:pic>
      <p:pic>
        <p:nvPicPr>
          <p:cNvPr id="15" name="Image 14">
            <a:extLst>
              <a:ext uri="{FF2B5EF4-FFF2-40B4-BE49-F238E27FC236}">
                <a16:creationId xmlns:a16="http://schemas.microsoft.com/office/drawing/2014/main" id="{8BA39699-B12C-9308-FCDD-36E1A27A45BA}"/>
              </a:ext>
            </a:extLst>
          </p:cNvPr>
          <p:cNvPicPr>
            <a:picLocks noChangeAspect="1"/>
          </p:cNvPicPr>
          <p:nvPr/>
        </p:nvPicPr>
        <p:blipFill>
          <a:blip r:embed="rId3"/>
          <a:stretch>
            <a:fillRect/>
          </a:stretch>
        </p:blipFill>
        <p:spPr>
          <a:xfrm>
            <a:off x="10794139" y="5221238"/>
            <a:ext cx="9322929" cy="5158932"/>
          </a:xfrm>
          <a:prstGeom prst="rect">
            <a:avLst/>
          </a:prstGeom>
        </p:spPr>
      </p:pic>
    </p:spTree>
    <p:extLst>
      <p:ext uri="{BB962C8B-B14F-4D97-AF65-F5344CB8AC3E}">
        <p14:creationId xmlns:p14="http://schemas.microsoft.com/office/powerpoint/2010/main" val="213813099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13</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Les </a:t>
            </a:r>
            <a:r>
              <a:rPr lang="fr-CA" altLang="x-none" sz="7200" b="1" dirty="0">
                <a:solidFill>
                  <a:srgbClr val="000000"/>
                </a:solidFill>
                <a:latin typeface="Montserrat Semi" charset="0"/>
                <a:ea typeface="Montserrat Semi" charset="0"/>
                <a:cs typeface="Montserrat Semi" charset="0"/>
                <a:sym typeface="Poppins Medium" charset="0"/>
              </a:rPr>
              <a:t>règles</a:t>
            </a:r>
          </a:p>
        </p:txBody>
      </p:sp>
      <p:sp>
        <p:nvSpPr>
          <p:cNvPr id="5" name="ZoneTexte 4">
            <a:extLst>
              <a:ext uri="{FF2B5EF4-FFF2-40B4-BE49-F238E27FC236}">
                <a16:creationId xmlns:a16="http://schemas.microsoft.com/office/drawing/2014/main" id="{C781BBB8-9633-4DB1-90CE-7F4AFEA85D4D}"/>
              </a:ext>
            </a:extLst>
          </p:cNvPr>
          <p:cNvSpPr txBox="1"/>
          <p:nvPr/>
        </p:nvSpPr>
        <p:spPr>
          <a:xfrm>
            <a:off x="124075" y="2105621"/>
            <a:ext cx="23425248" cy="1938992"/>
          </a:xfrm>
          <a:prstGeom prst="rect">
            <a:avLst/>
          </a:prstGeom>
          <a:noFill/>
        </p:spPr>
        <p:txBody>
          <a:bodyPr wrap="square">
            <a:spAutoFit/>
          </a:bodyPr>
          <a:lstStyle/>
          <a:p>
            <a:r>
              <a:rPr lang="fr-CA" sz="3000" dirty="0">
                <a:solidFill>
                  <a:srgbClr val="000000"/>
                </a:solidFill>
                <a:latin typeface="Calibri" panose="020F0502020204030204" pitchFamily="34" charset="0"/>
                <a:cs typeface="Calibri" panose="020F0502020204030204" pitchFamily="34" charset="0"/>
              </a:rPr>
              <a:t>Vous pouvez de même entièrement personnaliser votre règle étape par étape. C’est plus long, mais surtout plus précis. Cliquez sur </a:t>
            </a:r>
            <a:r>
              <a:rPr lang="fr-CA" sz="3000" b="1" dirty="0">
                <a:solidFill>
                  <a:srgbClr val="000000"/>
                </a:solidFill>
                <a:latin typeface="Calibri" panose="020F0502020204030204" pitchFamily="34" charset="0"/>
                <a:cs typeface="Calibri" panose="020F0502020204030204" pitchFamily="34" charset="0"/>
              </a:rPr>
              <a:t>Règles</a:t>
            </a:r>
            <a:r>
              <a:rPr lang="fr-CA" sz="3000" dirty="0">
                <a:solidFill>
                  <a:srgbClr val="000000"/>
                </a:solidFill>
                <a:latin typeface="Calibri" panose="020F0502020204030204" pitchFamily="34" charset="0"/>
                <a:cs typeface="Calibri" panose="020F0502020204030204" pitchFamily="34" charset="0"/>
              </a:rPr>
              <a:t> dans le groupe </a:t>
            </a:r>
            <a:r>
              <a:rPr lang="fr-CA" sz="3000" b="1" dirty="0">
                <a:solidFill>
                  <a:srgbClr val="000000"/>
                </a:solidFill>
                <a:latin typeface="Calibri" panose="020F0502020204030204" pitchFamily="34" charset="0"/>
                <a:cs typeface="Calibri" panose="020F0502020204030204" pitchFamily="34" charset="0"/>
              </a:rPr>
              <a:t>Déplacer</a:t>
            </a:r>
            <a:r>
              <a:rPr lang="fr-CA" sz="3000" dirty="0">
                <a:solidFill>
                  <a:srgbClr val="000000"/>
                </a:solidFill>
                <a:latin typeface="Calibri" panose="020F0502020204030204" pitchFamily="34" charset="0"/>
                <a:cs typeface="Calibri" panose="020F0502020204030204" pitchFamily="34" charset="0"/>
              </a:rPr>
              <a:t> de l’onglet </a:t>
            </a:r>
            <a:r>
              <a:rPr lang="fr-CA" sz="3000" b="1" dirty="0">
                <a:solidFill>
                  <a:srgbClr val="000000"/>
                </a:solidFill>
                <a:latin typeface="Calibri" panose="020F0502020204030204" pitchFamily="34" charset="0"/>
                <a:cs typeface="Calibri" panose="020F0502020204030204" pitchFamily="34" charset="0"/>
              </a:rPr>
              <a:t>Accueil</a:t>
            </a:r>
            <a:r>
              <a:rPr lang="fr-CA" sz="3000" dirty="0">
                <a:solidFill>
                  <a:srgbClr val="000000"/>
                </a:solidFill>
                <a:latin typeface="Calibri" panose="020F0502020204030204" pitchFamily="34" charset="0"/>
                <a:cs typeface="Calibri" panose="020F0502020204030204" pitchFamily="34" charset="0"/>
              </a:rPr>
              <a:t>, choisissez l’option </a:t>
            </a:r>
            <a:r>
              <a:rPr lang="fr-CA" sz="3000" b="1" dirty="0">
                <a:solidFill>
                  <a:srgbClr val="000000"/>
                </a:solidFill>
                <a:latin typeface="Calibri" panose="020F0502020204030204" pitchFamily="34" charset="0"/>
                <a:cs typeface="Calibri" panose="020F0502020204030204" pitchFamily="34" charset="0"/>
              </a:rPr>
              <a:t>Gérer les règles et alertes</a:t>
            </a:r>
            <a:r>
              <a:rPr lang="fr-CA" sz="3000" dirty="0">
                <a:solidFill>
                  <a:srgbClr val="000000"/>
                </a:solidFill>
                <a:latin typeface="Calibri" panose="020F0502020204030204" pitchFamily="34" charset="0"/>
                <a:cs typeface="Calibri" panose="020F0502020204030204" pitchFamily="34" charset="0"/>
              </a:rPr>
              <a:t>… Complétez les 6 boîtes de dialogue qui apparaissent au fil des validations (bouton suivant). Bien entendu, vous n'êtes pas obligé de tout compléter si cela ne répond à vos attentes. Vous pouvez passer une étape avec le bouton SUIVANT. À votre dernière étape après avoir nommé votre règle, vous pouvez l'activer sur les messages déjà reçus ou pas. </a:t>
            </a:r>
          </a:p>
        </p:txBody>
      </p:sp>
      <p:grpSp>
        <p:nvGrpSpPr>
          <p:cNvPr id="23" name="Groupe 22">
            <a:extLst>
              <a:ext uri="{FF2B5EF4-FFF2-40B4-BE49-F238E27FC236}">
                <a16:creationId xmlns:a16="http://schemas.microsoft.com/office/drawing/2014/main" id="{E652EFAD-CB4F-14C7-6D9C-62D39713962B}"/>
              </a:ext>
            </a:extLst>
          </p:cNvPr>
          <p:cNvGrpSpPr/>
          <p:nvPr/>
        </p:nvGrpSpPr>
        <p:grpSpPr>
          <a:xfrm>
            <a:off x="1936641" y="7086264"/>
            <a:ext cx="19800116" cy="5362638"/>
            <a:chOff x="1257578" y="7327877"/>
            <a:chExt cx="19800116" cy="5362638"/>
          </a:xfrm>
        </p:grpSpPr>
        <p:pic>
          <p:nvPicPr>
            <p:cNvPr id="19" name="Image 18">
              <a:extLst>
                <a:ext uri="{FF2B5EF4-FFF2-40B4-BE49-F238E27FC236}">
                  <a16:creationId xmlns:a16="http://schemas.microsoft.com/office/drawing/2014/main" id="{AAF969F1-07D9-33F9-8AAC-4D278B69A76F}"/>
                </a:ext>
              </a:extLst>
            </p:cNvPr>
            <p:cNvPicPr>
              <a:picLocks noChangeAspect="1"/>
            </p:cNvPicPr>
            <p:nvPr/>
          </p:nvPicPr>
          <p:blipFill>
            <a:blip r:embed="rId2"/>
            <a:stretch>
              <a:fillRect/>
            </a:stretch>
          </p:blipFill>
          <p:spPr>
            <a:xfrm>
              <a:off x="1257578" y="7327877"/>
              <a:ext cx="5849166" cy="5134692"/>
            </a:xfrm>
            <a:prstGeom prst="rect">
              <a:avLst/>
            </a:prstGeom>
          </p:spPr>
        </p:pic>
        <p:pic>
          <p:nvPicPr>
            <p:cNvPr id="21" name="Image 20">
              <a:extLst>
                <a:ext uri="{FF2B5EF4-FFF2-40B4-BE49-F238E27FC236}">
                  <a16:creationId xmlns:a16="http://schemas.microsoft.com/office/drawing/2014/main" id="{B49B4EEC-7062-4A49-0E4A-3CA9E9036E4A}"/>
                </a:ext>
              </a:extLst>
            </p:cNvPr>
            <p:cNvPicPr>
              <a:picLocks noChangeAspect="1"/>
            </p:cNvPicPr>
            <p:nvPr/>
          </p:nvPicPr>
          <p:blipFill>
            <a:blip r:embed="rId3"/>
            <a:stretch>
              <a:fillRect/>
            </a:stretch>
          </p:blipFill>
          <p:spPr>
            <a:xfrm>
              <a:off x="8064602" y="7368252"/>
              <a:ext cx="6147961" cy="5322263"/>
            </a:xfrm>
            <a:prstGeom prst="rect">
              <a:avLst/>
            </a:prstGeom>
          </p:spPr>
        </p:pic>
        <p:pic>
          <p:nvPicPr>
            <p:cNvPr id="22" name="Image 21">
              <a:extLst>
                <a:ext uri="{FF2B5EF4-FFF2-40B4-BE49-F238E27FC236}">
                  <a16:creationId xmlns:a16="http://schemas.microsoft.com/office/drawing/2014/main" id="{23F0F986-ED12-9618-6D73-08BC6BD06D81}"/>
                </a:ext>
              </a:extLst>
            </p:cNvPr>
            <p:cNvPicPr>
              <a:picLocks noChangeAspect="1"/>
            </p:cNvPicPr>
            <p:nvPr/>
          </p:nvPicPr>
          <p:blipFill>
            <a:blip r:embed="rId3"/>
            <a:stretch>
              <a:fillRect/>
            </a:stretch>
          </p:blipFill>
          <p:spPr>
            <a:xfrm>
              <a:off x="15170422" y="7368252"/>
              <a:ext cx="5887272" cy="5096586"/>
            </a:xfrm>
            <a:prstGeom prst="rect">
              <a:avLst/>
            </a:prstGeom>
          </p:spPr>
        </p:pic>
      </p:grpSp>
      <p:grpSp>
        <p:nvGrpSpPr>
          <p:cNvPr id="25" name="Groupe 24">
            <a:extLst>
              <a:ext uri="{FF2B5EF4-FFF2-40B4-BE49-F238E27FC236}">
                <a16:creationId xmlns:a16="http://schemas.microsoft.com/office/drawing/2014/main" id="{20476552-EEA8-FB0D-5E5E-02EB8A0B2838}"/>
              </a:ext>
            </a:extLst>
          </p:cNvPr>
          <p:cNvGrpSpPr/>
          <p:nvPr/>
        </p:nvGrpSpPr>
        <p:grpSpPr>
          <a:xfrm>
            <a:off x="8053117" y="4229240"/>
            <a:ext cx="5787639" cy="2412736"/>
            <a:chOff x="8053117" y="4229240"/>
            <a:chExt cx="5787639" cy="2412736"/>
          </a:xfrm>
        </p:grpSpPr>
        <p:pic>
          <p:nvPicPr>
            <p:cNvPr id="6" name="Image 5">
              <a:extLst>
                <a:ext uri="{FF2B5EF4-FFF2-40B4-BE49-F238E27FC236}">
                  <a16:creationId xmlns:a16="http://schemas.microsoft.com/office/drawing/2014/main" id="{BEBD1B4A-135F-F531-C4DA-33E376941E26}"/>
                </a:ext>
              </a:extLst>
            </p:cNvPr>
            <p:cNvPicPr>
              <a:picLocks noChangeAspect="1"/>
            </p:cNvPicPr>
            <p:nvPr/>
          </p:nvPicPr>
          <p:blipFill rotWithShape="1">
            <a:blip r:embed="rId4"/>
            <a:srcRect l="48702" t="8844" r="26947" b="73494"/>
            <a:stretch/>
          </p:blipFill>
          <p:spPr>
            <a:xfrm>
              <a:off x="8053117" y="4229240"/>
              <a:ext cx="5787639" cy="2360121"/>
            </a:xfrm>
            <a:prstGeom prst="rect">
              <a:avLst/>
            </a:prstGeom>
          </p:spPr>
        </p:pic>
        <p:sp>
          <p:nvSpPr>
            <p:cNvPr id="24" name="Ellipse 23">
              <a:extLst>
                <a:ext uri="{FF2B5EF4-FFF2-40B4-BE49-F238E27FC236}">
                  <a16:creationId xmlns:a16="http://schemas.microsoft.com/office/drawing/2014/main" id="{ABBD4BBE-8ADE-C627-E0F8-59B7E1946CF8}"/>
                </a:ext>
              </a:extLst>
            </p:cNvPr>
            <p:cNvSpPr/>
            <p:nvPr/>
          </p:nvSpPr>
          <p:spPr bwMode="auto">
            <a:xfrm>
              <a:off x="8053117" y="5974511"/>
              <a:ext cx="4138883" cy="667465"/>
            </a:xfrm>
            <a:prstGeom prst="ellipse">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grpSp>
    </p:spTree>
    <p:extLst>
      <p:ext uri="{BB962C8B-B14F-4D97-AF65-F5344CB8AC3E}">
        <p14:creationId xmlns:p14="http://schemas.microsoft.com/office/powerpoint/2010/main" val="4479750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14</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Les </a:t>
            </a:r>
            <a:r>
              <a:rPr lang="fr-CA" altLang="x-none" sz="7200" b="1" dirty="0">
                <a:solidFill>
                  <a:srgbClr val="000000"/>
                </a:solidFill>
                <a:latin typeface="Montserrat Semi" charset="0"/>
                <a:ea typeface="Montserrat Semi" charset="0"/>
                <a:cs typeface="Montserrat Semi" charset="0"/>
                <a:sym typeface="Poppins Medium" charset="0"/>
              </a:rPr>
              <a:t>règles </a:t>
            </a:r>
            <a:r>
              <a:rPr lang="fr-CA" altLang="x-none" sz="4800" b="1" dirty="0">
                <a:solidFill>
                  <a:srgbClr val="000000"/>
                </a:solidFill>
                <a:latin typeface="Montserrat Semi" charset="0"/>
                <a:ea typeface="Montserrat Semi" charset="0"/>
                <a:cs typeface="Montserrat Semi" charset="0"/>
                <a:sym typeface="Poppins Medium" charset="0"/>
              </a:rPr>
              <a:t>(personnalisation suite)</a:t>
            </a:r>
            <a:endParaRPr lang="fr-CA" altLang="x-none" sz="7200" b="1" dirty="0">
              <a:solidFill>
                <a:srgbClr val="000000"/>
              </a:solidFill>
              <a:latin typeface="Montserrat Semi" charset="0"/>
              <a:ea typeface="Montserrat Semi" charset="0"/>
              <a:cs typeface="Montserrat Semi" charset="0"/>
              <a:sym typeface="Poppins Medium" charset="0"/>
            </a:endParaRPr>
          </a:p>
        </p:txBody>
      </p:sp>
      <p:grpSp>
        <p:nvGrpSpPr>
          <p:cNvPr id="11" name="Groupe 10">
            <a:extLst>
              <a:ext uri="{FF2B5EF4-FFF2-40B4-BE49-F238E27FC236}">
                <a16:creationId xmlns:a16="http://schemas.microsoft.com/office/drawing/2014/main" id="{54F144EA-5911-4FF9-B92E-FF41BFB01A40}"/>
              </a:ext>
            </a:extLst>
          </p:cNvPr>
          <p:cNvGrpSpPr/>
          <p:nvPr/>
        </p:nvGrpSpPr>
        <p:grpSpPr>
          <a:xfrm>
            <a:off x="868121" y="4769768"/>
            <a:ext cx="22090527" cy="5544616"/>
            <a:chOff x="381030" y="4769768"/>
            <a:chExt cx="22090527" cy="5544616"/>
          </a:xfrm>
        </p:grpSpPr>
        <p:pic>
          <p:nvPicPr>
            <p:cNvPr id="3" name="Image 2">
              <a:extLst>
                <a:ext uri="{FF2B5EF4-FFF2-40B4-BE49-F238E27FC236}">
                  <a16:creationId xmlns:a16="http://schemas.microsoft.com/office/drawing/2014/main" id="{BF7D1B4D-1725-A5BD-E464-90C4EA2D7050}"/>
                </a:ext>
              </a:extLst>
            </p:cNvPr>
            <p:cNvPicPr>
              <a:picLocks noChangeAspect="1"/>
            </p:cNvPicPr>
            <p:nvPr/>
          </p:nvPicPr>
          <p:blipFill>
            <a:blip r:embed="rId2"/>
            <a:stretch>
              <a:fillRect/>
            </a:stretch>
          </p:blipFill>
          <p:spPr>
            <a:xfrm>
              <a:off x="381030" y="4769768"/>
              <a:ext cx="6383459" cy="5535090"/>
            </a:xfrm>
            <a:prstGeom prst="rect">
              <a:avLst/>
            </a:prstGeom>
          </p:spPr>
        </p:pic>
        <p:pic>
          <p:nvPicPr>
            <p:cNvPr id="7" name="Image 6">
              <a:extLst>
                <a:ext uri="{FF2B5EF4-FFF2-40B4-BE49-F238E27FC236}">
                  <a16:creationId xmlns:a16="http://schemas.microsoft.com/office/drawing/2014/main" id="{3CE0EAB2-FCFE-E7EF-F461-0A01EB58F0EC}"/>
                </a:ext>
              </a:extLst>
            </p:cNvPr>
            <p:cNvPicPr>
              <a:picLocks noChangeAspect="1"/>
            </p:cNvPicPr>
            <p:nvPr/>
          </p:nvPicPr>
          <p:blipFill>
            <a:blip r:embed="rId3"/>
            <a:stretch>
              <a:fillRect/>
            </a:stretch>
          </p:blipFill>
          <p:spPr>
            <a:xfrm>
              <a:off x="8236978" y="4779294"/>
              <a:ext cx="6416144" cy="5535090"/>
            </a:xfrm>
            <a:prstGeom prst="rect">
              <a:avLst/>
            </a:prstGeom>
          </p:spPr>
        </p:pic>
        <p:pic>
          <p:nvPicPr>
            <p:cNvPr id="10" name="Image 9">
              <a:extLst>
                <a:ext uri="{FF2B5EF4-FFF2-40B4-BE49-F238E27FC236}">
                  <a16:creationId xmlns:a16="http://schemas.microsoft.com/office/drawing/2014/main" id="{F6BADFE1-3B9B-427E-0CD6-63EBAC3078FD}"/>
                </a:ext>
              </a:extLst>
            </p:cNvPr>
            <p:cNvPicPr>
              <a:picLocks noChangeAspect="1"/>
            </p:cNvPicPr>
            <p:nvPr/>
          </p:nvPicPr>
          <p:blipFill>
            <a:blip r:embed="rId4"/>
            <a:stretch>
              <a:fillRect/>
            </a:stretch>
          </p:blipFill>
          <p:spPr>
            <a:xfrm>
              <a:off x="16126704" y="4779294"/>
              <a:ext cx="6344853" cy="5535090"/>
            </a:xfrm>
            <a:prstGeom prst="rect">
              <a:avLst/>
            </a:prstGeom>
          </p:spPr>
        </p:pic>
      </p:grpSp>
    </p:spTree>
    <p:extLst>
      <p:ext uri="{BB962C8B-B14F-4D97-AF65-F5344CB8AC3E}">
        <p14:creationId xmlns:p14="http://schemas.microsoft.com/office/powerpoint/2010/main" val="56778760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15</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Les </a:t>
            </a:r>
            <a:r>
              <a:rPr lang="en-US" altLang="x-none" sz="7200" b="1" dirty="0" err="1">
                <a:solidFill>
                  <a:srgbClr val="000000"/>
                </a:solidFill>
                <a:latin typeface="Montserrat Semi" charset="0"/>
                <a:ea typeface="Montserrat Semi" charset="0"/>
                <a:cs typeface="Montserrat Semi" charset="0"/>
                <a:sym typeface="Poppins Medium" charset="0"/>
              </a:rPr>
              <a:t>règles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4" name="ZoneTexte 3">
            <a:extLst>
              <a:ext uri="{FF2B5EF4-FFF2-40B4-BE49-F238E27FC236}">
                <a16:creationId xmlns:a16="http://schemas.microsoft.com/office/drawing/2014/main" id="{AC5B5F5D-21D9-483A-B9AB-17497BDD5951}"/>
              </a:ext>
            </a:extLst>
          </p:cNvPr>
          <p:cNvSpPr txBox="1"/>
          <p:nvPr/>
        </p:nvSpPr>
        <p:spPr>
          <a:xfrm>
            <a:off x="382688" y="1529408"/>
            <a:ext cx="23425248" cy="5170646"/>
          </a:xfrm>
          <a:prstGeom prst="rect">
            <a:avLst/>
          </a:prstGeom>
          <a:noFill/>
        </p:spPr>
        <p:txBody>
          <a:bodyPr wrap="square">
            <a:spAutoFit/>
          </a:bodyPr>
          <a:lstStyle/>
          <a:p>
            <a:pPr algn="l"/>
            <a:endParaRPr lang="fr-FR" sz="3000" b="0" i="0" u="none" strike="noStrike" baseline="0" dirty="0">
              <a:solidFill>
                <a:srgbClr val="2F5497"/>
              </a:solidFill>
              <a:latin typeface="Calibri" panose="020F0502020204030204" pitchFamily="34" charset="0"/>
              <a:cs typeface="Calibri" panose="020F0502020204030204" pitchFamily="34" charset="0"/>
            </a:endParaRPr>
          </a:p>
          <a:p>
            <a:pPr algn="l"/>
            <a:r>
              <a:rPr lang="fr-FR" sz="3000" dirty="0">
                <a:solidFill>
                  <a:srgbClr val="2F5497"/>
                </a:solidFill>
                <a:latin typeface="Calibri" panose="020F0502020204030204" pitchFamily="34" charset="0"/>
                <a:cs typeface="Calibri" panose="020F0502020204030204" pitchFamily="34" charset="0"/>
              </a:rPr>
              <a:t>Corriger ou supprimer une règle concernant un dossier</a:t>
            </a:r>
            <a:endParaRPr lang="fr-FR" sz="3000" b="0" i="0" u="none" strike="noStrike" baseline="0" dirty="0">
              <a:solidFill>
                <a:srgbClr val="2F5497"/>
              </a:solidFill>
              <a:latin typeface="Calibri" panose="020F0502020204030204" pitchFamily="34" charset="0"/>
              <a:cs typeface="Calibri" panose="020F0502020204030204" pitchFamily="34"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marL="514350" indent="-514350" algn="l">
              <a:buFont typeface="+mj-lt"/>
              <a:buAutoNum type="arabicPeriod"/>
            </a:pPr>
            <a:r>
              <a:rPr lang="fr-FR" sz="3000" b="0" i="0" u="none" strike="noStrike" baseline="0" dirty="0">
                <a:solidFill>
                  <a:srgbClr val="000000"/>
                </a:solidFill>
                <a:latin typeface="Calibri" panose="020F0502020204030204" pitchFamily="34" charset="0"/>
                <a:cs typeface="Calibri" panose="020F0502020204030204" pitchFamily="34" charset="0"/>
              </a:rPr>
              <a:t>Cliquez dans</a:t>
            </a:r>
            <a:r>
              <a:rPr lang="fr-FR" sz="3000" b="1" i="0" u="none" strike="noStrike" baseline="0" dirty="0">
                <a:solidFill>
                  <a:srgbClr val="000000"/>
                </a:solidFill>
                <a:latin typeface="Calibri" panose="020F0502020204030204" pitchFamily="34" charset="0"/>
                <a:cs typeface="Calibri" panose="020F0502020204030204" pitchFamily="34" charset="0"/>
              </a:rPr>
              <a:t> Gérer les règles et les alertes</a:t>
            </a:r>
          </a:p>
          <a:p>
            <a:pPr marL="514350" indent="-514350" algn="l">
              <a:buFont typeface="+mj-lt"/>
              <a:buAutoNum type="arabicPeriod"/>
            </a:pPr>
            <a:endParaRPr lang="fr-FR" sz="3000" dirty="0">
              <a:solidFill>
                <a:srgbClr val="000000"/>
              </a:solidFill>
              <a:latin typeface="Calibri" panose="020F0502020204030204" pitchFamily="34" charset="0"/>
              <a:cs typeface="Calibri" panose="020F0502020204030204" pitchFamily="34" charset="0"/>
            </a:endParaRPr>
          </a:p>
          <a:p>
            <a:pPr marL="514350" indent="-514350" algn="l">
              <a:buFont typeface="+mj-lt"/>
              <a:buAutoNum type="arabicPeriod"/>
            </a:pPr>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marL="514350" indent="-514350" algn="l">
              <a:buFont typeface="+mj-lt"/>
              <a:buAutoNum type="arabicPeriod"/>
            </a:pPr>
            <a:endParaRPr lang="fr-FR" sz="3000" dirty="0">
              <a:solidFill>
                <a:srgbClr val="000000"/>
              </a:solidFill>
              <a:latin typeface="Calibri" panose="020F0502020204030204" pitchFamily="34" charset="0"/>
              <a:cs typeface="Calibri" panose="020F0502020204030204" pitchFamily="34" charset="0"/>
            </a:endParaRPr>
          </a:p>
          <a:p>
            <a:pPr marL="514350" indent="-514350" algn="l">
              <a:buFont typeface="+mj-lt"/>
              <a:buAutoNum type="arabicPeriod"/>
            </a:pPr>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marL="514350" indent="-514350" algn="l">
              <a:buFont typeface="+mj-lt"/>
              <a:buAutoNum type="arabicPeriod"/>
            </a:pPr>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marL="514350" indent="-514350" algn="l">
              <a:buFont typeface="+mj-lt"/>
              <a:buAutoNum type="arabicPeriod"/>
            </a:pPr>
            <a:r>
              <a:rPr lang="fr-FR" sz="3000" b="0" i="0" u="none" strike="noStrike" baseline="0" dirty="0">
                <a:solidFill>
                  <a:srgbClr val="000000"/>
                </a:solidFill>
                <a:latin typeface="Calibri" panose="020F0502020204030204" pitchFamily="34" charset="0"/>
                <a:cs typeface="Calibri" panose="020F0502020204030204" pitchFamily="34" charset="0"/>
              </a:rPr>
              <a:t>Sélectionnez la règle à supprimer ou modifier</a:t>
            </a:r>
          </a:p>
          <a:p>
            <a:pPr marL="514350" indent="-514350" algn="l">
              <a:buFont typeface="+mj-lt"/>
              <a:buAutoNum type="arabicPeriod"/>
            </a:pPr>
            <a:r>
              <a:rPr lang="fr-FR" sz="3000" b="0" i="0" u="none" strike="noStrike" baseline="0" dirty="0">
                <a:solidFill>
                  <a:srgbClr val="000000"/>
                </a:solidFill>
                <a:latin typeface="Calibri" panose="020F0502020204030204" pitchFamily="34" charset="0"/>
                <a:cs typeface="Calibri" panose="020F0502020204030204" pitchFamily="34" charset="0"/>
              </a:rPr>
              <a:t>Cliquez ensuite </a:t>
            </a:r>
            <a:r>
              <a:rPr lang="fr-FR" sz="3000" b="1" i="0" u="none" strike="noStrike" baseline="0" dirty="0">
                <a:solidFill>
                  <a:srgbClr val="000000"/>
                </a:solidFill>
                <a:latin typeface="Calibri" panose="020F0502020204030204" pitchFamily="34" charset="0"/>
                <a:cs typeface="Calibri" panose="020F0502020204030204" pitchFamily="34" charset="0"/>
              </a:rPr>
              <a:t>sur Modifier la règle </a:t>
            </a:r>
            <a:r>
              <a:rPr lang="fr-FR" sz="3000" b="0" i="0" u="none" strike="noStrike" baseline="0" dirty="0">
                <a:solidFill>
                  <a:srgbClr val="000000"/>
                </a:solidFill>
                <a:latin typeface="Calibri" panose="020F0502020204030204" pitchFamily="34" charset="0"/>
                <a:cs typeface="Calibri" panose="020F0502020204030204" pitchFamily="34" charset="0"/>
              </a:rPr>
              <a:t>ou</a:t>
            </a:r>
            <a:r>
              <a:rPr lang="fr-FR" sz="3000" b="1" i="0" u="none" strike="noStrike" baseline="0" dirty="0">
                <a:solidFill>
                  <a:srgbClr val="000000"/>
                </a:solidFill>
                <a:latin typeface="Calibri" panose="020F0502020204030204" pitchFamily="34" charset="0"/>
                <a:cs typeface="Calibri" panose="020F0502020204030204" pitchFamily="34" charset="0"/>
              </a:rPr>
              <a:t> Supprimer</a:t>
            </a:r>
          </a:p>
        </p:txBody>
      </p:sp>
      <p:pic>
        <p:nvPicPr>
          <p:cNvPr id="3" name="Image 2">
            <a:extLst>
              <a:ext uri="{FF2B5EF4-FFF2-40B4-BE49-F238E27FC236}">
                <a16:creationId xmlns:a16="http://schemas.microsoft.com/office/drawing/2014/main" id="{E03D8418-92B6-47C6-A73B-54C6313E9708}"/>
              </a:ext>
            </a:extLst>
          </p:cNvPr>
          <p:cNvPicPr>
            <a:picLocks noChangeAspect="1"/>
          </p:cNvPicPr>
          <p:nvPr/>
        </p:nvPicPr>
        <p:blipFill rotWithShape="1">
          <a:blip r:embed="rId2"/>
          <a:srcRect l="16630" t="59563" r="61812" b="25952"/>
          <a:stretch/>
        </p:blipFill>
        <p:spPr>
          <a:xfrm>
            <a:off x="9167664" y="2759021"/>
            <a:ext cx="9145016" cy="1728192"/>
          </a:xfrm>
          <a:prstGeom prst="rect">
            <a:avLst/>
          </a:prstGeom>
          <a:ln w="19050">
            <a:solidFill>
              <a:srgbClr val="416FFE"/>
            </a:solid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688AE53C-913D-4518-9314-15E0F9018D3B}"/>
              </a:ext>
            </a:extLst>
          </p:cNvPr>
          <p:cNvPicPr>
            <a:picLocks noChangeAspect="1"/>
          </p:cNvPicPr>
          <p:nvPr/>
        </p:nvPicPr>
        <p:blipFill>
          <a:blip r:embed="rId3"/>
          <a:stretch>
            <a:fillRect/>
          </a:stretch>
        </p:blipFill>
        <p:spPr>
          <a:xfrm>
            <a:off x="9995756" y="4726619"/>
            <a:ext cx="7956884" cy="6511197"/>
          </a:xfrm>
          <a:prstGeom prst="rect">
            <a:avLst/>
          </a:prstGeom>
          <a:ln w="19050">
            <a:solidFill>
              <a:srgbClr val="416FFE"/>
            </a:solid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4C7ABD68-D039-4510-A940-FB0D414B93B0}"/>
              </a:ext>
            </a:extLst>
          </p:cNvPr>
          <p:cNvSpPr txBox="1"/>
          <p:nvPr/>
        </p:nvSpPr>
        <p:spPr>
          <a:xfrm>
            <a:off x="2495600" y="11658040"/>
            <a:ext cx="23425247" cy="1477328"/>
          </a:xfrm>
          <a:prstGeom prst="rect">
            <a:avLst/>
          </a:prstGeom>
          <a:noFill/>
        </p:spPr>
        <p:txBody>
          <a:bodyPr wrap="square" rtlCol="0">
            <a:spAutoFit/>
          </a:bodyPr>
          <a:lstStyle/>
          <a:p>
            <a:r>
              <a:rPr lang="fr-FR" sz="3000" dirty="0">
                <a:solidFill>
                  <a:schemeClr val="bg1"/>
                </a:solidFill>
                <a:latin typeface="Calibri" panose="020F0502020204030204" pitchFamily="34" charset="0"/>
                <a:cs typeface="Calibri" panose="020F0502020204030204" pitchFamily="34" charset="0"/>
              </a:rPr>
              <a:t>Il est possible que 2 règles rentrent en conflit.</a:t>
            </a:r>
          </a:p>
          <a:p>
            <a:r>
              <a:rPr lang="fr-FR" sz="3000" dirty="0">
                <a:solidFill>
                  <a:schemeClr val="bg1"/>
                </a:solidFill>
                <a:latin typeface="Calibri" panose="020F0502020204030204" pitchFamily="34" charset="0"/>
                <a:cs typeface="Calibri" panose="020F0502020204030204" pitchFamily="34" charset="0"/>
              </a:rPr>
              <a:t>Dans ce cas, c’est toujours la règle la plus haute dans la liste qui prédomine sur les suivantes.</a:t>
            </a:r>
          </a:p>
          <a:p>
            <a:r>
              <a:rPr lang="fr-FR" sz="3000" dirty="0">
                <a:solidFill>
                  <a:schemeClr val="bg1"/>
                </a:solidFill>
                <a:latin typeface="Calibri" panose="020F0502020204030204" pitchFamily="34" charset="0"/>
                <a:cs typeface="Calibri" panose="020F0502020204030204" pitchFamily="34" charset="0"/>
              </a:rPr>
              <a:t>Pensez à modifier l’ordre de vos règles avec les flèches.</a:t>
            </a:r>
          </a:p>
        </p:txBody>
      </p:sp>
      <p:sp>
        <p:nvSpPr>
          <p:cNvPr id="9" name="Rectangle : coins arrondis 8">
            <a:extLst>
              <a:ext uri="{FF2B5EF4-FFF2-40B4-BE49-F238E27FC236}">
                <a16:creationId xmlns:a16="http://schemas.microsoft.com/office/drawing/2014/main" id="{ADF84AE8-8C98-47A7-B45F-3911F9CD3C00}"/>
              </a:ext>
            </a:extLst>
          </p:cNvPr>
          <p:cNvSpPr/>
          <p:nvPr/>
        </p:nvSpPr>
        <p:spPr bwMode="auto">
          <a:xfrm>
            <a:off x="12840072" y="4121696"/>
            <a:ext cx="2736304" cy="365517"/>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0" name="Rectangle : coins arrondis 9">
            <a:extLst>
              <a:ext uri="{FF2B5EF4-FFF2-40B4-BE49-F238E27FC236}">
                <a16:creationId xmlns:a16="http://schemas.microsoft.com/office/drawing/2014/main" id="{48D2CF63-0752-4FF8-93E4-984BB8FD6BF6}"/>
              </a:ext>
            </a:extLst>
          </p:cNvPr>
          <p:cNvSpPr/>
          <p:nvPr/>
        </p:nvSpPr>
        <p:spPr bwMode="auto">
          <a:xfrm>
            <a:off x="11597934" y="5993904"/>
            <a:ext cx="1368152" cy="28803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2" name="Rectangle : coins arrondis 11">
            <a:extLst>
              <a:ext uri="{FF2B5EF4-FFF2-40B4-BE49-F238E27FC236}">
                <a16:creationId xmlns:a16="http://schemas.microsoft.com/office/drawing/2014/main" id="{D506DFBF-C3F7-4166-B5B9-2D124CB11916}"/>
              </a:ext>
            </a:extLst>
          </p:cNvPr>
          <p:cNvSpPr/>
          <p:nvPr/>
        </p:nvSpPr>
        <p:spPr bwMode="auto">
          <a:xfrm>
            <a:off x="13902190" y="5993904"/>
            <a:ext cx="936104" cy="28803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1" name="Rectangle : coins arrondis 10">
            <a:extLst>
              <a:ext uri="{FF2B5EF4-FFF2-40B4-BE49-F238E27FC236}">
                <a16:creationId xmlns:a16="http://schemas.microsoft.com/office/drawing/2014/main" id="{69CD22A7-BA2A-4CEA-BD20-4FC6E8B315DB}"/>
              </a:ext>
            </a:extLst>
          </p:cNvPr>
          <p:cNvSpPr/>
          <p:nvPr/>
        </p:nvSpPr>
        <p:spPr bwMode="auto">
          <a:xfrm>
            <a:off x="15054318" y="5993904"/>
            <a:ext cx="504056" cy="28803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4" name="Graphique 13" descr="Commentaire important avec un remplissage uni">
            <a:extLst>
              <a:ext uri="{FF2B5EF4-FFF2-40B4-BE49-F238E27FC236}">
                <a16:creationId xmlns:a16="http://schemas.microsoft.com/office/drawing/2014/main" id="{6BB82737-B92C-418B-BD2D-00E82FF9EE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9774" y="11517314"/>
            <a:ext cx="1863176" cy="1863176"/>
          </a:xfrm>
          <a:prstGeom prst="rect">
            <a:avLst/>
          </a:prstGeom>
        </p:spPr>
      </p:pic>
    </p:spTree>
    <p:extLst>
      <p:ext uri="{BB962C8B-B14F-4D97-AF65-F5344CB8AC3E}">
        <p14:creationId xmlns:p14="http://schemas.microsoft.com/office/powerpoint/2010/main" val="1020407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animEffect transition="in" filter="fade">
                                      <p:cBhvr>
                                        <p:cTn id="25" dur="500"/>
                                        <p:tgtEl>
                                          <p:spTgt spid="4">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animEffect transition="in" filter="fade">
                                      <p:cBhvr>
                                        <p:cTn id="33" dur="500"/>
                                        <p:tgtEl>
                                          <p:spTgt spid="4">
                                            <p:txEl>
                                              <p:pRg st="10" end="1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2"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16</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rgbClr val="000000"/>
                </a:solidFill>
                <a:latin typeface="Montserrat Semi" charset="0"/>
                <a:ea typeface="Montserrat Semi" charset="0"/>
                <a:cs typeface="Montserrat Semi" charset="0"/>
                <a:sym typeface="Poppins Medium" charset="0"/>
              </a:rPr>
              <a:t>Gérer</a:t>
            </a:r>
            <a:r>
              <a:rPr lang="en-US" altLang="x-none" sz="7200" b="1" dirty="0">
                <a:solidFill>
                  <a:srgbClr val="000000"/>
                </a:solidFill>
                <a:latin typeface="Montserrat Semi" charset="0"/>
                <a:ea typeface="Montserrat Semi" charset="0"/>
                <a:cs typeface="Montserrat Semi" charset="0"/>
                <a:sym typeface="Poppins Medium" charset="0"/>
              </a:rPr>
              <a:t> les </a:t>
            </a:r>
            <a:r>
              <a:rPr lang="en-US" altLang="x-none" sz="7200" b="1" dirty="0" err="1">
                <a:solidFill>
                  <a:srgbClr val="000000"/>
                </a:solidFill>
                <a:latin typeface="Montserrat Semi" charset="0"/>
                <a:ea typeface="Montserrat Semi" charset="0"/>
                <a:cs typeface="Montserrat Semi" charset="0"/>
                <a:sym typeface="Poppins Medium" charset="0"/>
              </a:rPr>
              <a:t>courriers</a:t>
            </a:r>
            <a:r>
              <a:rPr lang="en-US" altLang="x-none" sz="7200" b="1" dirty="0">
                <a:solidFill>
                  <a:srgbClr val="000000"/>
                </a:solidFill>
                <a:latin typeface="Montserrat Semi" charset="0"/>
                <a:ea typeface="Montserrat Semi" charset="0"/>
                <a:cs typeface="Montserrat Semi" charset="0"/>
                <a:sym typeface="Poppins Medium" charset="0"/>
              </a:rPr>
              <a:t> </a:t>
            </a:r>
            <a:r>
              <a:rPr lang="en-US" altLang="x-none" sz="7200" b="1" dirty="0" err="1">
                <a:solidFill>
                  <a:srgbClr val="000000"/>
                </a:solidFill>
                <a:latin typeface="Montserrat Semi" charset="0"/>
                <a:ea typeface="Montserrat Semi" charset="0"/>
                <a:cs typeface="Montserrat Semi" charset="0"/>
                <a:sym typeface="Poppins Medium" charset="0"/>
              </a:rPr>
              <a:t>indésirables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7B522FC6-E6E9-47F9-9360-2D3CC1D6157A}"/>
              </a:ext>
            </a:extLst>
          </p:cNvPr>
          <p:cNvSpPr txBox="1"/>
          <p:nvPr/>
        </p:nvSpPr>
        <p:spPr>
          <a:xfrm>
            <a:off x="1102768" y="2465512"/>
            <a:ext cx="20378264" cy="4247317"/>
          </a:xfrm>
          <a:prstGeom prst="rect">
            <a:avLst/>
          </a:prstGeom>
          <a:noFill/>
        </p:spPr>
        <p:txBody>
          <a:bodyPr wrap="square">
            <a:spAutoFit/>
          </a:bodyPr>
          <a:lstStyle/>
          <a:p>
            <a:pPr algn="l"/>
            <a:r>
              <a:rPr lang="fr-FR" sz="3000" b="0" i="0" u="none" strike="noStrike" baseline="0" dirty="0">
                <a:solidFill>
                  <a:schemeClr val="bg1"/>
                </a:solidFill>
                <a:latin typeface="Calibri" panose="020F0502020204030204" pitchFamily="34" charset="0"/>
                <a:cs typeface="Calibri" panose="020F0502020204030204" pitchFamily="34" charset="0"/>
              </a:rPr>
              <a:t>Vous pouvez également créer des règles</a:t>
            </a:r>
            <a:r>
              <a:rPr lang="fr-FR" sz="3000" dirty="0">
                <a:solidFill>
                  <a:schemeClr val="bg1"/>
                </a:solidFill>
                <a:latin typeface="Calibri" panose="020F0502020204030204" pitchFamily="34" charset="0"/>
                <a:cs typeface="Calibri" panose="020F0502020204030204" pitchFamily="34" charset="0"/>
              </a:rPr>
              <a:t> </a:t>
            </a:r>
            <a:r>
              <a:rPr lang="fr-FR" sz="3000" b="0" i="0" u="none" strike="noStrike" baseline="0" dirty="0">
                <a:solidFill>
                  <a:schemeClr val="bg1"/>
                </a:solidFill>
                <a:latin typeface="Calibri" panose="020F0502020204030204" pitchFamily="34" charset="0"/>
                <a:cs typeface="Calibri" panose="020F0502020204030204" pitchFamily="34" charset="0"/>
              </a:rPr>
              <a:t>pour</a:t>
            </a:r>
            <a:r>
              <a:rPr lang="fr-FR" sz="3000" dirty="0">
                <a:solidFill>
                  <a:schemeClr val="bg1"/>
                </a:solidFill>
                <a:latin typeface="Calibri" panose="020F0502020204030204" pitchFamily="34" charset="0"/>
                <a:cs typeface="Calibri" panose="020F0502020204030204" pitchFamily="34" charset="0"/>
              </a:rPr>
              <a:t> </a:t>
            </a:r>
            <a:r>
              <a:rPr lang="fr-FR" sz="3000" b="1" i="0" u="none" strike="noStrike" baseline="0" dirty="0">
                <a:solidFill>
                  <a:schemeClr val="bg1"/>
                </a:solidFill>
                <a:latin typeface="Calibri" panose="020F0502020204030204" pitchFamily="34" charset="0"/>
                <a:cs typeface="Calibri" panose="020F0502020204030204" pitchFamily="34" charset="0"/>
              </a:rPr>
              <a:t>supprimer automatiquement certains messages </a:t>
            </a:r>
            <a:r>
              <a:rPr lang="fr-FR" sz="3000" i="0" u="none" strike="noStrike" baseline="0" dirty="0">
                <a:solidFill>
                  <a:schemeClr val="bg1"/>
                </a:solidFill>
                <a:latin typeface="Calibri" panose="020F0502020204030204" pitchFamily="34" charset="0"/>
                <a:cs typeface="Calibri" panose="020F0502020204030204" pitchFamily="34" charset="0"/>
              </a:rPr>
              <a:t>indésirables selon des mots clés, des objets ou selon l’émetteur de l’email par exemple.</a:t>
            </a:r>
          </a:p>
          <a:p>
            <a:pPr algn="l"/>
            <a:endParaRPr lang="fr-FR" sz="3000" dirty="0">
              <a:solidFill>
                <a:schemeClr val="bg1"/>
              </a:solidFill>
              <a:latin typeface="Calibri" panose="020F0502020204030204" pitchFamily="34" charset="0"/>
              <a:cs typeface="Calibri" panose="020F0502020204030204" pitchFamily="34" charset="0"/>
            </a:endParaRPr>
          </a:p>
          <a:p>
            <a:pPr algn="l"/>
            <a:r>
              <a:rPr lang="fr-FR" sz="3000" dirty="0">
                <a:solidFill>
                  <a:schemeClr val="bg1"/>
                </a:solidFill>
                <a:latin typeface="Calibri" panose="020F0502020204030204" pitchFamily="34" charset="0"/>
                <a:cs typeface="Calibri" panose="020F0502020204030204" pitchFamily="34" charset="0"/>
              </a:rPr>
              <a:t>Vous pouvez aussi rapidement bloquer un expéditeur via un simple clic droit sur votre email.</a:t>
            </a:r>
          </a:p>
          <a:p>
            <a:pPr marL="514350" indent="-514350" algn="l">
              <a:buFont typeface="+mj-lt"/>
              <a:buAutoNum type="arabicPeriod"/>
            </a:pPr>
            <a:r>
              <a:rPr lang="fr-FR" sz="3000" dirty="0">
                <a:solidFill>
                  <a:schemeClr val="bg1"/>
                </a:solidFill>
                <a:latin typeface="Calibri" panose="020F0502020204030204" pitchFamily="34" charset="0"/>
                <a:cs typeface="Calibri" panose="020F0502020204030204" pitchFamily="34" charset="0"/>
              </a:rPr>
              <a:t>Placez votre curseur sur </a:t>
            </a:r>
            <a:r>
              <a:rPr lang="fr-FR" sz="3000" b="1" dirty="0">
                <a:solidFill>
                  <a:schemeClr val="bg1"/>
                </a:solidFill>
                <a:latin typeface="Calibri" panose="020F0502020204030204" pitchFamily="34" charset="0"/>
                <a:cs typeface="Calibri" panose="020F0502020204030204" pitchFamily="34" charset="0"/>
              </a:rPr>
              <a:t>Courrier indésirable </a:t>
            </a:r>
          </a:p>
          <a:p>
            <a:pPr marL="514350" indent="-514350" algn="l">
              <a:buFont typeface="+mj-lt"/>
              <a:buAutoNum type="arabicPeriod"/>
            </a:pPr>
            <a:r>
              <a:rPr lang="fr-FR" sz="3000" dirty="0">
                <a:solidFill>
                  <a:schemeClr val="bg1"/>
                </a:solidFill>
                <a:latin typeface="Calibri" panose="020F0502020204030204" pitchFamily="34" charset="0"/>
                <a:cs typeface="Calibri" panose="020F0502020204030204" pitchFamily="34" charset="0"/>
              </a:rPr>
              <a:t>Cliquez sur </a:t>
            </a:r>
            <a:r>
              <a:rPr lang="fr-FR" sz="3000" b="1" dirty="0">
                <a:solidFill>
                  <a:schemeClr val="bg1"/>
                </a:solidFill>
                <a:latin typeface="Calibri" panose="020F0502020204030204" pitchFamily="34" charset="0"/>
                <a:cs typeface="Calibri" panose="020F0502020204030204" pitchFamily="34" charset="0"/>
              </a:rPr>
              <a:t>Bloquer l’expéditeur</a:t>
            </a:r>
          </a:p>
          <a:p>
            <a:pPr algn="l"/>
            <a:endParaRPr lang="fr-FR" sz="3000" dirty="0">
              <a:solidFill>
                <a:schemeClr val="bg1"/>
              </a:solidFill>
              <a:latin typeface="Calibri" panose="020F0502020204030204" pitchFamily="34" charset="0"/>
              <a:cs typeface="Calibri" panose="020F0502020204030204" pitchFamily="34" charset="0"/>
            </a:endParaRPr>
          </a:p>
          <a:p>
            <a:pPr algn="l"/>
            <a:r>
              <a:rPr lang="fr-FR" sz="3000" dirty="0">
                <a:solidFill>
                  <a:schemeClr val="bg1"/>
                </a:solidFill>
                <a:latin typeface="Calibri" panose="020F0502020204030204" pitchFamily="34" charset="0"/>
                <a:cs typeface="Calibri" panose="020F0502020204030204" pitchFamily="34" charset="0"/>
              </a:rPr>
              <a:t>Vous pouvez gérer les expéditeurs approuvés et bloqués via Options du courrier indésirable</a:t>
            </a:r>
          </a:p>
          <a:p>
            <a:pPr algn="l"/>
            <a:endParaRPr lang="fr-FR" sz="3000" dirty="0">
              <a:solidFill>
                <a:schemeClr val="bg1"/>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B1BEC557-EE1A-4A78-A742-1D6A37DF5771}"/>
              </a:ext>
            </a:extLst>
          </p:cNvPr>
          <p:cNvPicPr>
            <a:picLocks noChangeAspect="1"/>
          </p:cNvPicPr>
          <p:nvPr/>
        </p:nvPicPr>
        <p:blipFill>
          <a:blip r:embed="rId2"/>
          <a:stretch>
            <a:fillRect/>
          </a:stretch>
        </p:blipFill>
        <p:spPr>
          <a:xfrm>
            <a:off x="16271241" y="3826285"/>
            <a:ext cx="5379021" cy="8341380"/>
          </a:xfrm>
          <a:prstGeom prst="rect">
            <a:avLst/>
          </a:prstGeom>
          <a:ln w="19050">
            <a:solidFill>
              <a:srgbClr val="416FFE"/>
            </a:solidFill>
          </a:ln>
        </p:spPr>
      </p:pic>
      <p:pic>
        <p:nvPicPr>
          <p:cNvPr id="7" name="Image 6">
            <a:extLst>
              <a:ext uri="{FF2B5EF4-FFF2-40B4-BE49-F238E27FC236}">
                <a16:creationId xmlns:a16="http://schemas.microsoft.com/office/drawing/2014/main" id="{2699DF18-659F-43E3-BEF9-F951CDE981E9}"/>
              </a:ext>
            </a:extLst>
          </p:cNvPr>
          <p:cNvPicPr>
            <a:picLocks noChangeAspect="1"/>
          </p:cNvPicPr>
          <p:nvPr/>
        </p:nvPicPr>
        <p:blipFill rotWithShape="1">
          <a:blip r:embed="rId3"/>
          <a:srcRect l="23422" t="74496" r="55611" b="5458"/>
          <a:stretch/>
        </p:blipFill>
        <p:spPr>
          <a:xfrm>
            <a:off x="1606824" y="7362056"/>
            <a:ext cx="12999222" cy="3495589"/>
          </a:xfrm>
          <a:prstGeom prst="rect">
            <a:avLst/>
          </a:prstGeom>
          <a:ln w="19050">
            <a:solidFill>
              <a:srgbClr val="416FFE"/>
            </a:solidFill>
          </a:ln>
        </p:spPr>
      </p:pic>
      <p:sp>
        <p:nvSpPr>
          <p:cNvPr id="2" name="Rectangle : coins arrondis 1">
            <a:extLst>
              <a:ext uri="{FF2B5EF4-FFF2-40B4-BE49-F238E27FC236}">
                <a16:creationId xmlns:a16="http://schemas.microsoft.com/office/drawing/2014/main" id="{2B255183-BFB3-4904-8FD3-D9B89E820D42}"/>
              </a:ext>
            </a:extLst>
          </p:cNvPr>
          <p:cNvSpPr/>
          <p:nvPr/>
        </p:nvSpPr>
        <p:spPr bwMode="auto">
          <a:xfrm>
            <a:off x="6935416" y="7362056"/>
            <a:ext cx="2880320" cy="57606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11087747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17</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rgbClr val="000000"/>
                </a:solidFill>
                <a:latin typeface="Montserrat Semi" charset="0"/>
                <a:ea typeface="Montserrat Semi" charset="0"/>
                <a:cs typeface="Montserrat Semi" charset="0"/>
                <a:sym typeface="Poppins Medium" charset="0"/>
              </a:rPr>
              <a:t>Gérer</a:t>
            </a:r>
            <a:r>
              <a:rPr lang="en-US" altLang="x-none" sz="7200" b="1" dirty="0">
                <a:solidFill>
                  <a:srgbClr val="000000"/>
                </a:solidFill>
                <a:latin typeface="Montserrat Semi" charset="0"/>
                <a:ea typeface="Montserrat Semi" charset="0"/>
                <a:cs typeface="Montserrat Semi" charset="0"/>
                <a:sym typeface="Poppins Medium" charset="0"/>
              </a:rPr>
              <a:t> </a:t>
            </a:r>
            <a:r>
              <a:rPr lang="en-US" altLang="x-none" sz="7200" b="1" dirty="0" err="1">
                <a:solidFill>
                  <a:srgbClr val="000000"/>
                </a:solidFill>
                <a:latin typeface="Montserrat Semi" charset="0"/>
                <a:ea typeface="Montserrat Semi" charset="0"/>
                <a:cs typeface="Montserrat Semi" charset="0"/>
                <a:sym typeface="Poppins Medium" charset="0"/>
              </a:rPr>
              <a:t>l’archivage</a:t>
            </a:r>
            <a:r>
              <a:rPr lang="en-US" altLang="x-none" sz="7200" b="1" dirty="0">
                <a:solidFill>
                  <a:srgbClr val="000000"/>
                </a:solidFill>
                <a:latin typeface="Montserrat Semi" charset="0"/>
                <a:ea typeface="Montserrat Semi" charset="0"/>
                <a:cs typeface="Montserrat Semi" charset="0"/>
                <a:sym typeface="Poppins Medium" charset="0"/>
              </a:rPr>
              <a:t> de </a:t>
            </a:r>
            <a:r>
              <a:rPr lang="en-US" altLang="x-none" sz="7200" b="1" dirty="0" err="1">
                <a:solidFill>
                  <a:srgbClr val="000000"/>
                </a:solidFill>
                <a:latin typeface="Montserrat Semi" charset="0"/>
                <a:ea typeface="Montserrat Semi" charset="0"/>
                <a:cs typeface="Montserrat Semi" charset="0"/>
                <a:sym typeface="Poppins Medium" charset="0"/>
              </a:rPr>
              <a:t>vos</a:t>
            </a:r>
            <a:r>
              <a:rPr lang="en-US" altLang="x-none" sz="7200" b="1" dirty="0">
                <a:solidFill>
                  <a:srgbClr val="000000"/>
                </a:solidFill>
                <a:latin typeface="Montserrat Semi" charset="0"/>
                <a:ea typeface="Montserrat Semi" charset="0"/>
                <a:cs typeface="Montserrat Semi" charset="0"/>
                <a:sym typeface="Poppins Medium" charset="0"/>
              </a:rPr>
              <a:t> </a:t>
            </a:r>
            <a:r>
              <a:rPr lang="en-US" altLang="x-none" sz="7200" b="1" dirty="0" err="1">
                <a:solidFill>
                  <a:srgbClr val="000000"/>
                </a:solidFill>
                <a:latin typeface="Montserrat Semi" charset="0"/>
                <a:ea typeface="Montserrat Semi" charset="0"/>
                <a:cs typeface="Montserrat Semi" charset="0"/>
                <a:sym typeface="Poppins Medium" charset="0"/>
              </a:rPr>
              <a:t>courriels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7B522FC6-E6E9-47F9-9360-2D3CC1D6157A}"/>
              </a:ext>
            </a:extLst>
          </p:cNvPr>
          <p:cNvSpPr txBox="1"/>
          <p:nvPr/>
        </p:nvSpPr>
        <p:spPr>
          <a:xfrm>
            <a:off x="959496" y="3548757"/>
            <a:ext cx="13972901" cy="7478970"/>
          </a:xfrm>
          <a:prstGeom prst="rect">
            <a:avLst/>
          </a:prstGeom>
          <a:noFill/>
        </p:spPr>
        <p:txBody>
          <a:bodyPr wrap="square">
            <a:spAutoFit/>
          </a:bodyPr>
          <a:lstStyle/>
          <a:p>
            <a:pPr algn="l"/>
            <a:r>
              <a:rPr lang="fr-FR" sz="3000" b="0" i="0" u="none" strike="noStrike" baseline="0" dirty="0">
                <a:solidFill>
                  <a:schemeClr val="bg1"/>
                </a:solidFill>
                <a:latin typeface="Calibri" panose="020F0502020204030204" pitchFamily="34" charset="0"/>
                <a:cs typeface="Calibri" panose="020F0502020204030204" pitchFamily="34" charset="0"/>
              </a:rPr>
              <a:t>Outlook vous a déjà créé un dossier d’archivage par</a:t>
            </a:r>
            <a:r>
              <a:rPr lang="fr-FR" sz="3000" b="0" i="0" u="none" strike="noStrike" dirty="0">
                <a:solidFill>
                  <a:schemeClr val="bg1"/>
                </a:solidFill>
                <a:latin typeface="Calibri" panose="020F0502020204030204" pitchFamily="34" charset="0"/>
                <a:cs typeface="Calibri" panose="020F0502020204030204" pitchFamily="34" charset="0"/>
              </a:rPr>
              <a:t> défaut, pour y avoir accès, soit vous passez par la configuration de l’archivage automatique, soit vous passez par la liste de tous les dossiers en cliquant sur le bouton Autres applications, puis sur Dossiers.</a:t>
            </a:r>
          </a:p>
          <a:p>
            <a:pPr algn="l"/>
            <a:endParaRPr lang="fr-FR" sz="3000" dirty="0">
              <a:solidFill>
                <a:schemeClr val="bg1"/>
              </a:solidFill>
              <a:latin typeface="Calibri" panose="020F0502020204030204" pitchFamily="34" charset="0"/>
              <a:cs typeface="Calibri" panose="020F0502020204030204" pitchFamily="34" charset="0"/>
            </a:endParaRPr>
          </a:p>
          <a:p>
            <a:pPr algn="l"/>
            <a:endParaRPr lang="fr-FR" sz="3000" dirty="0">
              <a:solidFill>
                <a:schemeClr val="bg1"/>
              </a:solidFill>
              <a:latin typeface="Calibri" panose="020F0502020204030204" pitchFamily="34" charset="0"/>
              <a:cs typeface="Calibri" panose="020F0502020204030204" pitchFamily="34" charset="0"/>
            </a:endParaRPr>
          </a:p>
          <a:p>
            <a:pPr algn="l"/>
            <a:endParaRPr lang="fr-FR" sz="3000" dirty="0">
              <a:solidFill>
                <a:schemeClr val="bg1"/>
              </a:solidFill>
              <a:latin typeface="Calibri" panose="020F0502020204030204" pitchFamily="34" charset="0"/>
              <a:cs typeface="Calibri" panose="020F0502020204030204" pitchFamily="34" charset="0"/>
            </a:endParaRPr>
          </a:p>
          <a:p>
            <a:pPr algn="l"/>
            <a:endParaRPr lang="fr-FR" sz="3000" dirty="0">
              <a:solidFill>
                <a:schemeClr val="bg1"/>
              </a:solidFill>
              <a:latin typeface="Calibri" panose="020F0502020204030204" pitchFamily="34" charset="0"/>
              <a:cs typeface="Calibri" panose="020F0502020204030204" pitchFamily="34" charset="0"/>
            </a:endParaRPr>
          </a:p>
          <a:p>
            <a:pPr algn="l"/>
            <a:endParaRPr lang="fr-FR" sz="3000" dirty="0">
              <a:solidFill>
                <a:schemeClr val="bg1"/>
              </a:solidFill>
              <a:latin typeface="Calibri" panose="020F0502020204030204" pitchFamily="34" charset="0"/>
              <a:cs typeface="Calibri" panose="020F0502020204030204" pitchFamily="34" charset="0"/>
            </a:endParaRPr>
          </a:p>
          <a:p>
            <a:pPr algn="l"/>
            <a:endParaRPr lang="fr-FR" sz="3000" dirty="0">
              <a:solidFill>
                <a:schemeClr val="bg1"/>
              </a:solidFill>
              <a:latin typeface="Calibri" panose="020F0502020204030204" pitchFamily="34" charset="0"/>
              <a:cs typeface="Calibri" panose="020F0502020204030204" pitchFamily="34" charset="0"/>
            </a:endParaRPr>
          </a:p>
          <a:p>
            <a:pPr algn="l"/>
            <a:endParaRPr lang="fr-FR" sz="3000" dirty="0">
              <a:solidFill>
                <a:schemeClr val="bg1"/>
              </a:solidFill>
              <a:latin typeface="Calibri" panose="020F0502020204030204" pitchFamily="34" charset="0"/>
              <a:cs typeface="Calibri" panose="020F0502020204030204" pitchFamily="34" charset="0"/>
            </a:endParaRPr>
          </a:p>
          <a:p>
            <a:pPr algn="l"/>
            <a:endParaRPr lang="fr-FR" sz="3000" dirty="0">
              <a:solidFill>
                <a:schemeClr val="bg1"/>
              </a:solidFill>
              <a:latin typeface="Calibri" panose="020F0502020204030204" pitchFamily="34" charset="0"/>
              <a:cs typeface="Calibri" panose="020F0502020204030204" pitchFamily="34" charset="0"/>
            </a:endParaRPr>
          </a:p>
          <a:p>
            <a:pPr algn="l"/>
            <a:endParaRPr lang="fr-FR" sz="3000" dirty="0">
              <a:solidFill>
                <a:schemeClr val="bg1"/>
              </a:solidFill>
              <a:latin typeface="Calibri" panose="020F0502020204030204" pitchFamily="34" charset="0"/>
              <a:cs typeface="Calibri" panose="020F0502020204030204" pitchFamily="34" charset="0"/>
            </a:endParaRPr>
          </a:p>
          <a:p>
            <a:pPr algn="l"/>
            <a:r>
              <a:rPr lang="fr-FR" sz="3000" dirty="0">
                <a:solidFill>
                  <a:schemeClr val="bg1"/>
                </a:solidFill>
                <a:latin typeface="Calibri" panose="020F0502020204030204" pitchFamily="34" charset="0"/>
                <a:cs typeface="Calibri" panose="020F0502020204030204" pitchFamily="34" charset="0"/>
              </a:rPr>
              <a:t>Pour accéder à l’archivage automatique (option 1 ci-dessus), cliquez sur l’onglet Fichier, puis Options/Options avancés. Ensuite, choisissez vos options d’archivage et valider par Ok à chaque boîte ouverte.</a:t>
            </a:r>
          </a:p>
          <a:p>
            <a:pPr algn="l"/>
            <a:endParaRPr lang="fr-FR" sz="3000" dirty="0">
              <a:solidFill>
                <a:schemeClr val="bg1"/>
              </a:solidFill>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3744BA01-1EBA-89DA-41B6-99199A754548}"/>
              </a:ext>
            </a:extLst>
          </p:cNvPr>
          <p:cNvSpPr txBox="1"/>
          <p:nvPr/>
        </p:nvSpPr>
        <p:spPr>
          <a:xfrm>
            <a:off x="959496" y="2627134"/>
            <a:ext cx="12187236" cy="400110"/>
          </a:xfrm>
          <a:prstGeom prst="rect">
            <a:avLst/>
          </a:prstGeom>
          <a:noFill/>
        </p:spPr>
        <p:txBody>
          <a:bodyPr wrap="square">
            <a:spAutoFit/>
          </a:bodyPr>
          <a:lstStyle/>
          <a:p>
            <a:r>
              <a:rPr lang="fr-CA" dirty="0"/>
              <a:t>Configurer l’archivage automatique de nos courriels</a:t>
            </a:r>
          </a:p>
        </p:txBody>
      </p:sp>
      <p:grpSp>
        <p:nvGrpSpPr>
          <p:cNvPr id="28" name="Groupe 27">
            <a:extLst>
              <a:ext uri="{FF2B5EF4-FFF2-40B4-BE49-F238E27FC236}">
                <a16:creationId xmlns:a16="http://schemas.microsoft.com/office/drawing/2014/main" id="{A42CDE9F-FFFE-1CBB-EC73-71C20240424C}"/>
              </a:ext>
            </a:extLst>
          </p:cNvPr>
          <p:cNvGrpSpPr/>
          <p:nvPr/>
        </p:nvGrpSpPr>
        <p:grpSpPr>
          <a:xfrm>
            <a:off x="16869372" y="5667162"/>
            <a:ext cx="4468388" cy="1190838"/>
            <a:chOff x="13772284" y="5278383"/>
            <a:chExt cx="4468388" cy="1190838"/>
          </a:xfrm>
        </p:grpSpPr>
        <p:pic>
          <p:nvPicPr>
            <p:cNvPr id="14" name="Image 13">
              <a:extLst>
                <a:ext uri="{FF2B5EF4-FFF2-40B4-BE49-F238E27FC236}">
                  <a16:creationId xmlns:a16="http://schemas.microsoft.com/office/drawing/2014/main" id="{9A1BB280-30FC-C7A4-8A0D-0D81C56072C8}"/>
                </a:ext>
              </a:extLst>
            </p:cNvPr>
            <p:cNvPicPr>
              <a:picLocks noChangeAspect="1"/>
            </p:cNvPicPr>
            <p:nvPr/>
          </p:nvPicPr>
          <p:blipFill rotWithShape="1">
            <a:blip r:embed="rId2"/>
            <a:srcRect l="4276" t="23531" r="91435" b="65383"/>
            <a:stretch/>
          </p:blipFill>
          <p:spPr>
            <a:xfrm>
              <a:off x="14749587" y="5317093"/>
              <a:ext cx="792831" cy="1152128"/>
            </a:xfrm>
            <a:prstGeom prst="rect">
              <a:avLst/>
            </a:prstGeom>
          </p:spPr>
        </p:pic>
        <p:pic>
          <p:nvPicPr>
            <p:cNvPr id="16" name="Image 15">
              <a:extLst>
                <a:ext uri="{FF2B5EF4-FFF2-40B4-BE49-F238E27FC236}">
                  <a16:creationId xmlns:a16="http://schemas.microsoft.com/office/drawing/2014/main" id="{5E255228-90D7-99C5-9968-F8BBEF3AF099}"/>
                </a:ext>
              </a:extLst>
            </p:cNvPr>
            <p:cNvPicPr>
              <a:picLocks noChangeAspect="1"/>
            </p:cNvPicPr>
            <p:nvPr/>
          </p:nvPicPr>
          <p:blipFill>
            <a:blip r:embed="rId3"/>
            <a:stretch>
              <a:fillRect/>
            </a:stretch>
          </p:blipFill>
          <p:spPr>
            <a:xfrm>
              <a:off x="13772284" y="5304916"/>
              <a:ext cx="941299" cy="843923"/>
            </a:xfrm>
            <a:prstGeom prst="rect">
              <a:avLst/>
            </a:prstGeom>
          </p:spPr>
        </p:pic>
        <p:grpSp>
          <p:nvGrpSpPr>
            <p:cNvPr id="20" name="Groupe 19">
              <a:extLst>
                <a:ext uri="{FF2B5EF4-FFF2-40B4-BE49-F238E27FC236}">
                  <a16:creationId xmlns:a16="http://schemas.microsoft.com/office/drawing/2014/main" id="{84C26A13-FBCA-2B55-12CC-D97B393059EC}"/>
                </a:ext>
              </a:extLst>
            </p:cNvPr>
            <p:cNvGrpSpPr/>
            <p:nvPr/>
          </p:nvGrpSpPr>
          <p:grpSpPr>
            <a:xfrm>
              <a:off x="15936416" y="5278383"/>
              <a:ext cx="2304256" cy="1101214"/>
              <a:chOff x="6863408" y="5355193"/>
              <a:chExt cx="2304256" cy="1101214"/>
            </a:xfrm>
          </p:grpSpPr>
          <p:pic>
            <p:nvPicPr>
              <p:cNvPr id="18" name="Image 17">
                <a:extLst>
                  <a:ext uri="{FF2B5EF4-FFF2-40B4-BE49-F238E27FC236}">
                    <a16:creationId xmlns:a16="http://schemas.microsoft.com/office/drawing/2014/main" id="{E1677E6A-B31D-998D-A048-7D43202C6907}"/>
                  </a:ext>
                </a:extLst>
              </p:cNvPr>
              <p:cNvPicPr>
                <a:picLocks noChangeAspect="1"/>
              </p:cNvPicPr>
              <p:nvPr/>
            </p:nvPicPr>
            <p:blipFill rotWithShape="1">
              <a:blip r:embed="rId4"/>
              <a:srcRect b="52744"/>
              <a:stretch/>
            </p:blipFill>
            <p:spPr>
              <a:xfrm>
                <a:off x="6863408" y="5355193"/>
                <a:ext cx="2304256" cy="1101214"/>
              </a:xfrm>
              <a:prstGeom prst="rect">
                <a:avLst/>
              </a:prstGeom>
            </p:spPr>
          </p:pic>
          <p:sp>
            <p:nvSpPr>
              <p:cNvPr id="19" name="Rectangle : coins arrondis 18">
                <a:extLst>
                  <a:ext uri="{FF2B5EF4-FFF2-40B4-BE49-F238E27FC236}">
                    <a16:creationId xmlns:a16="http://schemas.microsoft.com/office/drawing/2014/main" id="{33017C14-65DD-7297-E11B-274E95F1B0AD}"/>
                  </a:ext>
                </a:extLst>
              </p:cNvPr>
              <p:cNvSpPr/>
              <p:nvPr/>
            </p:nvSpPr>
            <p:spPr bwMode="auto">
              <a:xfrm>
                <a:off x="6935416" y="5489848"/>
                <a:ext cx="1440160" cy="37429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grpSp>
      </p:grpSp>
      <p:grpSp>
        <p:nvGrpSpPr>
          <p:cNvPr id="27" name="Groupe 26">
            <a:extLst>
              <a:ext uri="{FF2B5EF4-FFF2-40B4-BE49-F238E27FC236}">
                <a16:creationId xmlns:a16="http://schemas.microsoft.com/office/drawing/2014/main" id="{784649E9-1EF4-E78C-077D-4379FD3CCBB0}"/>
              </a:ext>
            </a:extLst>
          </p:cNvPr>
          <p:cNvGrpSpPr/>
          <p:nvPr/>
        </p:nvGrpSpPr>
        <p:grpSpPr>
          <a:xfrm>
            <a:off x="4223026" y="5012327"/>
            <a:ext cx="9346898" cy="3789889"/>
            <a:chOff x="3506891" y="4521453"/>
            <a:chExt cx="9346898" cy="3789889"/>
          </a:xfrm>
        </p:grpSpPr>
        <p:pic>
          <p:nvPicPr>
            <p:cNvPr id="22" name="Image 21">
              <a:extLst>
                <a:ext uri="{FF2B5EF4-FFF2-40B4-BE49-F238E27FC236}">
                  <a16:creationId xmlns:a16="http://schemas.microsoft.com/office/drawing/2014/main" id="{89A9AAD5-110B-E679-5B80-6A07F3222D4F}"/>
                </a:ext>
              </a:extLst>
            </p:cNvPr>
            <p:cNvPicPr>
              <a:picLocks noChangeAspect="1"/>
            </p:cNvPicPr>
            <p:nvPr/>
          </p:nvPicPr>
          <p:blipFill rotWithShape="1">
            <a:blip r:embed="rId5"/>
            <a:srcRect l="15400" t="1313" r="15400" b="7673"/>
            <a:stretch/>
          </p:blipFill>
          <p:spPr>
            <a:xfrm>
              <a:off x="3506891" y="4719916"/>
              <a:ext cx="4856766" cy="3591426"/>
            </a:xfrm>
            <a:prstGeom prst="rect">
              <a:avLst/>
            </a:prstGeom>
          </p:spPr>
        </p:pic>
        <p:grpSp>
          <p:nvGrpSpPr>
            <p:cNvPr id="26" name="Groupe 25">
              <a:extLst>
                <a:ext uri="{FF2B5EF4-FFF2-40B4-BE49-F238E27FC236}">
                  <a16:creationId xmlns:a16="http://schemas.microsoft.com/office/drawing/2014/main" id="{852EE643-09A9-2839-1D4D-B8A8A46199C5}"/>
                </a:ext>
              </a:extLst>
            </p:cNvPr>
            <p:cNvGrpSpPr/>
            <p:nvPr/>
          </p:nvGrpSpPr>
          <p:grpSpPr>
            <a:xfrm>
              <a:off x="8919415" y="4521453"/>
              <a:ext cx="3934374" cy="3591426"/>
              <a:chOff x="15026378" y="5568049"/>
              <a:chExt cx="3934374" cy="3591426"/>
            </a:xfrm>
          </p:grpSpPr>
          <p:pic>
            <p:nvPicPr>
              <p:cNvPr id="24" name="Image 23">
                <a:extLst>
                  <a:ext uri="{FF2B5EF4-FFF2-40B4-BE49-F238E27FC236}">
                    <a16:creationId xmlns:a16="http://schemas.microsoft.com/office/drawing/2014/main" id="{3537183B-7997-8F02-807C-E1A9542CC7C9}"/>
                  </a:ext>
                </a:extLst>
              </p:cNvPr>
              <p:cNvPicPr>
                <a:picLocks noChangeAspect="1"/>
              </p:cNvPicPr>
              <p:nvPr/>
            </p:nvPicPr>
            <p:blipFill>
              <a:blip r:embed="rId6"/>
              <a:stretch>
                <a:fillRect/>
              </a:stretch>
            </p:blipFill>
            <p:spPr>
              <a:xfrm>
                <a:off x="15026378" y="5568049"/>
                <a:ext cx="3934374" cy="3591426"/>
              </a:xfrm>
              <a:prstGeom prst="rect">
                <a:avLst/>
              </a:prstGeom>
            </p:spPr>
          </p:pic>
          <p:sp>
            <p:nvSpPr>
              <p:cNvPr id="25" name="Rectangle : coins arrondis 24">
                <a:extLst>
                  <a:ext uri="{FF2B5EF4-FFF2-40B4-BE49-F238E27FC236}">
                    <a16:creationId xmlns:a16="http://schemas.microsoft.com/office/drawing/2014/main" id="{DF15686B-B029-1413-D8F2-AEC8B51EABF4}"/>
                  </a:ext>
                </a:extLst>
              </p:cNvPr>
              <p:cNvSpPr/>
              <p:nvPr/>
            </p:nvSpPr>
            <p:spPr bwMode="auto">
              <a:xfrm>
                <a:off x="15360352" y="6785992"/>
                <a:ext cx="3024336" cy="21602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grpSp>
      </p:grpSp>
      <p:sp>
        <p:nvSpPr>
          <p:cNvPr id="29" name="Rectangle : coins arrondis 28">
            <a:extLst>
              <a:ext uri="{FF2B5EF4-FFF2-40B4-BE49-F238E27FC236}">
                <a16:creationId xmlns:a16="http://schemas.microsoft.com/office/drawing/2014/main" id="{51422B83-0270-0D16-B1F4-C62554DE3E46}"/>
              </a:ext>
            </a:extLst>
          </p:cNvPr>
          <p:cNvSpPr/>
          <p:nvPr/>
        </p:nvSpPr>
        <p:spPr bwMode="auto">
          <a:xfrm>
            <a:off x="1160411" y="5439469"/>
            <a:ext cx="2520280" cy="425648"/>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r>
              <a:rPr kumimoji="0" lang="fr-CA" sz="2000" b="1" i="0" u="none" strike="noStrike" cap="none" normalizeH="0" baseline="0" dirty="0">
                <a:ln>
                  <a:noFill/>
                </a:ln>
                <a:solidFill>
                  <a:srgbClr val="74808C"/>
                </a:solidFill>
                <a:effectLst/>
                <a:latin typeface="Poppins" charset="0"/>
                <a:ea typeface="Poppins" charset="0"/>
                <a:cs typeface="Poppins" charset="0"/>
                <a:sym typeface="Poppins" charset="0"/>
              </a:rPr>
              <a:t>Option 1</a:t>
            </a:r>
          </a:p>
        </p:txBody>
      </p:sp>
      <p:sp>
        <p:nvSpPr>
          <p:cNvPr id="30" name="Rectangle : coins arrondis 29">
            <a:extLst>
              <a:ext uri="{FF2B5EF4-FFF2-40B4-BE49-F238E27FC236}">
                <a16:creationId xmlns:a16="http://schemas.microsoft.com/office/drawing/2014/main" id="{9E5EF6BD-E083-1D8C-1365-CAA7E2D6377D}"/>
              </a:ext>
            </a:extLst>
          </p:cNvPr>
          <p:cNvSpPr/>
          <p:nvPr/>
        </p:nvSpPr>
        <p:spPr bwMode="auto">
          <a:xfrm>
            <a:off x="15326395" y="5241514"/>
            <a:ext cx="2520280" cy="425648"/>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r>
              <a:rPr kumimoji="0" lang="fr-CA" sz="2000" b="1" i="0" u="none" strike="noStrike" cap="none" normalizeH="0" baseline="0" dirty="0">
                <a:ln>
                  <a:noFill/>
                </a:ln>
                <a:solidFill>
                  <a:srgbClr val="74808C"/>
                </a:solidFill>
                <a:effectLst/>
                <a:latin typeface="Poppins" charset="0"/>
                <a:ea typeface="Poppins" charset="0"/>
                <a:cs typeface="Poppins" charset="0"/>
                <a:sym typeface="Poppins" charset="0"/>
              </a:rPr>
              <a:t>Option 2</a:t>
            </a:r>
          </a:p>
        </p:txBody>
      </p:sp>
      <p:sp>
        <p:nvSpPr>
          <p:cNvPr id="31" name="ZoneTexte 30">
            <a:extLst>
              <a:ext uri="{FF2B5EF4-FFF2-40B4-BE49-F238E27FC236}">
                <a16:creationId xmlns:a16="http://schemas.microsoft.com/office/drawing/2014/main" id="{912C6930-D414-9D0D-BC76-EE9B5CE6070F}"/>
              </a:ext>
            </a:extLst>
          </p:cNvPr>
          <p:cNvSpPr txBox="1"/>
          <p:nvPr/>
        </p:nvSpPr>
        <p:spPr>
          <a:xfrm>
            <a:off x="827102" y="10745676"/>
            <a:ext cx="12187236" cy="400110"/>
          </a:xfrm>
          <a:prstGeom prst="rect">
            <a:avLst/>
          </a:prstGeom>
          <a:noFill/>
        </p:spPr>
        <p:txBody>
          <a:bodyPr wrap="square">
            <a:spAutoFit/>
          </a:bodyPr>
          <a:lstStyle/>
          <a:p>
            <a:r>
              <a:rPr lang="fr-CA" dirty="0"/>
              <a:t>Archivage manuel de nos courriels</a:t>
            </a:r>
          </a:p>
        </p:txBody>
      </p:sp>
      <p:sp>
        <p:nvSpPr>
          <p:cNvPr id="33" name="ZoneTexte 32">
            <a:extLst>
              <a:ext uri="{FF2B5EF4-FFF2-40B4-BE49-F238E27FC236}">
                <a16:creationId xmlns:a16="http://schemas.microsoft.com/office/drawing/2014/main" id="{B92CD8C6-2725-5A03-0FEA-11A4B9CF44CC}"/>
              </a:ext>
            </a:extLst>
          </p:cNvPr>
          <p:cNvSpPr txBox="1"/>
          <p:nvPr/>
        </p:nvSpPr>
        <p:spPr>
          <a:xfrm>
            <a:off x="808296" y="11282519"/>
            <a:ext cx="14124101" cy="1938992"/>
          </a:xfrm>
          <a:prstGeom prst="rect">
            <a:avLst/>
          </a:prstGeom>
          <a:noFill/>
        </p:spPr>
        <p:txBody>
          <a:bodyPr wrap="square">
            <a:spAutoFit/>
          </a:bodyPr>
          <a:lstStyle/>
          <a:p>
            <a:r>
              <a:rPr lang="fr-FR" sz="3000" dirty="0">
                <a:solidFill>
                  <a:schemeClr val="bg1"/>
                </a:solidFill>
                <a:latin typeface="Calibri" panose="020F0502020204030204" pitchFamily="34" charset="0"/>
                <a:cs typeface="Calibri" panose="020F0502020204030204" pitchFamily="34" charset="0"/>
              </a:rPr>
              <a:t>Si vous souhaitez archiver un courriel avant le temps choisi en automatique, ou si vous optez pour un archivage manuel de vos courriels en tous temps, alors un simple cli droit sur le </a:t>
            </a:r>
            <a:r>
              <a:rPr lang="fr-CA" sz="3000" dirty="0">
                <a:solidFill>
                  <a:schemeClr val="bg1"/>
                </a:solidFill>
                <a:latin typeface="Calibri" panose="020F0502020204030204" pitchFamily="34" charset="0"/>
                <a:cs typeface="Calibri" panose="020F0502020204030204" pitchFamily="34" charset="0"/>
              </a:rPr>
              <a:t>courriel pour ensuite cliquer sur le bouton Archiver (voir image) ou ce même bouton à partir de l’onglet Accueil et du groupe Supprimer</a:t>
            </a:r>
          </a:p>
        </p:txBody>
      </p:sp>
      <p:grpSp>
        <p:nvGrpSpPr>
          <p:cNvPr id="37" name="Groupe 36">
            <a:extLst>
              <a:ext uri="{FF2B5EF4-FFF2-40B4-BE49-F238E27FC236}">
                <a16:creationId xmlns:a16="http://schemas.microsoft.com/office/drawing/2014/main" id="{0BA04A97-D9DC-FAFE-299D-E68C5E11AFEB}"/>
              </a:ext>
            </a:extLst>
          </p:cNvPr>
          <p:cNvGrpSpPr/>
          <p:nvPr/>
        </p:nvGrpSpPr>
        <p:grpSpPr>
          <a:xfrm>
            <a:off x="15381596" y="10945731"/>
            <a:ext cx="3822520" cy="1938992"/>
            <a:chOff x="13124606" y="10682107"/>
            <a:chExt cx="2201789" cy="1219370"/>
          </a:xfrm>
        </p:grpSpPr>
        <p:pic>
          <p:nvPicPr>
            <p:cNvPr id="35" name="Image 34">
              <a:extLst>
                <a:ext uri="{FF2B5EF4-FFF2-40B4-BE49-F238E27FC236}">
                  <a16:creationId xmlns:a16="http://schemas.microsoft.com/office/drawing/2014/main" id="{37749713-08E9-5F12-75D9-90EA67DA3E7F}"/>
                </a:ext>
              </a:extLst>
            </p:cNvPr>
            <p:cNvPicPr>
              <a:picLocks noChangeAspect="1"/>
            </p:cNvPicPr>
            <p:nvPr/>
          </p:nvPicPr>
          <p:blipFill>
            <a:blip r:embed="rId7"/>
            <a:stretch>
              <a:fillRect/>
            </a:stretch>
          </p:blipFill>
          <p:spPr>
            <a:xfrm>
              <a:off x="13124606" y="10682107"/>
              <a:ext cx="2172003" cy="1219370"/>
            </a:xfrm>
            <a:prstGeom prst="rect">
              <a:avLst/>
            </a:prstGeom>
          </p:spPr>
        </p:pic>
        <p:sp>
          <p:nvSpPr>
            <p:cNvPr id="36" name="Rectangle : coins arrondis 35">
              <a:extLst>
                <a:ext uri="{FF2B5EF4-FFF2-40B4-BE49-F238E27FC236}">
                  <a16:creationId xmlns:a16="http://schemas.microsoft.com/office/drawing/2014/main" id="{950AC636-E3A7-676F-3F3D-81BA65D90C24}"/>
                </a:ext>
              </a:extLst>
            </p:cNvPr>
            <p:cNvSpPr/>
            <p:nvPr/>
          </p:nvSpPr>
          <p:spPr bwMode="auto">
            <a:xfrm>
              <a:off x="14712280" y="10885814"/>
              <a:ext cx="614115" cy="72471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grpSp>
    </p:spTree>
    <p:extLst>
      <p:ext uri="{BB962C8B-B14F-4D97-AF65-F5344CB8AC3E}">
        <p14:creationId xmlns:p14="http://schemas.microsoft.com/office/powerpoint/2010/main" val="466280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0" end="10"/>
                                            </p:txEl>
                                          </p:spTgt>
                                        </p:tgtEl>
                                        <p:attrNameLst>
                                          <p:attrName>style.visibility</p:attrName>
                                        </p:attrNameLst>
                                      </p:cBhvr>
                                      <p:to>
                                        <p:strVal val="visible"/>
                                      </p:to>
                                    </p:set>
                                    <p:animEffect transition="in" filter="fade">
                                      <p:cBhvr>
                                        <p:cTn id="1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18</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Les </a:t>
            </a:r>
            <a:r>
              <a:rPr lang="en-US" altLang="x-none" sz="7200" b="1" dirty="0" err="1">
                <a:solidFill>
                  <a:srgbClr val="000000"/>
                </a:solidFill>
                <a:latin typeface="Montserrat Semi" charset="0"/>
                <a:ea typeface="Montserrat Semi" charset="0"/>
                <a:cs typeface="Montserrat Semi" charset="0"/>
                <a:sym typeface="Poppins Medium" charset="0"/>
              </a:rPr>
              <a:t>catégories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45A6F898-0463-47D3-A81A-D1A2797C9C0A}"/>
              </a:ext>
            </a:extLst>
          </p:cNvPr>
          <p:cNvSpPr txBox="1"/>
          <p:nvPr/>
        </p:nvSpPr>
        <p:spPr>
          <a:xfrm>
            <a:off x="238672" y="1961456"/>
            <a:ext cx="20738304" cy="1477328"/>
          </a:xfrm>
          <a:prstGeom prst="rect">
            <a:avLst/>
          </a:prstGeom>
          <a:noFill/>
        </p:spPr>
        <p:txBody>
          <a:bodyPr wrap="square">
            <a:spAutoFit/>
          </a:bodyPr>
          <a:lstStyle/>
          <a:p>
            <a:pPr algn="l"/>
            <a:r>
              <a:rPr lang="fr-FR" sz="3000" b="0" i="0" u="none" strike="noStrike" baseline="0" dirty="0">
                <a:solidFill>
                  <a:schemeClr val="bg1"/>
                </a:solidFill>
                <a:latin typeface="Calibri" panose="020F0502020204030204" pitchFamily="34" charset="0"/>
                <a:cs typeface="Calibri" panose="020F0502020204030204" pitchFamily="34" charset="0"/>
              </a:rPr>
              <a:t>Comme pour les rappels, les catégories seront utiles pour les </a:t>
            </a:r>
            <a:r>
              <a:rPr lang="fr-FR" sz="3000" b="1" i="0" u="none" strike="noStrike" baseline="0" dirty="0">
                <a:solidFill>
                  <a:schemeClr val="bg1"/>
                </a:solidFill>
                <a:latin typeface="Calibri" panose="020F0502020204030204" pitchFamily="34" charset="0"/>
                <a:cs typeface="Calibri" panose="020F0502020204030204" pitchFamily="34" charset="0"/>
              </a:rPr>
              <a:t>messages</a:t>
            </a:r>
            <a:r>
              <a:rPr lang="fr-FR" sz="3000" b="0" i="0" u="none" strike="noStrike" baseline="0" dirty="0">
                <a:solidFill>
                  <a:schemeClr val="bg1"/>
                </a:solidFill>
                <a:latin typeface="Calibri" panose="020F0502020204030204" pitchFamily="34" charset="0"/>
                <a:cs typeface="Calibri" panose="020F0502020204030204" pitchFamily="34" charset="0"/>
              </a:rPr>
              <a:t>, le </a:t>
            </a:r>
            <a:r>
              <a:rPr lang="fr-FR" sz="3000" b="1" i="0" u="none" strike="noStrike" baseline="0" dirty="0">
                <a:solidFill>
                  <a:schemeClr val="bg1"/>
                </a:solidFill>
                <a:latin typeface="Calibri" panose="020F0502020204030204" pitchFamily="34" charset="0"/>
                <a:cs typeface="Calibri" panose="020F0502020204030204" pitchFamily="34" charset="0"/>
              </a:rPr>
              <a:t>calendrier</a:t>
            </a:r>
            <a:r>
              <a:rPr lang="fr-FR" sz="3000" b="0" i="0" u="none" strike="noStrike" baseline="0" dirty="0">
                <a:solidFill>
                  <a:schemeClr val="bg1"/>
                </a:solidFill>
                <a:latin typeface="Calibri" panose="020F0502020204030204" pitchFamily="34" charset="0"/>
                <a:cs typeface="Calibri" panose="020F0502020204030204" pitchFamily="34" charset="0"/>
              </a:rPr>
              <a:t>, les </a:t>
            </a:r>
            <a:r>
              <a:rPr lang="fr-FR" sz="3000" b="1" i="0" u="none" strike="noStrike" baseline="0" dirty="0">
                <a:solidFill>
                  <a:schemeClr val="bg1"/>
                </a:solidFill>
                <a:latin typeface="Calibri" panose="020F0502020204030204" pitchFamily="34" charset="0"/>
                <a:cs typeface="Calibri" panose="020F0502020204030204" pitchFamily="34" charset="0"/>
              </a:rPr>
              <a:t>contacts </a:t>
            </a:r>
            <a:r>
              <a:rPr lang="fr-FR" sz="3000" b="0" i="0" u="none" strike="noStrike" baseline="0" dirty="0">
                <a:solidFill>
                  <a:schemeClr val="bg1"/>
                </a:solidFill>
                <a:latin typeface="Calibri" panose="020F0502020204030204" pitchFamily="34" charset="0"/>
                <a:cs typeface="Calibri" panose="020F0502020204030204" pitchFamily="34" charset="0"/>
              </a:rPr>
              <a:t>et les </a:t>
            </a:r>
            <a:r>
              <a:rPr lang="fr-FR" sz="3000" b="1" i="0" u="none" strike="noStrike" baseline="0" dirty="0">
                <a:solidFill>
                  <a:schemeClr val="bg1"/>
                </a:solidFill>
                <a:latin typeface="Calibri" panose="020F0502020204030204" pitchFamily="34" charset="0"/>
                <a:cs typeface="Calibri" panose="020F0502020204030204" pitchFamily="34" charset="0"/>
              </a:rPr>
              <a:t>tâches</a:t>
            </a:r>
            <a:r>
              <a:rPr lang="fr-FR" sz="3000" b="0" i="0" u="none" strike="noStrike" baseline="0" dirty="0">
                <a:solidFill>
                  <a:schemeClr val="bg1"/>
                </a:solidFill>
                <a:latin typeface="Calibri" panose="020F0502020204030204" pitchFamily="34" charset="0"/>
                <a:cs typeface="Calibri" panose="020F0502020204030204" pitchFamily="34" charset="0"/>
              </a:rPr>
              <a:t>.</a:t>
            </a:r>
          </a:p>
          <a:p>
            <a:pPr algn="l"/>
            <a:r>
              <a:rPr lang="fr-FR" sz="3000" b="0" i="0" u="none" strike="noStrike" baseline="0" dirty="0">
                <a:solidFill>
                  <a:schemeClr val="bg1"/>
                </a:solidFill>
                <a:latin typeface="Calibri" panose="020F0502020204030204" pitchFamily="34" charset="0"/>
                <a:cs typeface="Calibri" panose="020F0502020204030204" pitchFamily="34" charset="0"/>
              </a:rPr>
              <a:t>Utilisez les Catégories de couleur Outlook sur vos éléments, pour un regroupement, un suivi, une organisation visuelle rapide donc plus efficace de vos projets.</a:t>
            </a:r>
            <a:endParaRPr lang="fr-FR" sz="3000" dirty="0">
              <a:solidFill>
                <a:schemeClr val="bg1"/>
              </a:solidFill>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287B7652-C066-42F7-B674-E849CEAC0619}"/>
              </a:ext>
            </a:extLst>
          </p:cNvPr>
          <p:cNvSpPr txBox="1"/>
          <p:nvPr/>
        </p:nvSpPr>
        <p:spPr>
          <a:xfrm>
            <a:off x="487960" y="3617640"/>
            <a:ext cx="11723090" cy="8402300"/>
          </a:xfrm>
          <a:prstGeom prst="rect">
            <a:avLst/>
          </a:prstGeom>
          <a:noFill/>
        </p:spPr>
        <p:txBody>
          <a:bodyPr wrap="square">
            <a:spAutoFit/>
          </a:bodyPr>
          <a:lstStyle/>
          <a:p>
            <a:pPr algn="l"/>
            <a:r>
              <a:rPr lang="fr-FR" sz="3000" b="0" i="0" u="none" strike="noStrike" baseline="0" dirty="0">
                <a:solidFill>
                  <a:srgbClr val="2F5497"/>
                </a:solidFill>
                <a:latin typeface="Calibri" panose="020F0502020204030204" pitchFamily="34" charset="0"/>
                <a:cs typeface="Calibri" panose="020F0502020204030204" pitchFamily="34" charset="0"/>
              </a:rPr>
              <a:t>Ajouter, renommer ou supprimer une catégorie</a:t>
            </a:r>
          </a:p>
          <a:p>
            <a:pPr algn="l"/>
            <a:endParaRPr lang="fr-FR" sz="3000" b="0" i="0" u="none" strike="noStrike" baseline="0" dirty="0">
              <a:solidFill>
                <a:srgbClr val="2F5497"/>
              </a:solidFill>
              <a:latin typeface="Calibri" panose="020F0502020204030204" pitchFamily="34" charset="0"/>
              <a:cs typeface="Calibri" panose="020F0502020204030204" pitchFamily="34" charset="0"/>
            </a:endParaRPr>
          </a:p>
          <a:p>
            <a:pPr algn="l"/>
            <a:r>
              <a:rPr lang="fr-FR" sz="3000" dirty="0">
                <a:solidFill>
                  <a:schemeClr val="bg1"/>
                </a:solidFill>
                <a:latin typeface="Calibri" panose="020F0502020204030204" pitchFamily="34" charset="0"/>
                <a:cs typeface="Calibri" panose="020F0502020204030204" pitchFamily="34" charset="0"/>
              </a:rPr>
              <a:t>Faites un clic droit sur un courriel, positionnez-vous sur</a:t>
            </a:r>
            <a:r>
              <a:rPr lang="fr-FR" sz="3000" b="1" dirty="0">
                <a:solidFill>
                  <a:schemeClr val="bg1"/>
                </a:solidFill>
                <a:latin typeface="Calibri" panose="020F0502020204030204" pitchFamily="34" charset="0"/>
                <a:cs typeface="Calibri" panose="020F0502020204030204" pitchFamily="34" charset="0"/>
              </a:rPr>
              <a:t> Classer </a:t>
            </a:r>
            <a:r>
              <a:rPr lang="fr-FR" sz="3000" dirty="0">
                <a:solidFill>
                  <a:schemeClr val="bg1"/>
                </a:solidFill>
                <a:latin typeface="Calibri" panose="020F0502020204030204" pitchFamily="34" charset="0"/>
                <a:cs typeface="Calibri" panose="020F0502020204030204" pitchFamily="34" charset="0"/>
              </a:rPr>
              <a:t>puis  </a:t>
            </a:r>
            <a:r>
              <a:rPr lang="fr-FR" sz="3000" dirty="0">
                <a:solidFill>
                  <a:srgbClr val="000000"/>
                </a:solidFill>
                <a:latin typeface="Calibri" panose="020F0502020204030204" pitchFamily="34" charset="0"/>
                <a:cs typeface="Calibri" panose="020F0502020204030204" pitchFamily="34" charset="0"/>
              </a:rPr>
              <a:t>c</a:t>
            </a:r>
            <a:r>
              <a:rPr lang="fr-FR" sz="3000" b="0" i="0" u="none" strike="noStrike" baseline="0" dirty="0">
                <a:solidFill>
                  <a:srgbClr val="000000"/>
                </a:solidFill>
                <a:latin typeface="Calibri" panose="020F0502020204030204" pitchFamily="34" charset="0"/>
                <a:cs typeface="Calibri" panose="020F0502020204030204" pitchFamily="34" charset="0"/>
              </a:rPr>
              <a:t>liquez sur Toutes les </a:t>
            </a:r>
            <a:r>
              <a:rPr lang="fr-FR" sz="3000" b="1" i="0" u="none" strike="noStrike" baseline="0" dirty="0">
                <a:solidFill>
                  <a:srgbClr val="000000"/>
                </a:solidFill>
                <a:latin typeface="Calibri" panose="020F0502020204030204" pitchFamily="34" charset="0"/>
                <a:cs typeface="Calibri" panose="020F0502020204030204" pitchFamily="34" charset="0"/>
              </a:rPr>
              <a:t>catégories</a:t>
            </a:r>
            <a:r>
              <a:rPr lang="fr-FR" sz="3000" b="0" i="0" u="none" strike="noStrike" baseline="0" dirty="0">
                <a:solidFill>
                  <a:srgbClr val="000000"/>
                </a:solidFill>
                <a:latin typeface="Calibri" panose="020F0502020204030204" pitchFamily="34" charset="0"/>
                <a:cs typeface="Calibri" panose="020F0502020204030204" pitchFamily="34" charset="0"/>
              </a:rPr>
              <a:t>.</a:t>
            </a: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Vous pouvez créer jusqu’à 25 catégories en utilisant différentes couleurs.</a:t>
            </a:r>
          </a:p>
          <a:p>
            <a:pPr algn="l"/>
            <a:r>
              <a:rPr lang="fr-FR" sz="3000" b="0" i="0" u="none" strike="noStrike" baseline="0" dirty="0">
                <a:solidFill>
                  <a:srgbClr val="000000"/>
                </a:solidFill>
                <a:latin typeface="Calibri" panose="020F0502020204030204" pitchFamily="34" charset="0"/>
                <a:cs typeface="Calibri" panose="020F0502020204030204" pitchFamily="34" charset="0"/>
              </a:rPr>
              <a:t>Vous pouvez les supprimer, les renommer et modifier les couleurs.</a:t>
            </a:r>
          </a:p>
          <a:p>
            <a:pPr algn="l"/>
            <a:endParaRPr lang="fr-FR" sz="3000" dirty="0">
              <a:solidFill>
                <a:srgbClr val="000000"/>
              </a:solidFill>
              <a:latin typeface="Calibri" panose="020F0502020204030204" pitchFamily="34" charset="0"/>
              <a:cs typeface="Calibri" panose="020F0502020204030204" pitchFamily="34" charset="0"/>
            </a:endParaRPr>
          </a:p>
          <a:p>
            <a:r>
              <a:rPr lang="fr-FR" sz="3000" dirty="0">
                <a:solidFill>
                  <a:srgbClr val="2F5497"/>
                </a:solidFill>
                <a:latin typeface="Calibri" panose="020F0502020204030204" pitchFamily="34" charset="0"/>
                <a:cs typeface="Calibri" panose="020F0502020204030204" pitchFamily="34" charset="0"/>
              </a:rPr>
              <a:t>Définir le clic rapide</a:t>
            </a:r>
            <a:endParaRPr lang="fr-FR" sz="3000" dirty="0">
              <a:solidFill>
                <a:srgbClr val="000000"/>
              </a:solidFill>
              <a:latin typeface="Calibri" panose="020F0502020204030204" pitchFamily="34" charset="0"/>
              <a:cs typeface="Calibri" panose="020F0502020204030204" pitchFamily="34" charset="0"/>
            </a:endParaRPr>
          </a:p>
          <a:p>
            <a:pPr algn="l"/>
            <a:endParaRPr lang="fr-FR" sz="3000" dirty="0">
              <a:solidFill>
                <a:srgbClr val="000000"/>
              </a:solidFill>
              <a:latin typeface="Calibri" panose="020F0502020204030204" pitchFamily="34" charset="0"/>
              <a:cs typeface="Calibri" panose="020F0502020204030204" pitchFamily="34" charset="0"/>
            </a:endParaRPr>
          </a:p>
          <a:p>
            <a:pPr algn="l"/>
            <a:r>
              <a:rPr lang="fr-FR" sz="3000" dirty="0">
                <a:solidFill>
                  <a:schemeClr val="bg1"/>
                </a:solidFill>
                <a:latin typeface="Calibri" panose="020F0502020204030204" pitchFamily="34" charset="0"/>
                <a:cs typeface="Calibri" panose="020F0502020204030204" pitchFamily="34" charset="0"/>
              </a:rPr>
              <a:t>Outlook, vous propose aussi de définir une catégorie </a:t>
            </a:r>
            <a:r>
              <a:rPr lang="fr-FR" sz="3000" b="1" dirty="0">
                <a:solidFill>
                  <a:schemeClr val="bg1"/>
                </a:solidFill>
                <a:latin typeface="Calibri" panose="020F0502020204030204" pitchFamily="34" charset="0"/>
                <a:cs typeface="Calibri" panose="020F0502020204030204" pitchFamily="34" charset="0"/>
              </a:rPr>
              <a:t>Clic rapide </a:t>
            </a:r>
            <a:r>
              <a:rPr lang="fr-FR" sz="3000" dirty="0">
                <a:solidFill>
                  <a:schemeClr val="bg1"/>
                </a:solidFill>
                <a:latin typeface="Calibri" panose="020F0502020204030204" pitchFamily="34" charset="0"/>
                <a:cs typeface="Calibri" panose="020F0502020204030204" pitchFamily="34" charset="0"/>
              </a:rPr>
              <a:t>par défaut, afin d’affecter à un message (ou à un autre élément) votre catégorie principale en un clin d’</a:t>
            </a:r>
            <a:r>
              <a:rPr lang="fr-FR" sz="3000" dirty="0" err="1">
                <a:solidFill>
                  <a:schemeClr val="bg1"/>
                </a:solidFill>
                <a:latin typeface="Calibri" panose="020F0502020204030204" pitchFamily="34" charset="0"/>
                <a:cs typeface="Calibri" panose="020F0502020204030204" pitchFamily="34" charset="0"/>
              </a:rPr>
              <a:t>oeil</a:t>
            </a:r>
            <a:r>
              <a:rPr lang="fr-FR" sz="3000" dirty="0">
                <a:solidFill>
                  <a:schemeClr val="bg1"/>
                </a:solidFill>
                <a:latin typeface="Calibri" panose="020F0502020204030204" pitchFamily="34" charset="0"/>
                <a:cs typeface="Calibri" panose="020F0502020204030204" pitchFamily="34" charset="0"/>
              </a:rPr>
              <a:t>.</a:t>
            </a:r>
          </a:p>
          <a:p>
            <a:pPr algn="l"/>
            <a:endParaRPr lang="fr-FR" sz="3000" dirty="0">
              <a:solidFill>
                <a:schemeClr val="bg1"/>
              </a:solidFill>
              <a:latin typeface="Calibri" panose="020F0502020204030204" pitchFamily="34" charset="0"/>
              <a:cs typeface="Calibri" panose="020F0502020204030204" pitchFamily="34" charset="0"/>
            </a:endParaRPr>
          </a:p>
          <a:p>
            <a:pPr algn="l"/>
            <a:r>
              <a:rPr lang="fr-FR" sz="3000" dirty="0">
                <a:solidFill>
                  <a:schemeClr val="bg1"/>
                </a:solidFill>
                <a:latin typeface="Calibri" panose="020F0502020204030204" pitchFamily="34" charset="0"/>
                <a:cs typeface="Calibri" panose="020F0502020204030204" pitchFamily="34" charset="0"/>
              </a:rPr>
              <a:t>Vous pouvez maintenant via un simple clic gauche assigner la catégorie de votre Clic Rapide à un message ( ou autre élément) en vous plaçant sous la colonne</a:t>
            </a:r>
            <a:r>
              <a:rPr lang="fr-FR" sz="3000" b="1" dirty="0">
                <a:solidFill>
                  <a:schemeClr val="bg1"/>
                </a:solidFill>
                <a:latin typeface="Calibri" panose="020F0502020204030204" pitchFamily="34" charset="0"/>
                <a:cs typeface="Calibri" panose="020F0502020204030204" pitchFamily="34" charset="0"/>
              </a:rPr>
              <a:t> Catégories </a:t>
            </a:r>
            <a:r>
              <a:rPr lang="fr-FR" sz="3000" dirty="0">
                <a:solidFill>
                  <a:schemeClr val="bg1"/>
                </a:solidFill>
                <a:latin typeface="Calibri" panose="020F0502020204030204" pitchFamily="34" charset="0"/>
                <a:cs typeface="Calibri" panose="020F0502020204030204" pitchFamily="34" charset="0"/>
              </a:rPr>
              <a:t>en face de votre courriel</a:t>
            </a:r>
            <a:r>
              <a:rPr lang="fr-FR" sz="3000" b="1" dirty="0">
                <a:solidFill>
                  <a:schemeClr val="bg1"/>
                </a:solidFill>
                <a:latin typeface="Calibri" panose="020F0502020204030204" pitchFamily="34" charset="0"/>
                <a:cs typeface="Calibri" panose="020F0502020204030204" pitchFamily="34" charset="0"/>
              </a:rPr>
              <a:t>.</a:t>
            </a:r>
            <a:endParaRPr lang="fr-FR" sz="3000" dirty="0">
              <a:solidFill>
                <a:schemeClr val="bg1"/>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6E202EEC-5141-4D13-B117-2A743679492E}"/>
              </a:ext>
            </a:extLst>
          </p:cNvPr>
          <p:cNvPicPr>
            <a:picLocks noChangeAspect="1"/>
          </p:cNvPicPr>
          <p:nvPr/>
        </p:nvPicPr>
        <p:blipFill rotWithShape="1">
          <a:blip r:embed="rId2"/>
          <a:srcRect l="15154" t="42649" r="70213" b="27000"/>
          <a:stretch/>
        </p:blipFill>
        <p:spPr>
          <a:xfrm>
            <a:off x="11759952" y="3702899"/>
            <a:ext cx="6489599" cy="3785652"/>
          </a:xfrm>
          <a:prstGeom prst="rect">
            <a:avLst/>
          </a:prstGeom>
          <a:ln w="19050">
            <a:solidFill>
              <a:srgbClr val="416FFE"/>
            </a:solid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21EF9BA4-A6E7-49F5-97F1-93A48A765BA0}"/>
              </a:ext>
            </a:extLst>
          </p:cNvPr>
          <p:cNvPicPr>
            <a:picLocks noChangeAspect="1"/>
          </p:cNvPicPr>
          <p:nvPr/>
        </p:nvPicPr>
        <p:blipFill>
          <a:blip r:embed="rId3"/>
          <a:stretch>
            <a:fillRect/>
          </a:stretch>
        </p:blipFill>
        <p:spPr>
          <a:xfrm>
            <a:off x="18350430" y="3689648"/>
            <a:ext cx="5938914" cy="4582010"/>
          </a:xfrm>
          <a:prstGeom prst="rect">
            <a:avLst/>
          </a:prstGeom>
          <a:ln w="19050">
            <a:solidFill>
              <a:srgbClr val="416FFE"/>
            </a:solidFill>
          </a:ln>
        </p:spPr>
      </p:pic>
      <p:pic>
        <p:nvPicPr>
          <p:cNvPr id="12" name="Graphique 11" descr="Flèche vers la droite avec un remplissage uni">
            <a:extLst>
              <a:ext uri="{FF2B5EF4-FFF2-40B4-BE49-F238E27FC236}">
                <a16:creationId xmlns:a16="http://schemas.microsoft.com/office/drawing/2014/main" id="{3587F0A9-4355-4D61-BA1F-35078426C7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78" y="6425952"/>
            <a:ext cx="421382" cy="421382"/>
          </a:xfrm>
          <a:prstGeom prst="rect">
            <a:avLst/>
          </a:prstGeom>
        </p:spPr>
      </p:pic>
      <p:pic>
        <p:nvPicPr>
          <p:cNvPr id="13" name="Graphique 12" descr="Flèche vers la droite avec un remplissage uni">
            <a:extLst>
              <a:ext uri="{FF2B5EF4-FFF2-40B4-BE49-F238E27FC236}">
                <a16:creationId xmlns:a16="http://schemas.microsoft.com/office/drawing/2014/main" id="{B91B27D9-7F5F-4254-8C48-2BE81614ED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78" y="6847334"/>
            <a:ext cx="421382" cy="421382"/>
          </a:xfrm>
          <a:prstGeom prst="rect">
            <a:avLst/>
          </a:prstGeom>
        </p:spPr>
      </p:pic>
      <p:sp>
        <p:nvSpPr>
          <p:cNvPr id="14" name="Rectangle : coins arrondis 13">
            <a:extLst>
              <a:ext uri="{FF2B5EF4-FFF2-40B4-BE49-F238E27FC236}">
                <a16:creationId xmlns:a16="http://schemas.microsoft.com/office/drawing/2014/main" id="{B421A050-DA20-4089-9B10-03CE52D108B8}"/>
              </a:ext>
            </a:extLst>
          </p:cNvPr>
          <p:cNvSpPr/>
          <p:nvPr/>
        </p:nvSpPr>
        <p:spPr bwMode="auto">
          <a:xfrm>
            <a:off x="15580816" y="6637784"/>
            <a:ext cx="2232248" cy="42138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5" name="Rectangle : coins arrondis 14">
            <a:extLst>
              <a:ext uri="{FF2B5EF4-FFF2-40B4-BE49-F238E27FC236}">
                <a16:creationId xmlns:a16="http://schemas.microsoft.com/office/drawing/2014/main" id="{FBF471AA-2625-41BF-8CAA-588021BDBE5A}"/>
              </a:ext>
            </a:extLst>
          </p:cNvPr>
          <p:cNvSpPr/>
          <p:nvPr/>
        </p:nvSpPr>
        <p:spPr bwMode="auto">
          <a:xfrm>
            <a:off x="15940856" y="7059166"/>
            <a:ext cx="1872208" cy="446906"/>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7" name="Image 16">
            <a:extLst>
              <a:ext uri="{FF2B5EF4-FFF2-40B4-BE49-F238E27FC236}">
                <a16:creationId xmlns:a16="http://schemas.microsoft.com/office/drawing/2014/main" id="{627594F8-5038-4CA0-9807-AB507CEB64F3}"/>
              </a:ext>
            </a:extLst>
          </p:cNvPr>
          <p:cNvPicPr>
            <a:picLocks noChangeAspect="1"/>
          </p:cNvPicPr>
          <p:nvPr/>
        </p:nvPicPr>
        <p:blipFill rotWithShape="1">
          <a:blip r:embed="rId6"/>
          <a:srcRect l="58470" t="21539" r="19086" b="59051"/>
          <a:stretch/>
        </p:blipFill>
        <p:spPr>
          <a:xfrm>
            <a:off x="12341453" y="9224002"/>
            <a:ext cx="11723090" cy="2851472"/>
          </a:xfrm>
          <a:prstGeom prst="rect">
            <a:avLst/>
          </a:prstGeom>
          <a:ln w="19050">
            <a:solidFill>
              <a:srgbClr val="416FFE"/>
            </a:solidFill>
          </a:ln>
          <a:effectLst>
            <a:outerShdw blurRad="292100" dist="139700" dir="2700000" algn="tl" rotWithShape="0">
              <a:srgbClr val="333333">
                <a:alpha val="65000"/>
              </a:srgbClr>
            </a:outerShdw>
          </a:effectLst>
        </p:spPr>
      </p:pic>
      <p:sp>
        <p:nvSpPr>
          <p:cNvPr id="18" name="Rectangle : coins arrondis 17">
            <a:extLst>
              <a:ext uri="{FF2B5EF4-FFF2-40B4-BE49-F238E27FC236}">
                <a16:creationId xmlns:a16="http://schemas.microsoft.com/office/drawing/2014/main" id="{AF916E05-9602-4552-9387-D0CCB8DB97F5}"/>
              </a:ext>
            </a:extLst>
          </p:cNvPr>
          <p:cNvSpPr/>
          <p:nvPr/>
        </p:nvSpPr>
        <p:spPr bwMode="auto">
          <a:xfrm>
            <a:off x="20040872" y="11034464"/>
            <a:ext cx="1440160" cy="360040"/>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6" name="ZoneTexte 15">
            <a:extLst>
              <a:ext uri="{FF2B5EF4-FFF2-40B4-BE49-F238E27FC236}">
                <a16:creationId xmlns:a16="http://schemas.microsoft.com/office/drawing/2014/main" id="{3A506E95-14CD-4329-A45E-A36DA656C2DE}"/>
              </a:ext>
            </a:extLst>
          </p:cNvPr>
          <p:cNvSpPr txBox="1"/>
          <p:nvPr/>
        </p:nvSpPr>
        <p:spPr>
          <a:xfrm>
            <a:off x="2495600" y="12984422"/>
            <a:ext cx="23425247" cy="553998"/>
          </a:xfrm>
          <a:prstGeom prst="rect">
            <a:avLst/>
          </a:prstGeom>
          <a:noFill/>
        </p:spPr>
        <p:txBody>
          <a:bodyPr wrap="square" rtlCol="0">
            <a:spAutoFit/>
          </a:bodyPr>
          <a:lstStyle/>
          <a:p>
            <a:r>
              <a:rPr lang="fr-FR" sz="3000" dirty="0">
                <a:solidFill>
                  <a:schemeClr val="bg1"/>
                </a:solidFill>
                <a:latin typeface="Calibri" panose="020F0502020204030204" pitchFamily="34" charset="0"/>
                <a:cs typeface="Calibri" panose="020F0502020204030204" pitchFamily="34" charset="0"/>
              </a:rPr>
              <a:t>Il est possible via une règle Outlook de catégoriser automatiquement des emails entrants en plus de les classer dans un dossier.</a:t>
            </a:r>
          </a:p>
        </p:txBody>
      </p:sp>
      <p:pic>
        <p:nvPicPr>
          <p:cNvPr id="19" name="Graphique 18" descr="Commentaire important avec un remplissage uni">
            <a:extLst>
              <a:ext uri="{FF2B5EF4-FFF2-40B4-BE49-F238E27FC236}">
                <a16:creationId xmlns:a16="http://schemas.microsoft.com/office/drawing/2014/main" id="{E7BE8E1D-57E6-40CD-8BA6-728F688A1D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9774" y="12042576"/>
            <a:ext cx="1863176" cy="1863176"/>
          </a:xfrm>
          <a:prstGeom prst="rect">
            <a:avLst/>
          </a:prstGeom>
        </p:spPr>
      </p:pic>
    </p:spTree>
    <p:extLst>
      <p:ext uri="{BB962C8B-B14F-4D97-AF65-F5344CB8AC3E}">
        <p14:creationId xmlns:p14="http://schemas.microsoft.com/office/powerpoint/2010/main" val="3450647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fade">
                                      <p:cBhvr>
                                        <p:cTn id="33" dur="500"/>
                                        <p:tgtEl>
                                          <p:spTgt spid="7">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xEl>
                                              <p:pRg st="6" end="6"/>
                                            </p:txEl>
                                          </p:spTgt>
                                        </p:tgtEl>
                                        <p:attrNameLst>
                                          <p:attrName>style.visibility</p:attrName>
                                        </p:attrNameLst>
                                      </p:cBhvr>
                                      <p:to>
                                        <p:strVal val="visible"/>
                                      </p:to>
                                    </p:set>
                                    <p:animEffect transition="in" filter="fade">
                                      <p:cBhvr>
                                        <p:cTn id="46" dur="500"/>
                                        <p:tgtEl>
                                          <p:spTgt spid="7">
                                            <p:txEl>
                                              <p:pRg st="6" end="6"/>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
                                            <p:txEl>
                                              <p:pRg st="8" end="8"/>
                                            </p:txEl>
                                          </p:spTgt>
                                        </p:tgtEl>
                                        <p:attrNameLst>
                                          <p:attrName>style.visibility</p:attrName>
                                        </p:attrNameLst>
                                      </p:cBhvr>
                                      <p:to>
                                        <p:strVal val="visible"/>
                                      </p:to>
                                    </p:set>
                                    <p:animEffect transition="in" filter="fade">
                                      <p:cBhvr>
                                        <p:cTn id="54" dur="500"/>
                                        <p:tgtEl>
                                          <p:spTgt spid="7">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xEl>
                                              <p:pRg st="10" end="10"/>
                                            </p:txEl>
                                          </p:spTgt>
                                        </p:tgtEl>
                                        <p:attrNameLst>
                                          <p:attrName>style.visibility</p:attrName>
                                        </p:attrNameLst>
                                      </p:cBhvr>
                                      <p:to>
                                        <p:strVal val="visible"/>
                                      </p:to>
                                    </p:set>
                                    <p:animEffect transition="in" filter="fade">
                                      <p:cBhvr>
                                        <p:cTn id="59" dur="500"/>
                                        <p:tgtEl>
                                          <p:spTgt spid="7">
                                            <p:txEl>
                                              <p:pRg st="10" end="10"/>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xEl>
                                              <p:pRg st="12" end="12"/>
                                            </p:txEl>
                                          </p:spTgt>
                                        </p:tgtEl>
                                        <p:attrNameLst>
                                          <p:attrName>style.visibility</p:attrName>
                                        </p:attrNameLst>
                                      </p:cBhvr>
                                      <p:to>
                                        <p:strVal val="visible"/>
                                      </p:to>
                                    </p:set>
                                    <p:animEffect transition="in" filter="fade">
                                      <p:cBhvr>
                                        <p:cTn id="67" dur="500"/>
                                        <p:tgtEl>
                                          <p:spTgt spid="7">
                                            <p:txEl>
                                              <p:pRg st="12" end="1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par>
                                <p:cTn id="79" presetID="10" presetClass="entr" presetSubtype="0" fill="hold"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19</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Les actions </a:t>
            </a:r>
            <a:r>
              <a:rPr lang="en-US" altLang="x-none" sz="7200" b="1" dirty="0" err="1">
                <a:solidFill>
                  <a:srgbClr val="000000"/>
                </a:solidFill>
                <a:latin typeface="Montserrat Semi" charset="0"/>
                <a:ea typeface="Montserrat Semi" charset="0"/>
                <a:cs typeface="Montserrat Semi" charset="0"/>
                <a:sym typeface="Poppins Medium" charset="0"/>
              </a:rPr>
              <a:t>rapides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46CF37DA-E76B-4233-A29F-ECB62E8DF8CF}"/>
              </a:ext>
            </a:extLst>
          </p:cNvPr>
          <p:cNvSpPr txBox="1"/>
          <p:nvPr/>
        </p:nvSpPr>
        <p:spPr>
          <a:xfrm>
            <a:off x="670720" y="2136875"/>
            <a:ext cx="22898544" cy="2400657"/>
          </a:xfrm>
          <a:prstGeom prst="rect">
            <a:avLst/>
          </a:prstGeom>
          <a:noFill/>
        </p:spPr>
        <p:txBody>
          <a:bodyPr wrap="square">
            <a:spAutoFit/>
          </a:bodyPr>
          <a:lstStyle/>
          <a:p>
            <a:r>
              <a:rPr lang="fr-FR" sz="3000" b="0" i="0" dirty="0">
                <a:solidFill>
                  <a:schemeClr val="bg1"/>
                </a:solidFill>
                <a:effectLst/>
                <a:latin typeface="Calibri" panose="020F0502020204030204" pitchFamily="34" charset="0"/>
                <a:cs typeface="Calibri" panose="020F0502020204030204" pitchFamily="34" charset="0"/>
              </a:rPr>
              <a:t>Les actions rapides appliquent plusieurs actions en même temps aux messages électroniques.</a:t>
            </a:r>
          </a:p>
          <a:p>
            <a:r>
              <a:rPr lang="fr-FR" sz="3000" b="0" i="0" dirty="0">
                <a:solidFill>
                  <a:schemeClr val="bg1"/>
                </a:solidFill>
                <a:effectLst/>
                <a:latin typeface="Calibri" panose="020F0502020204030204" pitchFamily="34" charset="0"/>
                <a:cs typeface="Calibri" panose="020F0502020204030204" pitchFamily="34" charset="0"/>
              </a:rPr>
              <a:t>Cela vous permet de gérer rapidement votre boîte aux lettres. </a:t>
            </a:r>
          </a:p>
          <a:p>
            <a:r>
              <a:rPr lang="fr-FR" sz="3000" b="0" i="0" dirty="0">
                <a:solidFill>
                  <a:schemeClr val="bg1"/>
                </a:solidFill>
                <a:effectLst/>
                <a:latin typeface="Calibri" panose="020F0502020204030204" pitchFamily="34" charset="0"/>
                <a:cs typeface="Calibri" panose="020F0502020204030204" pitchFamily="34" charset="0"/>
              </a:rPr>
              <a:t>Par exemple, si vous déplacez fréquemment des messages vers un dossier spécifique, vous pouvez utiliser une étape rapide pour déplacer les messages d’un simple clic. </a:t>
            </a:r>
          </a:p>
          <a:p>
            <a:r>
              <a:rPr lang="fr-FR" sz="3000" b="0" i="0" dirty="0">
                <a:solidFill>
                  <a:schemeClr val="bg1"/>
                </a:solidFill>
                <a:effectLst/>
                <a:latin typeface="Calibri" panose="020F0502020204030204" pitchFamily="34" charset="0"/>
                <a:cs typeface="Calibri" panose="020F0502020204030204" pitchFamily="34" charset="0"/>
              </a:rPr>
              <a:t>Ou, si vous faites suivre des messages à votre responsable ou à vos collègues, une étape rapide d’un simple clic peut simplifier la tâche.</a:t>
            </a:r>
            <a:endParaRPr lang="fr-FR" sz="3000" dirty="0">
              <a:solidFill>
                <a:schemeClr val="bg1"/>
              </a:solidFill>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7A51A0D5-6095-44A0-9CCE-E3E71F42707A}"/>
              </a:ext>
            </a:extLst>
          </p:cNvPr>
          <p:cNvPicPr>
            <a:picLocks noChangeAspect="1"/>
          </p:cNvPicPr>
          <p:nvPr/>
        </p:nvPicPr>
        <p:blipFill>
          <a:blip r:embed="rId2"/>
          <a:stretch>
            <a:fillRect/>
          </a:stretch>
        </p:blipFill>
        <p:spPr>
          <a:xfrm>
            <a:off x="10650266" y="6354621"/>
            <a:ext cx="10212419" cy="6317994"/>
          </a:xfrm>
          <a:prstGeom prst="rect">
            <a:avLst/>
          </a:prstGeom>
          <a:ln w="19050">
            <a:solidFill>
              <a:srgbClr val="416FFE"/>
            </a:solidFill>
          </a:ln>
        </p:spPr>
      </p:pic>
      <p:pic>
        <p:nvPicPr>
          <p:cNvPr id="10" name="Image 9">
            <a:extLst>
              <a:ext uri="{FF2B5EF4-FFF2-40B4-BE49-F238E27FC236}">
                <a16:creationId xmlns:a16="http://schemas.microsoft.com/office/drawing/2014/main" id="{8508EE8D-7C84-4BBA-A5D4-20C49AC84AB1}"/>
              </a:ext>
            </a:extLst>
          </p:cNvPr>
          <p:cNvPicPr>
            <a:picLocks noChangeAspect="1"/>
          </p:cNvPicPr>
          <p:nvPr/>
        </p:nvPicPr>
        <p:blipFill rotWithShape="1">
          <a:blip r:embed="rId3"/>
          <a:srcRect l="68014" t="6603" r="26966" b="69303"/>
          <a:stretch/>
        </p:blipFill>
        <p:spPr>
          <a:xfrm>
            <a:off x="5135216" y="6354621"/>
            <a:ext cx="4680520" cy="6317994"/>
          </a:xfrm>
          <a:prstGeom prst="rect">
            <a:avLst/>
          </a:prstGeom>
          <a:ln w="19050">
            <a:solidFill>
              <a:srgbClr val="416FFE"/>
            </a:solidFill>
          </a:ln>
          <a:effectLst>
            <a:outerShdw blurRad="292100" dist="139700" dir="2700000" algn="tl" rotWithShape="0">
              <a:srgbClr val="333333">
                <a:alpha val="65000"/>
              </a:srgbClr>
            </a:outerShdw>
          </a:effectLst>
        </p:spPr>
      </p:pic>
      <p:sp>
        <p:nvSpPr>
          <p:cNvPr id="13" name="ZoneTexte 12">
            <a:extLst>
              <a:ext uri="{FF2B5EF4-FFF2-40B4-BE49-F238E27FC236}">
                <a16:creationId xmlns:a16="http://schemas.microsoft.com/office/drawing/2014/main" id="{14CF9B34-27C6-4648-9514-31E6CABEB6CA}"/>
              </a:ext>
            </a:extLst>
          </p:cNvPr>
          <p:cNvSpPr txBox="1"/>
          <p:nvPr/>
        </p:nvSpPr>
        <p:spPr>
          <a:xfrm>
            <a:off x="504058" y="5410810"/>
            <a:ext cx="23353238" cy="1477328"/>
          </a:xfrm>
          <a:prstGeom prst="rect">
            <a:avLst/>
          </a:prstGeom>
          <a:noFill/>
        </p:spPr>
        <p:txBody>
          <a:bodyPr wrap="square">
            <a:spAutoFit/>
          </a:bodyPr>
          <a:lstStyle/>
          <a:p>
            <a:pPr algn="l"/>
            <a:r>
              <a:rPr lang="fr-FR" sz="3000" b="0" i="0" u="none" strike="noStrike" baseline="0" dirty="0">
                <a:solidFill>
                  <a:srgbClr val="000000"/>
                </a:solidFill>
                <a:latin typeface="Calibri" panose="020F0502020204030204" pitchFamily="34" charset="0"/>
                <a:cs typeface="Calibri" panose="020F0502020204030204" pitchFamily="34" charset="0"/>
              </a:rPr>
              <a:t>Dans l’onglet Accueil, cliquez sur </a:t>
            </a:r>
            <a:r>
              <a:rPr lang="fr-FR" sz="3000" b="1" i="0" u="none" strike="noStrike" baseline="0" dirty="0">
                <a:solidFill>
                  <a:srgbClr val="000000"/>
                </a:solidFill>
                <a:latin typeface="Calibri" panose="020F0502020204030204" pitchFamily="34" charset="0"/>
                <a:cs typeface="Calibri" panose="020F0502020204030204" pitchFamily="34" charset="0"/>
              </a:rPr>
              <a:t>Actions Rapides </a:t>
            </a:r>
            <a:r>
              <a:rPr lang="fr-FR" sz="3000" b="0" i="0" u="none" strike="noStrike" baseline="0" dirty="0">
                <a:solidFill>
                  <a:srgbClr val="000000"/>
                </a:solidFill>
                <a:latin typeface="Calibri" panose="020F0502020204030204" pitchFamily="34" charset="0"/>
                <a:cs typeface="Calibri" panose="020F0502020204030204" pitchFamily="34" charset="0"/>
              </a:rPr>
              <a:t>pour utiliser une de vos actions, pour gérer vos actions existantes ou pour en créer de nouvelles.</a:t>
            </a:r>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marL="514350" indent="-514350" algn="l">
              <a:buFont typeface="+mj-lt"/>
              <a:buAutoNum type="arabicPeriod"/>
            </a:pPr>
            <a:endParaRPr lang="fr-FR" sz="2000" dirty="0">
              <a:solidFill>
                <a:srgbClr val="000000"/>
              </a:solidFill>
              <a:latin typeface="Calibri" panose="020F0502020204030204" pitchFamily="34" charset="0"/>
              <a:cs typeface="Calibri" panose="020F0502020204030204" pitchFamily="34" charset="0"/>
            </a:endParaRPr>
          </a:p>
          <a:p>
            <a:pPr marL="514350" indent="-514350" algn="l">
              <a:buFont typeface="+mj-lt"/>
              <a:buAutoNum type="arabicPeriod"/>
            </a:pPr>
            <a:endParaRPr lang="fr-FR" sz="2000" b="0" i="0" u="none" strike="noStrike" baseline="0" dirty="0">
              <a:solidFill>
                <a:srgbClr val="000000"/>
              </a:solidFill>
              <a:latin typeface="Calibri" panose="020F0502020204030204" pitchFamily="34" charset="0"/>
              <a:cs typeface="Calibri" panose="020F0502020204030204" pitchFamily="34" charset="0"/>
            </a:endParaRPr>
          </a:p>
          <a:p>
            <a:pPr algn="l"/>
            <a:endParaRPr lang="fr-FR" sz="20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6394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2</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Plan et </a:t>
            </a:r>
            <a:r>
              <a:rPr lang="en-US" altLang="x-none" sz="7200" b="1" dirty="0" err="1">
                <a:solidFill>
                  <a:srgbClr val="000000"/>
                </a:solidFill>
                <a:latin typeface="Montserrat Semi" charset="0"/>
                <a:ea typeface="Montserrat Semi" charset="0"/>
                <a:cs typeface="Montserrat Semi" charset="0"/>
                <a:sym typeface="Poppins Medium" charset="0"/>
              </a:rPr>
              <a:t>Objectifs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2" name="Rectangle 1"/>
          <p:cNvSpPr/>
          <p:nvPr/>
        </p:nvSpPr>
        <p:spPr bwMode="auto">
          <a:xfrm>
            <a:off x="598712" y="2180078"/>
            <a:ext cx="9524229" cy="9279079"/>
          </a:xfrm>
          <a:prstGeom prst="rect">
            <a:avLst/>
          </a:prstGeom>
        </p:spPr>
        <p:txBody>
          <a:bodyPr wrap="square">
            <a:spAutoFit/>
          </a:bodyPr>
          <a:lstStyle/>
          <a:p>
            <a:pPr>
              <a:lnSpc>
                <a:spcPct val="180000"/>
              </a:lnSpc>
              <a:defRPr/>
            </a:pPr>
            <a:r>
              <a:rPr lang="fr-FR" sz="2200" b="1" i="0" dirty="0">
                <a:solidFill>
                  <a:srgbClr val="282828"/>
                </a:solidFill>
                <a:effectLst/>
                <a:latin typeface="Open Sans" panose="020B0606030504020204" pitchFamily="34" charset="0"/>
                <a:ea typeface="Open Sans" panose="020B0606030504020204" pitchFamily="34" charset="0"/>
                <a:cs typeface="Open Sans" panose="020B0606030504020204" pitchFamily="34" charset="0"/>
                <a:hlinkClick r:id="rId2" action="ppaction://hlinksldjump"/>
              </a:rPr>
              <a:t>Personnaliser l’affichage</a:t>
            </a:r>
            <a:endParaRPr lang="fr-FR" sz="2200" b="1" i="0" dirty="0">
              <a:solidFill>
                <a:srgbClr val="282828"/>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Personnaliser les volets et les colonnes</a:t>
            </a:r>
          </a:p>
          <a:p>
            <a:pPr marL="342900" indent="-34290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L’ aperçu des messages</a:t>
            </a:r>
          </a:p>
          <a:p>
            <a:pPr marL="342900" indent="-34290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La mise en forme conditionnelle</a:t>
            </a:r>
          </a:p>
          <a:p>
            <a:pPr marL="342900" indent="-342900">
              <a:lnSpc>
                <a:spcPct val="180000"/>
              </a:lnSpc>
              <a:buFont typeface="Arial" panose="020B0604020202020204" pitchFamily="34" charset="0"/>
              <a:buChar char="•"/>
              <a:defRPr/>
            </a:pPr>
            <a:r>
              <a:rPr lang="fr-FR" sz="1900" b="0" i="0" dirty="0">
                <a:solidFill>
                  <a:srgbClr val="282828"/>
                </a:solidFill>
                <a:effectLst/>
                <a:latin typeface="Open Sans" panose="020B0606030504020204" pitchFamily="34" charset="0"/>
                <a:ea typeface="Open Sans" panose="020B0606030504020204" pitchFamily="34" charset="0"/>
                <a:cs typeface="Open Sans" panose="020B0606030504020204" pitchFamily="34" charset="0"/>
              </a:rPr>
              <a:t>Le mode conversation</a:t>
            </a:r>
          </a:p>
          <a:p>
            <a:pPr>
              <a:lnSpc>
                <a:spcPct val="180000"/>
              </a:lnSpc>
              <a:defRPr/>
            </a:pPr>
            <a:r>
              <a:rPr lang="fr-FR" sz="2200" b="1" dirty="0">
                <a:solidFill>
                  <a:srgbClr val="282828"/>
                </a:solidFill>
                <a:latin typeface="Open Sans" panose="020B0606030504020204" pitchFamily="34" charset="0"/>
                <a:ea typeface="Open Sans" panose="020B0606030504020204" pitchFamily="34" charset="0"/>
                <a:cs typeface="Open Sans" panose="020B0606030504020204" pitchFamily="34" charset="0"/>
                <a:hlinkClick r:id="rId3" action="ppaction://hlinksldjump"/>
              </a:rPr>
              <a:t>Organiser, classer et trier ses emails</a:t>
            </a:r>
            <a:endParaRPr lang="fr-FR" sz="2200" b="1" dirty="0">
              <a:solidFill>
                <a:srgbClr val="282828"/>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Gestion des dossiers</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Les catégories</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Les règles de messagerie</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Les actions rapides</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Gérer les courriels indésirables</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Archiver vos messages</a:t>
            </a:r>
          </a:p>
          <a:p>
            <a:pPr>
              <a:lnSpc>
                <a:spcPct val="180000"/>
              </a:lnSpc>
              <a:defRPr/>
            </a:pPr>
            <a:r>
              <a:rPr lang="fr-FR" sz="2200" b="1" dirty="0">
                <a:solidFill>
                  <a:srgbClr val="282828"/>
                </a:solidFill>
                <a:latin typeface="Open Sans" panose="020B0606030504020204" pitchFamily="34" charset="0"/>
                <a:ea typeface="Open Sans" panose="020B0606030504020204" pitchFamily="34" charset="0"/>
                <a:cs typeface="Open Sans" panose="020B0606030504020204" pitchFamily="34" charset="0"/>
                <a:hlinkClick r:id="rId4" action="ppaction://hlinksldjump"/>
              </a:rPr>
              <a:t>La recherche</a:t>
            </a:r>
            <a:endParaRPr lang="fr-FR" sz="2200" b="1" dirty="0">
              <a:solidFill>
                <a:srgbClr val="282828"/>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Rechercher efficacement un courriel</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Utiliser l’onglet contextuel Recherche</a:t>
            </a:r>
            <a:endParaRPr lang="fr-FR" sz="1800" dirty="0">
              <a:solidFill>
                <a:srgbClr val="282828"/>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80000"/>
              </a:lnSpc>
              <a:buFont typeface="Arial" panose="020B0604020202020204" pitchFamily="34" charset="0"/>
              <a:buChar char="•"/>
              <a:defRPr/>
            </a:pPr>
            <a:endParaRPr lang="fr-FR" sz="2200" dirty="0">
              <a:solidFill>
                <a:srgbClr val="282828"/>
              </a:solidFill>
              <a:latin typeface="Open Sans" panose="020B0606030504020204" pitchFamily="34" charset="0"/>
              <a:ea typeface="Open Sans" panose="020B0606030504020204" pitchFamily="34" charset="0"/>
              <a:cs typeface="Open Sans" panose="020B0606030504020204" pitchFamily="34" charset="0"/>
            </a:endParaRPr>
          </a:p>
          <a:p>
            <a:pPr>
              <a:lnSpc>
                <a:spcPct val="180000"/>
              </a:lnSpc>
              <a:defRPr/>
            </a:pPr>
            <a:endParaRPr lang="en-US" sz="1800" dirty="0">
              <a:solidFill>
                <a:srgbClr val="29282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37B9698B-3542-4B5D-9F17-88DE0B85B3CE}"/>
              </a:ext>
            </a:extLst>
          </p:cNvPr>
          <p:cNvSpPr/>
          <p:nvPr/>
        </p:nvSpPr>
        <p:spPr bwMode="auto">
          <a:xfrm>
            <a:off x="17350034" y="2180078"/>
            <a:ext cx="6848067" cy="9386224"/>
          </a:xfrm>
          <a:prstGeom prst="rect">
            <a:avLst/>
          </a:prstGeom>
        </p:spPr>
        <p:txBody>
          <a:bodyPr wrap="square">
            <a:spAutoFit/>
          </a:bodyPr>
          <a:lstStyle/>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Modifier l’affichage</a:t>
            </a:r>
            <a:endParaRPr lang="fr-FR" sz="1900" b="0" i="0" dirty="0">
              <a:solidFill>
                <a:srgbClr val="282828"/>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Envoyer un rapport d’état</a:t>
            </a:r>
          </a:p>
          <a:p>
            <a:pPr>
              <a:lnSpc>
                <a:spcPct val="180000"/>
              </a:lnSpc>
              <a:defRPr/>
            </a:pPr>
            <a:r>
              <a:rPr lang="fr-FR" sz="2200" b="1" dirty="0">
                <a:solidFill>
                  <a:srgbClr val="282828"/>
                </a:solidFill>
                <a:latin typeface="Open Sans" panose="020B0606030504020204" pitchFamily="34" charset="0"/>
                <a:ea typeface="Open Sans" panose="020B0606030504020204" pitchFamily="34" charset="0"/>
                <a:cs typeface="Open Sans" panose="020B0606030504020204" pitchFamily="34" charset="0"/>
                <a:hlinkClick r:id="rId5" action="ppaction://hlinksldjump"/>
              </a:rPr>
              <a:t>Le calendrier</a:t>
            </a:r>
            <a:endParaRPr lang="fr-FR" sz="2200" b="1" dirty="0">
              <a:solidFill>
                <a:srgbClr val="282828"/>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Planifier et rejoindre un rendez-vous ou une réunion</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Partage de calendriers</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Gestion des calendriers</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Importer un calendrier dans Outlook</a:t>
            </a:r>
          </a:p>
          <a:p>
            <a:pPr>
              <a:lnSpc>
                <a:spcPct val="180000"/>
              </a:lnSpc>
              <a:defRPr/>
            </a:pPr>
            <a:r>
              <a:rPr lang="fr-FR" sz="2200" b="1" i="0" dirty="0">
                <a:solidFill>
                  <a:srgbClr val="282828"/>
                </a:solidFill>
                <a:effectLst/>
                <a:latin typeface="Open Sans" panose="020B0606030504020204" pitchFamily="34" charset="0"/>
                <a:ea typeface="Open Sans" panose="020B0606030504020204" pitchFamily="34" charset="0"/>
                <a:cs typeface="Open Sans" panose="020B0606030504020204" pitchFamily="34" charset="0"/>
                <a:hlinkClick r:id="rId6" action="ppaction://hlinksldjump"/>
              </a:rPr>
              <a:t>Gestionnaire d’absence</a:t>
            </a:r>
            <a:endParaRPr lang="fr-FR" sz="2200" b="1" i="0" dirty="0">
              <a:solidFill>
                <a:srgbClr val="282828"/>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Les messages d’absence</a:t>
            </a:r>
          </a:p>
          <a:p>
            <a:pPr marL="285750" indent="-285750">
              <a:lnSpc>
                <a:spcPct val="180000"/>
              </a:lnSpc>
              <a:buFont typeface="Arial" panose="020B0604020202020204" pitchFamily="34" charset="0"/>
              <a:buChar char="•"/>
              <a:defRPr/>
            </a:pPr>
            <a:r>
              <a:rPr lang="fr-FR" sz="1900" b="0" i="0" dirty="0">
                <a:solidFill>
                  <a:srgbClr val="282828"/>
                </a:solidFill>
                <a:effectLst/>
                <a:latin typeface="Open Sans" panose="020B0606030504020204" pitchFamily="34" charset="0"/>
                <a:ea typeface="Open Sans" panose="020B0606030504020204" pitchFamily="34" charset="0"/>
                <a:cs typeface="Open Sans" panose="020B0606030504020204" pitchFamily="34" charset="0"/>
              </a:rPr>
              <a:t>La délégation</a:t>
            </a:r>
          </a:p>
          <a:p>
            <a:pPr>
              <a:lnSpc>
                <a:spcPct val="180000"/>
              </a:lnSpc>
              <a:defRPr/>
            </a:pPr>
            <a:r>
              <a:rPr lang="fr-FR" sz="2200" b="1" dirty="0">
                <a:solidFill>
                  <a:srgbClr val="282828"/>
                </a:solidFill>
                <a:latin typeface="Open Sans" panose="020B0606030504020204" pitchFamily="34" charset="0"/>
                <a:ea typeface="Open Sans" panose="020B0606030504020204" pitchFamily="34" charset="0"/>
                <a:cs typeface="Open Sans" panose="020B0606030504020204" pitchFamily="34" charset="0"/>
                <a:hlinkClick r:id="rId7" action="ppaction://hlinksldjump"/>
              </a:rPr>
              <a:t>Gestion du journal</a:t>
            </a:r>
            <a:endParaRPr lang="fr-FR" sz="2200" b="1" dirty="0">
              <a:solidFill>
                <a:srgbClr val="282828"/>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80000"/>
              </a:lnSpc>
              <a:buFont typeface="Arial" panose="020B0604020202020204" pitchFamily="34" charset="0"/>
              <a:buChar char="•"/>
              <a:defRPr/>
            </a:pPr>
            <a:r>
              <a:rPr lang="fr-CA"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Créer, modifier et supprimer une entrée au journal</a:t>
            </a:r>
            <a:endParaRPr lang="fr-FR" sz="1900" b="0" i="0" dirty="0">
              <a:solidFill>
                <a:srgbClr val="282828"/>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80000"/>
              </a:lnSpc>
              <a:defRPr/>
            </a:pPr>
            <a:r>
              <a:rPr lang="fr-FR" sz="2200" b="1" dirty="0">
                <a:solidFill>
                  <a:srgbClr val="282828"/>
                </a:solidFill>
                <a:latin typeface="Open Sans" panose="020B0606030504020204" pitchFamily="34" charset="0"/>
                <a:ea typeface="Open Sans" panose="020B0606030504020204" pitchFamily="34" charset="0"/>
                <a:cs typeface="Open Sans" panose="020B0606030504020204" pitchFamily="34" charset="0"/>
                <a:hlinkClick r:id="rId8" action="ppaction://hlinksldjump"/>
              </a:rPr>
              <a:t>Flux RSS</a:t>
            </a:r>
            <a:endParaRPr lang="fr-FR" sz="2200" b="1" dirty="0">
              <a:solidFill>
                <a:srgbClr val="282828"/>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80000"/>
              </a:lnSpc>
              <a:buFont typeface="Arial" panose="020B0604020202020204" pitchFamily="34" charset="0"/>
              <a:buChar char="•"/>
              <a:defRPr/>
            </a:pPr>
            <a:r>
              <a:rPr lang="fr-CA"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Définition</a:t>
            </a:r>
          </a:p>
          <a:p>
            <a:pPr marL="285750" indent="-285750">
              <a:lnSpc>
                <a:spcPct val="180000"/>
              </a:lnSpc>
              <a:buFont typeface="Arial" panose="020B0604020202020204" pitchFamily="34" charset="0"/>
              <a:buChar char="•"/>
              <a:defRPr/>
            </a:pPr>
            <a:r>
              <a:rPr lang="fr-CA"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Ajouter des flux RSS dans Outlook</a:t>
            </a:r>
            <a:endPar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endParaRPr>
          </a:p>
          <a:p>
            <a:pPr>
              <a:lnSpc>
                <a:spcPct val="180000"/>
              </a:lnSpc>
              <a:defRPr/>
            </a:pPr>
            <a:r>
              <a:rPr lang="fr-CA" sz="2200" b="1" dirty="0">
                <a:solidFill>
                  <a:srgbClr val="282828"/>
                </a:solidFill>
                <a:latin typeface="Open Sans" panose="020B0606030504020204" pitchFamily="34" charset="0"/>
                <a:ea typeface="Open Sans" panose="020B0606030504020204" pitchFamily="34" charset="0"/>
                <a:cs typeface="Open Sans" panose="020B0606030504020204" pitchFamily="34" charset="0"/>
                <a:hlinkClick r:id="rId9" action="ppaction://hlinksldjump"/>
              </a:rPr>
              <a:t>Une pratique de gain de temps sur Outlook</a:t>
            </a:r>
            <a:endParaRPr lang="fr-CA" sz="2200" b="1" dirty="0">
              <a:solidFill>
                <a:srgbClr val="282828"/>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80000"/>
              </a:lnSpc>
              <a:buFont typeface="Arial" panose="020B0604020202020204" pitchFamily="34" charset="0"/>
              <a:buChar char="•"/>
              <a:defRPr/>
            </a:pPr>
            <a:r>
              <a:rPr lang="fr-CA"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Le « Glisser-lâcher »</a:t>
            </a:r>
          </a:p>
        </p:txBody>
      </p:sp>
      <p:sp>
        <p:nvSpPr>
          <p:cNvPr id="3" name="ZoneTexte 2">
            <a:extLst>
              <a:ext uri="{FF2B5EF4-FFF2-40B4-BE49-F238E27FC236}">
                <a16:creationId xmlns:a16="http://schemas.microsoft.com/office/drawing/2014/main" id="{4C831713-ADB6-484D-9BDC-CDB0F371DA76}"/>
              </a:ext>
            </a:extLst>
          </p:cNvPr>
          <p:cNvSpPr txBox="1"/>
          <p:nvPr/>
        </p:nvSpPr>
        <p:spPr>
          <a:xfrm>
            <a:off x="7420299" y="2180078"/>
            <a:ext cx="9524229" cy="10510570"/>
          </a:xfrm>
          <a:prstGeom prst="rect">
            <a:avLst/>
          </a:prstGeom>
          <a:noFill/>
        </p:spPr>
        <p:txBody>
          <a:bodyPr wrap="square" rtlCol="0">
            <a:spAutoFit/>
          </a:bodyPr>
          <a:lstStyle/>
          <a:p>
            <a:pPr>
              <a:lnSpc>
                <a:spcPct val="180000"/>
              </a:lnSpc>
              <a:defRPr/>
            </a:pPr>
            <a:r>
              <a:rPr lang="fr-FR" sz="2200" b="1" dirty="0">
                <a:solidFill>
                  <a:srgbClr val="282828"/>
                </a:solidFill>
                <a:latin typeface="Open Sans" panose="020B0606030504020204" pitchFamily="34" charset="0"/>
                <a:ea typeface="Open Sans" panose="020B0606030504020204" pitchFamily="34" charset="0"/>
                <a:cs typeface="Open Sans" panose="020B0606030504020204" pitchFamily="34" charset="0"/>
                <a:hlinkClick r:id="rId10" action="ppaction://hlinksldjump"/>
              </a:rPr>
              <a:t>Envoyer un courriel</a:t>
            </a:r>
            <a:endParaRPr lang="fr-FR" sz="2200" b="1" dirty="0">
              <a:solidFill>
                <a:srgbClr val="282828"/>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Envoyer, répondre et transférer un email</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Les accusés de réception de de lecture</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Gestion des pièces jointes</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Les signatures</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Les modèles de courriel</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Différer l’envoi d’un courriel</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Rappeler un message envoyé par erreur</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Partager les événements d’un calendrier d’une journée ou d’ une plage de dates </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Créer un sondage Forms</a:t>
            </a:r>
          </a:p>
          <a:p>
            <a:pPr marL="285750" indent="-285750">
              <a:lnSpc>
                <a:spcPct val="180000"/>
              </a:lnSpc>
              <a:buFont typeface="Arial" panose="020B0604020202020204" pitchFamily="34" charset="0"/>
              <a:buChar char="•"/>
              <a:defRPr/>
            </a:pPr>
            <a:r>
              <a:rPr lang="fr-CA"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Prendre des notes dans OneNote à partir d’un courriel</a:t>
            </a:r>
            <a:endPar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endParaRPr>
          </a:p>
          <a:p>
            <a:pPr>
              <a:lnSpc>
                <a:spcPct val="180000"/>
              </a:lnSpc>
              <a:defRPr/>
            </a:pPr>
            <a:r>
              <a:rPr lang="fr-FR" sz="2200" b="1" i="0" dirty="0">
                <a:solidFill>
                  <a:srgbClr val="282828"/>
                </a:solidFill>
                <a:effectLst/>
                <a:latin typeface="Open Sans" panose="020B0606030504020204" pitchFamily="34" charset="0"/>
                <a:ea typeface="Open Sans" panose="020B0606030504020204" pitchFamily="34" charset="0"/>
                <a:cs typeface="Open Sans" panose="020B0606030504020204" pitchFamily="34" charset="0"/>
                <a:hlinkClick r:id="rId11" action="ppaction://hlinksldjump"/>
              </a:rPr>
              <a:t>Gestion des contacts</a:t>
            </a:r>
            <a:endParaRPr lang="fr-FR" sz="2200" b="1" i="0" dirty="0">
              <a:solidFill>
                <a:srgbClr val="282828"/>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Créer des contacts et groupes de contacts</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Transférer un contact ou un groupe de contacts</a:t>
            </a:r>
          </a:p>
          <a:p>
            <a:pPr marL="285750" indent="-285750">
              <a:lnSpc>
                <a:spcPct val="180000"/>
              </a:lnSpc>
              <a:buFont typeface="Arial" panose="020B0604020202020204" pitchFamily="34" charset="0"/>
              <a:buChar char="•"/>
              <a:defRPr/>
            </a:pPr>
            <a:r>
              <a:rPr lang="fr-FR" sz="1900" dirty="0">
                <a:solidFill>
                  <a:srgbClr val="282828"/>
                </a:solidFill>
                <a:latin typeface="Open Sans" panose="020B0606030504020204" pitchFamily="34" charset="0"/>
                <a:ea typeface="Open Sans" panose="020B0606030504020204" pitchFamily="34" charset="0"/>
                <a:cs typeface="Open Sans" panose="020B0606030504020204" pitchFamily="34" charset="0"/>
              </a:rPr>
              <a:t>Importer  ou exporter des contacts vers ou depuis un fichier Excel</a:t>
            </a:r>
          </a:p>
          <a:p>
            <a:pPr>
              <a:lnSpc>
                <a:spcPct val="180000"/>
              </a:lnSpc>
              <a:defRPr/>
            </a:pPr>
            <a:r>
              <a:rPr lang="fr-FR" b="1" dirty="0">
                <a:solidFill>
                  <a:srgbClr val="282828"/>
                </a:solidFill>
                <a:latin typeface="Open Sans" panose="020B0606030504020204" pitchFamily="34" charset="0"/>
                <a:ea typeface="Open Sans" panose="020B0606030504020204" pitchFamily="34" charset="0"/>
                <a:cs typeface="Open Sans" panose="020B0606030504020204" pitchFamily="34" charset="0"/>
                <a:hlinkClick r:id="rId12" action="ppaction://hlinksldjump"/>
              </a:rPr>
              <a:t>Gestion des tâches</a:t>
            </a:r>
            <a:endParaRPr lang="fr-FR" b="1" dirty="0">
              <a:solidFill>
                <a:srgbClr val="282828"/>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80000"/>
              </a:lnSpc>
              <a:buFont typeface="Arial" panose="020B0604020202020204" pitchFamily="34" charset="0"/>
              <a:buChar char="•"/>
              <a:defRPr/>
            </a:pPr>
            <a:r>
              <a:rPr lang="fr-FR" sz="1800" dirty="0">
                <a:solidFill>
                  <a:srgbClr val="282828"/>
                </a:solidFill>
                <a:latin typeface="Open Sans" panose="020B0606030504020204" pitchFamily="34" charset="0"/>
                <a:ea typeface="Open Sans" panose="020B0606030504020204" pitchFamily="34" charset="0"/>
                <a:cs typeface="Open Sans" panose="020B0606030504020204" pitchFamily="34" charset="0"/>
              </a:rPr>
              <a:t>Utiliser des indicateurs</a:t>
            </a:r>
          </a:p>
          <a:p>
            <a:pPr marL="285750" indent="-285750">
              <a:lnSpc>
                <a:spcPct val="180000"/>
              </a:lnSpc>
              <a:buFont typeface="Arial" panose="020B0604020202020204" pitchFamily="34" charset="0"/>
              <a:buChar char="•"/>
              <a:defRPr/>
            </a:pPr>
            <a:r>
              <a:rPr lang="fr-FR" sz="1800" dirty="0">
                <a:solidFill>
                  <a:srgbClr val="282828"/>
                </a:solidFill>
                <a:latin typeface="Open Sans" panose="020B0606030504020204" pitchFamily="34" charset="0"/>
                <a:ea typeface="Open Sans" panose="020B0606030504020204" pitchFamily="34" charset="0"/>
                <a:cs typeface="Open Sans" panose="020B0606030504020204" pitchFamily="34" charset="0"/>
              </a:rPr>
              <a:t>Créer et assigner des tâches</a:t>
            </a:r>
            <a:endParaRPr lang="fr-FR" sz="1800" b="0" i="0" dirty="0">
              <a:solidFill>
                <a:srgbClr val="282828"/>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80000"/>
              </a:lnSpc>
              <a:buFont typeface="Arial" panose="020B0604020202020204" pitchFamily="34" charset="0"/>
              <a:buChar char="•"/>
              <a:defRPr/>
            </a:pPr>
            <a:endParaRPr lang="fr-FR" sz="1800" dirty="0">
              <a:solidFill>
                <a:srgbClr val="282828"/>
              </a:solidFill>
              <a:latin typeface="Open Sans" panose="020B0606030504020204" pitchFamily="34" charset="0"/>
              <a:ea typeface="Open Sans" panose="020B0606030504020204" pitchFamily="34" charset="0"/>
              <a:cs typeface="Open Sans" panose="020B0606030504020204" pitchFamily="34" charset="0"/>
            </a:endParaRPr>
          </a:p>
          <a:p>
            <a:endParaRPr lang="fr-FR" dirty="0"/>
          </a:p>
        </p:txBody>
      </p:sp>
    </p:spTree>
    <p:extLst>
      <p:ext uri="{BB962C8B-B14F-4D97-AF65-F5344CB8AC3E}">
        <p14:creationId xmlns:p14="http://schemas.microsoft.com/office/powerpoint/2010/main" val="3455621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500"/>
                                        <p:tgtEl>
                                          <p:spTgt spid="2">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fade">
                                      <p:cBhvr>
                                        <p:cTn id="36" dur="500"/>
                                        <p:tgtEl>
                                          <p:spTgt spid="2">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Effect transition="in" filter="fade">
                                      <p:cBhvr>
                                        <p:cTn id="39" dur="500"/>
                                        <p:tgtEl>
                                          <p:spTgt spid="2">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Effect transition="in" filter="fade">
                                      <p:cBhvr>
                                        <p:cTn id="42" dur="500"/>
                                        <p:tgtEl>
                                          <p:spTgt spid="2">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animEffect transition="in" filter="fade">
                                      <p:cBhvr>
                                        <p:cTn id="47" dur="500"/>
                                        <p:tgtEl>
                                          <p:spTgt spid="2">
                                            <p:txEl>
                                              <p:pRg st="12" end="1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
                                            <p:txEl>
                                              <p:pRg st="13" end="13"/>
                                            </p:txEl>
                                          </p:spTgt>
                                        </p:tgtEl>
                                        <p:attrNameLst>
                                          <p:attrName>style.visibility</p:attrName>
                                        </p:attrNameLst>
                                      </p:cBhvr>
                                      <p:to>
                                        <p:strVal val="visible"/>
                                      </p:to>
                                    </p:set>
                                    <p:animEffect transition="in" filter="fade">
                                      <p:cBhvr>
                                        <p:cTn id="50" dur="500"/>
                                        <p:tgtEl>
                                          <p:spTgt spid="2">
                                            <p:txEl>
                                              <p:pRg st="13" end="1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
                                            <p:txEl>
                                              <p:pRg st="14" end="14"/>
                                            </p:txEl>
                                          </p:spTgt>
                                        </p:tgtEl>
                                        <p:attrNameLst>
                                          <p:attrName>style.visibility</p:attrName>
                                        </p:attrNameLst>
                                      </p:cBhvr>
                                      <p:to>
                                        <p:strVal val="visible"/>
                                      </p:to>
                                    </p:set>
                                    <p:animEffect transition="in" filter="fade">
                                      <p:cBhvr>
                                        <p:cTn id="53" dur="500"/>
                                        <p:tgtEl>
                                          <p:spTgt spid="2">
                                            <p:txEl>
                                              <p:pRg st="14" end="1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0" end="0"/>
                                            </p:txEl>
                                          </p:spTgt>
                                        </p:tgtEl>
                                        <p:attrNameLst>
                                          <p:attrName>style.visibility</p:attrName>
                                        </p:attrNameLst>
                                      </p:cBhvr>
                                      <p:to>
                                        <p:strVal val="visible"/>
                                      </p:to>
                                    </p:set>
                                    <p:animEffect transition="in" filter="fade">
                                      <p:cBhvr>
                                        <p:cTn id="58" dur="500"/>
                                        <p:tgtEl>
                                          <p:spTgt spid="3">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1" end="1"/>
                                            </p:txEl>
                                          </p:spTgt>
                                        </p:tgtEl>
                                        <p:attrNameLst>
                                          <p:attrName>style.visibility</p:attrName>
                                        </p:attrNameLst>
                                      </p:cBhvr>
                                      <p:to>
                                        <p:strVal val="visible"/>
                                      </p:to>
                                    </p:set>
                                    <p:animEffect transition="in" filter="fade">
                                      <p:cBhvr>
                                        <p:cTn id="63" dur="500"/>
                                        <p:tgtEl>
                                          <p:spTgt spid="3">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2" end="2"/>
                                            </p:txEl>
                                          </p:spTgt>
                                        </p:tgtEl>
                                        <p:attrNameLst>
                                          <p:attrName>style.visibility</p:attrName>
                                        </p:attrNameLst>
                                      </p:cBhvr>
                                      <p:to>
                                        <p:strVal val="visible"/>
                                      </p:to>
                                    </p:set>
                                    <p:animEffect transition="in" filter="fade">
                                      <p:cBhvr>
                                        <p:cTn id="68" dur="500"/>
                                        <p:tgtEl>
                                          <p:spTgt spid="3">
                                            <p:txEl>
                                              <p:pRg st="2" end="2"/>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3">
                                            <p:txEl>
                                              <p:pRg st="3" end="3"/>
                                            </p:txEl>
                                          </p:spTgt>
                                        </p:tgtEl>
                                        <p:attrNameLst>
                                          <p:attrName>style.visibility</p:attrName>
                                        </p:attrNameLst>
                                      </p:cBhvr>
                                      <p:to>
                                        <p:strVal val="visible"/>
                                      </p:to>
                                    </p:set>
                                    <p:animEffect transition="in" filter="fade">
                                      <p:cBhvr>
                                        <p:cTn id="71" dur="500"/>
                                        <p:tgtEl>
                                          <p:spTgt spid="3">
                                            <p:txEl>
                                              <p:pRg st="3" end="3"/>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3">
                                            <p:txEl>
                                              <p:pRg st="4" end="4"/>
                                            </p:txEl>
                                          </p:spTgt>
                                        </p:tgtEl>
                                        <p:attrNameLst>
                                          <p:attrName>style.visibility</p:attrName>
                                        </p:attrNameLst>
                                      </p:cBhvr>
                                      <p:to>
                                        <p:strVal val="visible"/>
                                      </p:to>
                                    </p:set>
                                    <p:animEffect transition="in" filter="fade">
                                      <p:cBhvr>
                                        <p:cTn id="74" dur="500"/>
                                        <p:tgtEl>
                                          <p:spTgt spid="3">
                                            <p:txEl>
                                              <p:pRg st="4" end="4"/>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3">
                                            <p:txEl>
                                              <p:pRg st="5" end="5"/>
                                            </p:txEl>
                                          </p:spTgt>
                                        </p:tgtEl>
                                        <p:attrNameLst>
                                          <p:attrName>style.visibility</p:attrName>
                                        </p:attrNameLst>
                                      </p:cBhvr>
                                      <p:to>
                                        <p:strVal val="visible"/>
                                      </p:to>
                                    </p:set>
                                    <p:animEffect transition="in" filter="fade">
                                      <p:cBhvr>
                                        <p:cTn id="77" dur="500"/>
                                        <p:tgtEl>
                                          <p:spTgt spid="3">
                                            <p:txEl>
                                              <p:pRg st="5" end="5"/>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3">
                                            <p:txEl>
                                              <p:pRg st="6" end="6"/>
                                            </p:txEl>
                                          </p:spTgt>
                                        </p:tgtEl>
                                        <p:attrNameLst>
                                          <p:attrName>style.visibility</p:attrName>
                                        </p:attrNameLst>
                                      </p:cBhvr>
                                      <p:to>
                                        <p:strVal val="visible"/>
                                      </p:to>
                                    </p:set>
                                    <p:animEffect transition="in" filter="fade">
                                      <p:cBhvr>
                                        <p:cTn id="80" dur="500"/>
                                        <p:tgtEl>
                                          <p:spTgt spid="3">
                                            <p:txEl>
                                              <p:pRg st="6" end="6"/>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3">
                                            <p:txEl>
                                              <p:pRg st="7" end="7"/>
                                            </p:txEl>
                                          </p:spTgt>
                                        </p:tgtEl>
                                        <p:attrNameLst>
                                          <p:attrName>style.visibility</p:attrName>
                                        </p:attrNameLst>
                                      </p:cBhvr>
                                      <p:to>
                                        <p:strVal val="visible"/>
                                      </p:to>
                                    </p:set>
                                    <p:animEffect transition="in" filter="fade">
                                      <p:cBhvr>
                                        <p:cTn id="83" dur="500"/>
                                        <p:tgtEl>
                                          <p:spTgt spid="3">
                                            <p:txEl>
                                              <p:pRg st="7" end="7"/>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3">
                                            <p:txEl>
                                              <p:pRg st="8" end="8"/>
                                            </p:txEl>
                                          </p:spTgt>
                                        </p:tgtEl>
                                        <p:attrNameLst>
                                          <p:attrName>style.visibility</p:attrName>
                                        </p:attrNameLst>
                                      </p:cBhvr>
                                      <p:to>
                                        <p:strVal val="visible"/>
                                      </p:to>
                                    </p:set>
                                    <p:animEffect transition="in" filter="fade">
                                      <p:cBhvr>
                                        <p:cTn id="86" dur="500"/>
                                        <p:tgtEl>
                                          <p:spTgt spid="3">
                                            <p:txEl>
                                              <p:pRg st="8" end="8"/>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3">
                                            <p:txEl>
                                              <p:pRg st="9" end="9"/>
                                            </p:txEl>
                                          </p:spTgt>
                                        </p:tgtEl>
                                        <p:attrNameLst>
                                          <p:attrName>style.visibility</p:attrName>
                                        </p:attrNameLst>
                                      </p:cBhvr>
                                      <p:to>
                                        <p:strVal val="visible"/>
                                      </p:to>
                                    </p:set>
                                    <p:animEffect transition="in" filter="fade">
                                      <p:cBhvr>
                                        <p:cTn id="89" dur="500"/>
                                        <p:tgtEl>
                                          <p:spTgt spid="3">
                                            <p:txEl>
                                              <p:pRg st="9" end="9"/>
                                            </p:txEl>
                                          </p:spTgt>
                                        </p:tgtEl>
                                      </p:cBhvr>
                                    </p:animEffect>
                                  </p:childTnLst>
                                </p:cTn>
                              </p:par>
                              <p:par>
                                <p:cTn id="90" presetID="10" presetClass="entr" presetSubtype="0" fill="hold" nodeType="withEffect">
                                  <p:stCondLst>
                                    <p:cond delay="0"/>
                                  </p:stCondLst>
                                  <p:childTnLst>
                                    <p:set>
                                      <p:cBhvr>
                                        <p:cTn id="91" dur="1" fill="hold">
                                          <p:stCondLst>
                                            <p:cond delay="0"/>
                                          </p:stCondLst>
                                        </p:cTn>
                                        <p:tgtEl>
                                          <p:spTgt spid="3">
                                            <p:txEl>
                                              <p:pRg st="10" end="10"/>
                                            </p:txEl>
                                          </p:spTgt>
                                        </p:tgtEl>
                                        <p:attrNameLst>
                                          <p:attrName>style.visibility</p:attrName>
                                        </p:attrNameLst>
                                      </p:cBhvr>
                                      <p:to>
                                        <p:strVal val="visible"/>
                                      </p:to>
                                    </p:set>
                                    <p:animEffect transition="in" filter="fade">
                                      <p:cBhvr>
                                        <p:cTn id="92" dur="500"/>
                                        <p:tgtEl>
                                          <p:spTgt spid="3">
                                            <p:txEl>
                                              <p:pRg st="10" end="1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
                                            <p:txEl>
                                              <p:pRg st="11" end="11"/>
                                            </p:txEl>
                                          </p:spTgt>
                                        </p:tgtEl>
                                        <p:attrNameLst>
                                          <p:attrName>style.visibility</p:attrName>
                                        </p:attrNameLst>
                                      </p:cBhvr>
                                      <p:to>
                                        <p:strVal val="visible"/>
                                      </p:to>
                                    </p:set>
                                    <p:animEffect transition="in" filter="fade">
                                      <p:cBhvr>
                                        <p:cTn id="97" dur="500"/>
                                        <p:tgtEl>
                                          <p:spTgt spid="3">
                                            <p:txEl>
                                              <p:pRg st="11" end="11"/>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3">
                                            <p:txEl>
                                              <p:pRg st="12" end="12"/>
                                            </p:txEl>
                                          </p:spTgt>
                                        </p:tgtEl>
                                        <p:attrNameLst>
                                          <p:attrName>style.visibility</p:attrName>
                                        </p:attrNameLst>
                                      </p:cBhvr>
                                      <p:to>
                                        <p:strVal val="visible"/>
                                      </p:to>
                                    </p:set>
                                    <p:animEffect transition="in" filter="fade">
                                      <p:cBhvr>
                                        <p:cTn id="100" dur="500"/>
                                        <p:tgtEl>
                                          <p:spTgt spid="3">
                                            <p:txEl>
                                              <p:pRg st="12" end="12"/>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3">
                                            <p:txEl>
                                              <p:pRg st="13" end="13"/>
                                            </p:txEl>
                                          </p:spTgt>
                                        </p:tgtEl>
                                        <p:attrNameLst>
                                          <p:attrName>style.visibility</p:attrName>
                                        </p:attrNameLst>
                                      </p:cBhvr>
                                      <p:to>
                                        <p:strVal val="visible"/>
                                      </p:to>
                                    </p:set>
                                    <p:animEffect transition="in" filter="fade">
                                      <p:cBhvr>
                                        <p:cTn id="103" dur="500"/>
                                        <p:tgtEl>
                                          <p:spTgt spid="3">
                                            <p:txEl>
                                              <p:pRg st="13" end="13"/>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3">
                                            <p:txEl>
                                              <p:pRg st="14" end="14"/>
                                            </p:txEl>
                                          </p:spTgt>
                                        </p:tgtEl>
                                        <p:attrNameLst>
                                          <p:attrName>style.visibility</p:attrName>
                                        </p:attrNameLst>
                                      </p:cBhvr>
                                      <p:to>
                                        <p:strVal val="visible"/>
                                      </p:to>
                                    </p:set>
                                    <p:animEffect transition="in" filter="fade">
                                      <p:cBhvr>
                                        <p:cTn id="106" dur="500"/>
                                        <p:tgtEl>
                                          <p:spTgt spid="3">
                                            <p:txEl>
                                              <p:pRg st="14" end="14"/>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3">
                                            <p:txEl>
                                              <p:pRg st="15" end="15"/>
                                            </p:txEl>
                                          </p:spTgt>
                                        </p:tgtEl>
                                        <p:attrNameLst>
                                          <p:attrName>style.visibility</p:attrName>
                                        </p:attrNameLst>
                                      </p:cBhvr>
                                      <p:to>
                                        <p:strVal val="visible"/>
                                      </p:to>
                                    </p:set>
                                    <p:animEffect transition="in" filter="fade">
                                      <p:cBhvr>
                                        <p:cTn id="109" dur="500"/>
                                        <p:tgtEl>
                                          <p:spTgt spid="3">
                                            <p:txEl>
                                              <p:pRg st="15" end="15"/>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3">
                                            <p:txEl>
                                              <p:pRg st="16" end="16"/>
                                            </p:txEl>
                                          </p:spTgt>
                                        </p:tgtEl>
                                        <p:attrNameLst>
                                          <p:attrName>style.visibility</p:attrName>
                                        </p:attrNameLst>
                                      </p:cBhvr>
                                      <p:to>
                                        <p:strVal val="visible"/>
                                      </p:to>
                                    </p:set>
                                    <p:animEffect transition="in" filter="fade">
                                      <p:cBhvr>
                                        <p:cTn id="112" dur="500"/>
                                        <p:tgtEl>
                                          <p:spTgt spid="3">
                                            <p:txEl>
                                              <p:pRg st="16" end="16"/>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3">
                                            <p:txEl>
                                              <p:pRg st="17" end="17"/>
                                            </p:txEl>
                                          </p:spTgt>
                                        </p:tgtEl>
                                        <p:attrNameLst>
                                          <p:attrName>style.visibility</p:attrName>
                                        </p:attrNameLst>
                                      </p:cBhvr>
                                      <p:to>
                                        <p:strVal val="visible"/>
                                      </p:to>
                                    </p:set>
                                    <p:animEffect transition="in" filter="fade">
                                      <p:cBhvr>
                                        <p:cTn id="115" dur="500"/>
                                        <p:tgtEl>
                                          <p:spTgt spid="3">
                                            <p:txEl>
                                              <p:pRg st="17" end="17"/>
                                            </p:txEl>
                                          </p:spTgt>
                                        </p:tgtEl>
                                      </p:cBhvr>
                                    </p:animEffect>
                                  </p:childTnLst>
                                </p:cTn>
                              </p:par>
                              <p:par>
                                <p:cTn id="116" presetID="10" presetClass="entr" presetSubtype="0" fill="hold" nodeType="withEffect">
                                  <p:stCondLst>
                                    <p:cond delay="0"/>
                                  </p:stCondLst>
                                  <p:childTnLst>
                                    <p:set>
                                      <p:cBhvr>
                                        <p:cTn id="117" dur="1" fill="hold">
                                          <p:stCondLst>
                                            <p:cond delay="0"/>
                                          </p:stCondLst>
                                        </p:cTn>
                                        <p:tgtEl>
                                          <p:spTgt spid="12">
                                            <p:txEl>
                                              <p:pRg st="0" end="0"/>
                                            </p:txEl>
                                          </p:spTgt>
                                        </p:tgtEl>
                                        <p:attrNameLst>
                                          <p:attrName>style.visibility</p:attrName>
                                        </p:attrNameLst>
                                      </p:cBhvr>
                                      <p:to>
                                        <p:strVal val="visible"/>
                                      </p:to>
                                    </p:set>
                                    <p:animEffect transition="in" filter="fade">
                                      <p:cBhvr>
                                        <p:cTn id="118" dur="500"/>
                                        <p:tgtEl>
                                          <p:spTgt spid="12">
                                            <p:txEl>
                                              <p:pRg st="0" end="0"/>
                                            </p:txEl>
                                          </p:spTgt>
                                        </p:tgtEl>
                                      </p:cBhvr>
                                    </p:animEffect>
                                  </p:childTnLst>
                                </p:cTn>
                              </p:par>
                              <p:par>
                                <p:cTn id="119" presetID="10" presetClass="entr" presetSubtype="0" fill="hold" nodeType="withEffect">
                                  <p:stCondLst>
                                    <p:cond delay="0"/>
                                  </p:stCondLst>
                                  <p:childTnLst>
                                    <p:set>
                                      <p:cBhvr>
                                        <p:cTn id="120" dur="1" fill="hold">
                                          <p:stCondLst>
                                            <p:cond delay="0"/>
                                          </p:stCondLst>
                                        </p:cTn>
                                        <p:tgtEl>
                                          <p:spTgt spid="12">
                                            <p:txEl>
                                              <p:pRg st="1" end="1"/>
                                            </p:txEl>
                                          </p:spTgt>
                                        </p:tgtEl>
                                        <p:attrNameLst>
                                          <p:attrName>style.visibility</p:attrName>
                                        </p:attrNameLst>
                                      </p:cBhvr>
                                      <p:to>
                                        <p:strVal val="visible"/>
                                      </p:to>
                                    </p:set>
                                    <p:animEffect transition="in" filter="fade">
                                      <p:cBhvr>
                                        <p:cTn id="121" dur="500"/>
                                        <p:tgtEl>
                                          <p:spTgt spid="12">
                                            <p:txEl>
                                              <p:pRg st="1" end="1"/>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12">
                                            <p:txEl>
                                              <p:pRg st="2" end="2"/>
                                            </p:txEl>
                                          </p:spTgt>
                                        </p:tgtEl>
                                        <p:attrNameLst>
                                          <p:attrName>style.visibility</p:attrName>
                                        </p:attrNameLst>
                                      </p:cBhvr>
                                      <p:to>
                                        <p:strVal val="visible"/>
                                      </p:to>
                                    </p:set>
                                    <p:animEffect transition="in" filter="fade">
                                      <p:cBhvr>
                                        <p:cTn id="126" dur="500"/>
                                        <p:tgtEl>
                                          <p:spTgt spid="12">
                                            <p:txEl>
                                              <p:pRg st="2" end="2"/>
                                            </p:txEl>
                                          </p:spTgt>
                                        </p:tgtEl>
                                      </p:cBhvr>
                                    </p:animEffect>
                                  </p:childTnLst>
                                </p:cTn>
                              </p:par>
                              <p:par>
                                <p:cTn id="127" presetID="10" presetClass="entr" presetSubtype="0" fill="hold" nodeType="withEffect">
                                  <p:stCondLst>
                                    <p:cond delay="0"/>
                                  </p:stCondLst>
                                  <p:childTnLst>
                                    <p:set>
                                      <p:cBhvr>
                                        <p:cTn id="128" dur="1" fill="hold">
                                          <p:stCondLst>
                                            <p:cond delay="0"/>
                                          </p:stCondLst>
                                        </p:cTn>
                                        <p:tgtEl>
                                          <p:spTgt spid="12">
                                            <p:txEl>
                                              <p:pRg st="3" end="3"/>
                                            </p:txEl>
                                          </p:spTgt>
                                        </p:tgtEl>
                                        <p:attrNameLst>
                                          <p:attrName>style.visibility</p:attrName>
                                        </p:attrNameLst>
                                      </p:cBhvr>
                                      <p:to>
                                        <p:strVal val="visible"/>
                                      </p:to>
                                    </p:set>
                                    <p:animEffect transition="in" filter="fade">
                                      <p:cBhvr>
                                        <p:cTn id="129" dur="500"/>
                                        <p:tgtEl>
                                          <p:spTgt spid="12">
                                            <p:txEl>
                                              <p:pRg st="3" end="3"/>
                                            </p:txEl>
                                          </p:spTgt>
                                        </p:tgtEl>
                                      </p:cBhvr>
                                    </p:animEffect>
                                  </p:childTnLst>
                                </p:cTn>
                              </p:par>
                              <p:par>
                                <p:cTn id="130" presetID="10" presetClass="entr" presetSubtype="0" fill="hold" nodeType="withEffect">
                                  <p:stCondLst>
                                    <p:cond delay="0"/>
                                  </p:stCondLst>
                                  <p:childTnLst>
                                    <p:set>
                                      <p:cBhvr>
                                        <p:cTn id="131" dur="1" fill="hold">
                                          <p:stCondLst>
                                            <p:cond delay="0"/>
                                          </p:stCondLst>
                                        </p:cTn>
                                        <p:tgtEl>
                                          <p:spTgt spid="12">
                                            <p:txEl>
                                              <p:pRg st="4" end="4"/>
                                            </p:txEl>
                                          </p:spTgt>
                                        </p:tgtEl>
                                        <p:attrNameLst>
                                          <p:attrName>style.visibility</p:attrName>
                                        </p:attrNameLst>
                                      </p:cBhvr>
                                      <p:to>
                                        <p:strVal val="visible"/>
                                      </p:to>
                                    </p:set>
                                    <p:animEffect transition="in" filter="fade">
                                      <p:cBhvr>
                                        <p:cTn id="132" dur="500"/>
                                        <p:tgtEl>
                                          <p:spTgt spid="12">
                                            <p:txEl>
                                              <p:pRg st="4" end="4"/>
                                            </p:txEl>
                                          </p:spTgt>
                                        </p:tgtEl>
                                      </p:cBhvr>
                                    </p:animEffect>
                                  </p:childTnLst>
                                </p:cTn>
                              </p:par>
                              <p:par>
                                <p:cTn id="133" presetID="10" presetClass="entr" presetSubtype="0" fill="hold" nodeType="withEffect">
                                  <p:stCondLst>
                                    <p:cond delay="0"/>
                                  </p:stCondLst>
                                  <p:childTnLst>
                                    <p:set>
                                      <p:cBhvr>
                                        <p:cTn id="134" dur="1" fill="hold">
                                          <p:stCondLst>
                                            <p:cond delay="0"/>
                                          </p:stCondLst>
                                        </p:cTn>
                                        <p:tgtEl>
                                          <p:spTgt spid="12">
                                            <p:txEl>
                                              <p:pRg st="5" end="5"/>
                                            </p:txEl>
                                          </p:spTgt>
                                        </p:tgtEl>
                                        <p:attrNameLst>
                                          <p:attrName>style.visibility</p:attrName>
                                        </p:attrNameLst>
                                      </p:cBhvr>
                                      <p:to>
                                        <p:strVal val="visible"/>
                                      </p:to>
                                    </p:set>
                                    <p:animEffect transition="in" filter="fade">
                                      <p:cBhvr>
                                        <p:cTn id="135" dur="500"/>
                                        <p:tgtEl>
                                          <p:spTgt spid="12">
                                            <p:txEl>
                                              <p:pRg st="5" end="5"/>
                                            </p:txEl>
                                          </p:spTgt>
                                        </p:tgtEl>
                                      </p:cBhvr>
                                    </p:animEffect>
                                  </p:childTnLst>
                                </p:cTn>
                              </p:par>
                              <p:par>
                                <p:cTn id="136" presetID="10" presetClass="entr" presetSubtype="0" fill="hold" nodeType="withEffect">
                                  <p:stCondLst>
                                    <p:cond delay="0"/>
                                  </p:stCondLst>
                                  <p:childTnLst>
                                    <p:set>
                                      <p:cBhvr>
                                        <p:cTn id="137" dur="1" fill="hold">
                                          <p:stCondLst>
                                            <p:cond delay="0"/>
                                          </p:stCondLst>
                                        </p:cTn>
                                        <p:tgtEl>
                                          <p:spTgt spid="12">
                                            <p:txEl>
                                              <p:pRg st="6" end="6"/>
                                            </p:txEl>
                                          </p:spTgt>
                                        </p:tgtEl>
                                        <p:attrNameLst>
                                          <p:attrName>style.visibility</p:attrName>
                                        </p:attrNameLst>
                                      </p:cBhvr>
                                      <p:to>
                                        <p:strVal val="visible"/>
                                      </p:to>
                                    </p:set>
                                    <p:animEffect transition="in" filter="fade">
                                      <p:cBhvr>
                                        <p:cTn id="138" dur="500"/>
                                        <p:tgtEl>
                                          <p:spTgt spid="12">
                                            <p:txEl>
                                              <p:pRg st="6" end="6"/>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12">
                                            <p:txEl>
                                              <p:pRg st="7" end="7"/>
                                            </p:txEl>
                                          </p:spTgt>
                                        </p:tgtEl>
                                        <p:attrNameLst>
                                          <p:attrName>style.visibility</p:attrName>
                                        </p:attrNameLst>
                                      </p:cBhvr>
                                      <p:to>
                                        <p:strVal val="visible"/>
                                      </p:to>
                                    </p:set>
                                    <p:animEffect transition="in" filter="fade">
                                      <p:cBhvr>
                                        <p:cTn id="143" dur="500"/>
                                        <p:tgtEl>
                                          <p:spTgt spid="12">
                                            <p:txEl>
                                              <p:pRg st="7" end="7"/>
                                            </p:txEl>
                                          </p:spTgt>
                                        </p:tgtEl>
                                      </p:cBhvr>
                                    </p:animEffect>
                                  </p:childTnLst>
                                </p:cTn>
                              </p:par>
                              <p:par>
                                <p:cTn id="144" presetID="10" presetClass="entr" presetSubtype="0" fill="hold" nodeType="withEffect">
                                  <p:stCondLst>
                                    <p:cond delay="0"/>
                                  </p:stCondLst>
                                  <p:childTnLst>
                                    <p:set>
                                      <p:cBhvr>
                                        <p:cTn id="145" dur="1" fill="hold">
                                          <p:stCondLst>
                                            <p:cond delay="0"/>
                                          </p:stCondLst>
                                        </p:cTn>
                                        <p:tgtEl>
                                          <p:spTgt spid="12">
                                            <p:txEl>
                                              <p:pRg st="8" end="8"/>
                                            </p:txEl>
                                          </p:spTgt>
                                        </p:tgtEl>
                                        <p:attrNameLst>
                                          <p:attrName>style.visibility</p:attrName>
                                        </p:attrNameLst>
                                      </p:cBhvr>
                                      <p:to>
                                        <p:strVal val="visible"/>
                                      </p:to>
                                    </p:set>
                                    <p:animEffect transition="in" filter="fade">
                                      <p:cBhvr>
                                        <p:cTn id="146" dur="500"/>
                                        <p:tgtEl>
                                          <p:spTgt spid="12">
                                            <p:txEl>
                                              <p:pRg st="8" end="8"/>
                                            </p:txEl>
                                          </p:spTgt>
                                        </p:tgtEl>
                                      </p:cBhvr>
                                    </p:animEffect>
                                  </p:childTnLst>
                                </p:cTn>
                              </p:par>
                              <p:par>
                                <p:cTn id="147" presetID="10" presetClass="entr" presetSubtype="0" fill="hold" nodeType="withEffect">
                                  <p:stCondLst>
                                    <p:cond delay="0"/>
                                  </p:stCondLst>
                                  <p:childTnLst>
                                    <p:set>
                                      <p:cBhvr>
                                        <p:cTn id="148" dur="1" fill="hold">
                                          <p:stCondLst>
                                            <p:cond delay="0"/>
                                          </p:stCondLst>
                                        </p:cTn>
                                        <p:tgtEl>
                                          <p:spTgt spid="12">
                                            <p:txEl>
                                              <p:pRg st="9" end="9"/>
                                            </p:txEl>
                                          </p:spTgt>
                                        </p:tgtEl>
                                        <p:attrNameLst>
                                          <p:attrName>style.visibility</p:attrName>
                                        </p:attrNameLst>
                                      </p:cBhvr>
                                      <p:to>
                                        <p:strVal val="visible"/>
                                      </p:to>
                                    </p:set>
                                    <p:animEffect transition="in" filter="fade">
                                      <p:cBhvr>
                                        <p:cTn id="149" dur="500"/>
                                        <p:tgtEl>
                                          <p:spTgt spid="12">
                                            <p:txEl>
                                              <p:pRg st="9" end="9"/>
                                            </p:txEl>
                                          </p:spTgt>
                                        </p:tgtEl>
                                      </p:cBhvr>
                                    </p:animEffect>
                                  </p:childTnLst>
                                </p:cTn>
                              </p:par>
                              <p:par>
                                <p:cTn id="150" presetID="10" presetClass="entr" presetSubtype="0" fill="hold" nodeType="withEffect">
                                  <p:stCondLst>
                                    <p:cond delay="0"/>
                                  </p:stCondLst>
                                  <p:childTnLst>
                                    <p:set>
                                      <p:cBhvr>
                                        <p:cTn id="151" dur="1" fill="hold">
                                          <p:stCondLst>
                                            <p:cond delay="0"/>
                                          </p:stCondLst>
                                        </p:cTn>
                                        <p:tgtEl>
                                          <p:spTgt spid="12">
                                            <p:txEl>
                                              <p:pRg st="10" end="10"/>
                                            </p:txEl>
                                          </p:spTgt>
                                        </p:tgtEl>
                                        <p:attrNameLst>
                                          <p:attrName>style.visibility</p:attrName>
                                        </p:attrNameLst>
                                      </p:cBhvr>
                                      <p:to>
                                        <p:strVal val="visible"/>
                                      </p:to>
                                    </p:set>
                                    <p:animEffect transition="in" filter="fade">
                                      <p:cBhvr>
                                        <p:cTn id="152" dur="500"/>
                                        <p:tgtEl>
                                          <p:spTgt spid="12">
                                            <p:txEl>
                                              <p:pRg st="10" end="10"/>
                                            </p:txEl>
                                          </p:spTgt>
                                        </p:tgtEl>
                                      </p:cBhvr>
                                    </p:animEffect>
                                  </p:childTnLst>
                                </p:cTn>
                              </p:par>
                              <p:par>
                                <p:cTn id="153" presetID="10" presetClass="entr" presetSubtype="0" fill="hold" nodeType="withEffect">
                                  <p:stCondLst>
                                    <p:cond delay="0"/>
                                  </p:stCondLst>
                                  <p:childTnLst>
                                    <p:set>
                                      <p:cBhvr>
                                        <p:cTn id="154" dur="1" fill="hold">
                                          <p:stCondLst>
                                            <p:cond delay="0"/>
                                          </p:stCondLst>
                                        </p:cTn>
                                        <p:tgtEl>
                                          <p:spTgt spid="12">
                                            <p:txEl>
                                              <p:pRg st="11" end="11"/>
                                            </p:txEl>
                                          </p:spTgt>
                                        </p:tgtEl>
                                        <p:attrNameLst>
                                          <p:attrName>style.visibility</p:attrName>
                                        </p:attrNameLst>
                                      </p:cBhvr>
                                      <p:to>
                                        <p:strVal val="visible"/>
                                      </p:to>
                                    </p:set>
                                    <p:animEffect transition="in" filter="fade">
                                      <p:cBhvr>
                                        <p:cTn id="155" dur="500"/>
                                        <p:tgtEl>
                                          <p:spTgt spid="12">
                                            <p:txEl>
                                              <p:pRg st="11" end="11"/>
                                            </p:txEl>
                                          </p:spTgt>
                                        </p:tgtEl>
                                      </p:cBhvr>
                                    </p:animEffect>
                                  </p:childTnLst>
                                </p:cTn>
                              </p:par>
                              <p:par>
                                <p:cTn id="156" presetID="10" presetClass="entr" presetSubtype="0" fill="hold" nodeType="withEffect">
                                  <p:stCondLst>
                                    <p:cond delay="0"/>
                                  </p:stCondLst>
                                  <p:childTnLst>
                                    <p:set>
                                      <p:cBhvr>
                                        <p:cTn id="157" dur="1" fill="hold">
                                          <p:stCondLst>
                                            <p:cond delay="0"/>
                                          </p:stCondLst>
                                        </p:cTn>
                                        <p:tgtEl>
                                          <p:spTgt spid="12">
                                            <p:txEl>
                                              <p:pRg st="12" end="12"/>
                                            </p:txEl>
                                          </p:spTgt>
                                        </p:tgtEl>
                                        <p:attrNameLst>
                                          <p:attrName>style.visibility</p:attrName>
                                        </p:attrNameLst>
                                      </p:cBhvr>
                                      <p:to>
                                        <p:strVal val="visible"/>
                                      </p:to>
                                    </p:set>
                                    <p:animEffect transition="in" filter="fade">
                                      <p:cBhvr>
                                        <p:cTn id="158" dur="500"/>
                                        <p:tgtEl>
                                          <p:spTgt spid="12">
                                            <p:txEl>
                                              <p:pRg st="12" end="12"/>
                                            </p:txEl>
                                          </p:spTgt>
                                        </p:tgtEl>
                                      </p:cBhvr>
                                    </p:animEffect>
                                  </p:childTnLst>
                                </p:cTn>
                              </p:par>
                              <p:par>
                                <p:cTn id="159" presetID="10" presetClass="entr" presetSubtype="0" fill="hold" nodeType="withEffect">
                                  <p:stCondLst>
                                    <p:cond delay="0"/>
                                  </p:stCondLst>
                                  <p:childTnLst>
                                    <p:set>
                                      <p:cBhvr>
                                        <p:cTn id="160" dur="1" fill="hold">
                                          <p:stCondLst>
                                            <p:cond delay="0"/>
                                          </p:stCondLst>
                                        </p:cTn>
                                        <p:tgtEl>
                                          <p:spTgt spid="12">
                                            <p:txEl>
                                              <p:pRg st="13" end="13"/>
                                            </p:txEl>
                                          </p:spTgt>
                                        </p:tgtEl>
                                        <p:attrNameLst>
                                          <p:attrName>style.visibility</p:attrName>
                                        </p:attrNameLst>
                                      </p:cBhvr>
                                      <p:to>
                                        <p:strVal val="visible"/>
                                      </p:to>
                                    </p:set>
                                    <p:animEffect transition="in" filter="fade">
                                      <p:cBhvr>
                                        <p:cTn id="161" dur="500"/>
                                        <p:tgtEl>
                                          <p:spTgt spid="12">
                                            <p:txEl>
                                              <p:pRg st="13" end="13"/>
                                            </p:txEl>
                                          </p:spTgt>
                                        </p:tgtEl>
                                      </p:cBhvr>
                                    </p:animEffect>
                                  </p:childTnLst>
                                </p:cTn>
                              </p:par>
                              <p:par>
                                <p:cTn id="162" presetID="10" presetClass="entr" presetSubtype="0" fill="hold" nodeType="withEffect">
                                  <p:stCondLst>
                                    <p:cond delay="0"/>
                                  </p:stCondLst>
                                  <p:childTnLst>
                                    <p:set>
                                      <p:cBhvr>
                                        <p:cTn id="163" dur="1" fill="hold">
                                          <p:stCondLst>
                                            <p:cond delay="0"/>
                                          </p:stCondLst>
                                        </p:cTn>
                                        <p:tgtEl>
                                          <p:spTgt spid="12">
                                            <p:txEl>
                                              <p:pRg st="14" end="14"/>
                                            </p:txEl>
                                          </p:spTgt>
                                        </p:tgtEl>
                                        <p:attrNameLst>
                                          <p:attrName>style.visibility</p:attrName>
                                        </p:attrNameLst>
                                      </p:cBhvr>
                                      <p:to>
                                        <p:strVal val="visible"/>
                                      </p:to>
                                    </p:set>
                                    <p:animEffect transition="in" filter="fade">
                                      <p:cBhvr>
                                        <p:cTn id="164" dur="500"/>
                                        <p:tgtEl>
                                          <p:spTgt spid="12">
                                            <p:txEl>
                                              <p:pRg st="14" end="14"/>
                                            </p:txEl>
                                          </p:spTgt>
                                        </p:tgtEl>
                                      </p:cBhvr>
                                    </p:animEffect>
                                  </p:childTnLst>
                                </p:cTn>
                              </p:par>
                              <p:par>
                                <p:cTn id="165" presetID="10" presetClass="entr" presetSubtype="0" fill="hold" nodeType="withEffect">
                                  <p:stCondLst>
                                    <p:cond delay="0"/>
                                  </p:stCondLst>
                                  <p:childTnLst>
                                    <p:set>
                                      <p:cBhvr>
                                        <p:cTn id="166" dur="1" fill="hold">
                                          <p:stCondLst>
                                            <p:cond delay="0"/>
                                          </p:stCondLst>
                                        </p:cTn>
                                        <p:tgtEl>
                                          <p:spTgt spid="12">
                                            <p:txEl>
                                              <p:pRg st="16" end="16"/>
                                            </p:txEl>
                                          </p:spTgt>
                                        </p:tgtEl>
                                        <p:attrNameLst>
                                          <p:attrName>style.visibility</p:attrName>
                                        </p:attrNameLst>
                                      </p:cBhvr>
                                      <p:to>
                                        <p:strVal val="visible"/>
                                      </p:to>
                                    </p:set>
                                    <p:animEffect transition="in" filter="fade">
                                      <p:cBhvr>
                                        <p:cTn id="167" dur="500"/>
                                        <p:tgtEl>
                                          <p:spTgt spid="12">
                                            <p:txEl>
                                              <p:pRg st="16" end="16"/>
                                            </p:txEl>
                                          </p:spTgt>
                                        </p:tgtEl>
                                      </p:cBhvr>
                                    </p:animEffect>
                                  </p:childTnLst>
                                </p:cTn>
                              </p:par>
                              <p:par>
                                <p:cTn id="168" presetID="10" presetClass="entr" presetSubtype="0" fill="hold" nodeType="withEffect">
                                  <p:stCondLst>
                                    <p:cond delay="0"/>
                                  </p:stCondLst>
                                  <p:childTnLst>
                                    <p:set>
                                      <p:cBhvr>
                                        <p:cTn id="169" dur="1" fill="hold">
                                          <p:stCondLst>
                                            <p:cond delay="0"/>
                                          </p:stCondLst>
                                        </p:cTn>
                                        <p:tgtEl>
                                          <p:spTgt spid="12">
                                            <p:txEl>
                                              <p:pRg st="15" end="15"/>
                                            </p:txEl>
                                          </p:spTgt>
                                        </p:tgtEl>
                                        <p:attrNameLst>
                                          <p:attrName>style.visibility</p:attrName>
                                        </p:attrNameLst>
                                      </p:cBhvr>
                                      <p:to>
                                        <p:strVal val="visible"/>
                                      </p:to>
                                    </p:set>
                                    <p:animEffect transition="in" filter="fade">
                                      <p:cBhvr>
                                        <p:cTn id="170" dur="500"/>
                                        <p:tgtEl>
                                          <p:spTgt spid="1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20</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rgbClr val="000000"/>
                </a:solidFill>
                <a:latin typeface="Montserrat Semi" charset="0"/>
                <a:ea typeface="Montserrat Semi" charset="0"/>
                <a:cs typeface="Montserrat Semi" charset="0"/>
                <a:sym typeface="Poppins Medium" charset="0"/>
              </a:rPr>
              <a:t>Filtrer</a:t>
            </a:r>
            <a:r>
              <a:rPr lang="en-US" altLang="x-none" sz="7200" b="1" dirty="0">
                <a:solidFill>
                  <a:srgbClr val="000000"/>
                </a:solidFill>
                <a:latin typeface="Montserrat Semi" charset="0"/>
                <a:ea typeface="Montserrat Semi" charset="0"/>
                <a:cs typeface="Montserrat Semi" charset="0"/>
                <a:sym typeface="Poppins Medium" charset="0"/>
              </a:rPr>
              <a:t>, </a:t>
            </a:r>
            <a:r>
              <a:rPr lang="en-US" altLang="x-none" sz="7200" b="1" dirty="0" err="1">
                <a:solidFill>
                  <a:srgbClr val="000000"/>
                </a:solidFill>
                <a:latin typeface="Montserrat Semi" charset="0"/>
                <a:ea typeface="Montserrat Semi" charset="0"/>
                <a:cs typeface="Montserrat Semi" charset="0"/>
                <a:sym typeface="Poppins Medium" charset="0"/>
              </a:rPr>
              <a:t>organiser</a:t>
            </a:r>
            <a:r>
              <a:rPr lang="en-US" altLang="x-none" sz="7200" b="1" dirty="0">
                <a:solidFill>
                  <a:srgbClr val="000000"/>
                </a:solidFill>
                <a:latin typeface="Montserrat Semi" charset="0"/>
                <a:ea typeface="Montserrat Semi" charset="0"/>
                <a:cs typeface="Montserrat Semi" charset="0"/>
                <a:sym typeface="Poppins Medium" charset="0"/>
              </a:rPr>
              <a:t> et trier</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9" name="ZoneTexte 8">
            <a:extLst>
              <a:ext uri="{FF2B5EF4-FFF2-40B4-BE49-F238E27FC236}">
                <a16:creationId xmlns:a16="http://schemas.microsoft.com/office/drawing/2014/main" id="{5E368905-A269-4B0D-8C30-30CA7B59D97D}"/>
              </a:ext>
            </a:extLst>
          </p:cNvPr>
          <p:cNvSpPr txBox="1"/>
          <p:nvPr/>
        </p:nvSpPr>
        <p:spPr>
          <a:xfrm>
            <a:off x="1318792" y="2537520"/>
            <a:ext cx="14113568" cy="9325630"/>
          </a:xfrm>
          <a:prstGeom prst="rect">
            <a:avLst/>
          </a:prstGeom>
          <a:noFill/>
        </p:spPr>
        <p:txBody>
          <a:bodyPr wrap="square">
            <a:spAutoFit/>
          </a:bodyPr>
          <a:lstStyle/>
          <a:p>
            <a:pPr algn="l"/>
            <a:r>
              <a:rPr lang="fr-FR" sz="3000" b="0" i="0" u="none" strike="noStrike" baseline="0" dirty="0">
                <a:solidFill>
                  <a:srgbClr val="000000"/>
                </a:solidFill>
                <a:latin typeface="Calibri" panose="020F0502020204030204" pitchFamily="34" charset="0"/>
                <a:cs typeface="Calibri" panose="020F0502020204030204" pitchFamily="34" charset="0"/>
              </a:rPr>
              <a:t>Afin de</a:t>
            </a:r>
            <a:r>
              <a:rPr lang="fr-FR" sz="3000" dirty="0">
                <a:solidFill>
                  <a:srgbClr val="000000"/>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faciliter votre travail, il est parfois recommandé de changer l’affichage pour identifier plus rapidement certains</a:t>
            </a:r>
            <a:r>
              <a:rPr lang="fr-FR" sz="3000" dirty="0">
                <a:solidFill>
                  <a:srgbClr val="000000"/>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messages en particulier.</a:t>
            </a:r>
          </a:p>
          <a:p>
            <a:pPr algn="l"/>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r>
              <a:rPr lang="fr-FR" sz="3000" dirty="0">
                <a:solidFill>
                  <a:srgbClr val="000000"/>
                </a:solidFill>
                <a:latin typeface="Calibri" panose="020F0502020204030204" pitchFamily="34" charset="0"/>
                <a:cs typeface="Calibri" panose="020F0502020204030204" pitchFamily="34" charset="0"/>
              </a:rPr>
              <a:t>Au dessus de la liste de vos messages, vous retrouvez le bouton permettant de filtrer, d’organiser et de trier vos emails.</a:t>
            </a:r>
            <a:endParaRPr lang="fr-FR" sz="300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b="1" dirty="0">
              <a:solidFill>
                <a:srgbClr val="000000"/>
              </a:solidFill>
              <a:latin typeface="Calibri" panose="020F0502020204030204" pitchFamily="34" charset="0"/>
              <a:cs typeface="Calibri" panose="020F0502020204030204" pitchFamily="34" charset="0"/>
            </a:endParaRPr>
          </a:p>
          <a:p>
            <a:pPr algn="l"/>
            <a:r>
              <a:rPr lang="fr-FR" sz="3000" b="1" i="0" u="none" strike="noStrike" baseline="0" dirty="0">
                <a:solidFill>
                  <a:srgbClr val="000000"/>
                </a:solidFill>
                <a:latin typeface="Calibri" panose="020F0502020204030204" pitchFamily="34" charset="0"/>
                <a:cs typeface="Calibri" panose="020F0502020204030204" pitchFamily="34" charset="0"/>
              </a:rPr>
              <a:t>Filtrer</a:t>
            </a:r>
            <a:r>
              <a:rPr lang="fr-FR" sz="3000" i="0" u="none" strike="noStrike" baseline="0" dirty="0">
                <a:solidFill>
                  <a:srgbClr val="000000"/>
                </a:solidFill>
                <a:latin typeface="Calibri" panose="020F0502020204030204" pitchFamily="34" charset="0"/>
                <a:cs typeface="Calibri" panose="020F0502020204030204" pitchFamily="34" charset="0"/>
              </a:rPr>
              <a:t>: Il vous permet de rapidement afficher les courriels non lus, ceux marqué d’un indicateur ou encore les messages avec mentions</a:t>
            </a:r>
          </a:p>
          <a:p>
            <a:pPr algn="l"/>
            <a:endParaRPr lang="fr-FR" sz="300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1" i="0" u="none" strike="noStrike" baseline="0" dirty="0">
                <a:solidFill>
                  <a:srgbClr val="000000"/>
                </a:solidFill>
                <a:latin typeface="Calibri" panose="020F0502020204030204" pitchFamily="34" charset="0"/>
                <a:cs typeface="Calibri" panose="020F0502020204030204" pitchFamily="34" charset="0"/>
              </a:rPr>
              <a:t>Organiser par : </a:t>
            </a:r>
            <a:r>
              <a:rPr lang="fr-FR" sz="3000" i="0" u="none" strike="noStrike" baseline="0" dirty="0">
                <a:solidFill>
                  <a:srgbClr val="000000"/>
                </a:solidFill>
                <a:latin typeface="Calibri" panose="020F0502020204030204" pitchFamily="34" charset="0"/>
                <a:cs typeface="Calibri" panose="020F0502020204030204" pitchFamily="34" charset="0"/>
              </a:rPr>
              <a:t>Nos mails sont par défaut organisés par date mais il est possible de les organiser par catégorie, taille, importance..</a:t>
            </a:r>
          </a:p>
          <a:p>
            <a:pPr algn="l"/>
            <a:endParaRPr lang="fr-FR" sz="300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1" i="0" u="none" strike="noStrike" baseline="0" dirty="0">
                <a:solidFill>
                  <a:srgbClr val="000000"/>
                </a:solidFill>
                <a:latin typeface="Calibri" panose="020F0502020204030204" pitchFamily="34" charset="0"/>
                <a:cs typeface="Calibri" panose="020F0502020204030204" pitchFamily="34" charset="0"/>
              </a:rPr>
              <a:t>Trier</a:t>
            </a:r>
            <a:r>
              <a:rPr lang="fr-FR" sz="3000" b="0" i="0" u="none" strike="noStrike" baseline="0" dirty="0">
                <a:solidFill>
                  <a:srgbClr val="000000"/>
                </a:solidFill>
                <a:latin typeface="Calibri" panose="020F0502020204030204" pitchFamily="34" charset="0"/>
                <a:cs typeface="Calibri" panose="020F0502020204030204" pitchFamily="34" charset="0"/>
              </a:rPr>
              <a:t> vous permet de choisir si vous souhaitez afficher vos emails par ordre chronologique ou vos emails du </a:t>
            </a:r>
            <a:r>
              <a:rPr lang="fr-FR" sz="3000" dirty="0">
                <a:solidFill>
                  <a:srgbClr val="000000"/>
                </a:solidFill>
                <a:latin typeface="Calibri" panose="020F0502020204030204" pitchFamily="34" charset="0"/>
                <a:cs typeface="Calibri" panose="020F0502020204030204" pitchFamily="34" charset="0"/>
              </a:rPr>
              <a:t>les plu</a:t>
            </a:r>
            <a:r>
              <a:rPr lang="fr-FR" sz="3000" b="0" i="0" u="none" strike="noStrike" baseline="0" dirty="0">
                <a:solidFill>
                  <a:srgbClr val="000000"/>
                </a:solidFill>
                <a:latin typeface="Calibri" panose="020F0502020204030204" pitchFamily="34" charset="0"/>
                <a:cs typeface="Calibri" panose="020F0502020204030204" pitchFamily="34" charset="0"/>
              </a:rPr>
              <a:t>s anciens en haut.</a:t>
            </a: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L’option </a:t>
            </a:r>
            <a:r>
              <a:rPr lang="fr-FR" sz="3000" b="1" i="0" u="none" strike="noStrike" baseline="0" dirty="0">
                <a:solidFill>
                  <a:srgbClr val="000000"/>
                </a:solidFill>
                <a:latin typeface="Calibri" panose="020F0502020204030204" pitchFamily="34" charset="0"/>
                <a:cs typeface="Calibri" panose="020F0502020204030204" pitchFamily="34" charset="0"/>
              </a:rPr>
              <a:t>Afficher la boite de réception prioritaire </a:t>
            </a:r>
            <a:r>
              <a:rPr lang="fr-FR" sz="3000" b="0" i="0" u="none" strike="noStrike" baseline="0" dirty="0">
                <a:solidFill>
                  <a:srgbClr val="000000"/>
                </a:solidFill>
                <a:latin typeface="Calibri" panose="020F0502020204030204" pitchFamily="34" charset="0"/>
                <a:cs typeface="Calibri" panose="020F0502020204030204" pitchFamily="34" charset="0"/>
              </a:rPr>
              <a:t>vous permet de désactiver la boite de réception prioritaire. Cela signifie que vous ne verrez plus vos emails divisés entre les 2 dossiers</a:t>
            </a:r>
            <a:r>
              <a:rPr lang="fr-FR" sz="3000" b="1" i="0" u="none" strike="noStrike" baseline="0" dirty="0">
                <a:solidFill>
                  <a:srgbClr val="000000"/>
                </a:solidFill>
                <a:latin typeface="Calibri" panose="020F0502020204030204" pitchFamily="34" charset="0"/>
                <a:cs typeface="Calibri" panose="020F0502020204030204" pitchFamily="34" charset="0"/>
              </a:rPr>
              <a:t> Prioritaire </a:t>
            </a:r>
            <a:r>
              <a:rPr lang="fr-FR" sz="3000" b="0" i="0" u="none" strike="noStrike" baseline="0" dirty="0">
                <a:solidFill>
                  <a:srgbClr val="000000"/>
                </a:solidFill>
                <a:latin typeface="Calibri" panose="020F0502020204030204" pitchFamily="34" charset="0"/>
                <a:cs typeface="Calibri" panose="020F0502020204030204" pitchFamily="34" charset="0"/>
              </a:rPr>
              <a:t>ou</a:t>
            </a:r>
            <a:r>
              <a:rPr lang="fr-FR" sz="3000" b="1" i="0" u="none" strike="noStrike" baseline="0" dirty="0">
                <a:solidFill>
                  <a:srgbClr val="000000"/>
                </a:solidFill>
                <a:latin typeface="Calibri" panose="020F0502020204030204" pitchFamily="34" charset="0"/>
                <a:cs typeface="Calibri" panose="020F0502020204030204" pitchFamily="34" charset="0"/>
              </a:rPr>
              <a:t> Autres </a:t>
            </a:r>
            <a:r>
              <a:rPr lang="fr-FR" sz="3000" b="0" i="0" u="none" strike="noStrike" baseline="0" dirty="0">
                <a:solidFill>
                  <a:srgbClr val="000000"/>
                </a:solidFill>
                <a:latin typeface="Calibri" panose="020F0502020204030204" pitchFamily="34" charset="0"/>
                <a:cs typeface="Calibri" panose="020F0502020204030204" pitchFamily="34" charset="0"/>
              </a:rPr>
              <a:t>( les emails les plus importants se trouvent dans le dossier Prioritaire). A la place vous verrez 2 dossiers </a:t>
            </a:r>
            <a:r>
              <a:rPr lang="fr-FR" sz="3000" b="1" i="0" u="none" strike="noStrike" baseline="0" dirty="0">
                <a:solidFill>
                  <a:srgbClr val="000000"/>
                </a:solidFill>
                <a:latin typeface="Calibri" panose="020F0502020204030204" pitchFamily="34" charset="0"/>
                <a:cs typeface="Calibri" panose="020F0502020204030204" pitchFamily="34" charset="0"/>
              </a:rPr>
              <a:t>Tous</a:t>
            </a:r>
            <a:r>
              <a:rPr lang="fr-FR" sz="3000" b="0" i="0" u="none" strike="noStrike" baseline="0" dirty="0">
                <a:solidFill>
                  <a:srgbClr val="000000"/>
                </a:solidFill>
                <a:latin typeface="Calibri" panose="020F0502020204030204" pitchFamily="34" charset="0"/>
                <a:cs typeface="Calibri" panose="020F0502020204030204" pitchFamily="34" charset="0"/>
              </a:rPr>
              <a:t> et </a:t>
            </a:r>
            <a:r>
              <a:rPr lang="fr-FR" sz="3000" b="1" i="0" u="none" strike="noStrike" baseline="0" dirty="0">
                <a:solidFill>
                  <a:srgbClr val="000000"/>
                </a:solidFill>
                <a:latin typeface="Calibri" panose="020F0502020204030204" pitchFamily="34" charset="0"/>
                <a:cs typeface="Calibri" panose="020F0502020204030204" pitchFamily="34" charset="0"/>
              </a:rPr>
              <a:t>Non lus</a:t>
            </a:r>
            <a:r>
              <a:rPr lang="fr-FR" sz="3000" b="0" i="0" u="none" strike="noStrike" baseline="0" dirty="0">
                <a:solidFill>
                  <a:srgbClr val="000000"/>
                </a:solidFill>
                <a:latin typeface="Calibri" panose="020F0502020204030204" pitchFamily="34" charset="0"/>
                <a:cs typeface="Calibri" panose="020F0502020204030204" pitchFamily="34" charset="0"/>
              </a:rPr>
              <a:t>.</a:t>
            </a:r>
          </a:p>
        </p:txBody>
      </p:sp>
      <p:pic>
        <p:nvPicPr>
          <p:cNvPr id="4" name="Image 3">
            <a:extLst>
              <a:ext uri="{FF2B5EF4-FFF2-40B4-BE49-F238E27FC236}">
                <a16:creationId xmlns:a16="http://schemas.microsoft.com/office/drawing/2014/main" id="{9D8C61F8-5C15-4ADA-8981-A0DD64F17795}"/>
              </a:ext>
            </a:extLst>
          </p:cNvPr>
          <p:cNvPicPr>
            <a:picLocks noChangeAspect="1"/>
          </p:cNvPicPr>
          <p:nvPr/>
        </p:nvPicPr>
        <p:blipFill>
          <a:blip r:embed="rId2"/>
          <a:stretch>
            <a:fillRect/>
          </a:stretch>
        </p:blipFill>
        <p:spPr>
          <a:xfrm>
            <a:off x="15204257" y="2090813"/>
            <a:ext cx="8352928" cy="2273787"/>
          </a:xfrm>
          <a:prstGeom prst="rect">
            <a:avLst/>
          </a:prstGeom>
          <a:ln w="19050">
            <a:solidFill>
              <a:srgbClr val="416FFE"/>
            </a:solid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A8591D1A-642F-4674-A9FD-8726557C9D1E}"/>
              </a:ext>
            </a:extLst>
          </p:cNvPr>
          <p:cNvPicPr>
            <a:picLocks noChangeAspect="1"/>
          </p:cNvPicPr>
          <p:nvPr/>
        </p:nvPicPr>
        <p:blipFill rotWithShape="1">
          <a:blip r:embed="rId3"/>
          <a:srcRect l="17215" t="19288" r="74643" b="5917"/>
          <a:stretch/>
        </p:blipFill>
        <p:spPr>
          <a:xfrm>
            <a:off x="17664608" y="4710243"/>
            <a:ext cx="3456384" cy="8928992"/>
          </a:xfrm>
          <a:prstGeom prst="rect">
            <a:avLst/>
          </a:prstGeom>
          <a:ln w="19050">
            <a:solidFill>
              <a:srgbClr val="416FFE"/>
            </a:solidFill>
          </a:ln>
          <a:effectLst>
            <a:outerShdw blurRad="292100" dist="139700" dir="2700000" algn="tl" rotWithShape="0">
              <a:srgbClr val="333333">
                <a:alpha val="65000"/>
              </a:srgbClr>
            </a:outerShdw>
          </a:effectLst>
        </p:spPr>
      </p:pic>
      <p:pic>
        <p:nvPicPr>
          <p:cNvPr id="14" name="Image 13">
            <a:extLst>
              <a:ext uri="{FF2B5EF4-FFF2-40B4-BE49-F238E27FC236}">
                <a16:creationId xmlns:a16="http://schemas.microsoft.com/office/drawing/2014/main" id="{42D91F99-D92D-4114-8246-3065F335479F}"/>
              </a:ext>
            </a:extLst>
          </p:cNvPr>
          <p:cNvPicPr>
            <a:picLocks noChangeAspect="1"/>
          </p:cNvPicPr>
          <p:nvPr/>
        </p:nvPicPr>
        <p:blipFill>
          <a:blip r:embed="rId4"/>
          <a:stretch>
            <a:fillRect/>
          </a:stretch>
        </p:blipFill>
        <p:spPr>
          <a:xfrm>
            <a:off x="9167664" y="12003955"/>
            <a:ext cx="2376264" cy="897330"/>
          </a:xfrm>
          <a:prstGeom prst="rect">
            <a:avLst/>
          </a:prstGeom>
          <a:ln w="19050">
            <a:solidFill>
              <a:srgbClr val="416FFE"/>
            </a:solid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id="{091EB19E-F727-4D1C-812E-2E4DD5B3C2A3}"/>
              </a:ext>
            </a:extLst>
          </p:cNvPr>
          <p:cNvPicPr>
            <a:picLocks noChangeAspect="1"/>
          </p:cNvPicPr>
          <p:nvPr/>
        </p:nvPicPr>
        <p:blipFill>
          <a:blip r:embed="rId5"/>
          <a:stretch>
            <a:fillRect/>
          </a:stretch>
        </p:blipFill>
        <p:spPr>
          <a:xfrm>
            <a:off x="3725863" y="11994194"/>
            <a:ext cx="3008066" cy="909415"/>
          </a:xfrm>
          <a:prstGeom prst="rect">
            <a:avLst/>
          </a:prstGeom>
          <a:ln w="19050">
            <a:solidFill>
              <a:srgbClr val="416FFE"/>
            </a:solidFill>
          </a:ln>
          <a:effectLst>
            <a:outerShdw blurRad="292100" dist="139700" dir="2700000" algn="tl" rotWithShape="0">
              <a:srgbClr val="333333">
                <a:alpha val="65000"/>
              </a:srgbClr>
            </a:outerShdw>
          </a:effectLst>
        </p:spPr>
      </p:pic>
      <p:sp>
        <p:nvSpPr>
          <p:cNvPr id="18" name="Rectangle : coins arrondis 17">
            <a:extLst>
              <a:ext uri="{FF2B5EF4-FFF2-40B4-BE49-F238E27FC236}">
                <a16:creationId xmlns:a16="http://schemas.microsoft.com/office/drawing/2014/main" id="{71D51E53-3A02-454A-9613-361FC63B9AA3}"/>
              </a:ext>
            </a:extLst>
          </p:cNvPr>
          <p:cNvSpPr/>
          <p:nvPr/>
        </p:nvSpPr>
        <p:spPr bwMode="auto">
          <a:xfrm>
            <a:off x="21985088" y="2249637"/>
            <a:ext cx="1008112" cy="431899"/>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9" name="Rectangle : coins arrondis 18">
            <a:extLst>
              <a:ext uri="{FF2B5EF4-FFF2-40B4-BE49-F238E27FC236}">
                <a16:creationId xmlns:a16="http://schemas.microsoft.com/office/drawing/2014/main" id="{83415EFA-E888-4D51-B593-903461D06A9B}"/>
              </a:ext>
            </a:extLst>
          </p:cNvPr>
          <p:cNvSpPr/>
          <p:nvPr/>
        </p:nvSpPr>
        <p:spPr bwMode="auto">
          <a:xfrm>
            <a:off x="17808624" y="4710243"/>
            <a:ext cx="576064" cy="419565"/>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0" name="Rectangle : coins arrondis 19">
            <a:extLst>
              <a:ext uri="{FF2B5EF4-FFF2-40B4-BE49-F238E27FC236}">
                <a16:creationId xmlns:a16="http://schemas.microsoft.com/office/drawing/2014/main" id="{16C2D6D7-ADDD-4530-B988-C7318D74F5B8}"/>
              </a:ext>
            </a:extLst>
          </p:cNvPr>
          <p:cNvSpPr/>
          <p:nvPr/>
        </p:nvSpPr>
        <p:spPr bwMode="auto">
          <a:xfrm>
            <a:off x="17808624" y="6858000"/>
            <a:ext cx="1152128" cy="21602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1" name="Rectangle : coins arrondis 20">
            <a:extLst>
              <a:ext uri="{FF2B5EF4-FFF2-40B4-BE49-F238E27FC236}">
                <a16:creationId xmlns:a16="http://schemas.microsoft.com/office/drawing/2014/main" id="{BCFBE3C5-C801-4132-925C-51DF2265A80C}"/>
              </a:ext>
            </a:extLst>
          </p:cNvPr>
          <p:cNvSpPr/>
          <p:nvPr/>
        </p:nvSpPr>
        <p:spPr bwMode="auto">
          <a:xfrm>
            <a:off x="17808624" y="12186592"/>
            <a:ext cx="432048" cy="21602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2" name="Rectangle : coins arrondis 21">
            <a:extLst>
              <a:ext uri="{FF2B5EF4-FFF2-40B4-BE49-F238E27FC236}">
                <a16:creationId xmlns:a16="http://schemas.microsoft.com/office/drawing/2014/main" id="{7A269D14-6E26-423B-B913-AC5C57E369CF}"/>
              </a:ext>
            </a:extLst>
          </p:cNvPr>
          <p:cNvSpPr/>
          <p:nvPr/>
        </p:nvSpPr>
        <p:spPr bwMode="auto">
          <a:xfrm>
            <a:off x="17664608" y="13253473"/>
            <a:ext cx="3456384" cy="419565"/>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3631355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animEffect transition="in" filter="fade">
                                      <p:cBhvr>
                                        <p:cTn id="23" dur="500"/>
                                        <p:tgtEl>
                                          <p:spTgt spid="9">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7" end="7"/>
                                            </p:txEl>
                                          </p:spTgt>
                                        </p:tgtEl>
                                        <p:attrNameLst>
                                          <p:attrName>style.visibility</p:attrName>
                                        </p:attrNameLst>
                                      </p:cBhvr>
                                      <p:to>
                                        <p:strVal val="visible"/>
                                      </p:to>
                                    </p:set>
                                    <p:animEffect transition="in" filter="fade">
                                      <p:cBhvr>
                                        <p:cTn id="34" dur="500"/>
                                        <p:tgtEl>
                                          <p:spTgt spid="9">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9" end="9"/>
                                            </p:txEl>
                                          </p:spTgt>
                                        </p:tgtEl>
                                        <p:attrNameLst>
                                          <p:attrName>style.visibility</p:attrName>
                                        </p:attrNameLst>
                                      </p:cBhvr>
                                      <p:to>
                                        <p:strVal val="visible"/>
                                      </p:to>
                                    </p:set>
                                    <p:animEffect transition="in" filter="fade">
                                      <p:cBhvr>
                                        <p:cTn id="42" dur="500"/>
                                        <p:tgtEl>
                                          <p:spTgt spid="9">
                                            <p:txEl>
                                              <p:pRg st="9" end="9"/>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xEl>
                                              <p:pRg st="11" end="11"/>
                                            </p:txEl>
                                          </p:spTgt>
                                        </p:tgtEl>
                                        <p:attrNameLst>
                                          <p:attrName>style.visibility</p:attrName>
                                        </p:attrNameLst>
                                      </p:cBhvr>
                                      <p:to>
                                        <p:strVal val="visible"/>
                                      </p:to>
                                    </p:set>
                                    <p:animEffect transition="in" filter="fade">
                                      <p:cBhvr>
                                        <p:cTn id="50" dur="500"/>
                                        <p:tgtEl>
                                          <p:spTgt spid="9">
                                            <p:txEl>
                                              <p:pRg st="11" end="11"/>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21</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La recherche</a:t>
            </a:r>
            <a:endParaRPr lang="x-none" altLang="x-none" sz="7200" b="1" dirty="0">
              <a:solidFill>
                <a:srgbClr val="000000"/>
              </a:solidFill>
              <a:latin typeface="Montserrat Semi" charset="0"/>
              <a:ea typeface="Montserrat Semi" charset="0"/>
              <a:cs typeface="Montserrat Semi" charset="0"/>
              <a:sym typeface="Poppins Medium" charset="0"/>
            </a:endParaRPr>
          </a:p>
        </p:txBody>
      </p:sp>
      <p:pic>
        <p:nvPicPr>
          <p:cNvPr id="3" name="Image 2">
            <a:extLst>
              <a:ext uri="{FF2B5EF4-FFF2-40B4-BE49-F238E27FC236}">
                <a16:creationId xmlns:a16="http://schemas.microsoft.com/office/drawing/2014/main" id="{A8338145-B5B9-4839-9DFA-7A87704FDB5B}"/>
              </a:ext>
            </a:extLst>
          </p:cNvPr>
          <p:cNvPicPr>
            <a:picLocks noChangeAspect="1"/>
          </p:cNvPicPr>
          <p:nvPr/>
        </p:nvPicPr>
        <p:blipFill>
          <a:blip r:embed="rId2"/>
          <a:stretch>
            <a:fillRect/>
          </a:stretch>
        </p:blipFill>
        <p:spPr>
          <a:xfrm>
            <a:off x="10895856" y="8309779"/>
            <a:ext cx="13083535" cy="2597106"/>
          </a:xfrm>
          <a:prstGeom prst="rect">
            <a:avLst/>
          </a:prstGeom>
          <a:ln w="19050">
            <a:solidFill>
              <a:srgbClr val="416FFE"/>
            </a:solid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230FE161-B28B-4839-AA3D-1550876FB25D}"/>
              </a:ext>
            </a:extLst>
          </p:cNvPr>
          <p:cNvPicPr>
            <a:picLocks noChangeAspect="1"/>
          </p:cNvPicPr>
          <p:nvPr/>
        </p:nvPicPr>
        <p:blipFill rotWithShape="1">
          <a:blip r:embed="rId3"/>
          <a:srcRect l="8685" t="183" r="75255" b="64517"/>
          <a:stretch/>
        </p:blipFill>
        <p:spPr>
          <a:xfrm>
            <a:off x="742728" y="7138011"/>
            <a:ext cx="9649073" cy="5965014"/>
          </a:xfrm>
          <a:prstGeom prst="rect">
            <a:avLst/>
          </a:prstGeom>
          <a:ln w="19050">
            <a:solidFill>
              <a:srgbClr val="416FFE"/>
            </a:solidFill>
          </a:ln>
          <a:effectLst>
            <a:outerShdw blurRad="292100" dist="139700" dir="2700000" algn="tl" rotWithShape="0">
              <a:srgbClr val="333333">
                <a:alpha val="65000"/>
              </a:srgbClr>
            </a:outerShdw>
          </a:effectLst>
        </p:spPr>
      </p:pic>
      <p:sp>
        <p:nvSpPr>
          <p:cNvPr id="9" name="ZoneTexte 8">
            <a:extLst>
              <a:ext uri="{FF2B5EF4-FFF2-40B4-BE49-F238E27FC236}">
                <a16:creationId xmlns:a16="http://schemas.microsoft.com/office/drawing/2014/main" id="{A229421D-1C04-4CD7-9736-07F32388E4CF}"/>
              </a:ext>
            </a:extLst>
          </p:cNvPr>
          <p:cNvSpPr txBox="1"/>
          <p:nvPr/>
        </p:nvSpPr>
        <p:spPr>
          <a:xfrm>
            <a:off x="526705" y="2072879"/>
            <a:ext cx="22754527" cy="4708981"/>
          </a:xfrm>
          <a:prstGeom prst="rect">
            <a:avLst/>
          </a:prstGeom>
          <a:noFill/>
        </p:spPr>
        <p:txBody>
          <a:bodyPr wrap="square">
            <a:spAutoFit/>
          </a:bodyPr>
          <a:lstStyle/>
          <a:p>
            <a:pPr algn="l"/>
            <a:r>
              <a:rPr lang="fr-FR" sz="3000" b="0" i="0" u="none" strike="noStrike" baseline="0" dirty="0">
                <a:solidFill>
                  <a:srgbClr val="000000"/>
                </a:solidFill>
                <a:latin typeface="Calibri" panose="020F0502020204030204" pitchFamily="34" charset="0"/>
                <a:cs typeface="Calibri" panose="020F0502020204030204" pitchFamily="34" charset="0"/>
              </a:rPr>
              <a:t>Outlook vous permet de filtrer facilement vos données et de trouver ce que vous recherchez au moment opportun.</a:t>
            </a:r>
          </a:p>
          <a:p>
            <a:pPr algn="l"/>
            <a:r>
              <a:rPr lang="fr-FR" sz="3000" b="0" i="0" u="none" strike="noStrike" baseline="0" dirty="0">
                <a:solidFill>
                  <a:srgbClr val="2F5497"/>
                </a:solidFill>
                <a:latin typeface="Calibri" panose="020F0502020204030204" pitchFamily="34" charset="0"/>
                <a:cs typeface="Calibri" panose="020F0502020204030204" pitchFamily="34" charset="0"/>
              </a:rPr>
              <a:t> </a:t>
            </a:r>
          </a:p>
          <a:p>
            <a:pPr marL="457200" indent="-457200" algn="l">
              <a:buFont typeface="Arial" panose="020B0604020202020204" pitchFamily="34" charset="0"/>
              <a:buChar char="•"/>
            </a:pPr>
            <a:r>
              <a:rPr lang="fr-FR" sz="3000" b="0" i="0" u="none" strike="noStrike" baseline="0" dirty="0">
                <a:solidFill>
                  <a:srgbClr val="000000"/>
                </a:solidFill>
                <a:latin typeface="Calibri" panose="020F0502020204030204" pitchFamily="34" charset="0"/>
                <a:cs typeface="Calibri" panose="020F0502020204030204" pitchFamily="34" charset="0"/>
              </a:rPr>
              <a:t>Restreignez votre recherche en quelques clics : ajoutez des critères supplémentaires pour limiter vos résultats, et n’inclure que les éléments avec des pièces jointes, sur une période donnée, les envois adressés à vous-même, etc…</a:t>
            </a:r>
          </a:p>
          <a:p>
            <a:pPr marL="457200" indent="-457200" algn="l">
              <a:buFont typeface="Arial" panose="020B0604020202020204" pitchFamily="34" charset="0"/>
              <a:buChar char="•"/>
            </a:pPr>
            <a:r>
              <a:rPr lang="fr-FR" sz="3000" b="0" i="0" u="none" strike="noStrike" baseline="0" dirty="0">
                <a:solidFill>
                  <a:srgbClr val="000000"/>
                </a:solidFill>
                <a:latin typeface="Calibri" panose="020F0502020204030204" pitchFamily="34" charset="0"/>
                <a:cs typeface="Calibri" panose="020F0502020204030204" pitchFamily="34" charset="0"/>
              </a:rPr>
              <a:t>Affinez rapidement le cadre de votre recherche. Modifiez la portée de façon à élargir la recherche et inclure les sous-dossiers, tous les éléments de la messagerie ou tous les éléments Outlook.</a:t>
            </a:r>
          </a:p>
          <a:p>
            <a:pPr algn="l"/>
            <a:endParaRPr lang="fr-FR" sz="3000" dirty="0">
              <a:solidFill>
                <a:srgbClr val="000000"/>
              </a:solidFill>
              <a:latin typeface="Calibri" panose="020F0502020204030204" pitchFamily="34" charset="0"/>
              <a:cs typeface="Calibri" panose="020F0502020204030204" pitchFamily="34" charset="0"/>
            </a:endParaRPr>
          </a:p>
          <a:p>
            <a:pPr algn="l"/>
            <a:r>
              <a:rPr lang="fr-FR" sz="3000" dirty="0">
                <a:solidFill>
                  <a:srgbClr val="000000"/>
                </a:solidFill>
                <a:latin typeface="Calibri" panose="020F0502020204030204" pitchFamily="34" charset="0"/>
                <a:cs typeface="Calibri" panose="020F0502020204030204" pitchFamily="34" charset="0"/>
              </a:rPr>
              <a:t>Lorsque vous cliquez dans le champ de recherche, un onglet contextuel</a:t>
            </a:r>
            <a:r>
              <a:rPr lang="fr-FR" sz="3000" b="1" dirty="0">
                <a:solidFill>
                  <a:srgbClr val="000000"/>
                </a:solidFill>
                <a:latin typeface="Calibri" panose="020F0502020204030204" pitchFamily="34" charset="0"/>
                <a:cs typeface="Calibri" panose="020F0502020204030204" pitchFamily="34" charset="0"/>
              </a:rPr>
              <a:t> Recherche </a:t>
            </a:r>
            <a:r>
              <a:rPr lang="fr-FR" sz="3000" dirty="0">
                <a:solidFill>
                  <a:srgbClr val="000000"/>
                </a:solidFill>
                <a:latin typeface="Calibri" panose="020F0502020204030204" pitchFamily="34" charset="0"/>
                <a:cs typeface="Calibri" panose="020F0502020204030204" pitchFamily="34" charset="0"/>
              </a:rPr>
              <a:t>apparait et vous permet de rapidement ajouter des critères de recherche.</a:t>
            </a:r>
          </a:p>
          <a:p>
            <a:pPr algn="l"/>
            <a:r>
              <a:rPr lang="fr-FR" sz="3000" dirty="0">
                <a:solidFill>
                  <a:srgbClr val="000000"/>
                </a:solidFill>
                <a:latin typeface="Calibri" panose="020F0502020204030204" pitchFamily="34" charset="0"/>
                <a:cs typeface="Calibri" panose="020F0502020204030204" pitchFamily="34" charset="0"/>
              </a:rPr>
              <a:t>Si vous utilisez les catégories, vous pouvez rechercher un email appartenant à une catégorie spécifique.</a:t>
            </a:r>
            <a:endParaRPr lang="fr-FR" sz="3000" dirty="0">
              <a:latin typeface="Calibri" panose="020F0502020204030204" pitchFamily="34" charset="0"/>
              <a:cs typeface="Calibri" panose="020F0502020204030204" pitchFamily="34" charset="0"/>
            </a:endParaRPr>
          </a:p>
        </p:txBody>
      </p:sp>
      <p:sp>
        <p:nvSpPr>
          <p:cNvPr id="7" name="Rectangle : coins arrondis 6">
            <a:extLst>
              <a:ext uri="{FF2B5EF4-FFF2-40B4-BE49-F238E27FC236}">
                <a16:creationId xmlns:a16="http://schemas.microsoft.com/office/drawing/2014/main" id="{4457AB84-B792-406D-955F-7EEE5FADE8A6}"/>
              </a:ext>
            </a:extLst>
          </p:cNvPr>
          <p:cNvSpPr/>
          <p:nvPr/>
        </p:nvSpPr>
        <p:spPr bwMode="auto">
          <a:xfrm>
            <a:off x="1102768" y="8586192"/>
            <a:ext cx="2664296" cy="424847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0" name="Rectangle : coins arrondis 9">
            <a:extLst>
              <a:ext uri="{FF2B5EF4-FFF2-40B4-BE49-F238E27FC236}">
                <a16:creationId xmlns:a16="http://schemas.microsoft.com/office/drawing/2014/main" id="{016FACA0-243B-4AD6-B6F3-3CE62B8759FC}"/>
              </a:ext>
            </a:extLst>
          </p:cNvPr>
          <p:cNvSpPr/>
          <p:nvPr/>
        </p:nvSpPr>
        <p:spPr bwMode="auto">
          <a:xfrm>
            <a:off x="3839072" y="7866112"/>
            <a:ext cx="3888432" cy="237626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1" name="Rectangle : coins arrondis 10">
            <a:extLst>
              <a:ext uri="{FF2B5EF4-FFF2-40B4-BE49-F238E27FC236}">
                <a16:creationId xmlns:a16="http://schemas.microsoft.com/office/drawing/2014/main" id="{6935CBF8-F86F-4BA1-98BE-DA0A25978A2B}"/>
              </a:ext>
            </a:extLst>
          </p:cNvPr>
          <p:cNvSpPr/>
          <p:nvPr/>
        </p:nvSpPr>
        <p:spPr bwMode="auto">
          <a:xfrm>
            <a:off x="14424248" y="8874224"/>
            <a:ext cx="864096" cy="1584176"/>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2775154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500"/>
                                        <p:tgtEl>
                                          <p:spTgt spid="9">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fade">
                                      <p:cBhvr>
                                        <p:cTn id="26" dur="500"/>
                                        <p:tgtEl>
                                          <p:spTgt spid="9">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5" end="5"/>
                                            </p:txEl>
                                          </p:spTgt>
                                        </p:tgtEl>
                                        <p:attrNameLst>
                                          <p:attrName>style.visibility</p:attrName>
                                        </p:attrNameLst>
                                      </p:cBhvr>
                                      <p:to>
                                        <p:strVal val="visible"/>
                                      </p:to>
                                    </p:set>
                                    <p:animEffect transition="in" filter="fade">
                                      <p:cBhvr>
                                        <p:cTn id="34" dur="500"/>
                                        <p:tgtEl>
                                          <p:spTgt spid="9">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nodeType="withEffect">
                                  <p:stCondLst>
                                    <p:cond delay="0"/>
                                  </p:stCondLst>
                                  <p:childTnLst>
                                    <p:set>
                                      <p:cBhvr>
                                        <p:cTn id="39" dur="1" fill="hold">
                                          <p:stCondLst>
                                            <p:cond delay="0"/>
                                          </p:stCondLst>
                                        </p:cTn>
                                        <p:tgtEl>
                                          <p:spTgt spid="9">
                                            <p:txEl>
                                              <p:pRg st="6" end="6"/>
                                            </p:txEl>
                                          </p:spTgt>
                                        </p:tgtEl>
                                        <p:attrNameLst>
                                          <p:attrName>style.visibility</p:attrName>
                                        </p:attrNameLst>
                                      </p:cBhvr>
                                      <p:to>
                                        <p:strVal val="visible"/>
                                      </p:to>
                                    </p:set>
                                    <p:animEffect transition="in" filter="fade">
                                      <p:cBhvr>
                                        <p:cTn id="40" dur="500"/>
                                        <p:tgtEl>
                                          <p:spTgt spid="9">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22</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Les dossiers de recherche</a:t>
            </a:r>
            <a:endParaRPr lang="x-none" altLang="x-none" sz="7200" b="1" dirty="0">
              <a:solidFill>
                <a:srgbClr val="000000"/>
              </a:solidFill>
              <a:latin typeface="Montserrat Semi" charset="0"/>
              <a:ea typeface="Montserrat Semi" charset="0"/>
              <a:cs typeface="Montserrat Semi" charset="0"/>
              <a:sym typeface="Poppins Medium" charset="0"/>
            </a:endParaRPr>
          </a:p>
        </p:txBody>
      </p:sp>
      <p:pic>
        <p:nvPicPr>
          <p:cNvPr id="4" name="Image 3">
            <a:extLst>
              <a:ext uri="{FF2B5EF4-FFF2-40B4-BE49-F238E27FC236}">
                <a16:creationId xmlns:a16="http://schemas.microsoft.com/office/drawing/2014/main" id="{F22734EB-DFDD-4194-B59E-2D8A23205115}"/>
              </a:ext>
            </a:extLst>
          </p:cNvPr>
          <p:cNvPicPr>
            <a:picLocks noChangeAspect="1"/>
          </p:cNvPicPr>
          <p:nvPr/>
        </p:nvPicPr>
        <p:blipFill>
          <a:blip r:embed="rId2"/>
          <a:stretch>
            <a:fillRect/>
          </a:stretch>
        </p:blipFill>
        <p:spPr>
          <a:xfrm>
            <a:off x="18904296" y="4771931"/>
            <a:ext cx="4953000" cy="4714875"/>
          </a:xfrm>
          <a:prstGeom prst="rect">
            <a:avLst/>
          </a:prstGeom>
          <a:ln w="19050">
            <a:solidFill>
              <a:srgbClr val="416FFE"/>
            </a:solidFill>
          </a:ln>
        </p:spPr>
      </p:pic>
      <p:pic>
        <p:nvPicPr>
          <p:cNvPr id="12" name="Image 11">
            <a:extLst>
              <a:ext uri="{FF2B5EF4-FFF2-40B4-BE49-F238E27FC236}">
                <a16:creationId xmlns:a16="http://schemas.microsoft.com/office/drawing/2014/main" id="{32340A17-797B-46BF-B06B-F2264EE4479B}"/>
              </a:ext>
            </a:extLst>
          </p:cNvPr>
          <p:cNvPicPr>
            <a:picLocks noChangeAspect="1"/>
          </p:cNvPicPr>
          <p:nvPr/>
        </p:nvPicPr>
        <p:blipFill>
          <a:blip r:embed="rId3"/>
          <a:stretch>
            <a:fillRect/>
          </a:stretch>
        </p:blipFill>
        <p:spPr>
          <a:xfrm>
            <a:off x="10948515" y="7212935"/>
            <a:ext cx="7200800" cy="3319518"/>
          </a:xfrm>
          <a:prstGeom prst="rect">
            <a:avLst/>
          </a:prstGeom>
          <a:ln w="19050">
            <a:solidFill>
              <a:srgbClr val="416FFE"/>
            </a:solidFill>
          </a:ln>
        </p:spPr>
      </p:pic>
      <p:pic>
        <p:nvPicPr>
          <p:cNvPr id="14" name="Image 13">
            <a:extLst>
              <a:ext uri="{FF2B5EF4-FFF2-40B4-BE49-F238E27FC236}">
                <a16:creationId xmlns:a16="http://schemas.microsoft.com/office/drawing/2014/main" id="{08F23184-D2A0-45E6-AB38-6D413006D613}"/>
              </a:ext>
            </a:extLst>
          </p:cNvPr>
          <p:cNvPicPr>
            <a:picLocks noChangeAspect="1"/>
          </p:cNvPicPr>
          <p:nvPr/>
        </p:nvPicPr>
        <p:blipFill>
          <a:blip r:embed="rId4"/>
          <a:stretch>
            <a:fillRect/>
          </a:stretch>
        </p:blipFill>
        <p:spPr>
          <a:xfrm>
            <a:off x="598712" y="7236227"/>
            <a:ext cx="4200525" cy="2219325"/>
          </a:xfrm>
          <a:prstGeom prst="rect">
            <a:avLst/>
          </a:prstGeom>
          <a:ln w="19050">
            <a:solidFill>
              <a:srgbClr val="416FFE"/>
            </a:solidFill>
          </a:ln>
        </p:spPr>
      </p:pic>
      <p:pic>
        <p:nvPicPr>
          <p:cNvPr id="16" name="Image 15">
            <a:extLst>
              <a:ext uri="{FF2B5EF4-FFF2-40B4-BE49-F238E27FC236}">
                <a16:creationId xmlns:a16="http://schemas.microsoft.com/office/drawing/2014/main" id="{D0307F2A-16C6-4BBD-BB0B-9B09CA6960B1}"/>
              </a:ext>
            </a:extLst>
          </p:cNvPr>
          <p:cNvPicPr>
            <a:picLocks noChangeAspect="1"/>
          </p:cNvPicPr>
          <p:nvPr/>
        </p:nvPicPr>
        <p:blipFill>
          <a:blip r:embed="rId5"/>
          <a:stretch>
            <a:fillRect/>
          </a:stretch>
        </p:blipFill>
        <p:spPr>
          <a:xfrm>
            <a:off x="5179466" y="7212935"/>
            <a:ext cx="5591175" cy="5238750"/>
          </a:xfrm>
          <a:prstGeom prst="rect">
            <a:avLst/>
          </a:prstGeom>
          <a:ln w="19050">
            <a:solidFill>
              <a:srgbClr val="416FFE"/>
            </a:solidFill>
          </a:ln>
        </p:spPr>
      </p:pic>
      <p:sp>
        <p:nvSpPr>
          <p:cNvPr id="17" name="ZoneTexte 16">
            <a:extLst>
              <a:ext uri="{FF2B5EF4-FFF2-40B4-BE49-F238E27FC236}">
                <a16:creationId xmlns:a16="http://schemas.microsoft.com/office/drawing/2014/main" id="{59021E4E-5491-4A5B-9EA6-123302108D6B}"/>
              </a:ext>
            </a:extLst>
          </p:cNvPr>
          <p:cNvSpPr txBox="1"/>
          <p:nvPr/>
        </p:nvSpPr>
        <p:spPr>
          <a:xfrm>
            <a:off x="742728" y="2177480"/>
            <a:ext cx="22106456" cy="5170646"/>
          </a:xfrm>
          <a:prstGeom prst="rect">
            <a:avLst/>
          </a:prstGeom>
          <a:noFill/>
        </p:spPr>
        <p:txBody>
          <a:bodyPr wrap="square" rtlCol="0">
            <a:spAutoFit/>
          </a:bodyPr>
          <a:lstStyle/>
          <a:p>
            <a:r>
              <a:rPr lang="fr-FR" sz="3000" b="0" i="0" dirty="0">
                <a:solidFill>
                  <a:srgbClr val="1E1E1E"/>
                </a:solidFill>
                <a:effectLst/>
                <a:latin typeface="Calibri" panose="020F0502020204030204" pitchFamily="34" charset="0"/>
                <a:cs typeface="Calibri" panose="020F0502020204030204" pitchFamily="34" charset="0"/>
              </a:rPr>
              <a:t>Un dossier de recherche est un dossier virtuel qui affiche tous les éléments de courrier qui répondent à des critères de recherche spécifiques. Par exemple, le dossier de recherche </a:t>
            </a:r>
            <a:r>
              <a:rPr lang="fr-FR" sz="3000" b="1" i="0" dirty="0">
                <a:solidFill>
                  <a:srgbClr val="1E1E1E"/>
                </a:solidFill>
                <a:effectLst/>
                <a:latin typeface="Calibri" panose="020F0502020204030204" pitchFamily="34" charset="0"/>
                <a:cs typeface="Calibri" panose="020F0502020204030204" pitchFamily="34" charset="0"/>
              </a:rPr>
              <a:t>Courrier non lu</a:t>
            </a:r>
            <a:r>
              <a:rPr lang="fr-FR" sz="3000" b="0" i="0" dirty="0">
                <a:solidFill>
                  <a:srgbClr val="1E1E1E"/>
                </a:solidFill>
                <a:effectLst/>
                <a:latin typeface="Calibri" panose="020F0502020204030204" pitchFamily="34" charset="0"/>
                <a:cs typeface="Calibri" panose="020F0502020204030204" pitchFamily="34" charset="0"/>
              </a:rPr>
              <a:t> vous permet de voir tous les courriers non lus dans un dossier, même s’ils se trouvent dans des dossiers différents au sein de votre boîte aux lettres.</a:t>
            </a:r>
          </a:p>
          <a:p>
            <a:endParaRPr lang="fr-FR" sz="3000" dirty="0">
              <a:solidFill>
                <a:srgbClr val="1E1E1E"/>
              </a:solidFill>
              <a:latin typeface="Calibri" panose="020F0502020204030204" pitchFamily="34" charset="0"/>
              <a:cs typeface="Calibri" panose="020F0502020204030204" pitchFamily="34" charset="0"/>
            </a:endParaRPr>
          </a:p>
          <a:p>
            <a:pPr marL="514350" indent="-514350">
              <a:buFont typeface="+mj-lt"/>
              <a:buAutoNum type="arabicPeriod"/>
            </a:pPr>
            <a:r>
              <a:rPr lang="fr-FR" sz="3000" dirty="0">
                <a:solidFill>
                  <a:srgbClr val="1E1E1E"/>
                </a:solidFill>
                <a:latin typeface="Calibri" panose="020F0502020204030204" pitchFamily="34" charset="0"/>
                <a:cs typeface="Calibri" panose="020F0502020204030204" pitchFamily="34" charset="0"/>
              </a:rPr>
              <a:t>Faites un clic droit sur Dossier de recherche et cliquez sur </a:t>
            </a:r>
            <a:r>
              <a:rPr lang="fr-FR" sz="3000" b="1" dirty="0">
                <a:solidFill>
                  <a:srgbClr val="1E1E1E"/>
                </a:solidFill>
                <a:latin typeface="Calibri" panose="020F0502020204030204" pitchFamily="34" charset="0"/>
                <a:cs typeface="Calibri" panose="020F0502020204030204" pitchFamily="34" charset="0"/>
              </a:rPr>
              <a:t>Dossier de Recherche</a:t>
            </a:r>
          </a:p>
          <a:p>
            <a:pPr marL="514350" indent="-514350">
              <a:buFont typeface="+mj-lt"/>
              <a:buAutoNum type="arabicPeriod"/>
            </a:pPr>
            <a:r>
              <a:rPr lang="fr-FR" sz="3000" dirty="0">
                <a:solidFill>
                  <a:srgbClr val="1E1E1E"/>
                </a:solidFill>
                <a:latin typeface="Calibri" panose="020F0502020204030204" pitchFamily="34" charset="0"/>
                <a:cs typeface="Calibri" panose="020F0502020204030204" pitchFamily="34" charset="0"/>
              </a:rPr>
              <a:t>Sélectionnez un modèle de dossier de recherche ou créez un dossier de recherche personnalisé</a:t>
            </a:r>
          </a:p>
          <a:p>
            <a:pPr marL="514350" indent="-514350">
              <a:buFont typeface="+mj-lt"/>
              <a:buAutoNum type="arabicPeriod"/>
            </a:pPr>
            <a:r>
              <a:rPr lang="fr-FR" sz="3000" dirty="0">
                <a:solidFill>
                  <a:srgbClr val="1E1E1E"/>
                </a:solidFill>
                <a:latin typeface="Calibri" panose="020F0502020204030204" pitchFamily="34" charset="0"/>
                <a:cs typeface="Calibri" panose="020F0502020204030204" pitchFamily="34" charset="0"/>
              </a:rPr>
              <a:t>Nommez votre dossier de recherche</a:t>
            </a:r>
          </a:p>
          <a:p>
            <a:pPr marL="514350" indent="-514350">
              <a:buFont typeface="+mj-lt"/>
              <a:buAutoNum type="arabicPeriod"/>
            </a:pPr>
            <a:r>
              <a:rPr lang="fr-FR" sz="3000" dirty="0">
                <a:solidFill>
                  <a:srgbClr val="1E1E1E"/>
                </a:solidFill>
                <a:latin typeface="Calibri" panose="020F0502020204030204" pitchFamily="34" charset="0"/>
                <a:cs typeface="Calibri" panose="020F0502020204030204" pitchFamily="34" charset="0"/>
              </a:rPr>
              <a:t>Cliquez sur </a:t>
            </a:r>
            <a:r>
              <a:rPr lang="fr-FR" sz="3000" b="1" dirty="0">
                <a:solidFill>
                  <a:srgbClr val="1E1E1E"/>
                </a:solidFill>
                <a:latin typeface="Calibri" panose="020F0502020204030204" pitchFamily="34" charset="0"/>
                <a:cs typeface="Calibri" panose="020F0502020204030204" pitchFamily="34" charset="0"/>
              </a:rPr>
              <a:t>Critères </a:t>
            </a:r>
            <a:r>
              <a:rPr lang="fr-FR" sz="3000" dirty="0">
                <a:solidFill>
                  <a:srgbClr val="1E1E1E"/>
                </a:solidFill>
                <a:latin typeface="Calibri" panose="020F0502020204030204" pitchFamily="34" charset="0"/>
                <a:cs typeface="Calibri" panose="020F0502020204030204" pitchFamily="34" charset="0"/>
              </a:rPr>
              <a:t>pour renseigner les critères de recherche</a:t>
            </a:r>
          </a:p>
          <a:p>
            <a:pPr marL="514350" indent="-514350">
              <a:buFont typeface="+mj-lt"/>
              <a:buAutoNum type="arabicPeriod"/>
            </a:pPr>
            <a:r>
              <a:rPr lang="fr-FR" sz="3000" dirty="0">
                <a:solidFill>
                  <a:srgbClr val="1E1E1E"/>
                </a:solidFill>
                <a:latin typeface="Calibri" panose="020F0502020204030204" pitchFamily="34" charset="0"/>
                <a:cs typeface="Calibri" panose="020F0502020204030204" pitchFamily="34" charset="0"/>
              </a:rPr>
              <a:t>Validez.</a:t>
            </a:r>
          </a:p>
          <a:p>
            <a:pPr marL="514350" indent="-514350">
              <a:buFont typeface="+mj-lt"/>
              <a:buAutoNum type="arabicPeriod"/>
            </a:pPr>
            <a:r>
              <a:rPr lang="fr-FR" sz="3000" dirty="0">
                <a:solidFill>
                  <a:srgbClr val="1E1E1E"/>
                </a:solidFill>
                <a:latin typeface="Calibri" panose="020F0502020204030204" pitchFamily="34" charset="0"/>
                <a:cs typeface="Calibri" panose="020F0502020204030204" pitchFamily="34" charset="0"/>
              </a:rPr>
              <a:t>Votre dossier de recherche apparait maintenant dans votre volet de navigation</a:t>
            </a:r>
            <a:r>
              <a:rPr lang="fr-FR" sz="3000" b="1" dirty="0">
                <a:solidFill>
                  <a:srgbClr val="1E1E1E"/>
                </a:solidFill>
                <a:latin typeface="Calibri" panose="020F0502020204030204" pitchFamily="34" charset="0"/>
                <a:cs typeface="Calibri" panose="020F0502020204030204" pitchFamily="34" charset="0"/>
              </a:rPr>
              <a:t> sous Dossiers de recherche</a:t>
            </a:r>
            <a:r>
              <a:rPr lang="fr-FR" sz="3000" dirty="0">
                <a:solidFill>
                  <a:srgbClr val="1E1E1E"/>
                </a:solidFill>
                <a:latin typeface="Calibri" panose="020F0502020204030204" pitchFamily="34" charset="0"/>
                <a:cs typeface="Calibri" panose="020F0502020204030204" pitchFamily="34" charset="0"/>
              </a:rPr>
              <a:t>.</a:t>
            </a:r>
          </a:p>
          <a:p>
            <a:endParaRPr lang="fr-FR" sz="3000" dirty="0">
              <a:latin typeface="Calibri" panose="020F0502020204030204" pitchFamily="34" charset="0"/>
              <a:cs typeface="Calibri" panose="020F0502020204030204" pitchFamily="34" charset="0"/>
            </a:endParaRPr>
          </a:p>
        </p:txBody>
      </p:sp>
      <p:pic>
        <p:nvPicPr>
          <p:cNvPr id="19" name="Image 18">
            <a:extLst>
              <a:ext uri="{FF2B5EF4-FFF2-40B4-BE49-F238E27FC236}">
                <a16:creationId xmlns:a16="http://schemas.microsoft.com/office/drawing/2014/main" id="{C2F100B5-1161-4EB9-B78C-E0785D0F4536}"/>
              </a:ext>
            </a:extLst>
          </p:cNvPr>
          <p:cNvPicPr>
            <a:picLocks noChangeAspect="1"/>
          </p:cNvPicPr>
          <p:nvPr/>
        </p:nvPicPr>
        <p:blipFill rotWithShape="1">
          <a:blip r:embed="rId6"/>
          <a:srcRect t="61850" r="92038" b="32883"/>
          <a:stretch/>
        </p:blipFill>
        <p:spPr>
          <a:xfrm>
            <a:off x="18312680" y="3624637"/>
            <a:ext cx="5544616" cy="1031372"/>
          </a:xfrm>
          <a:prstGeom prst="rect">
            <a:avLst/>
          </a:prstGeom>
          <a:ln w="19050">
            <a:solidFill>
              <a:srgbClr val="416FFE"/>
            </a:solidFill>
          </a:ln>
          <a:effectLst>
            <a:outerShdw blurRad="292100" dist="139700" dir="2700000" algn="tl" rotWithShape="0">
              <a:srgbClr val="333333">
                <a:alpha val="65000"/>
              </a:srgbClr>
            </a:outerShdw>
          </a:effectLst>
        </p:spPr>
      </p:pic>
      <p:sp>
        <p:nvSpPr>
          <p:cNvPr id="2" name="Rectangle : coins arrondis 1">
            <a:extLst>
              <a:ext uri="{FF2B5EF4-FFF2-40B4-BE49-F238E27FC236}">
                <a16:creationId xmlns:a16="http://schemas.microsoft.com/office/drawing/2014/main" id="{94401844-0716-4AB3-A680-B86783F48A25}"/>
              </a:ext>
            </a:extLst>
          </p:cNvPr>
          <p:cNvSpPr/>
          <p:nvPr/>
        </p:nvSpPr>
        <p:spPr bwMode="auto">
          <a:xfrm>
            <a:off x="3911080" y="7938120"/>
            <a:ext cx="888157" cy="43204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3601284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xEl>
                                              <p:pRg st="4" end="4"/>
                                            </p:txEl>
                                          </p:spTgt>
                                        </p:tgtEl>
                                        <p:attrNameLst>
                                          <p:attrName>style.visibility</p:attrName>
                                        </p:attrNameLst>
                                      </p:cBhvr>
                                      <p:to>
                                        <p:strVal val="visible"/>
                                      </p:to>
                                    </p:set>
                                    <p:animEffect transition="in" filter="fade">
                                      <p:cBhvr>
                                        <p:cTn id="30" dur="500"/>
                                        <p:tgtEl>
                                          <p:spTgt spid="17">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xEl>
                                              <p:pRg st="5" end="5"/>
                                            </p:txEl>
                                          </p:spTgt>
                                        </p:tgtEl>
                                        <p:attrNameLst>
                                          <p:attrName>style.visibility</p:attrName>
                                        </p:attrNameLst>
                                      </p:cBhvr>
                                      <p:to>
                                        <p:strVal val="visible"/>
                                      </p:to>
                                    </p:set>
                                    <p:animEffect transition="in" filter="fade">
                                      <p:cBhvr>
                                        <p:cTn id="38" dur="500"/>
                                        <p:tgtEl>
                                          <p:spTgt spid="17">
                                            <p:txEl>
                                              <p:pRg st="5" end="5"/>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10"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7">
                                            <p:txEl>
                                              <p:pRg st="6" end="6"/>
                                            </p:txEl>
                                          </p:spTgt>
                                        </p:tgtEl>
                                        <p:attrNameLst>
                                          <p:attrName>style.visibility</p:attrName>
                                        </p:attrNameLst>
                                      </p:cBhvr>
                                      <p:to>
                                        <p:strVal val="visible"/>
                                      </p:to>
                                    </p:set>
                                    <p:animEffect transition="in" filter="fade">
                                      <p:cBhvr>
                                        <p:cTn id="49" dur="500"/>
                                        <p:tgtEl>
                                          <p:spTgt spid="17">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xEl>
                                              <p:pRg st="7" end="7"/>
                                            </p:txEl>
                                          </p:spTgt>
                                        </p:tgtEl>
                                        <p:attrNameLst>
                                          <p:attrName>style.visibility</p:attrName>
                                        </p:attrNameLst>
                                      </p:cBhvr>
                                      <p:to>
                                        <p:strVal val="visible"/>
                                      </p:to>
                                    </p:set>
                                    <p:animEffect transition="in" filter="fade">
                                      <p:cBhvr>
                                        <p:cTn id="54" dur="500"/>
                                        <p:tgtEl>
                                          <p:spTgt spid="17">
                                            <p:txEl>
                                              <p:pRg st="7" end="7"/>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23</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93155"/>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rgbClr val="000000"/>
                </a:solidFill>
                <a:latin typeface="Montserrat Semi" charset="0"/>
                <a:ea typeface="Montserrat Semi" charset="0"/>
                <a:cs typeface="Montserrat Semi" charset="0"/>
                <a:sym typeface="Poppins Medium" charset="0"/>
              </a:rPr>
              <a:t>Envoyer</a:t>
            </a:r>
            <a:r>
              <a:rPr lang="en-US" altLang="x-none" sz="7200" b="1" dirty="0">
                <a:solidFill>
                  <a:srgbClr val="000000"/>
                </a:solidFill>
                <a:latin typeface="Montserrat Semi" charset="0"/>
                <a:ea typeface="Montserrat Semi" charset="0"/>
                <a:cs typeface="Montserrat Semi" charset="0"/>
                <a:sym typeface="Poppins Medium" charset="0"/>
              </a:rPr>
              <a:t> un </a:t>
            </a:r>
            <a:r>
              <a:rPr lang="en-US" altLang="x-none" sz="7200" b="1" dirty="0" err="1">
                <a:solidFill>
                  <a:srgbClr val="000000"/>
                </a:solidFill>
                <a:latin typeface="Montserrat Semi" charset="0"/>
                <a:ea typeface="Montserrat Semi" charset="0"/>
                <a:cs typeface="Montserrat Semi" charset="0"/>
                <a:sym typeface="Poppins Medium" charset="0"/>
              </a:rPr>
              <a:t>courriel</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11" name="ZoneTexte 10">
            <a:extLst>
              <a:ext uri="{FF2B5EF4-FFF2-40B4-BE49-F238E27FC236}">
                <a16:creationId xmlns:a16="http://schemas.microsoft.com/office/drawing/2014/main" id="{AFD5B474-A1A8-4626-A4DD-3BD789A1A46F}"/>
              </a:ext>
            </a:extLst>
          </p:cNvPr>
          <p:cNvSpPr txBox="1"/>
          <p:nvPr/>
        </p:nvSpPr>
        <p:spPr>
          <a:xfrm>
            <a:off x="1246784" y="2537520"/>
            <a:ext cx="20234248" cy="8402300"/>
          </a:xfrm>
          <a:prstGeom prst="rect">
            <a:avLst/>
          </a:prstGeom>
          <a:noFill/>
        </p:spPr>
        <p:txBody>
          <a:bodyPr wrap="square">
            <a:spAutoFit/>
          </a:bodyPr>
          <a:lstStyle/>
          <a:p>
            <a:pPr algn="l"/>
            <a:r>
              <a:rPr lang="fr-FR" sz="3000" b="0" i="0" u="none" strike="noStrike" baseline="0" dirty="0">
                <a:solidFill>
                  <a:srgbClr val="2F5497"/>
                </a:solidFill>
                <a:latin typeface="Calibri" panose="020F0502020204030204" pitchFamily="34" charset="0"/>
                <a:cs typeface="Calibri" panose="020F0502020204030204" pitchFamily="34" charset="0"/>
              </a:rPr>
              <a:t>Créer un courriel</a:t>
            </a:r>
          </a:p>
          <a:p>
            <a:pPr algn="l"/>
            <a:endParaRPr lang="fr-FR" sz="3000" b="0" i="0" u="none" strike="noStrike" baseline="0" dirty="0">
              <a:solidFill>
                <a:srgbClr val="2F5497"/>
              </a:solidFill>
              <a:latin typeface="Calibri" panose="020F0502020204030204" pitchFamily="34" charset="0"/>
              <a:cs typeface="Calibri" panose="020F0502020204030204" pitchFamily="34" charset="0"/>
            </a:endParaRPr>
          </a:p>
          <a:p>
            <a:pPr algn="l"/>
            <a:r>
              <a:rPr lang="fr-FR" sz="3000" b="0" i="0" u="none" strike="noStrike" baseline="0" dirty="0">
                <a:solidFill>
                  <a:srgbClr val="2F5497"/>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À partir d’un dossier de messagerie quelconque (par exemple, votre boîte de réception), sélectionnez </a:t>
            </a:r>
            <a:r>
              <a:rPr lang="fr-FR" sz="3000" b="1" i="0" u="none" strike="noStrike" baseline="0" dirty="0">
                <a:solidFill>
                  <a:srgbClr val="000000"/>
                </a:solidFill>
                <a:latin typeface="Calibri" panose="020F0502020204030204" pitchFamily="34" charset="0"/>
                <a:cs typeface="Calibri" panose="020F0502020204030204" pitchFamily="34" charset="0"/>
              </a:rPr>
              <a:t>Nouveau courrier.</a:t>
            </a:r>
          </a:p>
          <a:p>
            <a:pPr algn="l"/>
            <a:r>
              <a:rPr lang="fr-FR" sz="3000" b="0" i="0" u="none" strike="noStrike" baseline="0" dirty="0">
                <a:solidFill>
                  <a:srgbClr val="2F5497"/>
                </a:solidFill>
                <a:latin typeface="Calibri" panose="020F0502020204030204" pitchFamily="34" charset="0"/>
                <a:cs typeface="Calibri" panose="020F0502020204030204" pitchFamily="34" charset="0"/>
              </a:rPr>
              <a:t> </a:t>
            </a:r>
            <a:r>
              <a:rPr lang="fr-FR" sz="3000" b="1" i="0" u="none" strike="noStrike" baseline="0" dirty="0">
                <a:solidFill>
                  <a:srgbClr val="000000"/>
                </a:solidFill>
                <a:latin typeface="Calibri" panose="020F0502020204030204" pitchFamily="34" charset="0"/>
                <a:cs typeface="Calibri" panose="020F0502020204030204" pitchFamily="34" charset="0"/>
              </a:rPr>
              <a:t>Raccourci clavier : </a:t>
            </a:r>
            <a:r>
              <a:rPr lang="fr-FR" sz="3000" b="0" i="0" u="none" strike="noStrike" baseline="0" dirty="0">
                <a:solidFill>
                  <a:srgbClr val="000000"/>
                </a:solidFill>
                <a:latin typeface="Calibri" panose="020F0502020204030204" pitchFamily="34" charset="0"/>
                <a:cs typeface="Calibri" panose="020F0502020204030204" pitchFamily="34" charset="0"/>
              </a:rPr>
              <a:t>appuyez sur </a:t>
            </a:r>
            <a:r>
              <a:rPr lang="fr-FR" sz="3000" b="1" i="0" u="none" strike="noStrike" baseline="0" dirty="0">
                <a:solidFill>
                  <a:srgbClr val="000000"/>
                </a:solidFill>
                <a:latin typeface="Calibri" panose="020F0502020204030204" pitchFamily="34" charset="0"/>
                <a:cs typeface="Calibri" panose="020F0502020204030204" pitchFamily="34" charset="0"/>
              </a:rPr>
              <a:t>Ctrl + </a:t>
            </a:r>
            <a:r>
              <a:rPr lang="fr-FR" sz="3000" b="1" dirty="0">
                <a:solidFill>
                  <a:srgbClr val="000000"/>
                </a:solidFill>
                <a:latin typeface="Calibri" panose="020F0502020204030204" pitchFamily="34" charset="0"/>
                <a:cs typeface="Calibri" panose="020F0502020204030204" pitchFamily="34" charset="0"/>
              </a:rPr>
              <a:t>N</a:t>
            </a:r>
            <a:r>
              <a:rPr lang="fr-FR" sz="3000" b="1" i="0" u="none" strike="noStrike" baseline="0" dirty="0">
                <a:solidFill>
                  <a:srgbClr val="000000"/>
                </a:solidFill>
                <a:latin typeface="Calibri" panose="020F0502020204030204" pitchFamily="34" charset="0"/>
                <a:cs typeface="Calibri" panose="020F0502020204030204" pitchFamily="34" charset="0"/>
              </a:rPr>
              <a:t>.</a:t>
            </a:r>
          </a:p>
          <a:p>
            <a:pPr algn="l"/>
            <a:r>
              <a:rPr lang="fr-FR" sz="3000" b="0" i="0" u="none" strike="noStrike" baseline="0" dirty="0">
                <a:solidFill>
                  <a:srgbClr val="2F5497"/>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Lorsque vous avez terminé de rédiger votre message, sélectionnez </a:t>
            </a:r>
            <a:r>
              <a:rPr lang="fr-FR" sz="3000" b="1" i="0" u="none" strike="noStrike" baseline="0" dirty="0">
                <a:solidFill>
                  <a:srgbClr val="000000"/>
                </a:solidFill>
                <a:latin typeface="Calibri" panose="020F0502020204030204" pitchFamily="34" charset="0"/>
                <a:cs typeface="Calibri" panose="020F0502020204030204" pitchFamily="34" charset="0"/>
              </a:rPr>
              <a:t>Envoyer</a:t>
            </a:r>
            <a:r>
              <a:rPr lang="fr-FR" sz="3000" b="0" i="0" u="none" strike="noStrike" baseline="0" dirty="0">
                <a:solidFill>
                  <a:srgbClr val="000000"/>
                </a:solidFill>
                <a:latin typeface="Calibri" panose="020F0502020204030204" pitchFamily="34" charset="0"/>
                <a:cs typeface="Calibri" panose="020F0502020204030204" pitchFamily="34" charset="0"/>
              </a:rPr>
              <a:t>.</a:t>
            </a: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2F5497"/>
                </a:solidFill>
                <a:latin typeface="Calibri" panose="020F0502020204030204" pitchFamily="34" charset="0"/>
                <a:cs typeface="Calibri" panose="020F0502020204030204" pitchFamily="34" charset="0"/>
              </a:rPr>
              <a:t>Envoyer un courriel</a:t>
            </a:r>
          </a:p>
          <a:p>
            <a:pPr algn="l"/>
            <a:endParaRPr lang="fr-FR" sz="3000" b="0" i="0" u="none" strike="noStrike" baseline="0" dirty="0">
              <a:solidFill>
                <a:srgbClr val="2F5497"/>
              </a:solidFill>
              <a:latin typeface="Calibri" panose="020F0502020204030204" pitchFamily="34" charset="0"/>
              <a:cs typeface="Calibri" panose="020F0502020204030204" pitchFamily="34" charset="0"/>
            </a:endParaRPr>
          </a:p>
          <a:p>
            <a:pPr algn="l"/>
            <a:r>
              <a:rPr lang="fr-FR" sz="3000" b="0" i="0" u="none" strike="noStrike" baseline="0" dirty="0">
                <a:solidFill>
                  <a:srgbClr val="2F5497"/>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Champ « </a:t>
            </a:r>
            <a:r>
              <a:rPr lang="fr-FR" sz="3000" b="1" i="0" u="none" strike="noStrike" baseline="0" dirty="0">
                <a:solidFill>
                  <a:srgbClr val="000000"/>
                </a:solidFill>
                <a:latin typeface="Calibri" panose="020F0502020204030204" pitchFamily="34" charset="0"/>
                <a:cs typeface="Calibri" panose="020F0502020204030204" pitchFamily="34" charset="0"/>
              </a:rPr>
              <a:t>À… </a:t>
            </a:r>
            <a:r>
              <a:rPr lang="fr-FR" sz="3000" b="0" i="0" u="none" strike="noStrike" baseline="0" dirty="0">
                <a:solidFill>
                  <a:srgbClr val="000000"/>
                </a:solidFill>
                <a:latin typeface="Calibri" panose="020F0502020204030204" pitchFamily="34" charset="0"/>
                <a:cs typeface="Calibri" panose="020F0502020204030204" pitchFamily="34" charset="0"/>
              </a:rPr>
              <a:t>» représente le destinataire du courriel</a:t>
            </a: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2F5497"/>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Champ « </a:t>
            </a:r>
            <a:r>
              <a:rPr lang="fr-FR" sz="3000" b="1" i="0" u="none" strike="noStrike" baseline="0" dirty="0">
                <a:solidFill>
                  <a:srgbClr val="000000"/>
                </a:solidFill>
                <a:latin typeface="Calibri" panose="020F0502020204030204" pitchFamily="34" charset="0"/>
                <a:cs typeface="Calibri" panose="020F0502020204030204" pitchFamily="34" charset="0"/>
              </a:rPr>
              <a:t>Cc… </a:t>
            </a:r>
            <a:r>
              <a:rPr lang="fr-FR" sz="3000" b="0" i="0" u="none" strike="noStrike" baseline="0" dirty="0">
                <a:solidFill>
                  <a:srgbClr val="000000"/>
                </a:solidFill>
                <a:latin typeface="Calibri" panose="020F0502020204030204" pitchFamily="34" charset="0"/>
                <a:cs typeface="Calibri" panose="020F0502020204030204" pitchFamily="34" charset="0"/>
              </a:rPr>
              <a:t>» Signifie « </a:t>
            </a:r>
            <a:r>
              <a:rPr lang="fr-FR" sz="3000" b="1" i="0" u="none" strike="noStrike" baseline="0" dirty="0">
                <a:solidFill>
                  <a:srgbClr val="000000"/>
                </a:solidFill>
                <a:latin typeface="Calibri" panose="020F0502020204030204" pitchFamily="34" charset="0"/>
                <a:cs typeface="Calibri" panose="020F0502020204030204" pitchFamily="34" charset="0"/>
              </a:rPr>
              <a:t>Copie-conforme </a:t>
            </a:r>
            <a:r>
              <a:rPr lang="fr-FR" sz="3000" b="0" i="0" u="none" strike="noStrike" baseline="0" dirty="0">
                <a:solidFill>
                  <a:srgbClr val="000000"/>
                </a:solidFill>
                <a:latin typeface="Calibri" panose="020F0502020204030204" pitchFamily="34" charset="0"/>
                <a:cs typeface="Calibri" panose="020F0502020204030204" pitchFamily="34" charset="0"/>
              </a:rPr>
              <a:t>», un courriel est transmis à deux</a:t>
            </a:r>
          </a:p>
          <a:p>
            <a:pPr algn="l"/>
            <a:r>
              <a:rPr lang="fr-FR" sz="3000" b="0" i="0" u="none" strike="noStrike" baseline="0" dirty="0">
                <a:solidFill>
                  <a:srgbClr val="000000"/>
                </a:solidFill>
                <a:latin typeface="Calibri" panose="020F0502020204030204" pitchFamily="34" charset="0"/>
                <a:cs typeface="Calibri" panose="020F0502020204030204" pitchFamily="34" charset="0"/>
              </a:rPr>
              <a:t>destinataires. </a:t>
            </a:r>
            <a:r>
              <a:rPr lang="fr-FR" sz="3000" dirty="0">
                <a:solidFill>
                  <a:srgbClr val="000000"/>
                </a:solidFill>
                <a:latin typeface="Calibri" panose="020F0502020204030204" pitchFamily="34" charset="0"/>
                <a:cs typeface="Calibri" panose="020F0502020204030204" pitchFamily="34" charset="0"/>
              </a:rPr>
              <a:t>Le</a:t>
            </a:r>
            <a:r>
              <a:rPr lang="fr-FR" sz="3000" b="0" i="0" u="none" strike="noStrike" baseline="0" dirty="0">
                <a:solidFill>
                  <a:srgbClr val="000000"/>
                </a:solidFill>
                <a:latin typeface="Calibri" panose="020F0502020204030204" pitchFamily="34" charset="0"/>
                <a:cs typeface="Calibri" panose="020F0502020204030204" pitchFamily="34" charset="0"/>
              </a:rPr>
              <a:t> courriel est adressé à une personne, mais une copie envoyée</a:t>
            </a:r>
          </a:p>
          <a:p>
            <a:pPr algn="l"/>
            <a:r>
              <a:rPr lang="fr-FR" sz="3000" b="0" i="0" u="none" strike="noStrike" baseline="0" dirty="0">
                <a:solidFill>
                  <a:srgbClr val="000000"/>
                </a:solidFill>
                <a:latin typeface="Calibri" panose="020F0502020204030204" pitchFamily="34" charset="0"/>
                <a:cs typeface="Calibri" panose="020F0502020204030204" pitchFamily="34" charset="0"/>
              </a:rPr>
              <a:t>comme preuve à une autre ( ou plusieurs) personne concernée.</a:t>
            </a:r>
          </a:p>
          <a:p>
            <a:pPr algn="l"/>
            <a:endParaRPr lang="fr-FR" sz="3000" dirty="0">
              <a:solidFill>
                <a:srgbClr val="2F5497"/>
              </a:solidFill>
              <a:latin typeface="Calibri" panose="020F0502020204030204" pitchFamily="34" charset="0"/>
              <a:cs typeface="Calibri" panose="020F0502020204030204" pitchFamily="34" charset="0"/>
            </a:endParaRPr>
          </a:p>
          <a:p>
            <a:pPr algn="l"/>
            <a:r>
              <a:rPr lang="fr-FR" sz="3000" b="0" i="0" u="none" strike="noStrike" baseline="0" dirty="0">
                <a:solidFill>
                  <a:srgbClr val="2F5497"/>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Le champ </a:t>
            </a:r>
            <a:r>
              <a:rPr lang="fr-FR" sz="3000" b="0" i="0" u="none" strike="noStrike" baseline="0" dirty="0">
                <a:solidFill>
                  <a:srgbClr val="222222"/>
                </a:solidFill>
                <a:latin typeface="Calibri" panose="020F0502020204030204" pitchFamily="34" charset="0"/>
                <a:cs typeface="Calibri" panose="020F0502020204030204" pitchFamily="34" charset="0"/>
              </a:rPr>
              <a:t>« </a:t>
            </a:r>
            <a:r>
              <a:rPr lang="fr-FR" sz="3000" b="1" i="0" u="none" strike="noStrike" baseline="0" dirty="0">
                <a:solidFill>
                  <a:srgbClr val="222222"/>
                </a:solidFill>
                <a:latin typeface="Calibri" panose="020F0502020204030204" pitchFamily="34" charset="0"/>
                <a:cs typeface="Calibri" panose="020F0502020204030204" pitchFamily="34" charset="0"/>
              </a:rPr>
              <a:t>Cci </a:t>
            </a:r>
            <a:r>
              <a:rPr lang="fr-FR" sz="3000" b="0" i="0" u="none" strike="noStrike" baseline="0" dirty="0">
                <a:solidFill>
                  <a:srgbClr val="222222"/>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signifie « </a:t>
            </a:r>
            <a:r>
              <a:rPr lang="fr-FR" sz="3000" b="1" i="0" u="none" strike="noStrike" baseline="0" dirty="0">
                <a:solidFill>
                  <a:srgbClr val="000000"/>
                </a:solidFill>
                <a:latin typeface="Calibri" panose="020F0502020204030204" pitchFamily="34" charset="0"/>
                <a:cs typeface="Calibri" panose="020F0502020204030204" pitchFamily="34" charset="0"/>
              </a:rPr>
              <a:t>Copie Carbone Invisible </a:t>
            </a:r>
            <a:r>
              <a:rPr lang="fr-FR" sz="3000" b="0" i="0" u="none" strike="noStrike" baseline="0" dirty="0">
                <a:solidFill>
                  <a:srgbClr val="000000"/>
                </a:solidFill>
                <a:latin typeface="Calibri" panose="020F0502020204030204" pitchFamily="34" charset="0"/>
                <a:cs typeface="Calibri" panose="020F0502020204030204" pitchFamily="34" charset="0"/>
              </a:rPr>
              <a:t>» aussi dénomme « </a:t>
            </a:r>
            <a:r>
              <a:rPr lang="fr-FR" sz="3000" b="1" i="0" u="none" strike="noStrike" baseline="0" dirty="0" err="1">
                <a:solidFill>
                  <a:srgbClr val="000000"/>
                </a:solidFill>
                <a:latin typeface="Calibri" panose="020F0502020204030204" pitchFamily="34" charset="0"/>
                <a:cs typeface="Calibri" panose="020F0502020204030204" pitchFamily="34" charset="0"/>
              </a:rPr>
              <a:t>Bcc</a:t>
            </a:r>
            <a:r>
              <a:rPr lang="fr-FR" sz="3000" b="1" i="0" u="none" strike="noStrike" baseline="0" dirty="0">
                <a:solidFill>
                  <a:srgbClr val="000000"/>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a:t>
            </a:r>
          </a:p>
          <a:p>
            <a:pPr algn="l"/>
            <a:r>
              <a:rPr lang="fr-FR" sz="3000" b="0" i="0" u="none" strike="noStrike" baseline="0" dirty="0">
                <a:solidFill>
                  <a:srgbClr val="000000"/>
                </a:solidFill>
                <a:latin typeface="Calibri" panose="020F0502020204030204" pitchFamily="34" charset="0"/>
                <a:cs typeface="Calibri" panose="020F0502020204030204" pitchFamily="34" charset="0"/>
              </a:rPr>
              <a:t>pour “Blind Carbon Copy” en anglais. C'est le champ correct à utiliser quand on</a:t>
            </a:r>
          </a:p>
          <a:p>
            <a:pPr algn="l"/>
            <a:r>
              <a:rPr lang="fr-FR" sz="3000" b="0" i="0" u="none" strike="noStrike" baseline="0" dirty="0">
                <a:solidFill>
                  <a:srgbClr val="000000"/>
                </a:solidFill>
                <a:latin typeface="Calibri" panose="020F0502020204030204" pitchFamily="34" charset="0"/>
                <a:cs typeface="Calibri" panose="020F0502020204030204" pitchFamily="34" charset="0"/>
              </a:rPr>
              <a:t>veut envoyer une « </a:t>
            </a:r>
            <a:r>
              <a:rPr lang="fr-FR" sz="3000" b="1" i="0" u="none" strike="noStrike" baseline="0" dirty="0">
                <a:solidFill>
                  <a:srgbClr val="000000"/>
                </a:solidFill>
                <a:latin typeface="Calibri" panose="020F0502020204030204" pitchFamily="34" charset="0"/>
                <a:cs typeface="Calibri" panose="020F0502020204030204" pitchFamily="34" charset="0"/>
              </a:rPr>
              <a:t>copie cachée </a:t>
            </a:r>
            <a:r>
              <a:rPr lang="fr-FR" sz="3000" b="0" i="0" u="none" strike="noStrike" baseline="0" dirty="0">
                <a:solidFill>
                  <a:srgbClr val="000000"/>
                </a:solidFill>
                <a:latin typeface="Calibri" panose="020F0502020204030204" pitchFamily="34" charset="0"/>
                <a:cs typeface="Calibri" panose="020F0502020204030204" pitchFamily="34" charset="0"/>
              </a:rPr>
              <a:t>». Les adresses des destinataires inscrits en</a:t>
            </a:r>
          </a:p>
          <a:p>
            <a:pPr algn="l"/>
            <a:r>
              <a:rPr lang="fr-FR" sz="3000" b="0" i="0" u="none" strike="noStrike" baseline="0" dirty="0">
                <a:solidFill>
                  <a:srgbClr val="000000"/>
                </a:solidFill>
                <a:latin typeface="Calibri" panose="020F0502020204030204" pitchFamily="34" charset="0"/>
                <a:cs typeface="Calibri" panose="020F0502020204030204" pitchFamily="34" charset="0"/>
              </a:rPr>
              <a:t>« </a:t>
            </a:r>
            <a:r>
              <a:rPr lang="fr-FR" sz="3000" b="1" i="0" u="none" strike="noStrike" baseline="0" dirty="0">
                <a:solidFill>
                  <a:srgbClr val="000000"/>
                </a:solidFill>
                <a:latin typeface="Calibri" panose="020F0502020204030204" pitchFamily="34" charset="0"/>
                <a:cs typeface="Calibri" panose="020F0502020204030204" pitchFamily="34" charset="0"/>
              </a:rPr>
              <a:t>Cci </a:t>
            </a:r>
            <a:r>
              <a:rPr lang="fr-FR" sz="3000" b="0" i="0" u="none" strike="noStrike" baseline="0" dirty="0">
                <a:solidFill>
                  <a:srgbClr val="000000"/>
                </a:solidFill>
                <a:latin typeface="Calibri" panose="020F0502020204030204" pitchFamily="34" charset="0"/>
                <a:cs typeface="Calibri" panose="020F0502020204030204" pitchFamily="34" charset="0"/>
              </a:rPr>
              <a:t>» n'apparaissent pas dans le courriel reçu par les autres destinataires.</a:t>
            </a:r>
          </a:p>
        </p:txBody>
      </p:sp>
      <p:pic>
        <p:nvPicPr>
          <p:cNvPr id="5" name="Image 4">
            <a:extLst>
              <a:ext uri="{FF2B5EF4-FFF2-40B4-BE49-F238E27FC236}">
                <a16:creationId xmlns:a16="http://schemas.microsoft.com/office/drawing/2014/main" id="{BEB4D99D-DD4D-4419-84A8-D249F54844F9}"/>
              </a:ext>
            </a:extLst>
          </p:cNvPr>
          <p:cNvPicPr>
            <a:picLocks noChangeAspect="1"/>
          </p:cNvPicPr>
          <p:nvPr/>
        </p:nvPicPr>
        <p:blipFill>
          <a:blip r:embed="rId2"/>
          <a:stretch>
            <a:fillRect/>
          </a:stretch>
        </p:blipFill>
        <p:spPr>
          <a:xfrm>
            <a:off x="20570253" y="2747834"/>
            <a:ext cx="2566963" cy="2566963"/>
          </a:xfrm>
          <a:prstGeom prst="rect">
            <a:avLst/>
          </a:prstGeom>
          <a:ln w="19050">
            <a:solidFill>
              <a:srgbClr val="416FFE"/>
            </a:solid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498FF45F-DE42-4A35-8352-AA420A8B3300}"/>
              </a:ext>
            </a:extLst>
          </p:cNvPr>
          <p:cNvPicPr>
            <a:picLocks noChangeAspect="1"/>
          </p:cNvPicPr>
          <p:nvPr/>
        </p:nvPicPr>
        <p:blipFill>
          <a:blip r:embed="rId3"/>
          <a:stretch>
            <a:fillRect/>
          </a:stretch>
        </p:blipFill>
        <p:spPr>
          <a:xfrm>
            <a:off x="15229892" y="5998558"/>
            <a:ext cx="6552728" cy="7348046"/>
          </a:xfrm>
          <a:prstGeom prst="rect">
            <a:avLst/>
          </a:prstGeom>
          <a:ln w="19050">
            <a:solidFill>
              <a:srgbClr val="416FFE"/>
            </a:solidFill>
          </a:ln>
          <a:effectLst>
            <a:outerShdw blurRad="292100" dist="139700" dir="2700000" algn="tl" rotWithShape="0">
              <a:srgbClr val="333333">
                <a:alpha val="65000"/>
              </a:srgbClr>
            </a:outerShdw>
          </a:effectLst>
        </p:spPr>
      </p:pic>
      <p:pic>
        <p:nvPicPr>
          <p:cNvPr id="18" name="Graphique 17" descr="Flèche vers la droite avec un remplissage uni">
            <a:extLst>
              <a:ext uri="{FF2B5EF4-FFF2-40B4-BE49-F238E27FC236}">
                <a16:creationId xmlns:a16="http://schemas.microsoft.com/office/drawing/2014/main" id="{971824C6-C9D7-4EA8-A746-6EEC765D2F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2911" y="6317288"/>
            <a:ext cx="421382" cy="421382"/>
          </a:xfrm>
          <a:prstGeom prst="rect">
            <a:avLst/>
          </a:prstGeom>
        </p:spPr>
      </p:pic>
      <p:pic>
        <p:nvPicPr>
          <p:cNvPr id="20" name="Graphique 19" descr="Flèche vers la droite avec un remplissage uni">
            <a:extLst>
              <a:ext uri="{FF2B5EF4-FFF2-40B4-BE49-F238E27FC236}">
                <a16:creationId xmlns:a16="http://schemas.microsoft.com/office/drawing/2014/main" id="{032BBF56-87FB-4118-8746-64CBB8B86C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8179" y="4487665"/>
            <a:ext cx="421382" cy="421382"/>
          </a:xfrm>
          <a:prstGeom prst="rect">
            <a:avLst/>
          </a:prstGeom>
        </p:spPr>
      </p:pic>
      <p:pic>
        <p:nvPicPr>
          <p:cNvPr id="21" name="Graphique 20" descr="Flèche vers la droite avec un remplissage uni">
            <a:extLst>
              <a:ext uri="{FF2B5EF4-FFF2-40B4-BE49-F238E27FC236}">
                <a16:creationId xmlns:a16="http://schemas.microsoft.com/office/drawing/2014/main" id="{A2D58D92-F21C-401C-AE68-50E2EA2F19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8179" y="3545632"/>
            <a:ext cx="421382" cy="421382"/>
          </a:xfrm>
          <a:prstGeom prst="rect">
            <a:avLst/>
          </a:prstGeom>
        </p:spPr>
      </p:pic>
      <p:pic>
        <p:nvPicPr>
          <p:cNvPr id="22" name="Graphique 21" descr="Flèche vers la droite avec un remplissage uni">
            <a:extLst>
              <a:ext uri="{FF2B5EF4-FFF2-40B4-BE49-F238E27FC236}">
                <a16:creationId xmlns:a16="http://schemas.microsoft.com/office/drawing/2014/main" id="{98D10E1B-11D1-4533-8782-2B7783D7E6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934" y="9000192"/>
            <a:ext cx="421382" cy="421382"/>
          </a:xfrm>
          <a:prstGeom prst="rect">
            <a:avLst/>
          </a:prstGeom>
        </p:spPr>
      </p:pic>
      <p:pic>
        <p:nvPicPr>
          <p:cNvPr id="23" name="Graphique 22" descr="Flèche vers la droite avec un remplissage uni">
            <a:extLst>
              <a:ext uri="{FF2B5EF4-FFF2-40B4-BE49-F238E27FC236}">
                <a16:creationId xmlns:a16="http://schemas.microsoft.com/office/drawing/2014/main" id="{88CB9481-AAE3-4ABA-B383-76CA3AF7B9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2664" y="7170569"/>
            <a:ext cx="421382" cy="421382"/>
          </a:xfrm>
          <a:prstGeom prst="rect">
            <a:avLst/>
          </a:prstGeom>
        </p:spPr>
      </p:pic>
      <p:sp>
        <p:nvSpPr>
          <p:cNvPr id="9" name="Rectangle : coins arrondis 8">
            <a:extLst>
              <a:ext uri="{FF2B5EF4-FFF2-40B4-BE49-F238E27FC236}">
                <a16:creationId xmlns:a16="http://schemas.microsoft.com/office/drawing/2014/main" id="{6CA3C66C-C75E-4D0D-8AFA-7128988C7C2C}"/>
              </a:ext>
            </a:extLst>
          </p:cNvPr>
          <p:cNvSpPr/>
          <p:nvPr/>
        </p:nvSpPr>
        <p:spPr bwMode="auto">
          <a:xfrm>
            <a:off x="15504368" y="9000192"/>
            <a:ext cx="1368152" cy="193962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0" name="Rectangle : coins arrondis 9">
            <a:extLst>
              <a:ext uri="{FF2B5EF4-FFF2-40B4-BE49-F238E27FC236}">
                <a16:creationId xmlns:a16="http://schemas.microsoft.com/office/drawing/2014/main" id="{E98F007F-02B1-46E6-A947-550B6E65EF50}"/>
              </a:ext>
            </a:extLst>
          </p:cNvPr>
          <p:cNvSpPr/>
          <p:nvPr/>
        </p:nvSpPr>
        <p:spPr bwMode="auto">
          <a:xfrm>
            <a:off x="17088544" y="9882336"/>
            <a:ext cx="1872208" cy="79208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4" name="Rectangle : coins arrondis 23">
            <a:extLst>
              <a:ext uri="{FF2B5EF4-FFF2-40B4-BE49-F238E27FC236}">
                <a16:creationId xmlns:a16="http://schemas.microsoft.com/office/drawing/2014/main" id="{97B82979-1E42-4194-8D1D-5789C40633E5}"/>
              </a:ext>
            </a:extLst>
          </p:cNvPr>
          <p:cNvSpPr/>
          <p:nvPr/>
        </p:nvSpPr>
        <p:spPr bwMode="auto">
          <a:xfrm>
            <a:off x="17088544" y="10747486"/>
            <a:ext cx="1872208" cy="79208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5" name="Rectangle : coins arrondis 24">
            <a:extLst>
              <a:ext uri="{FF2B5EF4-FFF2-40B4-BE49-F238E27FC236}">
                <a16:creationId xmlns:a16="http://schemas.microsoft.com/office/drawing/2014/main" id="{3A77590F-F68A-4D7D-9AD1-6F1913724F46}"/>
              </a:ext>
            </a:extLst>
          </p:cNvPr>
          <p:cNvSpPr/>
          <p:nvPr/>
        </p:nvSpPr>
        <p:spPr bwMode="auto">
          <a:xfrm>
            <a:off x="17088544" y="11600540"/>
            <a:ext cx="1872208" cy="79208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5" name="Rectangle : coins arrondis 14">
            <a:extLst>
              <a:ext uri="{FF2B5EF4-FFF2-40B4-BE49-F238E27FC236}">
                <a16:creationId xmlns:a16="http://schemas.microsoft.com/office/drawing/2014/main" id="{3877F728-2103-4678-A549-C6ADC60D4B71}"/>
              </a:ext>
            </a:extLst>
          </p:cNvPr>
          <p:cNvSpPr/>
          <p:nvPr/>
        </p:nvSpPr>
        <p:spPr bwMode="auto">
          <a:xfrm>
            <a:off x="20570253" y="3545632"/>
            <a:ext cx="1212367" cy="1363415"/>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3951835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fade">
                                      <p:cBhvr>
                                        <p:cTn id="15" dur="500"/>
                                        <p:tgtEl>
                                          <p:spTgt spid="11">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animEffect transition="in" filter="fade">
                                      <p:cBhvr>
                                        <p:cTn id="29" dur="500"/>
                                        <p:tgtEl>
                                          <p:spTgt spid="11">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Effect transition="in" filter="fade">
                                      <p:cBhvr>
                                        <p:cTn id="43" dur="500"/>
                                        <p:tgtEl>
                                          <p:spTgt spid="11">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xEl>
                                              <p:pRg st="8" end="8"/>
                                            </p:txEl>
                                          </p:spTgt>
                                        </p:tgtEl>
                                        <p:attrNameLst>
                                          <p:attrName>style.visibility</p:attrName>
                                        </p:attrNameLst>
                                      </p:cBhvr>
                                      <p:to>
                                        <p:strVal val="visible"/>
                                      </p:to>
                                    </p:set>
                                    <p:animEffect transition="in" filter="fade">
                                      <p:cBhvr>
                                        <p:cTn id="48" dur="500"/>
                                        <p:tgtEl>
                                          <p:spTgt spid="11">
                                            <p:txEl>
                                              <p:pRg st="8" end="8"/>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
                                            <p:txEl>
                                              <p:pRg st="10" end="10"/>
                                            </p:txEl>
                                          </p:spTgt>
                                        </p:tgtEl>
                                        <p:attrNameLst>
                                          <p:attrName>style.visibility</p:attrName>
                                        </p:attrNameLst>
                                      </p:cBhvr>
                                      <p:to>
                                        <p:strVal val="visible"/>
                                      </p:to>
                                    </p:set>
                                    <p:animEffect transition="in" filter="fade">
                                      <p:cBhvr>
                                        <p:cTn id="59" dur="500"/>
                                        <p:tgtEl>
                                          <p:spTgt spid="11">
                                            <p:txEl>
                                              <p:pRg st="10" end="10"/>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1">
                                            <p:txEl>
                                              <p:pRg st="11" end="11"/>
                                            </p:txEl>
                                          </p:spTgt>
                                        </p:tgtEl>
                                        <p:attrNameLst>
                                          <p:attrName>style.visibility</p:attrName>
                                        </p:attrNameLst>
                                      </p:cBhvr>
                                      <p:to>
                                        <p:strVal val="visible"/>
                                      </p:to>
                                    </p:set>
                                    <p:animEffect transition="in" filter="fade">
                                      <p:cBhvr>
                                        <p:cTn id="62" dur="500"/>
                                        <p:tgtEl>
                                          <p:spTgt spid="11">
                                            <p:txEl>
                                              <p:pRg st="11" end="1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1">
                                            <p:txEl>
                                              <p:pRg st="12" end="12"/>
                                            </p:txEl>
                                          </p:spTgt>
                                        </p:tgtEl>
                                        <p:attrNameLst>
                                          <p:attrName>style.visibility</p:attrName>
                                        </p:attrNameLst>
                                      </p:cBhvr>
                                      <p:to>
                                        <p:strVal val="visible"/>
                                      </p:to>
                                    </p:set>
                                    <p:animEffect transition="in" filter="fade">
                                      <p:cBhvr>
                                        <p:cTn id="65" dur="500"/>
                                        <p:tgtEl>
                                          <p:spTgt spid="11">
                                            <p:txEl>
                                              <p:pRg st="12" end="12"/>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1">
                                            <p:txEl>
                                              <p:pRg st="14" end="14"/>
                                            </p:txEl>
                                          </p:spTgt>
                                        </p:tgtEl>
                                        <p:attrNameLst>
                                          <p:attrName>style.visibility</p:attrName>
                                        </p:attrNameLst>
                                      </p:cBhvr>
                                      <p:to>
                                        <p:strVal val="visible"/>
                                      </p:to>
                                    </p:set>
                                    <p:animEffect transition="in" filter="fade">
                                      <p:cBhvr>
                                        <p:cTn id="76" dur="500"/>
                                        <p:tgtEl>
                                          <p:spTgt spid="11">
                                            <p:txEl>
                                              <p:pRg st="14" end="14"/>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11">
                                            <p:txEl>
                                              <p:pRg st="15" end="15"/>
                                            </p:txEl>
                                          </p:spTgt>
                                        </p:tgtEl>
                                        <p:attrNameLst>
                                          <p:attrName>style.visibility</p:attrName>
                                        </p:attrNameLst>
                                      </p:cBhvr>
                                      <p:to>
                                        <p:strVal val="visible"/>
                                      </p:to>
                                    </p:set>
                                    <p:animEffect transition="in" filter="fade">
                                      <p:cBhvr>
                                        <p:cTn id="79" dur="500"/>
                                        <p:tgtEl>
                                          <p:spTgt spid="11">
                                            <p:txEl>
                                              <p:pRg st="15" end="15"/>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11">
                                            <p:txEl>
                                              <p:pRg st="16" end="16"/>
                                            </p:txEl>
                                          </p:spTgt>
                                        </p:tgtEl>
                                        <p:attrNameLst>
                                          <p:attrName>style.visibility</p:attrName>
                                        </p:attrNameLst>
                                      </p:cBhvr>
                                      <p:to>
                                        <p:strVal val="visible"/>
                                      </p:to>
                                    </p:set>
                                    <p:animEffect transition="in" filter="fade">
                                      <p:cBhvr>
                                        <p:cTn id="82" dur="500"/>
                                        <p:tgtEl>
                                          <p:spTgt spid="11">
                                            <p:txEl>
                                              <p:pRg st="16" end="16"/>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11">
                                            <p:txEl>
                                              <p:pRg st="17" end="17"/>
                                            </p:txEl>
                                          </p:spTgt>
                                        </p:tgtEl>
                                        <p:attrNameLst>
                                          <p:attrName>style.visibility</p:attrName>
                                        </p:attrNameLst>
                                      </p:cBhvr>
                                      <p:to>
                                        <p:strVal val="visible"/>
                                      </p:to>
                                    </p:set>
                                    <p:animEffect transition="in" filter="fade">
                                      <p:cBhvr>
                                        <p:cTn id="85" dur="500"/>
                                        <p:tgtEl>
                                          <p:spTgt spid="11">
                                            <p:txEl>
                                              <p:pRg st="17" end="17"/>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4" grpId="0" animBg="1"/>
      <p:bldP spid="25"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24</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rgbClr val="000000"/>
                </a:solidFill>
                <a:latin typeface="Montserrat Semi" charset="0"/>
                <a:ea typeface="Montserrat Semi" charset="0"/>
                <a:cs typeface="Montserrat Semi" charset="0"/>
                <a:sym typeface="Poppins Medium" charset="0"/>
              </a:rPr>
              <a:t>Répondre</a:t>
            </a:r>
            <a:r>
              <a:rPr lang="en-US" altLang="x-none" sz="7200" b="1" dirty="0">
                <a:solidFill>
                  <a:srgbClr val="000000"/>
                </a:solidFill>
                <a:latin typeface="Montserrat Semi" charset="0"/>
                <a:ea typeface="Montserrat Semi" charset="0"/>
                <a:cs typeface="Montserrat Semi" charset="0"/>
                <a:sym typeface="Poppins Medium" charset="0"/>
              </a:rPr>
              <a:t> à un message </a:t>
            </a:r>
            <a:r>
              <a:rPr lang="en-US" altLang="x-none" sz="7200" b="1" dirty="0" err="1">
                <a:solidFill>
                  <a:srgbClr val="000000"/>
                </a:solidFill>
                <a:latin typeface="Montserrat Semi" charset="0"/>
                <a:ea typeface="Montserrat Semi" charset="0"/>
                <a:cs typeface="Montserrat Semi" charset="0"/>
                <a:sym typeface="Poppins Medium" charset="0"/>
              </a:rPr>
              <a:t>ou</a:t>
            </a:r>
            <a:r>
              <a:rPr lang="en-US" altLang="x-none" sz="7200" b="1" dirty="0">
                <a:solidFill>
                  <a:srgbClr val="000000"/>
                </a:solidFill>
                <a:latin typeface="Montserrat Semi" charset="0"/>
                <a:ea typeface="Montserrat Semi" charset="0"/>
                <a:cs typeface="Montserrat Semi" charset="0"/>
                <a:sym typeface="Poppins Medium" charset="0"/>
              </a:rPr>
              <a:t> le </a:t>
            </a:r>
            <a:r>
              <a:rPr lang="en-US" altLang="x-none" sz="7200" b="1" dirty="0" err="1">
                <a:solidFill>
                  <a:srgbClr val="000000"/>
                </a:solidFill>
                <a:latin typeface="Montserrat Semi" charset="0"/>
                <a:ea typeface="Montserrat Semi" charset="0"/>
                <a:cs typeface="Montserrat Semi" charset="0"/>
                <a:sym typeface="Poppins Medium" charset="0"/>
              </a:rPr>
              <a:t>transférer</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27E90908-42FD-41AF-8E87-0B5F8DA8E1EE}"/>
              </a:ext>
            </a:extLst>
          </p:cNvPr>
          <p:cNvSpPr txBox="1"/>
          <p:nvPr/>
        </p:nvSpPr>
        <p:spPr>
          <a:xfrm>
            <a:off x="526704" y="2465511"/>
            <a:ext cx="22178464" cy="3785652"/>
          </a:xfrm>
          <a:prstGeom prst="rect">
            <a:avLst/>
          </a:prstGeom>
          <a:noFill/>
        </p:spPr>
        <p:txBody>
          <a:bodyPr wrap="square">
            <a:spAutoFit/>
          </a:bodyPr>
          <a:lstStyle/>
          <a:p>
            <a:pPr marL="514350" indent="-514350" algn="l">
              <a:buAutoNum type="arabicPeriod"/>
            </a:pPr>
            <a:r>
              <a:rPr lang="fr-FR" sz="3000" b="0" i="0" u="none" strike="noStrike" baseline="0" dirty="0">
                <a:solidFill>
                  <a:srgbClr val="000000"/>
                </a:solidFill>
                <a:latin typeface="Calibri" panose="020F0502020204030204" pitchFamily="34" charset="0"/>
                <a:cs typeface="Calibri" panose="020F0502020204030204" pitchFamily="34" charset="0"/>
              </a:rPr>
              <a:t>Via un clic droit sur votre email, dans le ruban ou dans le volet de lecture, sélectionnez </a:t>
            </a:r>
            <a:r>
              <a:rPr lang="fr-FR" sz="3000" b="1" dirty="0">
                <a:solidFill>
                  <a:srgbClr val="000000"/>
                </a:solidFill>
                <a:latin typeface="Calibri" panose="020F0502020204030204" pitchFamily="34" charset="0"/>
                <a:cs typeface="Calibri" panose="020F0502020204030204" pitchFamily="34" charset="0"/>
              </a:rPr>
              <a:t>R</a:t>
            </a:r>
            <a:r>
              <a:rPr lang="fr-FR" sz="3000" b="1" i="0" u="none" strike="noStrike" baseline="0" dirty="0">
                <a:solidFill>
                  <a:srgbClr val="000000"/>
                </a:solidFill>
                <a:latin typeface="Calibri" panose="020F0502020204030204" pitchFamily="34" charset="0"/>
                <a:cs typeface="Calibri" panose="020F0502020204030204" pitchFamily="34" charset="0"/>
              </a:rPr>
              <a:t>épondre</a:t>
            </a:r>
            <a:r>
              <a:rPr lang="fr-FR" sz="3000" b="0" i="0" u="none" strike="noStrike" baseline="0" dirty="0">
                <a:solidFill>
                  <a:srgbClr val="000000"/>
                </a:solidFill>
                <a:latin typeface="Calibri" panose="020F0502020204030204" pitchFamily="34" charset="0"/>
                <a:cs typeface="Calibri" panose="020F0502020204030204" pitchFamily="34" charset="0"/>
              </a:rPr>
              <a:t>, </a:t>
            </a:r>
            <a:r>
              <a:rPr lang="fr-FR" sz="3000" b="1" dirty="0">
                <a:solidFill>
                  <a:srgbClr val="000000"/>
                </a:solidFill>
                <a:latin typeface="Calibri" panose="020F0502020204030204" pitchFamily="34" charset="0"/>
                <a:cs typeface="Calibri" panose="020F0502020204030204" pitchFamily="34" charset="0"/>
              </a:rPr>
              <a:t>R</a:t>
            </a:r>
            <a:r>
              <a:rPr lang="fr-FR" sz="3000" b="1" i="0" u="none" strike="noStrike" baseline="0" dirty="0">
                <a:solidFill>
                  <a:srgbClr val="000000"/>
                </a:solidFill>
                <a:latin typeface="Calibri" panose="020F0502020204030204" pitchFamily="34" charset="0"/>
                <a:cs typeface="Calibri" panose="020F0502020204030204" pitchFamily="34" charset="0"/>
              </a:rPr>
              <a:t>épondre à tous </a:t>
            </a:r>
            <a:r>
              <a:rPr lang="fr-FR" sz="3000" b="0" i="0" u="none" strike="noStrike" baseline="0" dirty="0">
                <a:solidFill>
                  <a:srgbClr val="000000"/>
                </a:solidFill>
                <a:latin typeface="Calibri" panose="020F0502020204030204" pitchFamily="34" charset="0"/>
                <a:cs typeface="Calibri" panose="020F0502020204030204" pitchFamily="34" charset="0"/>
              </a:rPr>
              <a:t>ou </a:t>
            </a:r>
            <a:r>
              <a:rPr lang="fr-FR" sz="3000" b="1" dirty="0">
                <a:solidFill>
                  <a:srgbClr val="000000"/>
                </a:solidFill>
                <a:latin typeface="Calibri" panose="020F0502020204030204" pitchFamily="34" charset="0"/>
                <a:cs typeface="Calibri" panose="020F0502020204030204" pitchFamily="34" charset="0"/>
              </a:rPr>
              <a:t>T</a:t>
            </a:r>
            <a:r>
              <a:rPr lang="fr-FR" sz="3000" b="1" i="0" u="none" strike="noStrike" baseline="0" dirty="0">
                <a:solidFill>
                  <a:srgbClr val="000000"/>
                </a:solidFill>
                <a:latin typeface="Calibri" panose="020F0502020204030204" pitchFamily="34" charset="0"/>
                <a:cs typeface="Calibri" panose="020F0502020204030204" pitchFamily="34" charset="0"/>
              </a:rPr>
              <a:t>ransférer.</a:t>
            </a:r>
          </a:p>
          <a:p>
            <a:pPr marL="514350" indent="-514350" algn="l">
              <a:buAutoNum type="arabicPeriod"/>
            </a:pPr>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2. Dans la zone </a:t>
            </a:r>
            <a:r>
              <a:rPr lang="fr-FR" sz="3000" b="1" i="0" u="none" strike="noStrike" baseline="0" dirty="0">
                <a:solidFill>
                  <a:srgbClr val="000000"/>
                </a:solidFill>
                <a:latin typeface="Calibri" panose="020F0502020204030204" pitchFamily="34" charset="0"/>
                <a:cs typeface="Calibri" panose="020F0502020204030204" pitchFamily="34" charset="0"/>
              </a:rPr>
              <a:t>À</a:t>
            </a:r>
            <a:r>
              <a:rPr lang="fr-FR" sz="3000" b="0" i="0" u="none" strike="noStrike" baseline="0" dirty="0">
                <a:solidFill>
                  <a:srgbClr val="000000"/>
                </a:solidFill>
                <a:latin typeface="Calibri" panose="020F0502020204030204" pitchFamily="34" charset="0"/>
                <a:cs typeface="Calibri" panose="020F0502020204030204" pitchFamily="34" charset="0"/>
              </a:rPr>
              <a:t>, </a:t>
            </a:r>
            <a:r>
              <a:rPr lang="fr-FR" sz="3000" b="1" i="0" u="none" strike="noStrike" baseline="0" dirty="0">
                <a:solidFill>
                  <a:srgbClr val="000000"/>
                </a:solidFill>
                <a:latin typeface="Calibri" panose="020F0502020204030204" pitchFamily="34" charset="0"/>
                <a:cs typeface="Calibri" panose="020F0502020204030204" pitchFamily="34" charset="0"/>
              </a:rPr>
              <a:t>Cc </a:t>
            </a:r>
            <a:r>
              <a:rPr lang="fr-FR" sz="3000" b="0" i="0" u="none" strike="noStrike" baseline="0" dirty="0">
                <a:solidFill>
                  <a:srgbClr val="000000"/>
                </a:solidFill>
                <a:latin typeface="Calibri" panose="020F0502020204030204" pitchFamily="34" charset="0"/>
                <a:cs typeface="Calibri" panose="020F0502020204030204" pitchFamily="34" charset="0"/>
              </a:rPr>
              <a:t>ou </a:t>
            </a:r>
            <a:r>
              <a:rPr lang="fr-FR" sz="3000" b="1" i="0" u="none" strike="noStrike" baseline="0" dirty="0">
                <a:solidFill>
                  <a:srgbClr val="000000"/>
                </a:solidFill>
                <a:latin typeface="Calibri" panose="020F0502020204030204" pitchFamily="34" charset="0"/>
                <a:cs typeface="Calibri" panose="020F0502020204030204" pitchFamily="34" charset="0"/>
              </a:rPr>
              <a:t>Cci</a:t>
            </a:r>
            <a:r>
              <a:rPr lang="fr-FR" sz="3000" b="0" i="0" u="none" strike="noStrike" baseline="0" dirty="0">
                <a:solidFill>
                  <a:srgbClr val="000000"/>
                </a:solidFill>
                <a:latin typeface="Calibri" panose="020F0502020204030204" pitchFamily="34" charset="0"/>
                <a:cs typeface="Calibri" panose="020F0502020204030204" pitchFamily="34" charset="0"/>
              </a:rPr>
              <a:t>, effectuez l’une des opérations suivantes :</a:t>
            </a:r>
          </a:p>
          <a:p>
            <a:pPr algn="l"/>
            <a:r>
              <a:rPr lang="fr-FR" sz="3000" b="0" i="0" u="none" strike="noStrike" baseline="0" dirty="0">
                <a:solidFill>
                  <a:srgbClr val="2F5497"/>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Pour ajouter un destinataire, cliquez dans la zone appropriée, insérez « </a:t>
            </a:r>
            <a:r>
              <a:rPr lang="fr-FR" sz="3000" b="1" i="0" u="none" strike="noStrike" baseline="0" dirty="0">
                <a:solidFill>
                  <a:srgbClr val="000000"/>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 et entrez le nom du destinataire.</a:t>
            </a:r>
          </a:p>
          <a:p>
            <a:pPr algn="l"/>
            <a:endParaRPr lang="fr-FR" sz="300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2F5497"/>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Pour supprimer un destinataire, cliquez dans la zone appropriée, sélectionnez</a:t>
            </a:r>
            <a:r>
              <a:rPr lang="fr-FR" sz="3000" dirty="0">
                <a:solidFill>
                  <a:srgbClr val="000000"/>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le nom du destinataire, puis appuyez sur Suppr.</a:t>
            </a: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2F5497"/>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Vous pouvez supprimer une partie du message original pour garder une certaine confidentialité surtout lorsque vous transférez un message.</a:t>
            </a:r>
            <a:endParaRPr lang="fr-FR" sz="3000" dirty="0">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93BA0ED5-41BF-4EB1-B383-B89372CE5687}"/>
              </a:ext>
            </a:extLst>
          </p:cNvPr>
          <p:cNvPicPr>
            <a:picLocks noChangeAspect="1"/>
          </p:cNvPicPr>
          <p:nvPr/>
        </p:nvPicPr>
        <p:blipFill rotWithShape="1">
          <a:blip r:embed="rId2"/>
          <a:srcRect l="64765" t="19130" r="28721" b="62425"/>
          <a:stretch/>
        </p:blipFill>
        <p:spPr>
          <a:xfrm>
            <a:off x="2614936" y="7074024"/>
            <a:ext cx="6192688" cy="4931948"/>
          </a:xfrm>
          <a:prstGeom prst="rect">
            <a:avLst/>
          </a:prstGeom>
          <a:ln w="19050">
            <a:solidFill>
              <a:srgbClr val="416FFE"/>
            </a:solid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FA64022B-AAEB-4FBD-AB5C-00EA78EAFF84}"/>
              </a:ext>
            </a:extLst>
          </p:cNvPr>
          <p:cNvPicPr>
            <a:picLocks noChangeAspect="1"/>
          </p:cNvPicPr>
          <p:nvPr/>
        </p:nvPicPr>
        <p:blipFill>
          <a:blip r:embed="rId3"/>
          <a:stretch>
            <a:fillRect/>
          </a:stretch>
        </p:blipFill>
        <p:spPr>
          <a:xfrm>
            <a:off x="10823848" y="7475826"/>
            <a:ext cx="10436467" cy="2877080"/>
          </a:xfrm>
          <a:prstGeom prst="rect">
            <a:avLst/>
          </a:prstGeom>
          <a:ln w="19050">
            <a:solidFill>
              <a:srgbClr val="416FFE"/>
            </a:solidFill>
          </a:ln>
          <a:effectLst>
            <a:outerShdw blurRad="292100" dist="139700" dir="2700000" algn="tl" rotWithShape="0">
              <a:srgbClr val="333333">
                <a:alpha val="65000"/>
              </a:srgbClr>
            </a:outerShdw>
          </a:effectLst>
        </p:spPr>
      </p:pic>
      <p:pic>
        <p:nvPicPr>
          <p:cNvPr id="12" name="Graphique 11" descr="Flèche vers la droite avec un remplissage uni">
            <a:extLst>
              <a:ext uri="{FF2B5EF4-FFF2-40B4-BE49-F238E27FC236}">
                <a16:creationId xmlns:a16="http://schemas.microsoft.com/office/drawing/2014/main" id="{090C776B-20D5-49C6-9959-B68F1D906E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240" y="3931647"/>
            <a:ext cx="421382" cy="421382"/>
          </a:xfrm>
          <a:prstGeom prst="rect">
            <a:avLst/>
          </a:prstGeom>
        </p:spPr>
      </p:pic>
      <p:pic>
        <p:nvPicPr>
          <p:cNvPr id="13" name="Graphique 12" descr="Flèche vers la droite avec un remplissage uni">
            <a:extLst>
              <a:ext uri="{FF2B5EF4-FFF2-40B4-BE49-F238E27FC236}">
                <a16:creationId xmlns:a16="http://schemas.microsoft.com/office/drawing/2014/main" id="{73262775-58DA-4AA7-8521-08D1BAF32E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299" y="5777754"/>
            <a:ext cx="421382" cy="421382"/>
          </a:xfrm>
          <a:prstGeom prst="rect">
            <a:avLst/>
          </a:prstGeom>
        </p:spPr>
      </p:pic>
      <p:pic>
        <p:nvPicPr>
          <p:cNvPr id="14" name="Graphique 13" descr="Flèche vers la droite avec un remplissage uni">
            <a:extLst>
              <a:ext uri="{FF2B5EF4-FFF2-40B4-BE49-F238E27FC236}">
                <a16:creationId xmlns:a16="http://schemas.microsoft.com/office/drawing/2014/main" id="{4DA4608D-50EA-4AEF-BED0-276255AF4B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311" y="4854700"/>
            <a:ext cx="421382" cy="421382"/>
          </a:xfrm>
          <a:prstGeom prst="rect">
            <a:avLst/>
          </a:prstGeom>
        </p:spPr>
      </p:pic>
      <p:sp>
        <p:nvSpPr>
          <p:cNvPr id="11" name="Rectangle : coins arrondis 10">
            <a:extLst>
              <a:ext uri="{FF2B5EF4-FFF2-40B4-BE49-F238E27FC236}">
                <a16:creationId xmlns:a16="http://schemas.microsoft.com/office/drawing/2014/main" id="{A203FA9F-BFE1-4372-A66D-453F651F5D0E}"/>
              </a:ext>
            </a:extLst>
          </p:cNvPr>
          <p:cNvSpPr/>
          <p:nvPr/>
        </p:nvSpPr>
        <p:spPr bwMode="auto">
          <a:xfrm>
            <a:off x="4487144" y="9162256"/>
            <a:ext cx="3888432" cy="2664296"/>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74808C"/>
              </a:solidFill>
              <a:effectLst/>
              <a:latin typeface="Poppins" charset="0"/>
              <a:ea typeface="Poppins" charset="0"/>
              <a:cs typeface="Poppins" charset="0"/>
              <a:sym typeface="Poppins" charset="0"/>
            </a:endParaRPr>
          </a:p>
        </p:txBody>
      </p:sp>
      <p:sp>
        <p:nvSpPr>
          <p:cNvPr id="15" name="Rectangle : coins arrondis 14">
            <a:extLst>
              <a:ext uri="{FF2B5EF4-FFF2-40B4-BE49-F238E27FC236}">
                <a16:creationId xmlns:a16="http://schemas.microsoft.com/office/drawing/2014/main" id="{E1193A9C-37B8-4FE3-A729-ADB575EB3AFE}"/>
              </a:ext>
            </a:extLst>
          </p:cNvPr>
          <p:cNvSpPr/>
          <p:nvPr/>
        </p:nvSpPr>
        <p:spPr bwMode="auto">
          <a:xfrm>
            <a:off x="15792400" y="7475826"/>
            <a:ext cx="3528392" cy="154241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793738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500"/>
                                        <p:tgtEl>
                                          <p:spTgt spid="5">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animEffect transition="in" filter="fade">
                                      <p:cBhvr>
                                        <p:cTn id="45" dur="500"/>
                                        <p:tgtEl>
                                          <p:spTgt spid="5">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25</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Les </a:t>
            </a:r>
            <a:r>
              <a:rPr lang="en-US" altLang="x-none" sz="7200" b="1" dirty="0" err="1">
                <a:solidFill>
                  <a:srgbClr val="000000"/>
                </a:solidFill>
                <a:latin typeface="Montserrat Semi" charset="0"/>
                <a:ea typeface="Montserrat Semi" charset="0"/>
                <a:cs typeface="Montserrat Semi" charset="0"/>
                <a:sym typeface="Poppins Medium" charset="0"/>
              </a:rPr>
              <a:t>accusés</a:t>
            </a:r>
            <a:r>
              <a:rPr lang="en-US" altLang="x-none" sz="7200" b="1" dirty="0">
                <a:solidFill>
                  <a:srgbClr val="000000"/>
                </a:solidFill>
                <a:latin typeface="Montserrat Semi" charset="0"/>
                <a:ea typeface="Montserrat Semi" charset="0"/>
                <a:cs typeface="Montserrat Semi" charset="0"/>
                <a:sym typeface="Poppins Medium" charset="0"/>
              </a:rPr>
              <a:t> de </a:t>
            </a:r>
            <a:r>
              <a:rPr lang="en-US" altLang="x-none" sz="7200" b="1" dirty="0" err="1">
                <a:solidFill>
                  <a:srgbClr val="000000"/>
                </a:solidFill>
                <a:latin typeface="Montserrat Semi" charset="0"/>
                <a:ea typeface="Montserrat Semi" charset="0"/>
                <a:cs typeface="Montserrat Semi" charset="0"/>
                <a:sym typeface="Poppins Medium" charset="0"/>
              </a:rPr>
              <a:t>réception</a:t>
            </a:r>
            <a:r>
              <a:rPr lang="en-US" altLang="x-none" sz="7200" b="1" dirty="0">
                <a:solidFill>
                  <a:srgbClr val="000000"/>
                </a:solidFill>
                <a:latin typeface="Montserrat Semi" charset="0"/>
                <a:ea typeface="Montserrat Semi" charset="0"/>
                <a:cs typeface="Montserrat Semi" charset="0"/>
                <a:sym typeface="Poppins Medium" charset="0"/>
              </a:rPr>
              <a:t> et de lecture</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B28CE048-0135-44BC-B375-C07D99AF54D8}"/>
              </a:ext>
            </a:extLst>
          </p:cNvPr>
          <p:cNvSpPr txBox="1"/>
          <p:nvPr/>
        </p:nvSpPr>
        <p:spPr>
          <a:xfrm>
            <a:off x="742729" y="2033464"/>
            <a:ext cx="22698296" cy="4708981"/>
          </a:xfrm>
          <a:prstGeom prst="rect">
            <a:avLst/>
          </a:prstGeom>
          <a:noFill/>
        </p:spPr>
        <p:txBody>
          <a:bodyPr wrap="square">
            <a:spAutoFit/>
          </a:bodyPr>
          <a:lstStyle/>
          <a:p>
            <a:pPr algn="l"/>
            <a:r>
              <a:rPr lang="fr-FR" sz="3000" b="0" i="0" u="none" strike="noStrike" baseline="0" dirty="0">
                <a:solidFill>
                  <a:srgbClr val="2F5497"/>
                </a:solidFill>
                <a:latin typeface="Calibri" panose="020F0502020204030204" pitchFamily="34" charset="0"/>
                <a:cs typeface="Calibri" panose="020F0502020204030204" pitchFamily="34" charset="0"/>
              </a:rPr>
              <a:t>Un accusé de réception</a:t>
            </a:r>
          </a:p>
          <a:p>
            <a:pPr algn="l"/>
            <a:r>
              <a:rPr lang="fr-FR" sz="3000" b="0" i="0" u="none" strike="noStrike" baseline="0" dirty="0">
                <a:solidFill>
                  <a:schemeClr val="bg1"/>
                </a:solidFill>
                <a:latin typeface="Calibri" panose="020F0502020204030204" pitchFamily="34" charset="0"/>
                <a:cs typeface="Calibri" panose="020F0502020204030204" pitchFamily="34" charset="0"/>
              </a:rPr>
              <a:t>Celui-ci confirme la remise de votre courrier électronique dans la boîte de réception du destinataire, mais pas que le destinataire l’a lu.</a:t>
            </a:r>
          </a:p>
          <a:p>
            <a:pPr algn="l"/>
            <a:endParaRPr lang="fr-FR" sz="3000" b="0" i="0" u="none" strike="noStrike" baseline="0" dirty="0">
              <a:solidFill>
                <a:schemeClr val="bg1"/>
              </a:solidFill>
              <a:latin typeface="Calibri" panose="020F0502020204030204" pitchFamily="34" charset="0"/>
              <a:cs typeface="Calibri" panose="020F0502020204030204" pitchFamily="34" charset="0"/>
            </a:endParaRPr>
          </a:p>
          <a:p>
            <a:pPr algn="l"/>
            <a:r>
              <a:rPr lang="fr-FR" sz="3000" dirty="0">
                <a:solidFill>
                  <a:srgbClr val="416FFE"/>
                </a:solidFill>
                <a:latin typeface="Calibri" panose="020F0502020204030204" pitchFamily="34" charset="0"/>
                <a:cs typeface="Calibri" panose="020F0502020204030204" pitchFamily="34" charset="0"/>
              </a:rPr>
              <a:t>Un accusé de lecture </a:t>
            </a:r>
          </a:p>
          <a:p>
            <a:pPr algn="l"/>
            <a:r>
              <a:rPr lang="fr-FR" sz="3000" dirty="0">
                <a:solidFill>
                  <a:schemeClr val="bg1"/>
                </a:solidFill>
                <a:latin typeface="Calibri" panose="020F0502020204030204" pitchFamily="34" charset="0"/>
                <a:cs typeface="Calibri" panose="020F0502020204030204" pitchFamily="34" charset="0"/>
              </a:rPr>
              <a:t>Il confirme que votre courrier à été ouvert par le destinataire.</a:t>
            </a:r>
          </a:p>
          <a:p>
            <a:pPr algn="l"/>
            <a:endParaRPr lang="fr-FR" sz="3000" b="0" i="0" u="none" strike="noStrike" baseline="0" dirty="0">
              <a:solidFill>
                <a:srgbClr val="416FFE"/>
              </a:solidFill>
              <a:latin typeface="Calibri" panose="020F0502020204030204" pitchFamily="34" charset="0"/>
              <a:cs typeface="Calibri" panose="020F0502020204030204" pitchFamily="34" charset="0"/>
            </a:endParaRPr>
          </a:p>
          <a:p>
            <a:pPr algn="l"/>
            <a:r>
              <a:rPr lang="fr-FR" sz="3000" b="0" i="0" u="none" strike="noStrike" baseline="0" dirty="0">
                <a:solidFill>
                  <a:srgbClr val="416FFE"/>
                </a:solidFill>
                <a:latin typeface="Calibri" panose="020F0502020204030204" pitchFamily="34" charset="0"/>
                <a:cs typeface="Calibri" panose="020F0502020204030204" pitchFamily="34" charset="0"/>
              </a:rPr>
              <a:t>Confirmations de lecture</a:t>
            </a:r>
          </a:p>
          <a:p>
            <a:pPr algn="l"/>
            <a:r>
              <a:rPr lang="fr-FR" sz="3000" dirty="0">
                <a:solidFill>
                  <a:schemeClr val="bg1"/>
                </a:solidFill>
                <a:latin typeface="Calibri" panose="020F0502020204030204" pitchFamily="34" charset="0"/>
                <a:cs typeface="Calibri" panose="020F0502020204030204" pitchFamily="34" charset="0"/>
              </a:rPr>
              <a:t>L</a:t>
            </a:r>
            <a:r>
              <a:rPr lang="fr-FR" sz="3000" b="0" i="0" u="none" strike="noStrike" baseline="0" dirty="0">
                <a:solidFill>
                  <a:schemeClr val="bg1"/>
                </a:solidFill>
                <a:latin typeface="Calibri" panose="020F0502020204030204" pitchFamily="34" charset="0"/>
                <a:cs typeface="Calibri" panose="020F0502020204030204" pitchFamily="34" charset="0"/>
              </a:rPr>
              <a:t>e destinataire du message peut refuser d’envoyer des confirmations de lecture.</a:t>
            </a:r>
          </a:p>
          <a:p>
            <a:pPr algn="l"/>
            <a:r>
              <a:rPr lang="fr-FR" sz="3000" b="0" i="0" u="none" strike="noStrike" baseline="0" dirty="0">
                <a:solidFill>
                  <a:schemeClr val="bg1"/>
                </a:solidFill>
                <a:latin typeface="Calibri" panose="020F0502020204030204" pitchFamily="34" charset="0"/>
                <a:cs typeface="Calibri" panose="020F0502020204030204" pitchFamily="34" charset="0"/>
              </a:rPr>
              <a:t> Dans d’autres cas, les confirmations de lecture ne sont pas envoyées, notamment si la messagerie du destinataire ne les prend pas en charge. Il n’existe aucun moyen pour forcer un destinataire d’envoyer une confirmation de lecture.</a:t>
            </a:r>
          </a:p>
        </p:txBody>
      </p:sp>
      <p:pic>
        <p:nvPicPr>
          <p:cNvPr id="4" name="Image 3">
            <a:extLst>
              <a:ext uri="{FF2B5EF4-FFF2-40B4-BE49-F238E27FC236}">
                <a16:creationId xmlns:a16="http://schemas.microsoft.com/office/drawing/2014/main" id="{A436D1E3-1F91-4484-9297-A68E1852F46E}"/>
              </a:ext>
            </a:extLst>
          </p:cNvPr>
          <p:cNvPicPr>
            <a:picLocks noChangeAspect="1"/>
          </p:cNvPicPr>
          <p:nvPr/>
        </p:nvPicPr>
        <p:blipFill>
          <a:blip r:embed="rId2"/>
          <a:stretch>
            <a:fillRect/>
          </a:stretch>
        </p:blipFill>
        <p:spPr>
          <a:xfrm>
            <a:off x="6545398" y="8730208"/>
            <a:ext cx="11293204" cy="2693280"/>
          </a:xfrm>
          <a:prstGeom prst="rect">
            <a:avLst/>
          </a:prstGeom>
          <a:ln w="19050">
            <a:solidFill>
              <a:srgbClr val="416FFE"/>
            </a:solid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3C82C5AD-7248-4BEA-8236-0F85CB6F9BCE}"/>
              </a:ext>
            </a:extLst>
          </p:cNvPr>
          <p:cNvSpPr txBox="1"/>
          <p:nvPr/>
        </p:nvSpPr>
        <p:spPr>
          <a:xfrm>
            <a:off x="0" y="7812078"/>
            <a:ext cx="24028734" cy="553998"/>
          </a:xfrm>
          <a:prstGeom prst="rect">
            <a:avLst/>
          </a:prstGeom>
          <a:noFill/>
        </p:spPr>
        <p:txBody>
          <a:bodyPr wrap="square">
            <a:spAutoFit/>
          </a:bodyPr>
          <a:lstStyle/>
          <a:p>
            <a:r>
              <a:rPr lang="fr-FR" sz="3000" b="0" i="0" u="none" strike="noStrike" baseline="0" dirty="0">
                <a:solidFill>
                  <a:srgbClr val="363636"/>
                </a:solidFill>
                <a:latin typeface="Calibri" panose="020F0502020204030204" pitchFamily="34" charset="0"/>
                <a:cs typeface="Calibri" panose="020F0502020204030204" pitchFamily="34" charset="0"/>
              </a:rPr>
              <a:t>Dans un nouveau message électronique, dans l’onglet, </a:t>
            </a:r>
            <a:r>
              <a:rPr lang="fr-FR" sz="3000" b="1" i="0" u="none" strike="noStrike" baseline="0" dirty="0">
                <a:solidFill>
                  <a:srgbClr val="363636"/>
                </a:solidFill>
                <a:latin typeface="Calibri" panose="020F0502020204030204" pitchFamily="34" charset="0"/>
                <a:cs typeface="Calibri" panose="020F0502020204030204" pitchFamily="34" charset="0"/>
              </a:rPr>
              <a:t>Options</a:t>
            </a:r>
            <a:r>
              <a:rPr lang="fr-FR" sz="3000" b="0" i="0" u="none" strike="noStrike" baseline="0" dirty="0">
                <a:solidFill>
                  <a:srgbClr val="363636"/>
                </a:solidFill>
                <a:latin typeface="Calibri" panose="020F0502020204030204" pitchFamily="34" charset="0"/>
                <a:cs typeface="Calibri" panose="020F0502020204030204" pitchFamily="34" charset="0"/>
              </a:rPr>
              <a:t>, groupe S</a:t>
            </a:r>
            <a:r>
              <a:rPr lang="fr-FR" sz="3000" b="1" i="0" u="none" strike="noStrike" baseline="0" dirty="0">
                <a:solidFill>
                  <a:srgbClr val="363636"/>
                </a:solidFill>
                <a:latin typeface="Calibri" panose="020F0502020204030204" pitchFamily="34" charset="0"/>
                <a:cs typeface="Calibri" panose="020F0502020204030204" pitchFamily="34" charset="0"/>
              </a:rPr>
              <a:t>uivi</a:t>
            </a:r>
            <a:r>
              <a:rPr lang="fr-FR" sz="3000" b="0" i="0" u="none" strike="noStrike" baseline="0" dirty="0">
                <a:solidFill>
                  <a:srgbClr val="363636"/>
                </a:solidFill>
                <a:latin typeface="Calibri" panose="020F0502020204030204" pitchFamily="34" charset="0"/>
                <a:cs typeface="Calibri" panose="020F0502020204030204" pitchFamily="34" charset="0"/>
              </a:rPr>
              <a:t>, vous pouvez </a:t>
            </a:r>
            <a:r>
              <a:rPr lang="fr-FR" sz="3000" b="1" i="0" u="none" strike="noStrike" baseline="0" dirty="0">
                <a:solidFill>
                  <a:srgbClr val="363636"/>
                </a:solidFill>
                <a:latin typeface="Calibri" panose="020F0502020204030204" pitchFamily="34" charset="0"/>
                <a:cs typeface="Calibri" panose="020F0502020204030204" pitchFamily="34" charset="0"/>
              </a:rPr>
              <a:t>demander un accusé de réception </a:t>
            </a:r>
            <a:r>
              <a:rPr lang="fr-FR" sz="3000" dirty="0">
                <a:solidFill>
                  <a:srgbClr val="363636"/>
                </a:solidFill>
                <a:latin typeface="Calibri" panose="020F0502020204030204" pitchFamily="34" charset="0"/>
                <a:cs typeface="Calibri" panose="020F0502020204030204" pitchFamily="34" charset="0"/>
              </a:rPr>
              <a:t>et/ou u</a:t>
            </a:r>
            <a:r>
              <a:rPr lang="fr-FR" sz="3000" i="0" u="none" strike="noStrike" baseline="0" dirty="0">
                <a:solidFill>
                  <a:srgbClr val="363636"/>
                </a:solidFill>
                <a:latin typeface="Calibri" panose="020F0502020204030204" pitchFamily="34" charset="0"/>
                <a:cs typeface="Calibri" panose="020F0502020204030204" pitchFamily="34" charset="0"/>
              </a:rPr>
              <a:t>n</a:t>
            </a:r>
            <a:r>
              <a:rPr lang="fr-FR" sz="3000" b="1" i="0" u="none" strike="noStrike" baseline="0" dirty="0">
                <a:solidFill>
                  <a:srgbClr val="363636"/>
                </a:solidFill>
                <a:latin typeface="Calibri" panose="020F0502020204030204" pitchFamily="34" charset="0"/>
                <a:cs typeface="Calibri" panose="020F0502020204030204" pitchFamily="34" charset="0"/>
              </a:rPr>
              <a:t> accusé de lecture</a:t>
            </a:r>
            <a:r>
              <a:rPr lang="fr-FR" sz="3000" b="0" i="0" u="none" strike="noStrike" baseline="0" dirty="0">
                <a:solidFill>
                  <a:srgbClr val="363636"/>
                </a:solidFill>
                <a:latin typeface="Calibri" panose="020F0502020204030204" pitchFamily="34" charset="0"/>
                <a:cs typeface="Calibri" panose="020F0502020204030204" pitchFamily="34" charset="0"/>
              </a:rPr>
              <a:t>. </a:t>
            </a:r>
            <a:endParaRPr lang="fr-FR" sz="3000" dirty="0">
              <a:latin typeface="Calibri" panose="020F0502020204030204" pitchFamily="34" charset="0"/>
              <a:cs typeface="Calibri" panose="020F0502020204030204" pitchFamily="34" charset="0"/>
            </a:endParaRPr>
          </a:p>
        </p:txBody>
      </p:sp>
      <p:sp>
        <p:nvSpPr>
          <p:cNvPr id="10" name="Rectangle : coins arrondis 9">
            <a:extLst>
              <a:ext uri="{FF2B5EF4-FFF2-40B4-BE49-F238E27FC236}">
                <a16:creationId xmlns:a16="http://schemas.microsoft.com/office/drawing/2014/main" id="{959E1FA5-E048-46EB-9A67-CCCCA799A674}"/>
              </a:ext>
            </a:extLst>
          </p:cNvPr>
          <p:cNvSpPr/>
          <p:nvPr/>
        </p:nvSpPr>
        <p:spPr bwMode="auto">
          <a:xfrm>
            <a:off x="12696056" y="9435709"/>
            <a:ext cx="4968552" cy="1526747"/>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3" name="ZoneTexte 12">
            <a:extLst>
              <a:ext uri="{FF2B5EF4-FFF2-40B4-BE49-F238E27FC236}">
                <a16:creationId xmlns:a16="http://schemas.microsoft.com/office/drawing/2014/main" id="{BB5AC683-5EAD-4271-ADEA-D1C82ACA9B93}"/>
              </a:ext>
            </a:extLst>
          </p:cNvPr>
          <p:cNvSpPr txBox="1"/>
          <p:nvPr/>
        </p:nvSpPr>
        <p:spPr>
          <a:xfrm>
            <a:off x="2996914" y="12171903"/>
            <a:ext cx="24028734" cy="553998"/>
          </a:xfrm>
          <a:prstGeom prst="rect">
            <a:avLst/>
          </a:prstGeom>
          <a:noFill/>
        </p:spPr>
        <p:txBody>
          <a:bodyPr wrap="square">
            <a:spAutoFit/>
          </a:bodyPr>
          <a:lstStyle/>
          <a:p>
            <a:r>
              <a:rPr lang="fr-FR" sz="3000" b="0" i="0" u="none" strike="noStrike" baseline="0" dirty="0">
                <a:solidFill>
                  <a:srgbClr val="363636"/>
                </a:solidFill>
                <a:latin typeface="Calibri" panose="020F0502020204030204" pitchFamily="34" charset="0"/>
                <a:cs typeface="Calibri" panose="020F0502020204030204" pitchFamily="34" charset="0"/>
              </a:rPr>
              <a:t>Il est recommandé d’effectuer un suivi uniquement sur les messages importants , pas sur tous.</a:t>
            </a:r>
            <a:endParaRPr lang="fr-FR" sz="3000" dirty="0">
              <a:latin typeface="Calibri" panose="020F0502020204030204" pitchFamily="34" charset="0"/>
              <a:cs typeface="Calibri" panose="020F0502020204030204" pitchFamily="34" charset="0"/>
            </a:endParaRPr>
          </a:p>
        </p:txBody>
      </p:sp>
      <p:pic>
        <p:nvPicPr>
          <p:cNvPr id="12" name="Graphique 11" descr="Commentaire important avec un remplissage uni">
            <a:extLst>
              <a:ext uri="{FF2B5EF4-FFF2-40B4-BE49-F238E27FC236}">
                <a16:creationId xmlns:a16="http://schemas.microsoft.com/office/drawing/2014/main" id="{3B1AF226-86AA-4FD9-8E03-DEDB3F981D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646" y="11682536"/>
            <a:ext cx="1863176" cy="1863176"/>
          </a:xfrm>
          <a:prstGeom prst="rect">
            <a:avLst/>
          </a:prstGeom>
        </p:spPr>
      </p:pic>
    </p:spTree>
    <p:extLst>
      <p:ext uri="{BB962C8B-B14F-4D97-AF65-F5344CB8AC3E}">
        <p14:creationId xmlns:p14="http://schemas.microsoft.com/office/powerpoint/2010/main" val="3891283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500"/>
                                        <p:tgtEl>
                                          <p:spTgt spid="5">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500"/>
                                        <p:tgtEl>
                                          <p:spTgt spid="5">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26</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Les </a:t>
            </a:r>
            <a:r>
              <a:rPr lang="en-US" altLang="x-none" sz="7200" b="1" dirty="0" err="1">
                <a:solidFill>
                  <a:srgbClr val="000000"/>
                </a:solidFill>
                <a:latin typeface="Montserrat Semi" charset="0"/>
                <a:ea typeface="Montserrat Semi" charset="0"/>
                <a:cs typeface="Montserrat Semi" charset="0"/>
                <a:sym typeface="Poppins Medium" charset="0"/>
              </a:rPr>
              <a:t>pièces</a:t>
            </a:r>
            <a:r>
              <a:rPr lang="en-US" altLang="x-none" sz="7200" b="1" dirty="0">
                <a:solidFill>
                  <a:srgbClr val="000000"/>
                </a:solidFill>
                <a:latin typeface="Montserrat Semi" charset="0"/>
                <a:ea typeface="Montserrat Semi" charset="0"/>
                <a:cs typeface="Montserrat Semi" charset="0"/>
                <a:sym typeface="Poppins Medium" charset="0"/>
              </a:rPr>
              <a:t> </a:t>
            </a:r>
            <a:r>
              <a:rPr lang="en-US" altLang="x-none" sz="7200" b="1" dirty="0" err="1">
                <a:solidFill>
                  <a:srgbClr val="000000"/>
                </a:solidFill>
                <a:latin typeface="Montserrat Semi" charset="0"/>
                <a:ea typeface="Montserrat Semi" charset="0"/>
                <a:cs typeface="Montserrat Semi" charset="0"/>
                <a:sym typeface="Poppins Medium" charset="0"/>
              </a:rPr>
              <a:t>jointes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27E90908-42FD-41AF-8E87-0B5F8DA8E1EE}"/>
              </a:ext>
            </a:extLst>
          </p:cNvPr>
          <p:cNvSpPr txBox="1"/>
          <p:nvPr/>
        </p:nvSpPr>
        <p:spPr>
          <a:xfrm>
            <a:off x="1102768" y="1961456"/>
            <a:ext cx="22466496" cy="5170646"/>
          </a:xfrm>
          <a:prstGeom prst="rect">
            <a:avLst/>
          </a:prstGeom>
          <a:noFill/>
        </p:spPr>
        <p:txBody>
          <a:bodyPr wrap="square">
            <a:spAutoFit/>
          </a:bodyPr>
          <a:lstStyle/>
          <a:p>
            <a:pPr algn="l"/>
            <a:endParaRPr lang="en-US" sz="3000" b="1" i="0" u="none" strike="noStrike" baseline="0" dirty="0">
              <a:solidFill>
                <a:srgbClr val="000000"/>
              </a:solidFill>
              <a:latin typeface="Calibri" panose="020F0502020204030204" pitchFamily="34" charset="0"/>
              <a:cs typeface="Calibri" panose="020F0502020204030204" pitchFamily="34" charset="0"/>
              <a:sym typeface="Poppins Medium" charset="0"/>
            </a:endParaRPr>
          </a:p>
          <a:p>
            <a:pPr algn="l"/>
            <a:r>
              <a:rPr lang="fr-FR" sz="3000" dirty="0">
                <a:solidFill>
                  <a:srgbClr val="2F5497"/>
                </a:solidFill>
                <a:latin typeface="Calibri" panose="020F0502020204030204" pitchFamily="34" charset="0"/>
                <a:cs typeface="Calibri" panose="020F0502020204030204" pitchFamily="34" charset="0"/>
              </a:rPr>
              <a:t>Joindre</a:t>
            </a:r>
            <a:r>
              <a:rPr lang="fr-FR" sz="3000" b="0" i="0" u="none" strike="noStrike" baseline="0" dirty="0">
                <a:solidFill>
                  <a:srgbClr val="2F5497"/>
                </a:solidFill>
                <a:latin typeface="Calibri" panose="020F0502020204030204" pitchFamily="34" charset="0"/>
                <a:cs typeface="Calibri" panose="020F0502020204030204" pitchFamily="34" charset="0"/>
              </a:rPr>
              <a:t> des éléments Outlook en pièce jointe</a:t>
            </a:r>
          </a:p>
          <a:p>
            <a:pPr algn="l"/>
            <a:endParaRPr lang="fr-FR" sz="3000" b="0" i="0" u="none" strike="noStrike" baseline="0" dirty="0">
              <a:solidFill>
                <a:srgbClr val="2F5497"/>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Au delà des documents et images, vous pouvez également partager des éléments Outlook tel que des courriels, des contacts, des tâches, des brouillons, un événement du calendrier, des notes…</a:t>
            </a:r>
          </a:p>
          <a:p>
            <a:pPr marL="514350" indent="-514350" algn="l">
              <a:buFont typeface="+mj-lt"/>
              <a:buAutoNum type="arabicPeriod"/>
            </a:pPr>
            <a:endParaRPr lang="fr-FR" sz="3000" dirty="0">
              <a:solidFill>
                <a:srgbClr val="000000"/>
              </a:solidFill>
              <a:latin typeface="Calibri" panose="020F0502020204030204" pitchFamily="34" charset="0"/>
              <a:cs typeface="Calibri" panose="020F0502020204030204" pitchFamily="34" charset="0"/>
            </a:endParaRPr>
          </a:p>
          <a:p>
            <a:pPr marL="514350" indent="-514350" algn="l">
              <a:buFont typeface="+mj-lt"/>
              <a:buAutoNum type="arabicPeriod"/>
            </a:pPr>
            <a:r>
              <a:rPr lang="fr-FR" sz="3000" dirty="0">
                <a:solidFill>
                  <a:srgbClr val="000000"/>
                </a:solidFill>
                <a:latin typeface="Calibri" panose="020F0502020204030204" pitchFamily="34" charset="0"/>
                <a:cs typeface="Calibri" panose="020F0502020204030204" pitchFamily="34" charset="0"/>
              </a:rPr>
              <a:t>Dans l’onglet Insertion, cliquez sur </a:t>
            </a:r>
            <a:r>
              <a:rPr lang="fr-FR" sz="3000" b="1" dirty="0">
                <a:solidFill>
                  <a:srgbClr val="000000"/>
                </a:solidFill>
                <a:latin typeface="Calibri" panose="020F0502020204030204" pitchFamily="34" charset="0"/>
                <a:cs typeface="Calibri" panose="020F0502020204030204" pitchFamily="34" charset="0"/>
              </a:rPr>
              <a:t>Élément Outlook</a:t>
            </a:r>
          </a:p>
          <a:p>
            <a:pPr marL="514350" indent="-514350" algn="l">
              <a:buFont typeface="+mj-lt"/>
              <a:buAutoNum type="arabicPeriod"/>
            </a:pPr>
            <a:r>
              <a:rPr lang="fr-FR" sz="3000" dirty="0">
                <a:solidFill>
                  <a:srgbClr val="000000"/>
                </a:solidFill>
                <a:latin typeface="Calibri" panose="020F0502020204030204" pitchFamily="34" charset="0"/>
                <a:cs typeface="Calibri" panose="020F0502020204030204" pitchFamily="34" charset="0"/>
              </a:rPr>
              <a:t>Sélectionnez l’élément à partager</a:t>
            </a:r>
          </a:p>
          <a:p>
            <a:pPr marL="514350" indent="-514350" algn="l">
              <a:buFont typeface="+mj-lt"/>
              <a:buAutoNum type="arabicPeriod"/>
            </a:pPr>
            <a:r>
              <a:rPr lang="fr-FR" sz="3000" dirty="0">
                <a:solidFill>
                  <a:srgbClr val="000000"/>
                </a:solidFill>
                <a:latin typeface="Calibri" panose="020F0502020204030204" pitchFamily="34" charset="0"/>
                <a:cs typeface="Calibri" panose="020F0502020204030204" pitchFamily="34" charset="0"/>
              </a:rPr>
              <a:t>Validez en cliquant sur </a:t>
            </a:r>
            <a:r>
              <a:rPr lang="fr-FR" sz="3000" b="1" dirty="0">
                <a:solidFill>
                  <a:srgbClr val="000000"/>
                </a:solidFill>
                <a:latin typeface="Calibri" panose="020F0502020204030204" pitchFamily="34" charset="0"/>
                <a:cs typeface="Calibri" panose="020F0502020204030204" pitchFamily="34" charset="0"/>
              </a:rPr>
              <a:t>OK</a:t>
            </a:r>
            <a:endParaRPr lang="fr-FR" sz="3000" dirty="0">
              <a:solidFill>
                <a:srgbClr val="000000"/>
              </a:solidFill>
              <a:latin typeface="Calibri" panose="020F0502020204030204" pitchFamily="34" charset="0"/>
              <a:cs typeface="Calibri" panose="020F0502020204030204" pitchFamily="34"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dirty="0">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F982D020-7080-464B-A396-354D80A1DBCA}"/>
              </a:ext>
            </a:extLst>
          </p:cNvPr>
          <p:cNvPicPr>
            <a:picLocks noChangeAspect="1"/>
          </p:cNvPicPr>
          <p:nvPr/>
        </p:nvPicPr>
        <p:blipFill>
          <a:blip r:embed="rId2"/>
          <a:stretch>
            <a:fillRect/>
          </a:stretch>
        </p:blipFill>
        <p:spPr>
          <a:xfrm>
            <a:off x="10319792" y="4193704"/>
            <a:ext cx="2664296" cy="2167329"/>
          </a:xfrm>
          <a:prstGeom prst="rect">
            <a:avLst/>
          </a:prstGeom>
          <a:ln w="19050">
            <a:solidFill>
              <a:srgbClr val="416FFE"/>
            </a:solidFill>
          </a:ln>
        </p:spPr>
      </p:pic>
      <p:pic>
        <p:nvPicPr>
          <p:cNvPr id="14" name="Image 13">
            <a:extLst>
              <a:ext uri="{FF2B5EF4-FFF2-40B4-BE49-F238E27FC236}">
                <a16:creationId xmlns:a16="http://schemas.microsoft.com/office/drawing/2014/main" id="{12C344B5-D7A0-4D8C-A8B1-E8896CDA8F1B}"/>
              </a:ext>
            </a:extLst>
          </p:cNvPr>
          <p:cNvPicPr>
            <a:picLocks noChangeAspect="1"/>
          </p:cNvPicPr>
          <p:nvPr/>
        </p:nvPicPr>
        <p:blipFill>
          <a:blip r:embed="rId3"/>
          <a:stretch>
            <a:fillRect/>
          </a:stretch>
        </p:blipFill>
        <p:spPr>
          <a:xfrm>
            <a:off x="4343128" y="6491751"/>
            <a:ext cx="11725275" cy="6572250"/>
          </a:xfrm>
          <a:prstGeom prst="rect">
            <a:avLst/>
          </a:prstGeom>
          <a:ln w="19050">
            <a:solidFill>
              <a:srgbClr val="416FFE"/>
            </a:solidFill>
          </a:ln>
          <a:effectLst>
            <a:outerShdw blurRad="292100" dist="139700" dir="2700000" algn="tl" rotWithShape="0">
              <a:srgbClr val="333333">
                <a:alpha val="65000"/>
              </a:srgbClr>
            </a:outerShdw>
          </a:effectLst>
        </p:spPr>
      </p:pic>
      <p:sp>
        <p:nvSpPr>
          <p:cNvPr id="16" name="Rectangle : coins arrondis 15">
            <a:extLst>
              <a:ext uri="{FF2B5EF4-FFF2-40B4-BE49-F238E27FC236}">
                <a16:creationId xmlns:a16="http://schemas.microsoft.com/office/drawing/2014/main" id="{01C97427-CC3C-407F-9084-49D440B29427}"/>
              </a:ext>
            </a:extLst>
          </p:cNvPr>
          <p:cNvSpPr/>
          <p:nvPr/>
        </p:nvSpPr>
        <p:spPr bwMode="auto">
          <a:xfrm>
            <a:off x="10319792" y="4769768"/>
            <a:ext cx="936104" cy="129614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3" name="Rectangle : coins arrondis 2">
            <a:extLst>
              <a:ext uri="{FF2B5EF4-FFF2-40B4-BE49-F238E27FC236}">
                <a16:creationId xmlns:a16="http://schemas.microsoft.com/office/drawing/2014/main" id="{420F66D4-2815-4936-8A15-03C73F7A9270}"/>
              </a:ext>
            </a:extLst>
          </p:cNvPr>
          <p:cNvSpPr/>
          <p:nvPr/>
        </p:nvSpPr>
        <p:spPr bwMode="auto">
          <a:xfrm>
            <a:off x="14640272" y="7029244"/>
            <a:ext cx="1428131" cy="404820"/>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2646834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500"/>
                                        <p:tgtEl>
                                          <p:spTgt spid="5">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fade">
                                      <p:cBhvr>
                                        <p:cTn id="38" dur="500"/>
                                        <p:tgtEl>
                                          <p:spTgt spid="5">
                                            <p:txEl>
                                              <p:pRg st="7" end="7"/>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27</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Les </a:t>
            </a:r>
            <a:r>
              <a:rPr lang="en-US" altLang="x-none" sz="7200" b="1" dirty="0" err="1">
                <a:solidFill>
                  <a:srgbClr val="000000"/>
                </a:solidFill>
                <a:latin typeface="Montserrat Semi" charset="0"/>
                <a:ea typeface="Montserrat Semi" charset="0"/>
                <a:cs typeface="Montserrat Semi" charset="0"/>
                <a:sym typeface="Poppins Medium" charset="0"/>
              </a:rPr>
              <a:t>pièces</a:t>
            </a:r>
            <a:r>
              <a:rPr lang="en-US" altLang="x-none" sz="7200" b="1" dirty="0">
                <a:solidFill>
                  <a:srgbClr val="000000"/>
                </a:solidFill>
                <a:latin typeface="Montserrat Semi" charset="0"/>
                <a:ea typeface="Montserrat Semi" charset="0"/>
                <a:cs typeface="Montserrat Semi" charset="0"/>
                <a:sym typeface="Poppins Medium" charset="0"/>
              </a:rPr>
              <a:t> </a:t>
            </a:r>
            <a:r>
              <a:rPr lang="en-US" altLang="x-none" sz="7200" b="1" dirty="0" err="1">
                <a:solidFill>
                  <a:srgbClr val="000000"/>
                </a:solidFill>
                <a:latin typeface="Montserrat Semi" charset="0"/>
                <a:ea typeface="Montserrat Semi" charset="0"/>
                <a:cs typeface="Montserrat Semi" charset="0"/>
                <a:sym typeface="Poppins Medium" charset="0"/>
              </a:rPr>
              <a:t>jointes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27E90908-42FD-41AF-8E87-0B5F8DA8E1EE}"/>
              </a:ext>
            </a:extLst>
          </p:cNvPr>
          <p:cNvSpPr txBox="1"/>
          <p:nvPr/>
        </p:nvSpPr>
        <p:spPr>
          <a:xfrm>
            <a:off x="1102768" y="1961456"/>
            <a:ext cx="16561840" cy="10248960"/>
          </a:xfrm>
          <a:prstGeom prst="rect">
            <a:avLst/>
          </a:prstGeom>
          <a:noFill/>
        </p:spPr>
        <p:txBody>
          <a:bodyPr wrap="square">
            <a:spAutoFit/>
          </a:bodyPr>
          <a:lstStyle/>
          <a:p>
            <a:pPr algn="l"/>
            <a:endParaRPr lang="en-US" sz="3000" b="1" i="0" u="none" strike="noStrike" baseline="0" dirty="0">
              <a:solidFill>
                <a:srgbClr val="000000"/>
              </a:solidFill>
              <a:latin typeface="Calibri" panose="020F0502020204030204" pitchFamily="34" charset="0"/>
              <a:cs typeface="Calibri" panose="020F0502020204030204" pitchFamily="34" charset="0"/>
              <a:sym typeface="Poppins Medium" charset="0"/>
            </a:endParaRPr>
          </a:p>
          <a:p>
            <a:pPr algn="l"/>
            <a:r>
              <a:rPr lang="fr-FR" sz="3000" dirty="0">
                <a:solidFill>
                  <a:srgbClr val="2F5497"/>
                </a:solidFill>
                <a:latin typeface="Calibri" panose="020F0502020204030204" pitchFamily="34" charset="0"/>
                <a:cs typeface="Calibri" panose="020F0502020204030204" pitchFamily="34" charset="0"/>
              </a:rPr>
              <a:t>Joindre</a:t>
            </a:r>
            <a:r>
              <a:rPr lang="fr-FR" sz="3000" b="0" i="0" u="none" strike="noStrike" baseline="0" dirty="0">
                <a:solidFill>
                  <a:srgbClr val="2F5497"/>
                </a:solidFill>
                <a:latin typeface="Calibri" panose="020F0502020204030204" pitchFamily="34" charset="0"/>
                <a:cs typeface="Calibri" panose="020F0502020204030204" pitchFamily="34" charset="0"/>
              </a:rPr>
              <a:t> des fichiers </a:t>
            </a:r>
            <a:r>
              <a:rPr lang="fr-FR" sz="3000" dirty="0">
                <a:solidFill>
                  <a:srgbClr val="2F5497"/>
                </a:solidFill>
                <a:latin typeface="Calibri" panose="020F0502020204030204" pitchFamily="34" charset="0"/>
                <a:cs typeface="Calibri" panose="020F0502020204030204" pitchFamily="34" charset="0"/>
              </a:rPr>
              <a:t>en pièce jointe</a:t>
            </a:r>
            <a:endParaRPr lang="fr-FR" sz="3000" b="0" i="0" u="none" strike="noStrike" baseline="0" dirty="0">
              <a:solidFill>
                <a:srgbClr val="2F5497"/>
              </a:solidFill>
              <a:latin typeface="Calibri" panose="020F0502020204030204" pitchFamily="34" charset="0"/>
              <a:cs typeface="Calibri" panose="020F0502020204030204" pitchFamily="34" charset="0"/>
            </a:endParaRPr>
          </a:p>
          <a:p>
            <a:pPr algn="l"/>
            <a:endParaRPr lang="fr-FR" sz="3000" b="0" i="0" u="none" strike="noStrike" baseline="0" dirty="0">
              <a:solidFill>
                <a:srgbClr val="2F5497"/>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Vous avez besoin de joindre une image ou un document ? Outlook vous fait gagner du temps en conservant une liste de vos fichiers récemment utilisés. </a:t>
            </a: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Dans l’onglet</a:t>
            </a:r>
            <a:r>
              <a:rPr lang="fr-FR" sz="3000" b="1" i="0" u="none" strike="noStrike" baseline="0" dirty="0">
                <a:solidFill>
                  <a:srgbClr val="000000"/>
                </a:solidFill>
                <a:latin typeface="Calibri" panose="020F0502020204030204" pitchFamily="34" charset="0"/>
                <a:cs typeface="Calibri" panose="020F0502020204030204" pitchFamily="34" charset="0"/>
              </a:rPr>
              <a:t> Insertion</a:t>
            </a:r>
            <a:r>
              <a:rPr lang="fr-FR" sz="3000" b="0" i="0" u="none" strike="noStrike" baseline="0" dirty="0">
                <a:solidFill>
                  <a:srgbClr val="000000"/>
                </a:solidFill>
                <a:latin typeface="Calibri" panose="020F0502020204030204" pitchFamily="34" charset="0"/>
                <a:cs typeface="Calibri" panose="020F0502020204030204" pitchFamily="34" charset="0"/>
              </a:rPr>
              <a:t>, cliquez sur le bouton </a:t>
            </a:r>
            <a:r>
              <a:rPr lang="fr-FR" sz="3000" b="1" i="0" u="none" strike="noStrike" baseline="0" dirty="0">
                <a:solidFill>
                  <a:srgbClr val="000000"/>
                </a:solidFill>
                <a:latin typeface="Calibri" panose="020F0502020204030204" pitchFamily="34" charset="0"/>
                <a:cs typeface="Calibri" panose="020F0502020204030204" pitchFamily="34" charset="0"/>
              </a:rPr>
              <a:t>Joindre un fichier </a:t>
            </a:r>
            <a:r>
              <a:rPr lang="fr-FR" sz="3000" b="0" i="0" u="none" strike="noStrike" baseline="0" dirty="0">
                <a:solidFill>
                  <a:srgbClr val="000000"/>
                </a:solidFill>
                <a:latin typeface="Calibri" panose="020F0502020204030204" pitchFamily="34" charset="0"/>
                <a:cs typeface="Calibri" panose="020F0502020204030204" pitchFamily="34" charset="0"/>
              </a:rPr>
              <a:t>lorsque vous créez un message ou une invitation à une réunion et sélectionnez votre fichier.</a:t>
            </a: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dirty="0">
                <a:solidFill>
                  <a:srgbClr val="000000"/>
                </a:solidFill>
                <a:latin typeface="Calibri" panose="020F0502020204030204" pitchFamily="34" charset="0"/>
                <a:cs typeface="Calibri" panose="020F0502020204030204" pitchFamily="34" charset="0"/>
              </a:rPr>
              <a:t>Si le fichier recherché n’est pas dans la liste des fichiers récents, vous pouvez parcourir les fichiers de votre pc en cliquant sur </a:t>
            </a:r>
            <a:r>
              <a:rPr lang="fr-FR" sz="3000" b="1" dirty="0">
                <a:solidFill>
                  <a:srgbClr val="000000"/>
                </a:solidFill>
                <a:latin typeface="Calibri" panose="020F0502020204030204" pitchFamily="34" charset="0"/>
                <a:cs typeface="Calibri" panose="020F0502020204030204" pitchFamily="34" charset="0"/>
              </a:rPr>
              <a:t>Parcourir sur Pc </a:t>
            </a:r>
            <a:r>
              <a:rPr lang="fr-FR" sz="3000" dirty="0">
                <a:solidFill>
                  <a:srgbClr val="000000"/>
                </a:solidFill>
                <a:latin typeface="Calibri" panose="020F0502020204030204" pitchFamily="34" charset="0"/>
                <a:cs typeface="Calibri" panose="020F0502020204030204" pitchFamily="34" charset="0"/>
              </a:rPr>
              <a:t>ainsi que les fichiers stockés sur SharePoint et OneDrive en cliquant sur</a:t>
            </a:r>
          </a:p>
          <a:p>
            <a:pPr algn="l"/>
            <a:r>
              <a:rPr lang="fr-FR" sz="3000" b="1" i="0" u="none" strike="noStrike" baseline="0" dirty="0">
                <a:solidFill>
                  <a:srgbClr val="000000"/>
                </a:solidFill>
                <a:latin typeface="Calibri" panose="020F0502020204030204" pitchFamily="34" charset="0"/>
                <a:cs typeface="Calibri" panose="020F0502020204030204" pitchFamily="34" charset="0"/>
              </a:rPr>
              <a:t>P</a:t>
            </a:r>
            <a:r>
              <a:rPr lang="fr-FR" sz="3000" b="1" dirty="0">
                <a:solidFill>
                  <a:srgbClr val="000000"/>
                </a:solidFill>
                <a:latin typeface="Calibri" panose="020F0502020204030204" pitchFamily="34" charset="0"/>
                <a:cs typeface="Calibri" panose="020F0502020204030204" pitchFamily="34" charset="0"/>
              </a:rPr>
              <a:t>arcourir les emplacements web.</a:t>
            </a:r>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Si votre fichier est stocké sur OneDrive ou SharePoint, vous pourrez choisir </a:t>
            </a:r>
            <a:r>
              <a:rPr lang="fr-FR" sz="3000" b="1" i="0" u="none" strike="noStrike" baseline="0" dirty="0">
                <a:solidFill>
                  <a:srgbClr val="000000"/>
                </a:solidFill>
                <a:latin typeface="Calibri" panose="020F0502020204030204" pitchFamily="34" charset="0"/>
                <a:cs typeface="Calibri" panose="020F0502020204030204" pitchFamily="34" charset="0"/>
              </a:rPr>
              <a:t>Joindre en tant que copie </a:t>
            </a:r>
            <a:r>
              <a:rPr lang="fr-FR" sz="3000" b="0" i="0" u="none" strike="noStrike" baseline="0" dirty="0">
                <a:solidFill>
                  <a:srgbClr val="000000"/>
                </a:solidFill>
                <a:latin typeface="Calibri" panose="020F0502020204030204" pitchFamily="34" charset="0"/>
                <a:cs typeface="Calibri" panose="020F0502020204030204" pitchFamily="34" charset="0"/>
              </a:rPr>
              <a:t>de votre document ou </a:t>
            </a:r>
            <a:r>
              <a:rPr lang="fr-FR" sz="3000" b="1" i="0" u="none" strike="noStrike" baseline="0" dirty="0">
                <a:solidFill>
                  <a:srgbClr val="000000"/>
                </a:solidFill>
                <a:latin typeface="Calibri" panose="020F0502020204030204" pitchFamily="34" charset="0"/>
                <a:cs typeface="Calibri" panose="020F0502020204030204" pitchFamily="34" charset="0"/>
              </a:rPr>
              <a:t>Partager un lien </a:t>
            </a:r>
            <a:r>
              <a:rPr lang="fr-FR" sz="3000" b="0" i="0" u="none" strike="noStrike" baseline="0" dirty="0">
                <a:solidFill>
                  <a:srgbClr val="000000"/>
                </a:solidFill>
                <a:latin typeface="Calibri" panose="020F0502020204030204" pitchFamily="34" charset="0"/>
                <a:cs typeface="Calibri" panose="020F0502020204030204" pitchFamily="34" charset="0"/>
              </a:rPr>
              <a:t>( cela vous permettra par exemple de coéditer ce document de manière synchrone ou asynchrone avec le destinataire)</a:t>
            </a:r>
          </a:p>
          <a:p>
            <a:pPr algn="l"/>
            <a:endParaRPr lang="fr-FR" sz="3000" dirty="0">
              <a:solidFill>
                <a:srgbClr val="000000"/>
              </a:solidFill>
              <a:latin typeface="Calibri" panose="020F0502020204030204" pitchFamily="34" charset="0"/>
              <a:cs typeface="Calibri" panose="020F0502020204030204" pitchFamily="34"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dirty="0">
              <a:solidFill>
                <a:srgbClr val="000000"/>
              </a:solidFill>
              <a:latin typeface="Calibri" panose="020F0502020204030204" pitchFamily="34" charset="0"/>
              <a:cs typeface="Calibri" panose="020F0502020204030204" pitchFamily="34"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dirty="0">
              <a:latin typeface="Calibri" panose="020F0502020204030204" pitchFamily="34" charset="0"/>
              <a:cs typeface="Calibri" panose="020F0502020204030204" pitchFamily="34" charset="0"/>
            </a:endParaRPr>
          </a:p>
        </p:txBody>
      </p:sp>
      <p:pic>
        <p:nvPicPr>
          <p:cNvPr id="12" name="Graphique 11" descr="Flèche vers la droite avec un remplissage uni">
            <a:extLst>
              <a:ext uri="{FF2B5EF4-FFF2-40B4-BE49-F238E27FC236}">
                <a16:creationId xmlns:a16="http://schemas.microsoft.com/office/drawing/2014/main" id="{090C776B-20D5-49C6-9959-B68F1D906E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963" y="4769768"/>
            <a:ext cx="421382" cy="421382"/>
          </a:xfrm>
          <a:prstGeom prst="rect">
            <a:avLst/>
          </a:prstGeom>
        </p:spPr>
      </p:pic>
      <p:pic>
        <p:nvPicPr>
          <p:cNvPr id="3" name="Image 2">
            <a:extLst>
              <a:ext uri="{FF2B5EF4-FFF2-40B4-BE49-F238E27FC236}">
                <a16:creationId xmlns:a16="http://schemas.microsoft.com/office/drawing/2014/main" id="{C6045491-1F7B-43A2-A6E0-568BCB3C949E}"/>
              </a:ext>
            </a:extLst>
          </p:cNvPr>
          <p:cNvPicPr>
            <a:picLocks noChangeAspect="1"/>
          </p:cNvPicPr>
          <p:nvPr/>
        </p:nvPicPr>
        <p:blipFill rotWithShape="1">
          <a:blip r:embed="rId4"/>
          <a:srcRect t="4850" r="82484" b="13250"/>
          <a:stretch/>
        </p:blipFill>
        <p:spPr>
          <a:xfrm>
            <a:off x="17664608" y="2678412"/>
            <a:ext cx="6356673" cy="8359176"/>
          </a:xfrm>
          <a:prstGeom prst="rect">
            <a:avLst/>
          </a:prstGeom>
          <a:ln w="19050">
            <a:solidFill>
              <a:srgbClr val="416FFE"/>
            </a:solid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FBB29109-FC6B-4A4A-8148-AA9E28C80292}"/>
              </a:ext>
            </a:extLst>
          </p:cNvPr>
          <p:cNvPicPr>
            <a:picLocks noChangeAspect="1"/>
          </p:cNvPicPr>
          <p:nvPr/>
        </p:nvPicPr>
        <p:blipFill>
          <a:blip r:embed="rId5"/>
          <a:stretch>
            <a:fillRect/>
          </a:stretch>
        </p:blipFill>
        <p:spPr>
          <a:xfrm>
            <a:off x="6107173" y="10170368"/>
            <a:ext cx="8533099" cy="2952328"/>
          </a:xfrm>
          <a:prstGeom prst="rect">
            <a:avLst/>
          </a:prstGeom>
          <a:ln w="19050">
            <a:solidFill>
              <a:srgbClr val="416FFE"/>
            </a:solidFill>
          </a:ln>
          <a:effectLst>
            <a:outerShdw blurRad="292100" dist="139700" dir="2700000" algn="tl" rotWithShape="0">
              <a:srgbClr val="333333">
                <a:alpha val="65000"/>
              </a:srgbClr>
            </a:outerShdw>
          </a:effectLst>
        </p:spPr>
      </p:pic>
      <p:sp>
        <p:nvSpPr>
          <p:cNvPr id="7" name="Rectangle : coins arrondis 6">
            <a:extLst>
              <a:ext uri="{FF2B5EF4-FFF2-40B4-BE49-F238E27FC236}">
                <a16:creationId xmlns:a16="http://schemas.microsoft.com/office/drawing/2014/main" id="{A12C1465-216F-4F8D-8A44-9FD63F20B516}"/>
              </a:ext>
            </a:extLst>
          </p:cNvPr>
          <p:cNvSpPr/>
          <p:nvPr/>
        </p:nvSpPr>
        <p:spPr bwMode="auto">
          <a:xfrm>
            <a:off x="17714812" y="2980098"/>
            <a:ext cx="741884" cy="853566"/>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3" name="Graphique 12" descr="Flèche vers la droite avec un remplissage uni">
            <a:extLst>
              <a:ext uri="{FF2B5EF4-FFF2-40B4-BE49-F238E27FC236}">
                <a16:creationId xmlns:a16="http://schemas.microsoft.com/office/drawing/2014/main" id="{73262775-58DA-4AA7-8521-08D1BAF32E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63952" y="12028906"/>
            <a:ext cx="803748" cy="803748"/>
          </a:xfrm>
          <a:prstGeom prst="rect">
            <a:avLst/>
          </a:prstGeom>
        </p:spPr>
      </p:pic>
      <p:sp>
        <p:nvSpPr>
          <p:cNvPr id="9" name="Rectangle : coins arrondis 8">
            <a:extLst>
              <a:ext uri="{FF2B5EF4-FFF2-40B4-BE49-F238E27FC236}">
                <a16:creationId xmlns:a16="http://schemas.microsoft.com/office/drawing/2014/main" id="{9E65C389-53D9-41DD-8B95-47C9F4DE358E}"/>
              </a:ext>
            </a:extLst>
          </p:cNvPr>
          <p:cNvSpPr/>
          <p:nvPr/>
        </p:nvSpPr>
        <p:spPr bwMode="auto">
          <a:xfrm>
            <a:off x="17714812" y="9954344"/>
            <a:ext cx="2902124" cy="504056"/>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0" name="Rectangle : coins arrondis 9">
            <a:extLst>
              <a:ext uri="{FF2B5EF4-FFF2-40B4-BE49-F238E27FC236}">
                <a16:creationId xmlns:a16="http://schemas.microsoft.com/office/drawing/2014/main" id="{575882EE-B161-4F3C-A154-EAAB67BA75E0}"/>
              </a:ext>
            </a:extLst>
          </p:cNvPr>
          <p:cNvSpPr/>
          <p:nvPr/>
        </p:nvSpPr>
        <p:spPr bwMode="auto">
          <a:xfrm>
            <a:off x="17714812" y="10530408"/>
            <a:ext cx="1894012" cy="504056"/>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15" name="Graphique 14" descr="Flèche vers la droite avec un remplissage uni">
            <a:extLst>
              <a:ext uri="{FF2B5EF4-FFF2-40B4-BE49-F238E27FC236}">
                <a16:creationId xmlns:a16="http://schemas.microsoft.com/office/drawing/2014/main" id="{46210A19-B6FD-4DC8-8714-6D34F37C71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05299" y="10955569"/>
            <a:ext cx="803748" cy="803748"/>
          </a:xfrm>
          <a:prstGeom prst="rect">
            <a:avLst/>
          </a:prstGeom>
        </p:spPr>
      </p:pic>
    </p:spTree>
    <p:extLst>
      <p:ext uri="{BB962C8B-B14F-4D97-AF65-F5344CB8AC3E}">
        <p14:creationId xmlns:p14="http://schemas.microsoft.com/office/powerpoint/2010/main" val="1681896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fade">
                                      <p:cBhvr>
                                        <p:cTn id="31" dur="500"/>
                                        <p:tgtEl>
                                          <p:spTgt spid="5">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fade">
                                      <p:cBhvr>
                                        <p:cTn id="34" dur="500"/>
                                        <p:tgtEl>
                                          <p:spTgt spid="5">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11" end="11"/>
                                            </p:txEl>
                                          </p:spTgt>
                                        </p:tgtEl>
                                        <p:attrNameLst>
                                          <p:attrName>style.visibility</p:attrName>
                                        </p:attrNameLst>
                                      </p:cBhvr>
                                      <p:to>
                                        <p:strVal val="visible"/>
                                      </p:to>
                                    </p:set>
                                    <p:animEffect transition="in" filter="fade">
                                      <p:cBhvr>
                                        <p:cTn id="45" dur="500"/>
                                        <p:tgtEl>
                                          <p:spTgt spid="5">
                                            <p:txEl>
                                              <p:pRg st="11" end="1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28</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Les signatures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27E90908-42FD-41AF-8E87-0B5F8DA8E1EE}"/>
              </a:ext>
            </a:extLst>
          </p:cNvPr>
          <p:cNvSpPr txBox="1"/>
          <p:nvPr/>
        </p:nvSpPr>
        <p:spPr>
          <a:xfrm>
            <a:off x="1102768" y="1961456"/>
            <a:ext cx="22466496" cy="1477328"/>
          </a:xfrm>
          <a:prstGeom prst="rect">
            <a:avLst/>
          </a:prstGeom>
          <a:noFill/>
        </p:spPr>
        <p:txBody>
          <a:bodyPr wrap="square">
            <a:spAutoFit/>
          </a:bodyPr>
          <a:lstStyle/>
          <a:p>
            <a:pPr algn="l"/>
            <a:endParaRPr lang="en-US" sz="3000" b="1" i="0" u="none" strike="noStrike" baseline="0" dirty="0">
              <a:solidFill>
                <a:srgbClr val="000000"/>
              </a:solidFill>
              <a:latin typeface="Calibri" panose="020F0502020204030204" pitchFamily="34" charset="0"/>
              <a:cs typeface="Calibri" panose="020F0502020204030204" pitchFamily="34" charset="0"/>
              <a:sym typeface="Poppins Medium"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dirty="0">
              <a:latin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552CBE1C-1A45-4329-B2D3-EC42302EC7B3}"/>
              </a:ext>
            </a:extLst>
          </p:cNvPr>
          <p:cNvSpPr txBox="1"/>
          <p:nvPr/>
        </p:nvSpPr>
        <p:spPr>
          <a:xfrm>
            <a:off x="238672" y="2496965"/>
            <a:ext cx="12673408" cy="9787295"/>
          </a:xfrm>
          <a:prstGeom prst="rect">
            <a:avLst/>
          </a:prstGeom>
          <a:noFill/>
        </p:spPr>
        <p:txBody>
          <a:bodyPr wrap="square">
            <a:spAutoFit/>
          </a:bodyPr>
          <a:lstStyle/>
          <a:p>
            <a:pPr algn="l"/>
            <a:r>
              <a:rPr lang="fr-FR" sz="3000" b="0" i="0" u="none" strike="noStrike" baseline="0" dirty="0">
                <a:solidFill>
                  <a:schemeClr val="bg1"/>
                </a:solidFill>
                <a:latin typeface="Calibri" panose="020F0502020204030204" pitchFamily="34" charset="0"/>
              </a:rPr>
              <a:t>Créez des signatures personnalisées figurant en bas de vos messages. Les signatures peuvent inclure du texte, des images, votre carte de visite électronique, un logo ou même une image de votre signature manuscrite.</a:t>
            </a:r>
          </a:p>
          <a:p>
            <a:pPr algn="l"/>
            <a:endParaRPr lang="fr-FR" sz="3000" b="0" i="0" u="none" strike="noStrike" baseline="0" dirty="0">
              <a:solidFill>
                <a:schemeClr val="bg1"/>
              </a:solidFill>
              <a:latin typeface="Calibri" panose="020F0502020204030204" pitchFamily="34" charset="0"/>
            </a:endParaRPr>
          </a:p>
          <a:p>
            <a:pPr algn="l"/>
            <a:r>
              <a:rPr lang="fr-FR" sz="3000" dirty="0">
                <a:solidFill>
                  <a:schemeClr val="bg1"/>
                </a:solidFill>
                <a:latin typeface="Calibri" panose="020F0502020204030204" pitchFamily="34" charset="0"/>
              </a:rPr>
              <a:t>Il est recommandé d’avoir au moins 2 signatures:</a:t>
            </a:r>
          </a:p>
          <a:p>
            <a:pPr marL="457200" indent="-457200" algn="l">
              <a:buFontTx/>
              <a:buChar char="-"/>
            </a:pPr>
            <a:r>
              <a:rPr lang="fr-FR" sz="3000" dirty="0">
                <a:solidFill>
                  <a:schemeClr val="bg1"/>
                </a:solidFill>
                <a:latin typeface="Calibri" panose="020F0502020204030204" pitchFamily="34" charset="0"/>
              </a:rPr>
              <a:t>Une signature principale pour vos nouveaux messages</a:t>
            </a:r>
          </a:p>
          <a:p>
            <a:pPr marL="457200" indent="-457200" algn="l">
              <a:buFontTx/>
              <a:buChar char="-"/>
            </a:pPr>
            <a:r>
              <a:rPr lang="fr-FR" sz="3000" dirty="0">
                <a:solidFill>
                  <a:schemeClr val="bg1"/>
                </a:solidFill>
                <a:latin typeface="Calibri" panose="020F0502020204030204" pitchFamily="34" charset="0"/>
              </a:rPr>
              <a:t>Une signature allégée ( contenant le strict nécessaire) pour les réponses et transferts de courriels.</a:t>
            </a:r>
          </a:p>
          <a:p>
            <a:pPr marL="514350" indent="-514350" algn="l">
              <a:buFont typeface="+mj-lt"/>
              <a:buAutoNum type="arabicPeriod"/>
            </a:pPr>
            <a:endParaRPr lang="fr-FR" sz="3000" dirty="0">
              <a:solidFill>
                <a:schemeClr val="bg1"/>
              </a:solidFill>
              <a:latin typeface="Calibri" panose="020F0502020204030204" pitchFamily="34" charset="0"/>
            </a:endParaRPr>
          </a:p>
          <a:p>
            <a:pPr marL="514350" indent="-514350" algn="l">
              <a:buFont typeface="+mj-lt"/>
              <a:buAutoNum type="arabicPeriod"/>
            </a:pPr>
            <a:r>
              <a:rPr lang="fr-FR" sz="3000" b="0" i="0" u="none" strike="noStrike" baseline="0" dirty="0">
                <a:solidFill>
                  <a:srgbClr val="000000"/>
                </a:solidFill>
                <a:latin typeface="Calibri" panose="020F0502020204030204" pitchFamily="34" charset="0"/>
                <a:cs typeface="Calibri" panose="020F0502020204030204" pitchFamily="34" charset="0"/>
              </a:rPr>
              <a:t> Dans un nouveau message, cliquez sur </a:t>
            </a:r>
            <a:r>
              <a:rPr lang="fr-FR" sz="3000" b="1" i="0" u="none" strike="noStrike" baseline="0" dirty="0">
                <a:solidFill>
                  <a:srgbClr val="000000"/>
                </a:solidFill>
                <a:latin typeface="Calibri" panose="020F0502020204030204" pitchFamily="34" charset="0"/>
                <a:cs typeface="Calibri" panose="020F0502020204030204" pitchFamily="34" charset="0"/>
              </a:rPr>
              <a:t>Une signature</a:t>
            </a:r>
            <a:r>
              <a:rPr lang="fr-FR" sz="3000" dirty="0">
                <a:solidFill>
                  <a:srgbClr val="000000"/>
                </a:solidFill>
                <a:latin typeface="Calibri" panose="020F0502020204030204" pitchFamily="34" charset="0"/>
                <a:cs typeface="Calibri" panose="020F0502020204030204" pitchFamily="34" charset="0"/>
              </a:rPr>
              <a:t> dans le ruban,</a:t>
            </a:r>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marL="514350" indent="-514350" algn="l">
              <a:buFont typeface="+mj-lt"/>
              <a:buAutoNum type="arabicPeriod"/>
            </a:pPr>
            <a:r>
              <a:rPr lang="fr-FR" sz="3000" b="0" i="0" u="none" strike="noStrike" baseline="0" dirty="0">
                <a:solidFill>
                  <a:srgbClr val="000000"/>
                </a:solidFill>
                <a:latin typeface="Calibri" panose="020F0502020204030204" pitchFamily="34" charset="0"/>
                <a:cs typeface="Calibri" panose="020F0502020204030204" pitchFamily="34" charset="0"/>
              </a:rPr>
              <a:t>Cliquez sur </a:t>
            </a:r>
            <a:r>
              <a:rPr lang="fr-FR" sz="3000" b="1" i="0" u="none" strike="noStrike" baseline="0" dirty="0">
                <a:solidFill>
                  <a:srgbClr val="000000"/>
                </a:solidFill>
                <a:latin typeface="Calibri" panose="020F0502020204030204" pitchFamily="34" charset="0"/>
                <a:cs typeface="Calibri" panose="020F0502020204030204" pitchFamily="34" charset="0"/>
              </a:rPr>
              <a:t>Signatures…</a:t>
            </a:r>
            <a:r>
              <a:rPr lang="fr-FR" sz="3000" b="0" i="0" u="none" strike="noStrike" baseline="0" dirty="0">
                <a:solidFill>
                  <a:srgbClr val="000000"/>
                </a:solidFill>
                <a:latin typeface="Calibri" panose="020F0502020204030204" pitchFamily="34" charset="0"/>
                <a:cs typeface="Calibri" panose="020F0502020204030204" pitchFamily="34" charset="0"/>
              </a:rPr>
              <a:t> pour créer ou gérer vos signatures existantes.</a:t>
            </a: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Sous </a:t>
            </a:r>
            <a:r>
              <a:rPr lang="fr-FR" sz="3000" b="1" i="0" u="none" strike="noStrike" baseline="0" dirty="0">
                <a:solidFill>
                  <a:srgbClr val="000000"/>
                </a:solidFill>
                <a:latin typeface="Calibri" panose="020F0502020204030204" pitchFamily="34" charset="0"/>
                <a:cs typeface="Calibri" panose="020F0502020204030204" pitchFamily="34" charset="0"/>
              </a:rPr>
              <a:t>Choisir une signature par défaut</a:t>
            </a:r>
            <a:r>
              <a:rPr lang="fr-FR" sz="3000" b="0" i="0" u="none" strike="noStrike" baseline="0" dirty="0">
                <a:solidFill>
                  <a:srgbClr val="000000"/>
                </a:solidFill>
                <a:latin typeface="Calibri" panose="020F0502020204030204" pitchFamily="34" charset="0"/>
                <a:cs typeface="Calibri" panose="020F0502020204030204" pitchFamily="34" charset="0"/>
              </a:rPr>
              <a:t>, procédez comme suit :</a:t>
            </a:r>
          </a:p>
          <a:p>
            <a:pPr marL="457200" indent="-457200" algn="l">
              <a:buFont typeface="Arial" panose="020B0604020202020204" pitchFamily="34" charset="0"/>
              <a:buChar char="•"/>
            </a:pPr>
            <a:r>
              <a:rPr lang="fr-FR" sz="3000" b="0" i="0" u="none" strike="noStrike" baseline="0" dirty="0">
                <a:solidFill>
                  <a:srgbClr val="000000"/>
                </a:solidFill>
                <a:latin typeface="Calibri" panose="020F0502020204030204" pitchFamily="34" charset="0"/>
                <a:cs typeface="Calibri" panose="020F0502020204030204" pitchFamily="34" charset="0"/>
              </a:rPr>
              <a:t>Dans la liste </a:t>
            </a:r>
            <a:r>
              <a:rPr lang="fr-FR" sz="3000" b="1" i="0" u="none" strike="noStrike" baseline="0" dirty="0">
                <a:solidFill>
                  <a:srgbClr val="000000"/>
                </a:solidFill>
                <a:latin typeface="Calibri" panose="020F0502020204030204" pitchFamily="34" charset="0"/>
                <a:cs typeface="Calibri" panose="020F0502020204030204" pitchFamily="34" charset="0"/>
              </a:rPr>
              <a:t>compte de courrier</a:t>
            </a:r>
            <a:r>
              <a:rPr lang="fr-FR" sz="3000" b="0" i="0" u="none" strike="noStrike" baseline="0" dirty="0">
                <a:solidFill>
                  <a:srgbClr val="000000"/>
                </a:solidFill>
                <a:latin typeface="Calibri" panose="020F0502020204030204" pitchFamily="34" charset="0"/>
                <a:cs typeface="Calibri" panose="020F0502020204030204" pitchFamily="34" charset="0"/>
              </a:rPr>
              <a:t>, sélectionnez le compte de messagerie auquel vous voulez associer la signature.</a:t>
            </a:r>
          </a:p>
          <a:p>
            <a:pPr marL="457200" indent="-457200" algn="l">
              <a:buFont typeface="Arial" panose="020B0604020202020204" pitchFamily="34" charset="0"/>
              <a:buChar char="•"/>
            </a:pPr>
            <a:r>
              <a:rPr lang="fr-FR" sz="3000" b="0" i="0" u="none" strike="noStrike" baseline="0" dirty="0">
                <a:solidFill>
                  <a:srgbClr val="000000"/>
                </a:solidFill>
                <a:latin typeface="Calibri" panose="020F0502020204030204" pitchFamily="34" charset="0"/>
                <a:cs typeface="Calibri" panose="020F0502020204030204" pitchFamily="34" charset="0"/>
              </a:rPr>
              <a:t>Dans la liste </a:t>
            </a:r>
            <a:r>
              <a:rPr lang="fr-FR" sz="3000" b="1" i="0" u="none" strike="noStrike" baseline="0" dirty="0">
                <a:solidFill>
                  <a:srgbClr val="000000"/>
                </a:solidFill>
                <a:latin typeface="Calibri" panose="020F0502020204030204" pitchFamily="34" charset="0"/>
                <a:cs typeface="Calibri" panose="020F0502020204030204" pitchFamily="34" charset="0"/>
              </a:rPr>
              <a:t>Nouveaux messages, </a:t>
            </a:r>
            <a:r>
              <a:rPr lang="fr-FR" sz="3000" b="0" i="0" u="none" strike="noStrike" baseline="0" dirty="0">
                <a:solidFill>
                  <a:srgbClr val="000000"/>
                </a:solidFill>
                <a:latin typeface="Calibri" panose="020F0502020204030204" pitchFamily="34" charset="0"/>
                <a:cs typeface="Calibri" panose="020F0502020204030204" pitchFamily="34" charset="0"/>
              </a:rPr>
              <a:t>sélectionnez la signature que vous voulez ajouter automatiquement à tous vos nouveaux courriels ( signature principale)</a:t>
            </a:r>
          </a:p>
          <a:p>
            <a:pPr marL="457200" indent="-457200" algn="l">
              <a:buFont typeface="Arial" panose="020B0604020202020204" pitchFamily="34" charset="0"/>
              <a:buChar char="•"/>
            </a:pPr>
            <a:r>
              <a:rPr lang="fr-FR" sz="3000" b="0" i="0" u="none" strike="noStrike" baseline="0" dirty="0">
                <a:solidFill>
                  <a:srgbClr val="000000"/>
                </a:solidFill>
                <a:latin typeface="Calibri" panose="020F0502020204030204" pitchFamily="34" charset="0"/>
                <a:cs typeface="Calibri" panose="020F0502020204030204" pitchFamily="34" charset="0"/>
              </a:rPr>
              <a:t>Dans la liste </a:t>
            </a:r>
            <a:r>
              <a:rPr lang="fr-FR" sz="3000" b="1" i="0" u="none" strike="noStrike" baseline="0" dirty="0">
                <a:solidFill>
                  <a:srgbClr val="000000"/>
                </a:solidFill>
                <a:latin typeface="Calibri" panose="020F0502020204030204" pitchFamily="34" charset="0"/>
                <a:cs typeface="Calibri" panose="020F0502020204030204" pitchFamily="34" charset="0"/>
              </a:rPr>
              <a:t>Réponses/transferts</a:t>
            </a:r>
            <a:r>
              <a:rPr lang="fr-FR" sz="3000" b="0" i="0" u="none" strike="noStrike" baseline="0" dirty="0">
                <a:solidFill>
                  <a:srgbClr val="000000"/>
                </a:solidFill>
                <a:latin typeface="Calibri" panose="020F0502020204030204" pitchFamily="34" charset="0"/>
                <a:cs typeface="Calibri" panose="020F0502020204030204" pitchFamily="34" charset="0"/>
              </a:rPr>
              <a:t>, sélectionnez la signature à ajouter automatiquement lorsque vous répondez ou</a:t>
            </a:r>
            <a:r>
              <a:rPr lang="fr-FR" sz="3000" b="0" i="0" u="none" strike="noStrike" dirty="0">
                <a:solidFill>
                  <a:srgbClr val="000000"/>
                </a:solidFill>
                <a:latin typeface="Calibri" panose="020F0502020204030204" pitchFamily="34" charset="0"/>
                <a:cs typeface="Calibri" panose="020F0502020204030204" pitchFamily="34" charset="0"/>
              </a:rPr>
              <a:t> </a:t>
            </a:r>
            <a:r>
              <a:rPr lang="fr-FR" sz="3000" dirty="0">
                <a:solidFill>
                  <a:srgbClr val="000000"/>
                </a:solidFill>
                <a:latin typeface="Calibri" panose="020F0502020204030204" pitchFamily="34" charset="0"/>
                <a:cs typeface="Calibri" panose="020F0502020204030204" pitchFamily="34" charset="0"/>
              </a:rPr>
              <a:t>t</a:t>
            </a:r>
            <a:r>
              <a:rPr lang="fr-FR" sz="3000" b="0" i="0" u="none" strike="noStrike" baseline="0" dirty="0">
                <a:solidFill>
                  <a:srgbClr val="000000"/>
                </a:solidFill>
                <a:latin typeface="Calibri" panose="020F0502020204030204" pitchFamily="34" charset="0"/>
                <a:cs typeface="Calibri" panose="020F0502020204030204" pitchFamily="34" charset="0"/>
              </a:rPr>
              <a:t>ransférez des courriels ( signature allégée).</a:t>
            </a:r>
          </a:p>
        </p:txBody>
      </p:sp>
      <p:pic>
        <p:nvPicPr>
          <p:cNvPr id="6" name="Image 5">
            <a:extLst>
              <a:ext uri="{FF2B5EF4-FFF2-40B4-BE49-F238E27FC236}">
                <a16:creationId xmlns:a16="http://schemas.microsoft.com/office/drawing/2014/main" id="{DC552C05-C59F-4518-8B7B-1EEF7EE45E6E}"/>
              </a:ext>
            </a:extLst>
          </p:cNvPr>
          <p:cNvPicPr>
            <a:picLocks noChangeAspect="1"/>
          </p:cNvPicPr>
          <p:nvPr/>
        </p:nvPicPr>
        <p:blipFill>
          <a:blip r:embed="rId2"/>
          <a:stretch>
            <a:fillRect/>
          </a:stretch>
        </p:blipFill>
        <p:spPr>
          <a:xfrm>
            <a:off x="14280232" y="7658100"/>
            <a:ext cx="8905875" cy="6057900"/>
          </a:xfrm>
          <a:prstGeom prst="rect">
            <a:avLst/>
          </a:prstGeom>
          <a:ln w="19050">
            <a:solidFill>
              <a:srgbClr val="416FFE"/>
            </a:solid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EFA6272B-722B-459C-8D9E-04AC27252946}"/>
              </a:ext>
            </a:extLst>
          </p:cNvPr>
          <p:cNvPicPr>
            <a:picLocks noChangeAspect="1"/>
          </p:cNvPicPr>
          <p:nvPr/>
        </p:nvPicPr>
        <p:blipFill rotWithShape="1">
          <a:blip r:embed="rId3"/>
          <a:srcRect l="25490" t="7952" r="69519" b="66800"/>
          <a:stretch/>
        </p:blipFill>
        <p:spPr>
          <a:xfrm>
            <a:off x="14280232" y="2522073"/>
            <a:ext cx="3312368" cy="4713742"/>
          </a:xfrm>
          <a:prstGeom prst="rect">
            <a:avLst/>
          </a:prstGeom>
          <a:ln w="19050">
            <a:solidFill>
              <a:srgbClr val="416FFE"/>
            </a:solidFill>
          </a:ln>
          <a:effectLst>
            <a:outerShdw blurRad="292100" dist="139700" dir="2700000" algn="tl" rotWithShape="0">
              <a:srgbClr val="333333">
                <a:alpha val="65000"/>
              </a:srgbClr>
            </a:outerShdw>
          </a:effectLst>
        </p:spPr>
      </p:pic>
      <p:sp>
        <p:nvSpPr>
          <p:cNvPr id="11" name="Rectangle : coins arrondis 10">
            <a:extLst>
              <a:ext uri="{FF2B5EF4-FFF2-40B4-BE49-F238E27FC236}">
                <a16:creationId xmlns:a16="http://schemas.microsoft.com/office/drawing/2014/main" id="{1CFF43A1-F778-4953-BB85-E92FEFCBF117}"/>
              </a:ext>
            </a:extLst>
          </p:cNvPr>
          <p:cNvSpPr/>
          <p:nvPr/>
        </p:nvSpPr>
        <p:spPr bwMode="auto">
          <a:xfrm>
            <a:off x="14280232" y="2496965"/>
            <a:ext cx="1368152" cy="1609433"/>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2" name="Rectangle : coins arrondis 11">
            <a:extLst>
              <a:ext uri="{FF2B5EF4-FFF2-40B4-BE49-F238E27FC236}">
                <a16:creationId xmlns:a16="http://schemas.microsoft.com/office/drawing/2014/main" id="{AF6D1EC7-F60F-4397-BF1C-0E8191DDBAEB}"/>
              </a:ext>
            </a:extLst>
          </p:cNvPr>
          <p:cNvSpPr/>
          <p:nvPr/>
        </p:nvSpPr>
        <p:spPr bwMode="auto">
          <a:xfrm>
            <a:off x="15000312" y="6641976"/>
            <a:ext cx="1512168" cy="43204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3" name="Rectangle : coins arrondis 12">
            <a:extLst>
              <a:ext uri="{FF2B5EF4-FFF2-40B4-BE49-F238E27FC236}">
                <a16:creationId xmlns:a16="http://schemas.microsoft.com/office/drawing/2014/main" id="{56C50635-C3C3-4780-9C10-26D7E8E0198D}"/>
              </a:ext>
            </a:extLst>
          </p:cNvPr>
          <p:cNvSpPr/>
          <p:nvPr/>
        </p:nvSpPr>
        <p:spPr bwMode="auto">
          <a:xfrm>
            <a:off x="18672720" y="8325714"/>
            <a:ext cx="3456384" cy="119658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3670593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xEl>
                                              <p:pRg st="7" end="7"/>
                                            </p:txEl>
                                          </p:spTgt>
                                        </p:tgtEl>
                                        <p:attrNameLst>
                                          <p:attrName>style.visibility</p:attrName>
                                        </p:attrNameLst>
                                      </p:cBhvr>
                                      <p:to>
                                        <p:strVal val="visible"/>
                                      </p:to>
                                    </p:set>
                                    <p:animEffect transition="in" filter="fade">
                                      <p:cBhvr>
                                        <p:cTn id="38" dur="500"/>
                                        <p:tgtEl>
                                          <p:spTgt spid="9">
                                            <p:txEl>
                                              <p:pRg st="7" end="7"/>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xEl>
                                              <p:pRg st="9" end="9"/>
                                            </p:txEl>
                                          </p:spTgt>
                                        </p:tgtEl>
                                        <p:attrNameLst>
                                          <p:attrName>style.visibility</p:attrName>
                                        </p:attrNameLst>
                                      </p:cBhvr>
                                      <p:to>
                                        <p:strVal val="visible"/>
                                      </p:to>
                                    </p:set>
                                    <p:animEffect transition="in" filter="fade">
                                      <p:cBhvr>
                                        <p:cTn id="46" dur="500"/>
                                        <p:tgtEl>
                                          <p:spTgt spid="9">
                                            <p:txEl>
                                              <p:pRg st="9" end="9"/>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xEl>
                                              <p:pRg st="10" end="10"/>
                                            </p:txEl>
                                          </p:spTgt>
                                        </p:tgtEl>
                                        <p:attrNameLst>
                                          <p:attrName>style.visibility</p:attrName>
                                        </p:attrNameLst>
                                      </p:cBhvr>
                                      <p:to>
                                        <p:strVal val="visible"/>
                                      </p:to>
                                    </p:set>
                                    <p:animEffect transition="in" filter="fade">
                                      <p:cBhvr>
                                        <p:cTn id="57" dur="500"/>
                                        <p:tgtEl>
                                          <p:spTgt spid="9">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
                                            <p:txEl>
                                              <p:pRg st="11" end="11"/>
                                            </p:txEl>
                                          </p:spTgt>
                                        </p:tgtEl>
                                        <p:attrNameLst>
                                          <p:attrName>style.visibility</p:attrName>
                                        </p:attrNameLst>
                                      </p:cBhvr>
                                      <p:to>
                                        <p:strVal val="visible"/>
                                      </p:to>
                                    </p:set>
                                    <p:animEffect transition="in" filter="fade">
                                      <p:cBhvr>
                                        <p:cTn id="62" dur="500"/>
                                        <p:tgtEl>
                                          <p:spTgt spid="9">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
                                            <p:txEl>
                                              <p:pRg st="12" end="12"/>
                                            </p:txEl>
                                          </p:spTgt>
                                        </p:tgtEl>
                                        <p:attrNameLst>
                                          <p:attrName>style.visibility</p:attrName>
                                        </p:attrNameLst>
                                      </p:cBhvr>
                                      <p:to>
                                        <p:strVal val="visible"/>
                                      </p:to>
                                    </p:set>
                                    <p:animEffect transition="in" filter="fade">
                                      <p:cBhvr>
                                        <p:cTn id="67" dur="500"/>
                                        <p:tgtEl>
                                          <p:spTgt spid="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29</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Les </a:t>
            </a:r>
            <a:r>
              <a:rPr lang="en-US" altLang="x-none" sz="7200" b="1" dirty="0" err="1">
                <a:solidFill>
                  <a:srgbClr val="000000"/>
                </a:solidFill>
                <a:latin typeface="Montserrat Semi" charset="0"/>
                <a:ea typeface="Montserrat Semi" charset="0"/>
                <a:cs typeface="Montserrat Semi" charset="0"/>
                <a:sym typeface="Poppins Medium" charset="0"/>
              </a:rPr>
              <a:t>modèles</a:t>
            </a:r>
            <a:r>
              <a:rPr lang="en-US" altLang="x-none" sz="7200" b="1" dirty="0">
                <a:solidFill>
                  <a:srgbClr val="000000"/>
                </a:solidFill>
                <a:latin typeface="Montserrat Semi" charset="0"/>
                <a:ea typeface="Montserrat Semi" charset="0"/>
                <a:cs typeface="Montserrat Semi" charset="0"/>
                <a:sym typeface="Poppins Medium" charset="0"/>
              </a:rPr>
              <a:t> de </a:t>
            </a:r>
            <a:r>
              <a:rPr lang="en-US" altLang="x-none" sz="7200" b="1" dirty="0" err="1">
                <a:solidFill>
                  <a:srgbClr val="000000"/>
                </a:solidFill>
                <a:latin typeface="Montserrat Semi" charset="0"/>
                <a:ea typeface="Montserrat Semi" charset="0"/>
                <a:cs typeface="Montserrat Semi" charset="0"/>
                <a:sym typeface="Poppins Medium" charset="0"/>
              </a:rPr>
              <a:t>courriels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27E90908-42FD-41AF-8E87-0B5F8DA8E1EE}"/>
              </a:ext>
            </a:extLst>
          </p:cNvPr>
          <p:cNvSpPr txBox="1"/>
          <p:nvPr/>
        </p:nvSpPr>
        <p:spPr>
          <a:xfrm>
            <a:off x="1102768" y="1961456"/>
            <a:ext cx="22466496" cy="1477328"/>
          </a:xfrm>
          <a:prstGeom prst="rect">
            <a:avLst/>
          </a:prstGeom>
          <a:noFill/>
        </p:spPr>
        <p:txBody>
          <a:bodyPr wrap="square">
            <a:spAutoFit/>
          </a:bodyPr>
          <a:lstStyle/>
          <a:p>
            <a:pPr algn="l"/>
            <a:endParaRPr lang="en-US" sz="3000" b="1" i="0" u="none" strike="noStrike" baseline="0" dirty="0">
              <a:solidFill>
                <a:srgbClr val="000000"/>
              </a:solidFill>
              <a:latin typeface="Calibri" panose="020F0502020204030204" pitchFamily="34" charset="0"/>
              <a:cs typeface="Calibri" panose="020F0502020204030204" pitchFamily="34" charset="0"/>
              <a:sym typeface="Poppins Medium"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dirty="0">
              <a:latin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7F1096BB-3E1B-4C54-AA68-9922400A9C3F}"/>
              </a:ext>
            </a:extLst>
          </p:cNvPr>
          <p:cNvSpPr txBox="1"/>
          <p:nvPr/>
        </p:nvSpPr>
        <p:spPr>
          <a:xfrm>
            <a:off x="814736" y="2105621"/>
            <a:ext cx="21242360" cy="5632311"/>
          </a:xfrm>
          <a:prstGeom prst="rect">
            <a:avLst/>
          </a:prstGeom>
          <a:noFill/>
        </p:spPr>
        <p:txBody>
          <a:bodyPr wrap="square">
            <a:spAutoFit/>
          </a:bodyPr>
          <a:lstStyle/>
          <a:p>
            <a:pPr algn="l"/>
            <a:r>
              <a:rPr lang="fr-FR" sz="3000" b="0" i="0" u="none" strike="noStrike" baseline="0" dirty="0">
                <a:solidFill>
                  <a:schemeClr val="bg1"/>
                </a:solidFill>
                <a:latin typeface="Calibri" panose="020F0502020204030204" pitchFamily="34" charset="0"/>
                <a:cs typeface="Calibri" panose="020F0502020204030204" pitchFamily="34" charset="0"/>
              </a:rPr>
              <a:t>Le complément Mes modèles vous permet de créer des modèles que vous pouvez ensuite ajouter à vos messages.</a:t>
            </a:r>
          </a:p>
          <a:p>
            <a:pPr algn="l"/>
            <a:endParaRPr lang="fr-FR" sz="3000" b="0" i="0" u="none" strike="noStrike" baseline="0" dirty="0">
              <a:solidFill>
                <a:schemeClr val="bg1"/>
              </a:solidFill>
              <a:latin typeface="Calibri" panose="020F0502020204030204" pitchFamily="34" charset="0"/>
              <a:cs typeface="Calibri" panose="020F0502020204030204" pitchFamily="34" charset="0"/>
            </a:endParaRPr>
          </a:p>
          <a:p>
            <a:pPr algn="l"/>
            <a:r>
              <a:rPr lang="fr-FR" sz="3000" b="0" i="0" u="none" strike="noStrike" baseline="0" dirty="0">
                <a:solidFill>
                  <a:schemeClr val="bg1"/>
                </a:solidFill>
                <a:latin typeface="Calibri" panose="020F0502020204030204" pitchFamily="34" charset="0"/>
                <a:cs typeface="Calibri" panose="020F0502020204030204" pitchFamily="34" charset="0"/>
              </a:rPr>
              <a:t>Vous pouvez inclure du texte et des images dans vos modèles. Toutefois, il est conseiller d’enregistrer vos images dans un emplacement que vous contrôlez, tel que OneDrive Entreprise, car si vous créez un lien vers une image sur Internet, celle-ci peut être supprimée de manière inattendue et le lien de l’image sera rompu dans votre complément.. </a:t>
            </a:r>
            <a:endParaRPr lang="fr-FR" sz="3000" dirty="0">
              <a:solidFill>
                <a:schemeClr val="bg1"/>
              </a:solidFill>
              <a:latin typeface="Calibri" panose="020F0502020204030204" pitchFamily="34" charset="0"/>
              <a:cs typeface="Calibri" panose="020F0502020204030204" pitchFamily="34" charset="0"/>
            </a:endParaRPr>
          </a:p>
          <a:p>
            <a:pPr algn="l"/>
            <a:endParaRPr lang="fr-FR" sz="3000" b="0" i="0" u="none" strike="noStrike" baseline="0" dirty="0">
              <a:solidFill>
                <a:schemeClr val="bg1"/>
              </a:solidFill>
              <a:latin typeface="Calibri" panose="020F0502020204030204" pitchFamily="34" charset="0"/>
              <a:cs typeface="Calibri" panose="020F0502020204030204" pitchFamily="34" charset="0"/>
            </a:endParaRPr>
          </a:p>
          <a:p>
            <a:pPr algn="l"/>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514350" indent="-514350" algn="l">
              <a:buFont typeface="+mj-lt"/>
              <a:buAutoNum type="arabicPeriod"/>
            </a:pPr>
            <a:r>
              <a:rPr lang="fr-FR" sz="3000" b="0" i="0" u="none" strike="noStrike" baseline="0" dirty="0">
                <a:solidFill>
                  <a:schemeClr val="bg1"/>
                </a:solidFill>
                <a:latin typeface="Calibri" panose="020F0502020204030204" pitchFamily="34" charset="0"/>
                <a:cs typeface="Calibri" panose="020F0502020204030204" pitchFamily="34" charset="0"/>
              </a:rPr>
              <a:t>À partir d’un nouveau courriel, cliquez sur Affichez les modèles</a:t>
            </a:r>
          </a:p>
          <a:p>
            <a:pPr marL="514350" indent="-514350" algn="l">
              <a:buFont typeface="+mj-lt"/>
              <a:buAutoNum type="arabicPeriod"/>
            </a:pPr>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514350" indent="-514350" algn="l">
              <a:buFont typeface="+mj-lt"/>
              <a:buAutoNum type="arabicPeriod"/>
            </a:pPr>
            <a:r>
              <a:rPr lang="fr-FR" sz="3000" b="0" i="0" u="none" strike="noStrike" baseline="0" dirty="0">
                <a:solidFill>
                  <a:schemeClr val="bg1"/>
                </a:solidFill>
                <a:latin typeface="Calibri" panose="020F0502020204030204" pitchFamily="34" charset="0"/>
                <a:cs typeface="Calibri" panose="020F0502020204030204" pitchFamily="34" charset="0"/>
              </a:rPr>
              <a:t>Utilisez un modèle existant en cliquant dessus ou créez votre propre modèle en cliquant sur </a:t>
            </a:r>
          </a:p>
          <a:p>
            <a:pPr marL="514350" indent="-514350" algn="l">
              <a:buFont typeface="+mj-lt"/>
              <a:buAutoNum type="arabicPeriod"/>
            </a:pPr>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514350" indent="-514350" algn="l">
              <a:buFont typeface="+mj-lt"/>
              <a:buAutoNum type="arabicPeriod"/>
            </a:pPr>
            <a:r>
              <a:rPr lang="fr-FR" sz="3000" i="0" u="none" strike="noStrike" baseline="0" dirty="0">
                <a:solidFill>
                  <a:schemeClr val="bg1"/>
                </a:solidFill>
                <a:latin typeface="Calibri" panose="020F0502020204030204" pitchFamily="34" charset="0"/>
                <a:cs typeface="Calibri" panose="020F0502020204030204" pitchFamily="34" charset="0"/>
              </a:rPr>
              <a:t>Cliquez</a:t>
            </a:r>
            <a:r>
              <a:rPr lang="fr-FR" sz="3000" b="1" i="0" u="none" strike="noStrike" baseline="0" dirty="0">
                <a:solidFill>
                  <a:schemeClr val="bg1"/>
                </a:solidFill>
                <a:latin typeface="Calibri" panose="020F0502020204030204" pitchFamily="34" charset="0"/>
                <a:cs typeface="Calibri" panose="020F0502020204030204" pitchFamily="34" charset="0"/>
              </a:rPr>
              <a:t> </a:t>
            </a:r>
            <a:r>
              <a:rPr lang="fr-FR" sz="3000" i="0" u="none" strike="noStrike" baseline="0" dirty="0">
                <a:solidFill>
                  <a:schemeClr val="bg1"/>
                </a:solidFill>
                <a:latin typeface="Calibri" panose="020F0502020204030204" pitchFamily="34" charset="0"/>
                <a:cs typeface="Calibri" panose="020F0502020204030204" pitchFamily="34" charset="0"/>
              </a:rPr>
              <a:t>sur </a:t>
            </a:r>
            <a:r>
              <a:rPr lang="fr-FR" sz="3000" b="1" i="0" u="none" strike="noStrike" baseline="0" dirty="0">
                <a:solidFill>
                  <a:schemeClr val="bg1"/>
                </a:solidFill>
                <a:latin typeface="Calibri" panose="020F0502020204030204" pitchFamily="34" charset="0"/>
                <a:cs typeface="Calibri" panose="020F0502020204030204" pitchFamily="34" charset="0"/>
              </a:rPr>
              <a:t>Enregistrer. </a:t>
            </a:r>
            <a:r>
              <a:rPr lang="fr-FR" sz="3000" dirty="0">
                <a:solidFill>
                  <a:schemeClr val="bg1"/>
                </a:solidFill>
                <a:latin typeface="Calibri" panose="020F0502020204030204" pitchFamily="34" charset="0"/>
                <a:cs typeface="Calibri" panose="020F0502020204030204" pitchFamily="34" charset="0"/>
              </a:rPr>
              <a:t>Vous pouvez maintenant utiliser votre modèle!</a:t>
            </a:r>
            <a:endParaRPr lang="fr-FR" sz="3000" i="0" u="none" strike="noStrike" baseline="0" dirty="0">
              <a:solidFill>
                <a:schemeClr val="bg1"/>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EB1EE4C6-E283-4AF6-98E3-9B0B43133F13}"/>
              </a:ext>
            </a:extLst>
          </p:cNvPr>
          <p:cNvPicPr>
            <a:picLocks noChangeAspect="1"/>
          </p:cNvPicPr>
          <p:nvPr/>
        </p:nvPicPr>
        <p:blipFill rotWithShape="1">
          <a:blip r:embed="rId2"/>
          <a:srcRect t="20713" b="30715"/>
          <a:stretch/>
        </p:blipFill>
        <p:spPr>
          <a:xfrm>
            <a:off x="3983088" y="8082017"/>
            <a:ext cx="6712718" cy="4844608"/>
          </a:xfrm>
          <a:prstGeom prst="rect">
            <a:avLst/>
          </a:prstGeom>
          <a:ln w="19050">
            <a:solidFill>
              <a:srgbClr val="416FFE"/>
            </a:solid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4C42365F-2DA4-4EF6-8FCC-C64D8D93E8E3}"/>
              </a:ext>
            </a:extLst>
          </p:cNvPr>
          <p:cNvPicPr>
            <a:picLocks noChangeAspect="1"/>
          </p:cNvPicPr>
          <p:nvPr/>
        </p:nvPicPr>
        <p:blipFill>
          <a:blip r:embed="rId3"/>
          <a:stretch>
            <a:fillRect/>
          </a:stretch>
        </p:blipFill>
        <p:spPr>
          <a:xfrm>
            <a:off x="11183888" y="4553744"/>
            <a:ext cx="1322767" cy="1710244"/>
          </a:xfrm>
          <a:prstGeom prst="rect">
            <a:avLst/>
          </a:prstGeom>
          <a:ln w="19050">
            <a:solidFill>
              <a:srgbClr val="416FFE"/>
            </a:solid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E1EA4370-02BD-4E36-8F71-48AD91421421}"/>
              </a:ext>
            </a:extLst>
          </p:cNvPr>
          <p:cNvPicPr>
            <a:picLocks noChangeAspect="1"/>
          </p:cNvPicPr>
          <p:nvPr/>
        </p:nvPicPr>
        <p:blipFill>
          <a:blip r:embed="rId4"/>
          <a:stretch>
            <a:fillRect/>
          </a:stretch>
        </p:blipFill>
        <p:spPr>
          <a:xfrm>
            <a:off x="11435916" y="8082017"/>
            <a:ext cx="5724636" cy="4855240"/>
          </a:xfrm>
          <a:prstGeom prst="rect">
            <a:avLst/>
          </a:prstGeom>
          <a:ln w="19050">
            <a:solidFill>
              <a:srgbClr val="416FFE"/>
            </a:solidFill>
          </a:ln>
          <a:effectLst>
            <a:outerShdw blurRad="292100" dist="139700" dir="2700000" algn="tl" rotWithShape="0">
              <a:srgbClr val="333333">
                <a:alpha val="65000"/>
              </a:srgbClr>
            </a:outerShdw>
          </a:effectLst>
        </p:spPr>
      </p:pic>
      <p:pic>
        <p:nvPicPr>
          <p:cNvPr id="13" name="Image 12">
            <a:extLst>
              <a:ext uri="{FF2B5EF4-FFF2-40B4-BE49-F238E27FC236}">
                <a16:creationId xmlns:a16="http://schemas.microsoft.com/office/drawing/2014/main" id="{056DBA18-C49A-4BC3-B08E-92877DB18AD4}"/>
              </a:ext>
            </a:extLst>
          </p:cNvPr>
          <p:cNvPicPr>
            <a:picLocks noChangeAspect="1"/>
          </p:cNvPicPr>
          <p:nvPr/>
        </p:nvPicPr>
        <p:blipFill>
          <a:blip r:embed="rId5"/>
          <a:stretch>
            <a:fillRect/>
          </a:stretch>
        </p:blipFill>
        <p:spPr>
          <a:xfrm>
            <a:off x="15864408" y="6205174"/>
            <a:ext cx="1767061" cy="697524"/>
          </a:xfrm>
          <a:prstGeom prst="rect">
            <a:avLst/>
          </a:prstGeom>
          <a:ln w="19050">
            <a:solidFill>
              <a:srgbClr val="416FFE"/>
            </a:solidFill>
          </a:ln>
          <a:effectLst>
            <a:outerShdw blurRad="292100" dist="139700" dir="2700000" algn="tl" rotWithShape="0">
              <a:srgbClr val="333333">
                <a:alpha val="65000"/>
              </a:srgbClr>
            </a:outerShdw>
          </a:effectLst>
        </p:spPr>
      </p:pic>
      <p:sp>
        <p:nvSpPr>
          <p:cNvPr id="2" name="Rectangle : coins arrondis 1">
            <a:extLst>
              <a:ext uri="{FF2B5EF4-FFF2-40B4-BE49-F238E27FC236}">
                <a16:creationId xmlns:a16="http://schemas.microsoft.com/office/drawing/2014/main" id="{E5E77E4A-536B-4E44-B40D-461AB674CD0F}"/>
              </a:ext>
            </a:extLst>
          </p:cNvPr>
          <p:cNvSpPr/>
          <p:nvPr/>
        </p:nvSpPr>
        <p:spPr bwMode="auto">
          <a:xfrm>
            <a:off x="11435916" y="12114584"/>
            <a:ext cx="2252280" cy="812041"/>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4117984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fade">
                                      <p:cBhvr>
                                        <p:cTn id="17" dur="500"/>
                                        <p:tgtEl>
                                          <p:spTgt spid="6">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fade">
                                      <p:cBhvr>
                                        <p:cTn id="25" dur="500"/>
                                        <p:tgtEl>
                                          <p:spTgt spid="6">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9" end="9"/>
                                            </p:txEl>
                                          </p:spTgt>
                                        </p:tgtEl>
                                        <p:attrNameLst>
                                          <p:attrName>style.visibility</p:attrName>
                                        </p:attrNameLst>
                                      </p:cBhvr>
                                      <p:to>
                                        <p:strVal val="visible"/>
                                      </p:to>
                                    </p:set>
                                    <p:animEffect transition="in" filter="fade">
                                      <p:cBhvr>
                                        <p:cTn id="36" dur="500"/>
                                        <p:tgtEl>
                                          <p:spTgt spid="6">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3</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Les </a:t>
            </a:r>
            <a:r>
              <a:rPr lang="en-US" altLang="x-none" sz="7200" b="1" dirty="0" err="1">
                <a:solidFill>
                  <a:srgbClr val="000000"/>
                </a:solidFill>
                <a:latin typeface="Montserrat Semi" charset="0"/>
                <a:ea typeface="Montserrat Semi" charset="0"/>
                <a:cs typeface="Montserrat Semi" charset="0"/>
                <a:sym typeface="Poppins Medium" charset="0"/>
              </a:rPr>
              <a:t>différents</a:t>
            </a:r>
            <a:r>
              <a:rPr lang="en-US" altLang="x-none" sz="7200" b="1" dirty="0">
                <a:solidFill>
                  <a:srgbClr val="000000"/>
                </a:solidFill>
                <a:latin typeface="Montserrat Semi" charset="0"/>
                <a:ea typeface="Montserrat Semi" charset="0"/>
                <a:cs typeface="Montserrat Semi" charset="0"/>
                <a:sym typeface="Poppins Medium" charset="0"/>
              </a:rPr>
              <a:t> volets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13" name="ZoneTexte 12">
            <a:extLst>
              <a:ext uri="{FF2B5EF4-FFF2-40B4-BE49-F238E27FC236}">
                <a16:creationId xmlns:a16="http://schemas.microsoft.com/office/drawing/2014/main" id="{40A53C13-5399-4066-9469-406062BA2366}"/>
              </a:ext>
            </a:extLst>
          </p:cNvPr>
          <p:cNvSpPr txBox="1"/>
          <p:nvPr/>
        </p:nvSpPr>
        <p:spPr>
          <a:xfrm>
            <a:off x="310680" y="2393504"/>
            <a:ext cx="17065896" cy="1477328"/>
          </a:xfrm>
          <a:prstGeom prst="rect">
            <a:avLst/>
          </a:prstGeom>
          <a:noFill/>
        </p:spPr>
        <p:txBody>
          <a:bodyPr wrap="square">
            <a:spAutoFit/>
          </a:bodyPr>
          <a:lstStyle/>
          <a:p>
            <a:pPr algn="l"/>
            <a:r>
              <a:rPr lang="fr-FR" sz="3000" b="0" i="0" u="none" strike="noStrike" baseline="0" dirty="0">
                <a:solidFill>
                  <a:schemeClr val="bg1"/>
                </a:solidFill>
                <a:latin typeface="Calibri" panose="020F0502020204030204" pitchFamily="34" charset="0"/>
                <a:cs typeface="Calibri" panose="020F0502020204030204" pitchFamily="34" charset="0"/>
              </a:rPr>
              <a:t>Le </a:t>
            </a:r>
            <a:r>
              <a:rPr lang="fr-FR" sz="3000" b="1" i="0" u="none" strike="noStrike" baseline="0" dirty="0">
                <a:solidFill>
                  <a:schemeClr val="bg1"/>
                </a:solidFill>
                <a:latin typeface="Calibri" panose="020F0502020204030204" pitchFamily="34" charset="0"/>
                <a:cs typeface="Calibri" panose="020F0502020204030204" pitchFamily="34" charset="0"/>
              </a:rPr>
              <a:t>Volet de navigation ou Volet des dossiers </a:t>
            </a:r>
            <a:r>
              <a:rPr lang="fr-FR" sz="3000" b="0" i="0" u="none" strike="noStrike" baseline="0" dirty="0">
                <a:solidFill>
                  <a:schemeClr val="bg1"/>
                </a:solidFill>
                <a:latin typeface="Calibri" panose="020F0502020204030204" pitchFamily="34" charset="0"/>
                <a:cs typeface="Calibri" panose="020F0502020204030204" pitchFamily="34" charset="0"/>
              </a:rPr>
              <a:t>s’affiche sur le côté gauche de la fenêtre Outlook.</a:t>
            </a:r>
          </a:p>
          <a:p>
            <a:pPr algn="l"/>
            <a:r>
              <a:rPr lang="fr-FR" sz="3000" dirty="0">
                <a:solidFill>
                  <a:schemeClr val="bg1"/>
                </a:solidFill>
                <a:latin typeface="Calibri" panose="020F0502020204030204" pitchFamily="34" charset="0"/>
                <a:cs typeface="Calibri" panose="020F0502020204030204" pitchFamily="34" charset="0"/>
              </a:rPr>
              <a:t>Il vous </a:t>
            </a:r>
            <a:r>
              <a:rPr lang="fr-FR" sz="3000" b="0" i="0" u="none" strike="noStrike" baseline="0" dirty="0">
                <a:solidFill>
                  <a:schemeClr val="bg1"/>
                </a:solidFill>
                <a:latin typeface="Calibri" panose="020F0502020204030204" pitchFamily="34" charset="0"/>
                <a:cs typeface="Calibri" panose="020F0502020204030204" pitchFamily="34" charset="0"/>
              </a:rPr>
              <a:t> permet d‘afficher toute vos boites mails et leurs dossiers si vous êtes dans l’onglet Mail.</a:t>
            </a:r>
          </a:p>
          <a:p>
            <a:pPr algn="l"/>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pic>
        <p:nvPicPr>
          <p:cNvPr id="14" name="Image 13">
            <a:extLst>
              <a:ext uri="{FF2B5EF4-FFF2-40B4-BE49-F238E27FC236}">
                <a16:creationId xmlns:a16="http://schemas.microsoft.com/office/drawing/2014/main" id="{95096B44-29E7-4B5B-AAB6-F050BCEAFC0E}"/>
              </a:ext>
            </a:extLst>
          </p:cNvPr>
          <p:cNvPicPr>
            <a:picLocks noChangeAspect="1"/>
          </p:cNvPicPr>
          <p:nvPr/>
        </p:nvPicPr>
        <p:blipFill>
          <a:blip r:embed="rId2"/>
          <a:stretch>
            <a:fillRect/>
          </a:stretch>
        </p:blipFill>
        <p:spPr>
          <a:xfrm>
            <a:off x="16224448" y="1809334"/>
            <a:ext cx="2924175" cy="5124450"/>
          </a:xfrm>
          <a:prstGeom prst="rect">
            <a:avLst/>
          </a:prstGeom>
        </p:spPr>
      </p:pic>
      <p:sp>
        <p:nvSpPr>
          <p:cNvPr id="16" name="ZoneTexte 15">
            <a:extLst>
              <a:ext uri="{FF2B5EF4-FFF2-40B4-BE49-F238E27FC236}">
                <a16:creationId xmlns:a16="http://schemas.microsoft.com/office/drawing/2014/main" id="{6E63B586-57FC-4D64-861B-292A1B0C95A4}"/>
              </a:ext>
            </a:extLst>
          </p:cNvPr>
          <p:cNvSpPr txBox="1"/>
          <p:nvPr/>
        </p:nvSpPr>
        <p:spPr>
          <a:xfrm>
            <a:off x="310680" y="4074215"/>
            <a:ext cx="17065896" cy="1015663"/>
          </a:xfrm>
          <a:prstGeom prst="rect">
            <a:avLst/>
          </a:prstGeom>
          <a:noFill/>
        </p:spPr>
        <p:txBody>
          <a:bodyPr wrap="square">
            <a:spAutoFit/>
          </a:bodyPr>
          <a:lstStyle/>
          <a:p>
            <a:pPr algn="l"/>
            <a:r>
              <a:rPr lang="fr-FR" sz="3000" b="0" i="0" u="none" strike="noStrike" baseline="0" dirty="0">
                <a:solidFill>
                  <a:schemeClr val="bg1"/>
                </a:solidFill>
                <a:latin typeface="Calibri" panose="020F0502020204030204" pitchFamily="34" charset="0"/>
                <a:cs typeface="Calibri" panose="020F0502020204030204" pitchFamily="34" charset="0"/>
              </a:rPr>
              <a:t>Le </a:t>
            </a:r>
            <a:r>
              <a:rPr lang="fr-FR" sz="3000" b="1" i="0" u="none" strike="noStrike" baseline="0" dirty="0">
                <a:solidFill>
                  <a:schemeClr val="bg1"/>
                </a:solidFill>
                <a:latin typeface="Calibri" panose="020F0502020204030204" pitchFamily="34" charset="0"/>
                <a:cs typeface="Calibri" panose="020F0502020204030204" pitchFamily="34" charset="0"/>
              </a:rPr>
              <a:t>Volet de lecture</a:t>
            </a:r>
            <a:r>
              <a:rPr lang="fr-FR" sz="3000" i="0" u="none" strike="noStrike" baseline="0" dirty="0">
                <a:solidFill>
                  <a:schemeClr val="bg1"/>
                </a:solidFill>
                <a:latin typeface="Calibri" panose="020F0502020204030204" pitchFamily="34" charset="0"/>
                <a:cs typeface="Calibri" panose="020F0502020204030204" pitchFamily="34" charset="0"/>
              </a:rPr>
              <a:t> affiche le contenu de votre email, ainsi que les contrôle de base pour répondre et transférer le message.</a:t>
            </a:r>
          </a:p>
        </p:txBody>
      </p:sp>
      <p:sp>
        <p:nvSpPr>
          <p:cNvPr id="17" name="ZoneTexte 16">
            <a:extLst>
              <a:ext uri="{FF2B5EF4-FFF2-40B4-BE49-F238E27FC236}">
                <a16:creationId xmlns:a16="http://schemas.microsoft.com/office/drawing/2014/main" id="{A7531623-2FD8-432B-B585-8C9762E0E5CC}"/>
              </a:ext>
            </a:extLst>
          </p:cNvPr>
          <p:cNvSpPr txBox="1"/>
          <p:nvPr/>
        </p:nvSpPr>
        <p:spPr>
          <a:xfrm>
            <a:off x="310680" y="5345832"/>
            <a:ext cx="17065896" cy="1015663"/>
          </a:xfrm>
          <a:prstGeom prst="rect">
            <a:avLst/>
          </a:prstGeom>
          <a:noFill/>
        </p:spPr>
        <p:txBody>
          <a:bodyPr wrap="square">
            <a:spAutoFit/>
          </a:bodyPr>
          <a:lstStyle/>
          <a:p>
            <a:pPr algn="l"/>
            <a:r>
              <a:rPr lang="fr-FR" sz="3000" b="0" i="0" u="none" strike="noStrike" baseline="0" dirty="0">
                <a:solidFill>
                  <a:schemeClr val="bg1"/>
                </a:solidFill>
                <a:latin typeface="Calibri" panose="020F0502020204030204" pitchFamily="34" charset="0"/>
                <a:cs typeface="Calibri" panose="020F0502020204030204" pitchFamily="34" charset="0"/>
              </a:rPr>
              <a:t>La barre des tâches </a:t>
            </a:r>
            <a:r>
              <a:rPr lang="fr-FR" sz="3000" b="0" i="0" dirty="0">
                <a:solidFill>
                  <a:srgbClr val="202124"/>
                </a:solidFill>
                <a:effectLst/>
                <a:latin typeface="Calibri" panose="020F0502020204030204" pitchFamily="34" charset="0"/>
                <a:cs typeface="Calibri" panose="020F0502020204030204" pitchFamily="34" charset="0"/>
              </a:rPr>
              <a:t>s'affiche sur le côté droit de la fenêtre d'</a:t>
            </a:r>
            <a:r>
              <a:rPr lang="fr-FR" sz="3000" b="1" i="0" dirty="0">
                <a:solidFill>
                  <a:srgbClr val="202124"/>
                </a:solidFill>
                <a:effectLst/>
                <a:latin typeface="Calibri" panose="020F0502020204030204" pitchFamily="34" charset="0"/>
                <a:cs typeface="Calibri" panose="020F0502020204030204" pitchFamily="34" charset="0"/>
              </a:rPr>
              <a:t>Outlook</a:t>
            </a:r>
            <a:r>
              <a:rPr lang="fr-FR" sz="3000" dirty="0">
                <a:solidFill>
                  <a:srgbClr val="202124"/>
                </a:solidFill>
                <a:latin typeface="Calibri" panose="020F0502020204030204" pitchFamily="34" charset="0"/>
                <a:cs typeface="Calibri" panose="020F0502020204030204" pitchFamily="34" charset="0"/>
              </a:rPr>
              <a:t> offrant</a:t>
            </a:r>
            <a:r>
              <a:rPr lang="fr-FR" sz="3000" b="0" i="0" dirty="0">
                <a:solidFill>
                  <a:srgbClr val="202124"/>
                </a:solidFill>
                <a:effectLst/>
                <a:latin typeface="Calibri" panose="020F0502020204030204" pitchFamily="34" charset="0"/>
                <a:cs typeface="Calibri" panose="020F0502020204030204" pitchFamily="34" charset="0"/>
              </a:rPr>
              <a:t> </a:t>
            </a:r>
            <a:r>
              <a:rPr lang="fr-FR" sz="3000" dirty="0">
                <a:solidFill>
                  <a:srgbClr val="202124"/>
                </a:solidFill>
                <a:latin typeface="Calibri" panose="020F0502020204030204" pitchFamily="34" charset="0"/>
                <a:cs typeface="Calibri" panose="020F0502020204030204" pitchFamily="34" charset="0"/>
              </a:rPr>
              <a:t>u</a:t>
            </a:r>
            <a:r>
              <a:rPr lang="fr-FR" sz="3000" b="0" i="0" dirty="0">
                <a:solidFill>
                  <a:srgbClr val="202124"/>
                </a:solidFill>
                <a:effectLst/>
                <a:latin typeface="Calibri" panose="020F0502020204030204" pitchFamily="34" charset="0"/>
                <a:cs typeface="Calibri" panose="020F0502020204030204" pitchFamily="34" charset="0"/>
              </a:rPr>
              <a:t>n aperçu du calendrier, des </a:t>
            </a:r>
            <a:r>
              <a:rPr lang="fr-FR" sz="3000" b="1" i="0" dirty="0">
                <a:solidFill>
                  <a:srgbClr val="202124"/>
                </a:solidFill>
                <a:effectLst/>
                <a:latin typeface="Calibri" panose="020F0502020204030204" pitchFamily="34" charset="0"/>
                <a:cs typeface="Calibri" panose="020F0502020204030204" pitchFamily="34" charset="0"/>
              </a:rPr>
              <a:t>tâches</a:t>
            </a:r>
            <a:r>
              <a:rPr lang="fr-FR" sz="3000" b="0" i="0" dirty="0">
                <a:solidFill>
                  <a:srgbClr val="202124"/>
                </a:solidFill>
                <a:effectLst/>
                <a:latin typeface="Calibri" panose="020F0502020204030204" pitchFamily="34" charset="0"/>
                <a:cs typeface="Calibri" panose="020F0502020204030204" pitchFamily="34" charset="0"/>
              </a:rPr>
              <a:t> et des contacts favoris.</a:t>
            </a:r>
            <a:endParaRPr lang="fr-FR" sz="3000" i="0" u="none" strike="noStrike" baseline="0" dirty="0">
              <a:solidFill>
                <a:schemeClr val="bg1"/>
              </a:solidFill>
              <a:latin typeface="Calibri" panose="020F0502020204030204" pitchFamily="34" charset="0"/>
              <a:cs typeface="Calibri" panose="020F0502020204030204" pitchFamily="34" charset="0"/>
            </a:endParaRPr>
          </a:p>
        </p:txBody>
      </p:sp>
      <p:sp>
        <p:nvSpPr>
          <p:cNvPr id="21" name="ZoneTexte 20">
            <a:extLst>
              <a:ext uri="{FF2B5EF4-FFF2-40B4-BE49-F238E27FC236}">
                <a16:creationId xmlns:a16="http://schemas.microsoft.com/office/drawing/2014/main" id="{6C3C6558-9A23-4B09-A42E-E4A4CD5EBE12}"/>
              </a:ext>
            </a:extLst>
          </p:cNvPr>
          <p:cNvSpPr txBox="1"/>
          <p:nvPr/>
        </p:nvSpPr>
        <p:spPr>
          <a:xfrm>
            <a:off x="1030760" y="7506072"/>
            <a:ext cx="17425936" cy="4708981"/>
          </a:xfrm>
          <a:prstGeom prst="rect">
            <a:avLst/>
          </a:prstGeom>
          <a:noFill/>
        </p:spPr>
        <p:txBody>
          <a:bodyPr wrap="square">
            <a:spAutoFit/>
          </a:bodyPr>
          <a:lstStyle/>
          <a:p>
            <a:pPr algn="l"/>
            <a:r>
              <a:rPr lang="fr-FR" sz="3000" b="0" i="0" u="none" strike="noStrike" baseline="0" dirty="0">
                <a:solidFill>
                  <a:srgbClr val="2F5497"/>
                </a:solidFill>
                <a:latin typeface="Calibri" panose="020F0502020204030204" pitchFamily="34" charset="0"/>
                <a:cs typeface="Calibri" panose="020F0502020204030204" pitchFamily="34" charset="0"/>
              </a:rPr>
              <a:t>Les affichages - Organiser l’aperçu de votre Outlook</a:t>
            </a:r>
          </a:p>
          <a:p>
            <a:pPr algn="l"/>
            <a:r>
              <a:rPr lang="fr-FR" sz="3000" b="0" i="0" u="none" strike="noStrike" baseline="0" dirty="0">
                <a:solidFill>
                  <a:srgbClr val="000000"/>
                </a:solidFill>
                <a:latin typeface="Calibri" panose="020F0502020204030204" pitchFamily="34" charset="0"/>
                <a:cs typeface="Calibri" panose="020F0502020204030204" pitchFamily="34" charset="0"/>
              </a:rPr>
              <a:t>Pour modifier les affichages selon votre besoin, cliquez dans l’onglet </a:t>
            </a:r>
            <a:r>
              <a:rPr lang="fr-FR" sz="3000" b="1" i="0" u="none" strike="noStrike" baseline="0" dirty="0">
                <a:solidFill>
                  <a:srgbClr val="000000"/>
                </a:solidFill>
                <a:latin typeface="Calibri" panose="020F0502020204030204" pitchFamily="34" charset="0"/>
                <a:cs typeface="Calibri" panose="020F0502020204030204" pitchFamily="34" charset="0"/>
              </a:rPr>
              <a:t>Affichage</a:t>
            </a:r>
            <a:r>
              <a:rPr lang="fr-FR" sz="3000" b="0" i="0" u="none" strike="noStrike" baseline="0" dirty="0">
                <a:solidFill>
                  <a:srgbClr val="000000"/>
                </a:solidFill>
                <a:latin typeface="Calibri" panose="020F0502020204030204" pitchFamily="34" charset="0"/>
                <a:cs typeface="Calibri" panose="020F0502020204030204" pitchFamily="34" charset="0"/>
              </a:rPr>
              <a:t>, groupe </a:t>
            </a:r>
            <a:r>
              <a:rPr lang="fr-FR" sz="3000" b="1" i="0" u="none" strike="noStrike" baseline="0" dirty="0">
                <a:solidFill>
                  <a:srgbClr val="000000"/>
                </a:solidFill>
                <a:latin typeface="Calibri" panose="020F0502020204030204" pitchFamily="34" charset="0"/>
                <a:cs typeface="Calibri" panose="020F0502020204030204" pitchFamily="34" charset="0"/>
              </a:rPr>
              <a:t>Disposition</a:t>
            </a:r>
            <a:r>
              <a:rPr lang="fr-FR" sz="3000" b="0" i="0" u="none" strike="noStrike" baseline="0" dirty="0">
                <a:solidFill>
                  <a:srgbClr val="000000"/>
                </a:solidFill>
                <a:latin typeface="Calibri" panose="020F0502020204030204" pitchFamily="34" charset="0"/>
                <a:cs typeface="Calibri" panose="020F0502020204030204" pitchFamily="34" charset="0"/>
              </a:rPr>
              <a:t>.</a:t>
            </a:r>
          </a:p>
          <a:p>
            <a:pPr algn="l"/>
            <a:r>
              <a:rPr lang="fr-FR" sz="3000" b="0" i="0" u="none" strike="noStrike" baseline="0" dirty="0">
                <a:solidFill>
                  <a:srgbClr val="1F3763"/>
                </a:solidFill>
                <a:latin typeface="Calibri" panose="020F0502020204030204" pitchFamily="34" charset="0"/>
                <a:cs typeface="Calibri" panose="020F0502020204030204" pitchFamily="34" charset="0"/>
              </a:rPr>
              <a:t>Affichage du volet des dossiers.</a:t>
            </a:r>
          </a:p>
          <a:p>
            <a:pPr algn="l"/>
            <a:r>
              <a:rPr lang="fr-FR" sz="3000" b="0" i="0" u="none" strike="noStrike" baseline="0" dirty="0">
                <a:solidFill>
                  <a:srgbClr val="2F5497"/>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Cocher l’option qui correspond le mieux à vos besoins. Celui-ci</a:t>
            </a:r>
            <a:r>
              <a:rPr lang="fr-FR" sz="3000" dirty="0">
                <a:solidFill>
                  <a:srgbClr val="000000"/>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se trouve à gauche de votre écran</a:t>
            </a: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1F3763"/>
                </a:solidFill>
                <a:latin typeface="Calibri" panose="020F0502020204030204" pitchFamily="34" charset="0"/>
                <a:cs typeface="Calibri" panose="020F0502020204030204" pitchFamily="34" charset="0"/>
              </a:rPr>
              <a:t>Affichage du volet de lecture</a:t>
            </a:r>
          </a:p>
          <a:p>
            <a:pPr algn="l"/>
            <a:r>
              <a:rPr lang="fr-FR" sz="3000" b="0" i="0" u="none" strike="noStrike" baseline="0" dirty="0">
                <a:solidFill>
                  <a:srgbClr val="2F5497"/>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Vous disposez du choix de l’affichage des courriels : soit à </a:t>
            </a:r>
            <a:r>
              <a:rPr lang="fr-FR" sz="3000" b="1" i="0" u="none" strike="noStrike" baseline="0" dirty="0">
                <a:solidFill>
                  <a:srgbClr val="000000"/>
                </a:solidFill>
                <a:latin typeface="Calibri" panose="020F0502020204030204" pitchFamily="34" charset="0"/>
                <a:cs typeface="Calibri" panose="020F0502020204030204" pitchFamily="34" charset="0"/>
              </a:rPr>
              <a:t>droite </a:t>
            </a:r>
            <a:r>
              <a:rPr lang="fr-FR" sz="3000" b="0" i="0" u="none" strike="noStrike" baseline="0" dirty="0">
                <a:solidFill>
                  <a:srgbClr val="000000"/>
                </a:solidFill>
                <a:latin typeface="Calibri" panose="020F0502020204030204" pitchFamily="34" charset="0"/>
                <a:cs typeface="Calibri" panose="020F0502020204030204" pitchFamily="34" charset="0"/>
              </a:rPr>
              <a:t>ou en </a:t>
            </a:r>
            <a:r>
              <a:rPr lang="fr-FR" sz="3000" b="1" i="0" u="none" strike="noStrike" baseline="0" dirty="0">
                <a:solidFill>
                  <a:srgbClr val="000000"/>
                </a:solidFill>
                <a:latin typeface="Calibri" panose="020F0502020204030204" pitchFamily="34" charset="0"/>
                <a:cs typeface="Calibri" panose="020F0502020204030204" pitchFamily="34" charset="0"/>
              </a:rPr>
              <a:t>bas </a:t>
            </a:r>
            <a:r>
              <a:rPr lang="fr-FR" sz="3000" b="0" i="0" u="none" strike="noStrike" baseline="0" dirty="0">
                <a:solidFill>
                  <a:srgbClr val="000000"/>
                </a:solidFill>
                <a:latin typeface="Calibri" panose="020F0502020204030204" pitchFamily="34" charset="0"/>
                <a:cs typeface="Calibri" panose="020F0502020204030204" pitchFamily="34" charset="0"/>
              </a:rPr>
              <a:t>ou </a:t>
            </a:r>
            <a:r>
              <a:rPr lang="fr-FR" sz="3000" b="1" i="0" u="none" strike="noStrike" baseline="0" dirty="0">
                <a:solidFill>
                  <a:srgbClr val="000000"/>
                </a:solidFill>
                <a:latin typeface="Calibri" panose="020F0502020204030204" pitchFamily="34" charset="0"/>
                <a:cs typeface="Calibri" panose="020F0502020204030204" pitchFamily="34" charset="0"/>
              </a:rPr>
              <a:t>inactif</a:t>
            </a:r>
          </a:p>
          <a:p>
            <a:pPr algn="l"/>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1F3763"/>
                </a:solidFill>
                <a:latin typeface="Calibri" panose="020F0502020204030204" pitchFamily="34" charset="0"/>
                <a:cs typeface="Calibri" panose="020F0502020204030204" pitchFamily="34" charset="0"/>
              </a:rPr>
              <a:t>Affichage de la Barre des tâches</a:t>
            </a:r>
          </a:p>
          <a:p>
            <a:pPr algn="l"/>
            <a:r>
              <a:rPr lang="fr-FR" sz="3000" b="0" i="0" u="none" strike="noStrike" baseline="0" dirty="0">
                <a:solidFill>
                  <a:srgbClr val="2F5497"/>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Cet affichage se trouve à droite de votre écran</a:t>
            </a:r>
            <a:endParaRPr lang="fr-FR" sz="3000" dirty="0">
              <a:latin typeface="Calibri" panose="020F0502020204030204" pitchFamily="34" charset="0"/>
              <a:cs typeface="Calibri" panose="020F0502020204030204" pitchFamily="34" charset="0"/>
            </a:endParaRPr>
          </a:p>
        </p:txBody>
      </p:sp>
      <p:pic>
        <p:nvPicPr>
          <p:cNvPr id="22" name="Graphique 21" descr="Flèche vers la droite avec un remplissage uni">
            <a:extLst>
              <a:ext uri="{FF2B5EF4-FFF2-40B4-BE49-F238E27FC236}">
                <a16:creationId xmlns:a16="http://schemas.microsoft.com/office/drawing/2014/main" id="{A17EF17F-10A5-4571-A615-57C8738C14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720" y="8946232"/>
            <a:ext cx="421382" cy="421382"/>
          </a:xfrm>
          <a:prstGeom prst="rect">
            <a:avLst/>
          </a:prstGeom>
        </p:spPr>
      </p:pic>
      <p:pic>
        <p:nvPicPr>
          <p:cNvPr id="25" name="Graphique 24" descr="Flèche vers la droite avec un remplissage uni">
            <a:extLst>
              <a:ext uri="{FF2B5EF4-FFF2-40B4-BE49-F238E27FC236}">
                <a16:creationId xmlns:a16="http://schemas.microsoft.com/office/drawing/2014/main" id="{D35B7E0B-0566-416D-8B3D-96F20415A3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720" y="11682536"/>
            <a:ext cx="421382" cy="421382"/>
          </a:xfrm>
          <a:prstGeom prst="rect">
            <a:avLst/>
          </a:prstGeom>
        </p:spPr>
      </p:pic>
      <p:pic>
        <p:nvPicPr>
          <p:cNvPr id="26" name="Graphique 25" descr="Flèche vers la droite avec un remplissage uni">
            <a:extLst>
              <a:ext uri="{FF2B5EF4-FFF2-40B4-BE49-F238E27FC236}">
                <a16:creationId xmlns:a16="http://schemas.microsoft.com/office/drawing/2014/main" id="{64BED35B-ED05-4927-9A62-A2FB2E498B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720" y="10314384"/>
            <a:ext cx="421382" cy="421382"/>
          </a:xfrm>
          <a:prstGeom prst="rect">
            <a:avLst/>
          </a:prstGeom>
        </p:spPr>
      </p:pic>
      <p:pic>
        <p:nvPicPr>
          <p:cNvPr id="29" name="Image 28">
            <a:extLst>
              <a:ext uri="{FF2B5EF4-FFF2-40B4-BE49-F238E27FC236}">
                <a16:creationId xmlns:a16="http://schemas.microsoft.com/office/drawing/2014/main" id="{D7B60DEB-29C0-4326-8167-4A20D277B1A6}"/>
              </a:ext>
            </a:extLst>
          </p:cNvPr>
          <p:cNvPicPr>
            <a:picLocks noChangeAspect="1"/>
          </p:cNvPicPr>
          <p:nvPr/>
        </p:nvPicPr>
        <p:blipFill>
          <a:blip r:embed="rId5"/>
          <a:stretch>
            <a:fillRect/>
          </a:stretch>
        </p:blipFill>
        <p:spPr>
          <a:xfrm>
            <a:off x="18630626" y="7153809"/>
            <a:ext cx="2000250" cy="6467475"/>
          </a:xfrm>
          <a:prstGeom prst="rect">
            <a:avLst/>
          </a:prstGeom>
        </p:spPr>
      </p:pic>
      <p:pic>
        <p:nvPicPr>
          <p:cNvPr id="31" name="Image 30">
            <a:extLst>
              <a:ext uri="{FF2B5EF4-FFF2-40B4-BE49-F238E27FC236}">
                <a16:creationId xmlns:a16="http://schemas.microsoft.com/office/drawing/2014/main" id="{0C2F0B38-8627-497C-BD3A-8F76689EFF81}"/>
              </a:ext>
            </a:extLst>
          </p:cNvPr>
          <p:cNvPicPr>
            <a:picLocks noChangeAspect="1"/>
          </p:cNvPicPr>
          <p:nvPr/>
        </p:nvPicPr>
        <p:blipFill>
          <a:blip r:embed="rId6"/>
          <a:stretch>
            <a:fillRect/>
          </a:stretch>
        </p:blipFill>
        <p:spPr>
          <a:xfrm>
            <a:off x="19364082" y="1774762"/>
            <a:ext cx="4706112" cy="3244136"/>
          </a:xfrm>
          <a:prstGeom prst="rect">
            <a:avLst/>
          </a:prstGeom>
          <a:ln w="12700">
            <a:solidFill>
              <a:schemeClr val="accent6">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5395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30</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Les </a:t>
            </a:r>
            <a:r>
              <a:rPr lang="en-US" altLang="x-none" sz="7200" b="1" dirty="0" err="1">
                <a:solidFill>
                  <a:srgbClr val="000000"/>
                </a:solidFill>
                <a:latin typeface="Montserrat Semi" charset="0"/>
                <a:ea typeface="Montserrat Semi" charset="0"/>
                <a:cs typeface="Montserrat Semi" charset="0"/>
                <a:sym typeface="Poppins Medium" charset="0"/>
              </a:rPr>
              <a:t>modèles</a:t>
            </a:r>
            <a:r>
              <a:rPr lang="en-US" altLang="x-none" sz="7200" b="1" dirty="0">
                <a:solidFill>
                  <a:srgbClr val="000000"/>
                </a:solidFill>
                <a:latin typeface="Montserrat Semi" charset="0"/>
                <a:ea typeface="Montserrat Semi" charset="0"/>
                <a:cs typeface="Montserrat Semi" charset="0"/>
                <a:sym typeface="Poppins Medium" charset="0"/>
              </a:rPr>
              <a:t> de </a:t>
            </a:r>
            <a:r>
              <a:rPr lang="en-US" altLang="x-none" sz="7200" b="1" dirty="0" err="1">
                <a:solidFill>
                  <a:srgbClr val="000000"/>
                </a:solidFill>
                <a:latin typeface="Montserrat Semi" charset="0"/>
                <a:ea typeface="Montserrat Semi" charset="0"/>
                <a:cs typeface="Montserrat Semi" charset="0"/>
                <a:sym typeface="Poppins Medium" charset="0"/>
              </a:rPr>
              <a:t>courriels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27E90908-42FD-41AF-8E87-0B5F8DA8E1EE}"/>
              </a:ext>
            </a:extLst>
          </p:cNvPr>
          <p:cNvSpPr txBox="1"/>
          <p:nvPr/>
        </p:nvSpPr>
        <p:spPr>
          <a:xfrm>
            <a:off x="1102768" y="1961456"/>
            <a:ext cx="22466496" cy="1477328"/>
          </a:xfrm>
          <a:prstGeom prst="rect">
            <a:avLst/>
          </a:prstGeom>
          <a:noFill/>
        </p:spPr>
        <p:txBody>
          <a:bodyPr wrap="square">
            <a:spAutoFit/>
          </a:bodyPr>
          <a:lstStyle/>
          <a:p>
            <a:pPr algn="l"/>
            <a:endParaRPr lang="en-US" sz="3000" b="1" i="0" u="none" strike="noStrike" baseline="0" dirty="0">
              <a:solidFill>
                <a:srgbClr val="000000"/>
              </a:solidFill>
              <a:latin typeface="Calibri" panose="020F0502020204030204" pitchFamily="34" charset="0"/>
              <a:cs typeface="Calibri" panose="020F0502020204030204" pitchFamily="34" charset="0"/>
              <a:sym typeface="Poppins Medium"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dirty="0">
              <a:latin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7F1096BB-3E1B-4C54-AA68-9922400A9C3F}"/>
              </a:ext>
            </a:extLst>
          </p:cNvPr>
          <p:cNvSpPr txBox="1"/>
          <p:nvPr/>
        </p:nvSpPr>
        <p:spPr>
          <a:xfrm>
            <a:off x="814736" y="2105621"/>
            <a:ext cx="21242360" cy="10248960"/>
          </a:xfrm>
          <a:prstGeom prst="rect">
            <a:avLst/>
          </a:prstGeom>
          <a:noFill/>
        </p:spPr>
        <p:txBody>
          <a:bodyPr wrap="square">
            <a:spAutoFit/>
          </a:bodyPr>
          <a:lstStyle/>
          <a:p>
            <a:r>
              <a:rPr lang="fr-CA" sz="3000" b="1" u="sng" dirty="0">
                <a:solidFill>
                  <a:schemeClr val="bg1"/>
                </a:solidFill>
                <a:latin typeface="Calibri" panose="020F0502020204030204" pitchFamily="34" charset="0"/>
                <a:cs typeface="Calibri" panose="020F0502020204030204" pitchFamily="34" charset="0"/>
              </a:rPr>
              <a:t>Créez vos propres modèles de messages </a:t>
            </a:r>
            <a:r>
              <a:rPr lang="fr-CA" sz="3000" dirty="0">
                <a:solidFill>
                  <a:schemeClr val="bg1"/>
                </a:solidFill>
                <a:latin typeface="Calibri" panose="020F0502020204030204" pitchFamily="34" charset="0"/>
                <a:cs typeface="Calibri" panose="020F0502020204030204" pitchFamily="34" charset="0"/>
              </a:rPr>
              <a:t>comme dans Word si vous envoyez souvent des courriels semblables. Au lieu de créer plusieurs signature, cette action pourrait être plus efficace.</a:t>
            </a:r>
            <a:endParaRPr lang="fr-FR" sz="3000" b="0" i="0" u="none" strike="noStrike" baseline="0" dirty="0">
              <a:solidFill>
                <a:schemeClr val="bg1"/>
              </a:solidFill>
              <a:latin typeface="Calibri" panose="020F0502020204030204" pitchFamily="34" charset="0"/>
              <a:cs typeface="Calibri" panose="020F0502020204030204" pitchFamily="34" charset="0"/>
            </a:endParaRPr>
          </a:p>
          <a:p>
            <a:pPr algn="l"/>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À partir d’un formulaire de nouveau message, tapez l’objet du message.</a:t>
            </a: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Tapez votre texte dans le corps du message.</a:t>
            </a: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À partir de l’onglet </a:t>
            </a:r>
            <a:r>
              <a:rPr lang="fr-CA" sz="3000" b="1" dirty="0">
                <a:solidFill>
                  <a:schemeClr val="bg1"/>
                </a:solidFill>
                <a:latin typeface="Calibri" panose="020F0502020204030204" pitchFamily="34" charset="0"/>
                <a:cs typeface="Calibri" panose="020F0502020204030204" pitchFamily="34" charset="0"/>
              </a:rPr>
              <a:t>Fichier</a:t>
            </a:r>
            <a:r>
              <a:rPr lang="fr-CA" sz="3000" dirty="0">
                <a:solidFill>
                  <a:schemeClr val="bg1"/>
                </a:solidFill>
                <a:latin typeface="Calibri" panose="020F0502020204030204" pitchFamily="34" charset="0"/>
                <a:cs typeface="Calibri" panose="020F0502020204030204" pitchFamily="34" charset="0"/>
              </a:rPr>
              <a:t>, cliquez sur </a:t>
            </a:r>
            <a:r>
              <a:rPr lang="fr-CA" sz="3000" b="1" dirty="0">
                <a:solidFill>
                  <a:schemeClr val="bg1"/>
                </a:solidFill>
                <a:latin typeface="Calibri" panose="020F0502020204030204" pitchFamily="34" charset="0"/>
                <a:cs typeface="Calibri" panose="020F0502020204030204" pitchFamily="34" charset="0"/>
              </a:rPr>
              <a:t>Enregistrer-sous</a:t>
            </a:r>
            <a:r>
              <a:rPr lang="fr-CA" sz="3000" dirty="0">
                <a:solidFill>
                  <a:schemeClr val="bg1"/>
                </a:solidFill>
                <a:latin typeface="Calibri" panose="020F0502020204030204" pitchFamily="34" charset="0"/>
                <a:cs typeface="Calibri" panose="020F0502020204030204" pitchFamily="34" charset="0"/>
              </a:rPr>
              <a:t>.</a:t>
            </a: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Dans </a:t>
            </a:r>
            <a:r>
              <a:rPr lang="fr-CA" sz="3000" b="1" dirty="0">
                <a:solidFill>
                  <a:schemeClr val="bg1"/>
                </a:solidFill>
                <a:latin typeface="Calibri" panose="020F0502020204030204" pitchFamily="34" charset="0"/>
                <a:cs typeface="Calibri" panose="020F0502020204030204" pitchFamily="34" charset="0"/>
              </a:rPr>
              <a:t>Type</a:t>
            </a:r>
            <a:r>
              <a:rPr lang="fr-CA" sz="3000" dirty="0">
                <a:solidFill>
                  <a:schemeClr val="bg1"/>
                </a:solidFill>
                <a:latin typeface="Calibri" panose="020F0502020204030204" pitchFamily="34" charset="0"/>
                <a:cs typeface="Calibri" panose="020F0502020204030204" pitchFamily="34" charset="0"/>
              </a:rPr>
              <a:t>, cliquez sur </a:t>
            </a:r>
            <a:r>
              <a:rPr lang="fr-CA" sz="3000" b="1" dirty="0">
                <a:solidFill>
                  <a:schemeClr val="bg1"/>
                </a:solidFill>
                <a:latin typeface="Calibri" panose="020F0502020204030204" pitchFamily="34" charset="0"/>
                <a:cs typeface="Calibri" panose="020F0502020204030204" pitchFamily="34" charset="0"/>
              </a:rPr>
              <a:t>Modèle Outlook</a:t>
            </a:r>
            <a:r>
              <a:rPr lang="fr-CA" sz="3000" dirty="0">
                <a:solidFill>
                  <a:schemeClr val="bg1"/>
                </a:solidFill>
                <a:latin typeface="Calibri" panose="020F0502020204030204" pitchFamily="34" charset="0"/>
                <a:cs typeface="Calibri" panose="020F0502020204030204" pitchFamily="34" charset="0"/>
              </a:rPr>
              <a:t>.</a:t>
            </a: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Cliquez sur </a:t>
            </a:r>
            <a:r>
              <a:rPr lang="fr-CA" sz="3000" b="1" dirty="0">
                <a:solidFill>
                  <a:schemeClr val="bg1"/>
                </a:solidFill>
                <a:latin typeface="Calibri" panose="020F0502020204030204" pitchFamily="34" charset="0"/>
                <a:cs typeface="Calibri" panose="020F0502020204030204" pitchFamily="34" charset="0"/>
              </a:rPr>
              <a:t>Enregistrer</a:t>
            </a:r>
            <a:r>
              <a:rPr lang="fr-CA" sz="3000" dirty="0">
                <a:solidFill>
                  <a:schemeClr val="bg1"/>
                </a:solidFill>
                <a:latin typeface="Calibri" panose="020F0502020204030204" pitchFamily="34" charset="0"/>
                <a:cs typeface="Calibri" panose="020F0502020204030204" pitchFamily="34" charset="0"/>
              </a:rPr>
              <a:t>.</a:t>
            </a:r>
          </a:p>
          <a:p>
            <a:pPr marL="514350" indent="-514350">
              <a:buFont typeface="+mj-lt"/>
              <a:buAutoNum type="arabicPeriod"/>
            </a:pPr>
            <a:endParaRPr lang="fr-CA" sz="3000" i="0" u="none" strike="noStrike" baseline="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endParaRPr lang="fr-CA" sz="3000" i="0" u="none" strike="noStrike" baseline="0" dirty="0">
              <a:solidFill>
                <a:schemeClr val="bg1"/>
              </a:solidFill>
              <a:latin typeface="Calibri" panose="020F0502020204030204" pitchFamily="34" charset="0"/>
              <a:cs typeface="Calibri" panose="020F0502020204030204" pitchFamily="34" charset="0"/>
            </a:endParaRPr>
          </a:p>
          <a:p>
            <a:r>
              <a:rPr lang="fr-CA" sz="3000" b="1" u="sng" dirty="0">
                <a:solidFill>
                  <a:schemeClr val="bg1"/>
                </a:solidFill>
                <a:latin typeface="Calibri" panose="020F0502020204030204" pitchFamily="34" charset="0"/>
                <a:cs typeface="Calibri" panose="020F0502020204030204" pitchFamily="34" charset="0"/>
              </a:rPr>
              <a:t>Créer un message en utilisant un modèle</a:t>
            </a:r>
            <a:r>
              <a:rPr lang="fr-CA" sz="3000" dirty="0">
                <a:solidFill>
                  <a:schemeClr val="bg1"/>
                </a:solidFill>
                <a:latin typeface="Calibri" panose="020F0502020204030204" pitchFamily="34" charset="0"/>
                <a:cs typeface="Calibri" panose="020F0502020204030204" pitchFamily="34" charset="0"/>
              </a:rPr>
              <a:t>:</a:t>
            </a:r>
          </a:p>
          <a:p>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Cliquez dans </a:t>
            </a:r>
            <a:r>
              <a:rPr lang="fr-CA" sz="3000" b="1" dirty="0">
                <a:solidFill>
                  <a:schemeClr val="bg1"/>
                </a:solidFill>
                <a:latin typeface="Calibri" panose="020F0502020204030204" pitchFamily="34" charset="0"/>
                <a:cs typeface="Calibri" panose="020F0502020204030204" pitchFamily="34" charset="0"/>
              </a:rPr>
              <a:t>Accueil</a:t>
            </a:r>
            <a:r>
              <a:rPr lang="fr-CA" sz="3000" dirty="0">
                <a:solidFill>
                  <a:schemeClr val="bg1"/>
                </a:solidFill>
                <a:latin typeface="Calibri" panose="020F0502020204030204" pitchFamily="34" charset="0"/>
                <a:cs typeface="Calibri" panose="020F0502020204030204" pitchFamily="34" charset="0"/>
              </a:rPr>
              <a:t>, cliquez sur </a:t>
            </a:r>
            <a:r>
              <a:rPr lang="fr-CA" sz="3000" b="1" dirty="0">
                <a:solidFill>
                  <a:schemeClr val="bg1"/>
                </a:solidFill>
                <a:latin typeface="Calibri" panose="020F0502020204030204" pitchFamily="34" charset="0"/>
                <a:cs typeface="Calibri" panose="020F0502020204030204" pitchFamily="34" charset="0"/>
              </a:rPr>
              <a:t>Nouveaux Éléments</a:t>
            </a: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Dans </a:t>
            </a:r>
            <a:r>
              <a:rPr lang="fr-CA" sz="3000" b="1" dirty="0">
                <a:solidFill>
                  <a:schemeClr val="bg1"/>
                </a:solidFill>
                <a:latin typeface="Calibri" panose="020F0502020204030204" pitchFamily="34" charset="0"/>
                <a:cs typeface="Calibri" panose="020F0502020204030204" pitchFamily="34" charset="0"/>
              </a:rPr>
              <a:t>Autres éléments</a:t>
            </a:r>
            <a:r>
              <a:rPr lang="fr-CA" sz="3000" dirty="0">
                <a:solidFill>
                  <a:schemeClr val="bg1"/>
                </a:solidFill>
                <a:latin typeface="Calibri" panose="020F0502020204030204" pitchFamily="34" charset="0"/>
                <a:cs typeface="Calibri" panose="020F0502020204030204" pitchFamily="34" charset="0"/>
              </a:rPr>
              <a:t>, cliquez </a:t>
            </a:r>
            <a:r>
              <a:rPr lang="fr-CA" sz="3000" b="1" dirty="0">
                <a:solidFill>
                  <a:schemeClr val="bg1"/>
                </a:solidFill>
                <a:latin typeface="Calibri" panose="020F0502020204030204" pitchFamily="34" charset="0"/>
                <a:cs typeface="Calibri" panose="020F0502020204030204" pitchFamily="34" charset="0"/>
              </a:rPr>
              <a:t>Choisir un Formulaire</a:t>
            </a: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Dans la </a:t>
            </a:r>
            <a:r>
              <a:rPr lang="fr-CA" sz="3000" b="1" dirty="0">
                <a:solidFill>
                  <a:schemeClr val="bg1"/>
                </a:solidFill>
                <a:latin typeface="Calibri" panose="020F0502020204030204" pitchFamily="34" charset="0"/>
                <a:cs typeface="Calibri" panose="020F0502020204030204" pitchFamily="34" charset="0"/>
              </a:rPr>
              <a:t>fenêtre Formulaire</a:t>
            </a:r>
            <a:r>
              <a:rPr lang="fr-CA" sz="3000" dirty="0">
                <a:solidFill>
                  <a:schemeClr val="bg1"/>
                </a:solidFill>
                <a:latin typeface="Calibri" panose="020F0502020204030204" pitchFamily="34" charset="0"/>
                <a:cs typeface="Calibri" panose="020F0502020204030204" pitchFamily="34" charset="0"/>
              </a:rPr>
              <a:t>, cliquez sur </a:t>
            </a:r>
            <a:r>
              <a:rPr lang="fr-CA" sz="3000" b="1" dirty="0">
                <a:solidFill>
                  <a:schemeClr val="bg1"/>
                </a:solidFill>
                <a:latin typeface="Calibri" panose="020F0502020204030204" pitchFamily="34" charset="0"/>
                <a:cs typeface="Calibri" panose="020F0502020204030204" pitchFamily="34" charset="0"/>
              </a:rPr>
              <a:t>Modèles dans le fichier système</a:t>
            </a: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Cliquez sur le modèle que vous avez besoin d’utiliser pour votre message.</a:t>
            </a: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Cliquez sur </a:t>
            </a:r>
            <a:r>
              <a:rPr lang="fr-CA" sz="3000" b="1" dirty="0">
                <a:solidFill>
                  <a:schemeClr val="bg1"/>
                </a:solidFill>
                <a:latin typeface="Calibri" panose="020F0502020204030204" pitchFamily="34" charset="0"/>
                <a:cs typeface="Calibri" panose="020F0502020204030204" pitchFamily="34" charset="0"/>
              </a:rPr>
              <a:t>Ouvrir</a:t>
            </a:r>
            <a:r>
              <a:rPr lang="fr-CA" sz="3000" dirty="0">
                <a:solidFill>
                  <a:schemeClr val="bg1"/>
                </a:solidFill>
                <a:latin typeface="Calibri" panose="020F0502020204030204" pitchFamily="34" charset="0"/>
                <a:cs typeface="Calibri" panose="020F0502020204030204" pitchFamily="34" charset="0"/>
              </a:rPr>
              <a:t>.</a:t>
            </a:r>
            <a:endParaRPr lang="fr-CA" sz="3000" i="0" u="none" strike="noStrike" baseline="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endParaRPr lang="fr-CA" sz="3000" i="0" u="none" strike="noStrike" baseline="0" dirty="0">
              <a:solidFill>
                <a:schemeClr val="bg1"/>
              </a:solidFill>
              <a:latin typeface="Calibri" panose="020F0502020204030204" pitchFamily="34" charset="0"/>
              <a:cs typeface="Calibri" panose="020F0502020204030204" pitchFamily="34" charset="0"/>
            </a:endParaRPr>
          </a:p>
          <a:p>
            <a:endParaRPr lang="fr-CA" sz="3000" dirty="0">
              <a:solidFill>
                <a:schemeClr val="bg1"/>
              </a:solidFill>
              <a:latin typeface="Calibri" panose="020F0502020204030204" pitchFamily="34" charset="0"/>
              <a:cs typeface="Calibri" panose="020F0502020204030204" pitchFamily="34" charset="0"/>
            </a:endParaRPr>
          </a:p>
          <a:p>
            <a:endParaRPr lang="fr-CA" sz="3000" i="0" u="none" strike="noStrike" baseline="0" dirty="0">
              <a:solidFill>
                <a:schemeClr val="bg1"/>
              </a:solidFill>
              <a:latin typeface="Calibri" panose="020F0502020204030204" pitchFamily="34" charset="0"/>
              <a:cs typeface="Calibri" panose="020F0502020204030204" pitchFamily="34" charset="0"/>
            </a:endParaRPr>
          </a:p>
          <a:p>
            <a:endParaRPr lang="fr-FR" sz="3000" i="0" u="none" strike="noStrike" baseline="0" dirty="0">
              <a:solidFill>
                <a:schemeClr val="bg1"/>
              </a:solidFill>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4E9BFC5B-488A-30BB-786A-F184AD4440D1}"/>
              </a:ext>
            </a:extLst>
          </p:cNvPr>
          <p:cNvPicPr>
            <a:picLocks noChangeAspect="1"/>
          </p:cNvPicPr>
          <p:nvPr/>
        </p:nvPicPr>
        <p:blipFill>
          <a:blip r:embed="rId2"/>
          <a:stretch>
            <a:fillRect/>
          </a:stretch>
        </p:blipFill>
        <p:spPr>
          <a:xfrm>
            <a:off x="11687944" y="3890926"/>
            <a:ext cx="9721080" cy="1944217"/>
          </a:xfrm>
          <a:prstGeom prst="rect">
            <a:avLst/>
          </a:prstGeom>
        </p:spPr>
      </p:pic>
      <p:pic>
        <p:nvPicPr>
          <p:cNvPr id="12" name="Image 11">
            <a:extLst>
              <a:ext uri="{FF2B5EF4-FFF2-40B4-BE49-F238E27FC236}">
                <a16:creationId xmlns:a16="http://schemas.microsoft.com/office/drawing/2014/main" id="{1EE30D2E-A708-19EF-3F41-58B156F91CC0}"/>
              </a:ext>
            </a:extLst>
          </p:cNvPr>
          <p:cNvPicPr>
            <a:picLocks noChangeAspect="1"/>
          </p:cNvPicPr>
          <p:nvPr/>
        </p:nvPicPr>
        <p:blipFill>
          <a:blip r:embed="rId3"/>
          <a:stretch>
            <a:fillRect/>
          </a:stretch>
        </p:blipFill>
        <p:spPr>
          <a:xfrm>
            <a:off x="14064208" y="5835143"/>
            <a:ext cx="4544938" cy="4544938"/>
          </a:xfrm>
          <a:prstGeom prst="rect">
            <a:avLst/>
          </a:prstGeom>
        </p:spPr>
      </p:pic>
      <p:pic>
        <p:nvPicPr>
          <p:cNvPr id="15" name="Image 14">
            <a:extLst>
              <a:ext uri="{FF2B5EF4-FFF2-40B4-BE49-F238E27FC236}">
                <a16:creationId xmlns:a16="http://schemas.microsoft.com/office/drawing/2014/main" id="{5C2A8BD6-2939-D273-558B-6CF173C681B8}"/>
              </a:ext>
            </a:extLst>
          </p:cNvPr>
          <p:cNvPicPr>
            <a:picLocks noChangeAspect="1"/>
          </p:cNvPicPr>
          <p:nvPr/>
        </p:nvPicPr>
        <p:blipFill>
          <a:blip r:embed="rId4"/>
          <a:stretch>
            <a:fillRect/>
          </a:stretch>
        </p:blipFill>
        <p:spPr>
          <a:xfrm>
            <a:off x="14064207" y="10548150"/>
            <a:ext cx="4566245" cy="1896152"/>
          </a:xfrm>
          <a:prstGeom prst="rect">
            <a:avLst/>
          </a:prstGeom>
        </p:spPr>
      </p:pic>
    </p:spTree>
    <p:extLst>
      <p:ext uri="{BB962C8B-B14F-4D97-AF65-F5344CB8AC3E}">
        <p14:creationId xmlns:p14="http://schemas.microsoft.com/office/powerpoint/2010/main" val="379767246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31</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rgbClr val="000000"/>
                </a:solidFill>
                <a:latin typeface="Montserrat Semi" charset="0"/>
                <a:ea typeface="Montserrat Semi" charset="0"/>
                <a:cs typeface="Montserrat Semi" charset="0"/>
                <a:sym typeface="Poppins Medium" charset="0"/>
              </a:rPr>
              <a:t>Différer</a:t>
            </a:r>
            <a:r>
              <a:rPr lang="en-US" altLang="x-none" sz="7200" b="1" dirty="0">
                <a:solidFill>
                  <a:srgbClr val="000000"/>
                </a:solidFill>
                <a:latin typeface="Montserrat Semi" charset="0"/>
                <a:ea typeface="Montserrat Semi" charset="0"/>
                <a:cs typeface="Montserrat Semi" charset="0"/>
                <a:sym typeface="Poppins Medium" charset="0"/>
              </a:rPr>
              <a:t> </a:t>
            </a:r>
            <a:r>
              <a:rPr lang="en-US" altLang="x-none" sz="7200" b="1" dirty="0" err="1">
                <a:solidFill>
                  <a:srgbClr val="000000"/>
                </a:solidFill>
                <a:latin typeface="Montserrat Semi" charset="0"/>
                <a:ea typeface="Montserrat Semi" charset="0"/>
                <a:cs typeface="Montserrat Semi" charset="0"/>
                <a:sym typeface="Poppins Medium" charset="0"/>
              </a:rPr>
              <a:t>l’envoi</a:t>
            </a:r>
            <a:r>
              <a:rPr lang="en-US" altLang="x-none" sz="7200" b="1" dirty="0">
                <a:solidFill>
                  <a:srgbClr val="000000"/>
                </a:solidFill>
                <a:latin typeface="Montserrat Semi" charset="0"/>
                <a:ea typeface="Montserrat Semi" charset="0"/>
                <a:cs typeface="Montserrat Semi" charset="0"/>
                <a:sym typeface="Poppins Medium" charset="0"/>
              </a:rPr>
              <a:t> d’un </a:t>
            </a:r>
            <a:r>
              <a:rPr lang="en-US" altLang="x-none" sz="7200" b="1" dirty="0" err="1">
                <a:solidFill>
                  <a:srgbClr val="000000"/>
                </a:solidFill>
                <a:latin typeface="Montserrat Semi" charset="0"/>
                <a:ea typeface="Montserrat Semi" charset="0"/>
                <a:cs typeface="Montserrat Semi" charset="0"/>
                <a:sym typeface="Poppins Medium" charset="0"/>
              </a:rPr>
              <a:t>courriel</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B28CE048-0135-44BC-B375-C07D99AF54D8}"/>
              </a:ext>
            </a:extLst>
          </p:cNvPr>
          <p:cNvSpPr txBox="1"/>
          <p:nvPr/>
        </p:nvSpPr>
        <p:spPr>
          <a:xfrm>
            <a:off x="742729" y="2033464"/>
            <a:ext cx="20378263" cy="9325630"/>
          </a:xfrm>
          <a:prstGeom prst="rect">
            <a:avLst/>
          </a:prstGeom>
          <a:noFill/>
        </p:spPr>
        <p:txBody>
          <a:bodyPr wrap="square">
            <a:spAutoFit/>
          </a:bodyPr>
          <a:lstStyle/>
          <a:p>
            <a:pPr algn="l"/>
            <a:r>
              <a:rPr lang="fr-FR" sz="3000" dirty="0">
                <a:solidFill>
                  <a:schemeClr val="bg1"/>
                </a:solidFill>
                <a:latin typeface="Calibri" panose="020F0502020204030204" pitchFamily="34" charset="0"/>
                <a:cs typeface="Calibri" panose="020F0502020204030204" pitchFamily="34" charset="0"/>
              </a:rPr>
              <a:t>Il est des fois où l’option «</a:t>
            </a:r>
            <a:r>
              <a:rPr lang="fr-FR" sz="3000" b="1" dirty="0">
                <a:solidFill>
                  <a:schemeClr val="bg1"/>
                </a:solidFill>
                <a:latin typeface="Calibri" panose="020F0502020204030204" pitchFamily="34" charset="0"/>
                <a:cs typeface="Calibri" panose="020F0502020204030204" pitchFamily="34" charset="0"/>
              </a:rPr>
              <a:t> Ne pas envoyer avant</a:t>
            </a:r>
            <a:r>
              <a:rPr lang="fr-FR" sz="3000" dirty="0">
                <a:solidFill>
                  <a:schemeClr val="bg1"/>
                </a:solidFill>
                <a:latin typeface="Calibri" panose="020F0502020204030204" pitchFamily="34" charset="0"/>
                <a:cs typeface="Calibri" panose="020F0502020204030204" pitchFamily="34" charset="0"/>
              </a:rPr>
              <a:t> » est plus que nécessaire afin que votre travail et surtout votre gestion de temps soit à son maximum d’efficacité.</a:t>
            </a:r>
          </a:p>
          <a:p>
            <a:pPr algn="l"/>
            <a:endParaRPr lang="fr-FR" sz="3000" b="0" i="0" u="none" strike="noStrike" baseline="0" dirty="0">
              <a:solidFill>
                <a:schemeClr val="bg1"/>
              </a:solidFill>
              <a:latin typeface="Calibri" panose="020F0502020204030204" pitchFamily="34" charset="0"/>
              <a:cs typeface="Calibri" panose="020F0502020204030204" pitchFamily="34" charset="0"/>
            </a:endParaRPr>
          </a:p>
          <a:p>
            <a:pPr algn="l"/>
            <a:r>
              <a:rPr lang="fr-FR" sz="3000" dirty="0">
                <a:solidFill>
                  <a:schemeClr val="bg1"/>
                </a:solidFill>
                <a:latin typeface="Calibri" panose="020F0502020204030204" pitchFamily="34" charset="0"/>
                <a:cs typeface="Calibri" panose="020F0502020204030204" pitchFamily="34" charset="0"/>
              </a:rPr>
              <a:t>Lorsque vous devez diriger un courriel à l’attention d’une masse de personnes sans bloquer la bande passante ou que vous devez envoyer des messages avant de vous absenter du travail et autres raisons, Microsoft Outlook vous propose l’option « </a:t>
            </a:r>
            <a:r>
              <a:rPr lang="fr-FR" sz="3000" b="1" dirty="0">
                <a:solidFill>
                  <a:schemeClr val="bg1"/>
                </a:solidFill>
                <a:latin typeface="Calibri" panose="020F0502020204030204" pitchFamily="34" charset="0"/>
                <a:cs typeface="Calibri" panose="020F0502020204030204" pitchFamily="34" charset="0"/>
              </a:rPr>
              <a:t>Différer la livraison </a:t>
            </a:r>
            <a:r>
              <a:rPr lang="fr-FR" sz="3000" dirty="0">
                <a:solidFill>
                  <a:schemeClr val="bg1"/>
                </a:solidFill>
                <a:latin typeface="Calibri" panose="020F0502020204030204" pitchFamily="34" charset="0"/>
                <a:cs typeface="Calibri" panose="020F0502020204030204" pitchFamily="34" charset="0"/>
              </a:rPr>
              <a:t>» qui vous permet de tout préparer pour l’envoi et de déterminer la date et l’heure d’envoi.</a:t>
            </a:r>
          </a:p>
          <a:p>
            <a:pPr algn="l"/>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1343025" algn="l"/>
            <a:r>
              <a:rPr lang="fr-FR" sz="3000" b="1" i="1" dirty="0">
                <a:solidFill>
                  <a:schemeClr val="bg1"/>
                </a:solidFill>
                <a:latin typeface="Calibri" panose="020F0502020204030204" pitchFamily="34" charset="0"/>
                <a:cs typeface="Calibri" panose="020F0502020204030204" pitchFamily="34" charset="0"/>
              </a:rPr>
              <a:t>Attention : Avec un serveur qui prend le relai, votre Outlook n’a pas besoin d’être ouvert, mais sans serveur, pensez à laisser votre Outlook ouvert et votre ordinateur en mode Veille afin que l’envoi puisse être exécuté</a:t>
            </a:r>
            <a:r>
              <a:rPr lang="fr-FR" sz="3000" dirty="0">
                <a:solidFill>
                  <a:schemeClr val="bg1"/>
                </a:solidFill>
                <a:latin typeface="Calibri" panose="020F0502020204030204" pitchFamily="34" charset="0"/>
                <a:cs typeface="Calibri" panose="020F0502020204030204" pitchFamily="34" charset="0"/>
              </a:rPr>
              <a:t>.</a:t>
            </a:r>
          </a:p>
          <a:p>
            <a:pPr marL="1343025" algn="l"/>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1343025" algn="l"/>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600075" indent="-514350" algn="l">
              <a:buFont typeface="+mj-lt"/>
              <a:buAutoNum type="arabicPeriod"/>
            </a:pPr>
            <a:r>
              <a:rPr lang="fr-FR" sz="3000" dirty="0">
                <a:solidFill>
                  <a:schemeClr val="bg1"/>
                </a:solidFill>
                <a:latin typeface="Calibri" panose="020F0502020204030204" pitchFamily="34" charset="0"/>
                <a:cs typeface="Calibri" panose="020F0502020204030204" pitchFamily="34" charset="0"/>
              </a:rPr>
              <a:t>Dans le formulaire </a:t>
            </a:r>
            <a:r>
              <a:rPr lang="fr-FR" sz="3000" b="1" dirty="0">
                <a:solidFill>
                  <a:schemeClr val="bg1"/>
                </a:solidFill>
                <a:latin typeface="Calibri" panose="020F0502020204030204" pitchFamily="34" charset="0"/>
                <a:cs typeface="Calibri" panose="020F0502020204030204" pitchFamily="34" charset="0"/>
              </a:rPr>
              <a:t>Nouveau message</a:t>
            </a:r>
            <a:r>
              <a:rPr lang="fr-FR" sz="3000" dirty="0">
                <a:solidFill>
                  <a:schemeClr val="bg1"/>
                </a:solidFill>
                <a:latin typeface="Calibri" panose="020F0502020204030204" pitchFamily="34" charset="0"/>
                <a:cs typeface="Calibri" panose="020F0502020204030204" pitchFamily="34" charset="0"/>
              </a:rPr>
              <a:t>, cliquer sur l’onglet </a:t>
            </a:r>
            <a:r>
              <a:rPr lang="fr-FR" sz="3000" b="1" dirty="0">
                <a:solidFill>
                  <a:schemeClr val="bg1"/>
                </a:solidFill>
                <a:latin typeface="Calibri" panose="020F0502020204030204" pitchFamily="34" charset="0"/>
                <a:cs typeface="Calibri" panose="020F0502020204030204" pitchFamily="34" charset="0"/>
              </a:rPr>
              <a:t>Options</a:t>
            </a:r>
          </a:p>
          <a:p>
            <a:pPr marL="600075" indent="-514350" algn="l">
              <a:buFont typeface="+mj-lt"/>
              <a:buAutoNum type="arabicPeriod"/>
            </a:pPr>
            <a:r>
              <a:rPr lang="fr-FR" sz="3000" dirty="0">
                <a:solidFill>
                  <a:schemeClr val="bg1"/>
                </a:solidFill>
                <a:latin typeface="Calibri" panose="020F0502020204030204" pitchFamily="34" charset="0"/>
                <a:cs typeface="Calibri" panose="020F0502020204030204" pitchFamily="34" charset="0"/>
              </a:rPr>
              <a:t>Cliquer sur le lanceur de boites de dialogue du </a:t>
            </a:r>
            <a:r>
              <a:rPr lang="fr-FR" sz="3000" b="1" dirty="0">
                <a:solidFill>
                  <a:schemeClr val="bg1"/>
                </a:solidFill>
                <a:latin typeface="Calibri" panose="020F0502020204030204" pitchFamily="34" charset="0"/>
                <a:cs typeface="Calibri" panose="020F0502020204030204" pitchFamily="34" charset="0"/>
              </a:rPr>
              <a:t>groupe Suivi </a:t>
            </a:r>
            <a:br>
              <a:rPr lang="fr-FR" sz="3000" dirty="0">
                <a:solidFill>
                  <a:schemeClr val="bg1"/>
                </a:solidFill>
                <a:latin typeface="Calibri" panose="020F0502020204030204" pitchFamily="34" charset="0"/>
                <a:cs typeface="Calibri" panose="020F0502020204030204" pitchFamily="34" charset="0"/>
              </a:rPr>
            </a:br>
            <a:r>
              <a:rPr lang="fr-FR" sz="3000" dirty="0">
                <a:solidFill>
                  <a:schemeClr val="bg1"/>
                </a:solidFill>
                <a:latin typeface="Calibri" panose="020F0502020204030204" pitchFamily="34" charset="0"/>
                <a:cs typeface="Calibri" panose="020F0502020204030204" pitchFamily="34" charset="0"/>
              </a:rPr>
              <a:t>ou sur le </a:t>
            </a:r>
            <a:r>
              <a:rPr lang="fr-FR" sz="3000" b="1" dirty="0">
                <a:solidFill>
                  <a:schemeClr val="bg1"/>
                </a:solidFill>
                <a:latin typeface="Calibri" panose="020F0502020204030204" pitchFamily="34" charset="0"/>
                <a:cs typeface="Calibri" panose="020F0502020204030204" pitchFamily="34" charset="0"/>
              </a:rPr>
              <a:t>bouton</a:t>
            </a:r>
            <a:r>
              <a:rPr lang="fr-FR" sz="3000" dirty="0">
                <a:solidFill>
                  <a:schemeClr val="bg1"/>
                </a:solidFill>
                <a:latin typeface="Calibri" panose="020F0502020204030204" pitchFamily="34" charset="0"/>
                <a:cs typeface="Calibri" panose="020F0502020204030204" pitchFamily="34" charset="0"/>
              </a:rPr>
              <a:t> «</a:t>
            </a:r>
            <a:r>
              <a:rPr lang="fr-FR" sz="3000" b="1" dirty="0">
                <a:solidFill>
                  <a:schemeClr val="bg1"/>
                </a:solidFill>
                <a:latin typeface="Calibri" panose="020F0502020204030204" pitchFamily="34" charset="0"/>
                <a:cs typeface="Calibri" panose="020F0502020204030204" pitchFamily="34" charset="0"/>
              </a:rPr>
              <a:t> Différer la livraison </a:t>
            </a:r>
            <a:r>
              <a:rPr lang="fr-FR" sz="3000" dirty="0">
                <a:solidFill>
                  <a:schemeClr val="bg1"/>
                </a:solidFill>
                <a:latin typeface="Calibri" panose="020F0502020204030204" pitchFamily="34" charset="0"/>
                <a:cs typeface="Calibri" panose="020F0502020204030204" pitchFamily="34" charset="0"/>
              </a:rPr>
              <a:t>» du </a:t>
            </a:r>
            <a:r>
              <a:rPr lang="fr-FR" sz="3000" b="1" dirty="0">
                <a:solidFill>
                  <a:schemeClr val="bg1"/>
                </a:solidFill>
                <a:latin typeface="Calibri" panose="020F0502020204030204" pitchFamily="34" charset="0"/>
                <a:cs typeface="Calibri" panose="020F0502020204030204" pitchFamily="34" charset="0"/>
              </a:rPr>
              <a:t>groupe Autres options</a:t>
            </a:r>
          </a:p>
          <a:p>
            <a:pPr marL="600075" indent="-514350" algn="l">
              <a:buFont typeface="+mj-lt"/>
              <a:buAutoNum type="arabicPeriod"/>
            </a:pPr>
            <a:r>
              <a:rPr lang="fr-FR" sz="3000" dirty="0">
                <a:solidFill>
                  <a:schemeClr val="bg1"/>
                </a:solidFill>
                <a:latin typeface="Calibri" panose="020F0502020204030204" pitchFamily="34" charset="0"/>
                <a:cs typeface="Calibri" panose="020F0502020204030204" pitchFamily="34" charset="0"/>
              </a:rPr>
              <a:t>Cocher la case «</a:t>
            </a:r>
            <a:r>
              <a:rPr lang="fr-FR" sz="3000" b="1" dirty="0">
                <a:solidFill>
                  <a:schemeClr val="bg1"/>
                </a:solidFill>
                <a:latin typeface="Calibri" panose="020F0502020204030204" pitchFamily="34" charset="0"/>
                <a:cs typeface="Calibri" panose="020F0502020204030204" pitchFamily="34" charset="0"/>
              </a:rPr>
              <a:t> Ne pas envoyer avant </a:t>
            </a:r>
            <a:r>
              <a:rPr lang="fr-FR" sz="3000" dirty="0">
                <a:solidFill>
                  <a:schemeClr val="bg1"/>
                </a:solidFill>
                <a:latin typeface="Calibri" panose="020F0502020204030204" pitchFamily="34" charset="0"/>
                <a:cs typeface="Calibri" panose="020F0502020204030204" pitchFamily="34" charset="0"/>
              </a:rPr>
              <a:t>» et déterminer vos options.</a:t>
            </a:r>
          </a:p>
          <a:p>
            <a:pPr marL="85725" algn="l"/>
            <a:endParaRPr lang="fr-FR" sz="3000" dirty="0">
              <a:solidFill>
                <a:schemeClr val="bg1"/>
              </a:solidFill>
              <a:latin typeface="Calibri" panose="020F0502020204030204" pitchFamily="34" charset="0"/>
              <a:cs typeface="Calibri" panose="020F0502020204030204" pitchFamily="34" charset="0"/>
            </a:endParaRPr>
          </a:p>
          <a:p>
            <a:pPr marL="85725" algn="l"/>
            <a:endParaRPr lang="fr-FR" sz="3000" dirty="0">
              <a:solidFill>
                <a:schemeClr val="bg1"/>
              </a:solidFill>
              <a:latin typeface="Calibri" panose="020F0502020204030204" pitchFamily="34" charset="0"/>
              <a:cs typeface="Calibri" panose="020F0502020204030204" pitchFamily="34" charset="0"/>
            </a:endParaRPr>
          </a:p>
          <a:p>
            <a:pPr marL="1343025" algn="l"/>
            <a:r>
              <a:rPr lang="fr-FR" sz="3000" b="1" i="1" u="none" strike="noStrike" baseline="0" dirty="0">
                <a:solidFill>
                  <a:schemeClr val="bg1"/>
                </a:solidFill>
                <a:latin typeface="Calibri" panose="020F0502020204030204" pitchFamily="34" charset="0"/>
                <a:cs typeface="Calibri" panose="020F0502020204030204" pitchFamily="34" charset="0"/>
              </a:rPr>
              <a:t>Notez que vous pourrez </a:t>
            </a:r>
            <a:r>
              <a:rPr lang="fr-CA" sz="3000" b="1" i="1" u="none" strike="noStrike" baseline="0" dirty="0">
                <a:solidFill>
                  <a:schemeClr val="bg1"/>
                </a:solidFill>
                <a:latin typeface="Calibri" panose="020F0502020204030204" pitchFamily="34" charset="0"/>
                <a:cs typeface="Calibri" panose="020F0502020204030204" pitchFamily="34" charset="0"/>
              </a:rPr>
              <a:t>toujours désactiver cette option à</a:t>
            </a:r>
            <a:br>
              <a:rPr lang="fr-CA" sz="3000" b="1" i="1" u="none" strike="noStrike" baseline="0" dirty="0">
                <a:solidFill>
                  <a:schemeClr val="bg1"/>
                </a:solidFill>
                <a:latin typeface="Calibri" panose="020F0502020204030204" pitchFamily="34" charset="0"/>
                <a:cs typeface="Calibri" panose="020F0502020204030204" pitchFamily="34" charset="0"/>
              </a:rPr>
            </a:br>
            <a:r>
              <a:rPr lang="fr-CA" sz="3000" b="1" i="1" u="none" strike="noStrike" baseline="0" dirty="0">
                <a:solidFill>
                  <a:schemeClr val="bg1"/>
                </a:solidFill>
                <a:latin typeface="Calibri" panose="020F0502020204030204" pitchFamily="34" charset="0"/>
                <a:cs typeface="Calibri" panose="020F0502020204030204" pitchFamily="34" charset="0"/>
              </a:rPr>
              <a:t>partir du message</a:t>
            </a:r>
            <a:r>
              <a:rPr lang="fr-CA" sz="3000" b="1" i="1" u="none" strike="noStrike" dirty="0">
                <a:solidFill>
                  <a:schemeClr val="bg1"/>
                </a:solidFill>
                <a:latin typeface="Calibri" panose="020F0502020204030204" pitchFamily="34" charset="0"/>
                <a:cs typeface="Calibri" panose="020F0502020204030204" pitchFamily="34" charset="0"/>
              </a:rPr>
              <a:t> placé dans la boîte d’envoi</a:t>
            </a:r>
            <a:r>
              <a:rPr lang="fr-CA" sz="3000" b="0" i="0" u="none" strike="noStrike" dirty="0">
                <a:solidFill>
                  <a:schemeClr val="bg1"/>
                </a:solidFill>
                <a:latin typeface="Calibri" panose="020F0502020204030204" pitchFamily="34" charset="0"/>
                <a:cs typeface="Calibri" panose="020F0502020204030204" pitchFamily="34" charset="0"/>
              </a:rPr>
              <a:t>.</a:t>
            </a:r>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85725" algn="l"/>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pic>
        <p:nvPicPr>
          <p:cNvPr id="12" name="Graphique 11" descr="Commentaire important avec un remplissage uni">
            <a:extLst>
              <a:ext uri="{FF2B5EF4-FFF2-40B4-BE49-F238E27FC236}">
                <a16:creationId xmlns:a16="http://schemas.microsoft.com/office/drawing/2014/main" id="{3B1AF226-86AA-4FD9-8E03-DEDB3F981D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6214" y="5081994"/>
            <a:ext cx="1401512" cy="1401512"/>
          </a:xfrm>
          <a:prstGeom prst="rect">
            <a:avLst/>
          </a:prstGeom>
        </p:spPr>
      </p:pic>
      <p:pic>
        <p:nvPicPr>
          <p:cNvPr id="3" name="Image 2">
            <a:extLst>
              <a:ext uri="{FF2B5EF4-FFF2-40B4-BE49-F238E27FC236}">
                <a16:creationId xmlns:a16="http://schemas.microsoft.com/office/drawing/2014/main" id="{1A576CFB-5D56-0F3F-71FD-63909E7B5FA1}"/>
              </a:ext>
            </a:extLst>
          </p:cNvPr>
          <p:cNvPicPr>
            <a:picLocks noChangeAspect="1"/>
          </p:cNvPicPr>
          <p:nvPr/>
        </p:nvPicPr>
        <p:blipFill>
          <a:blip r:embed="rId4"/>
          <a:stretch>
            <a:fillRect/>
          </a:stretch>
        </p:blipFill>
        <p:spPr>
          <a:xfrm>
            <a:off x="20760952" y="3142902"/>
            <a:ext cx="1351780" cy="1937550"/>
          </a:xfrm>
          <a:prstGeom prst="rect">
            <a:avLst/>
          </a:prstGeom>
        </p:spPr>
      </p:pic>
      <p:pic>
        <p:nvPicPr>
          <p:cNvPr id="17" name="Graphique 16" descr="Commentaire important avec un remplissage uni">
            <a:extLst>
              <a:ext uri="{FF2B5EF4-FFF2-40B4-BE49-F238E27FC236}">
                <a16:creationId xmlns:a16="http://schemas.microsoft.com/office/drawing/2014/main" id="{0646967E-BBD0-4688-EB23-EE1804DB92DA}"/>
              </a:ext>
            </a:extLst>
          </p:cNvPr>
          <p:cNvPicPr>
            <a:picLocks noChangeAspect="1"/>
          </p:cNvPicPr>
          <p:nvPr/>
        </p:nvPicPr>
        <p:blipFill>
          <a:blip r:embed="rId2">
            <a:extLst>
              <a:ext uri="{96DAC541-7B7A-43D3-8B79-37D633B846F1}">
                <asvg:svgBlip xmlns:asvg="http://schemas.microsoft.com/office/drawing/2016/SVG/main" r:embed="rId5"/>
              </a:ext>
            </a:extLst>
          </a:blip>
          <a:stretch>
            <a:fillRect/>
          </a:stretch>
        </p:blipFill>
        <p:spPr>
          <a:xfrm>
            <a:off x="685233" y="9476102"/>
            <a:ext cx="1401512" cy="1401512"/>
          </a:xfrm>
          <a:prstGeom prst="rect">
            <a:avLst/>
          </a:prstGeom>
        </p:spPr>
      </p:pic>
      <p:grpSp>
        <p:nvGrpSpPr>
          <p:cNvPr id="20" name="Groupe 19">
            <a:extLst>
              <a:ext uri="{FF2B5EF4-FFF2-40B4-BE49-F238E27FC236}">
                <a16:creationId xmlns:a16="http://schemas.microsoft.com/office/drawing/2014/main" id="{00D844D4-30BC-F757-A0A6-0581AA0E9A4C}"/>
              </a:ext>
            </a:extLst>
          </p:cNvPr>
          <p:cNvGrpSpPr/>
          <p:nvPr/>
        </p:nvGrpSpPr>
        <p:grpSpPr>
          <a:xfrm>
            <a:off x="12408024" y="6583290"/>
            <a:ext cx="9681566" cy="3469694"/>
            <a:chOff x="12408024" y="6583290"/>
            <a:chExt cx="9681566" cy="3469694"/>
          </a:xfrm>
        </p:grpSpPr>
        <p:pic>
          <p:nvPicPr>
            <p:cNvPr id="14" name="Image 13">
              <a:extLst>
                <a:ext uri="{FF2B5EF4-FFF2-40B4-BE49-F238E27FC236}">
                  <a16:creationId xmlns:a16="http://schemas.microsoft.com/office/drawing/2014/main" id="{63BC2E41-3E90-92F7-BFF5-B00BD5FC72AB}"/>
                </a:ext>
              </a:extLst>
            </p:cNvPr>
            <p:cNvPicPr>
              <a:picLocks noChangeAspect="1"/>
            </p:cNvPicPr>
            <p:nvPr/>
          </p:nvPicPr>
          <p:blipFill>
            <a:blip r:embed="rId6"/>
            <a:stretch>
              <a:fillRect/>
            </a:stretch>
          </p:blipFill>
          <p:spPr>
            <a:xfrm>
              <a:off x="12408024" y="6583290"/>
              <a:ext cx="9681566" cy="3469694"/>
            </a:xfrm>
            <a:prstGeom prst="rect">
              <a:avLst/>
            </a:prstGeom>
          </p:spPr>
        </p:pic>
        <p:sp>
          <p:nvSpPr>
            <p:cNvPr id="18" name="Ellipse 17">
              <a:extLst>
                <a:ext uri="{FF2B5EF4-FFF2-40B4-BE49-F238E27FC236}">
                  <a16:creationId xmlns:a16="http://schemas.microsoft.com/office/drawing/2014/main" id="{A73C2969-8C64-E375-B2D4-0DCD1AE884EB}"/>
                </a:ext>
              </a:extLst>
            </p:cNvPr>
            <p:cNvSpPr/>
            <p:nvPr/>
          </p:nvSpPr>
          <p:spPr bwMode="auto">
            <a:xfrm>
              <a:off x="18168664" y="7866112"/>
              <a:ext cx="360040" cy="609937"/>
            </a:xfrm>
            <a:prstGeom prst="ellipse">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9" name="Rectangle 18">
              <a:extLst>
                <a:ext uri="{FF2B5EF4-FFF2-40B4-BE49-F238E27FC236}">
                  <a16:creationId xmlns:a16="http://schemas.microsoft.com/office/drawing/2014/main" id="{F385C67F-ECF0-F47E-EEEE-AC6051E121F7}"/>
                </a:ext>
              </a:extLst>
            </p:cNvPr>
            <p:cNvSpPr/>
            <p:nvPr/>
          </p:nvSpPr>
          <p:spPr bwMode="auto">
            <a:xfrm>
              <a:off x="19968864" y="6930008"/>
              <a:ext cx="1152128" cy="1224136"/>
            </a:xfrm>
            <a:prstGeom prst="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grpSp>
      <p:grpSp>
        <p:nvGrpSpPr>
          <p:cNvPr id="22" name="Groupe 21">
            <a:extLst>
              <a:ext uri="{FF2B5EF4-FFF2-40B4-BE49-F238E27FC236}">
                <a16:creationId xmlns:a16="http://schemas.microsoft.com/office/drawing/2014/main" id="{53F9B66E-0398-8A39-7C5F-71FCC9F7E345}"/>
              </a:ext>
            </a:extLst>
          </p:cNvPr>
          <p:cNvGrpSpPr/>
          <p:nvPr/>
        </p:nvGrpSpPr>
        <p:grpSpPr>
          <a:xfrm>
            <a:off x="12408024" y="9998183"/>
            <a:ext cx="9506955" cy="1758862"/>
            <a:chOff x="12408024" y="9998183"/>
            <a:chExt cx="9506955" cy="1758862"/>
          </a:xfrm>
        </p:grpSpPr>
        <p:pic>
          <p:nvPicPr>
            <p:cNvPr id="16" name="Image 15">
              <a:extLst>
                <a:ext uri="{FF2B5EF4-FFF2-40B4-BE49-F238E27FC236}">
                  <a16:creationId xmlns:a16="http://schemas.microsoft.com/office/drawing/2014/main" id="{E513FADF-4AB3-7787-BA09-86181A211845}"/>
                </a:ext>
              </a:extLst>
            </p:cNvPr>
            <p:cNvPicPr>
              <a:picLocks noChangeAspect="1"/>
            </p:cNvPicPr>
            <p:nvPr/>
          </p:nvPicPr>
          <p:blipFill>
            <a:blip r:embed="rId7"/>
            <a:stretch>
              <a:fillRect/>
            </a:stretch>
          </p:blipFill>
          <p:spPr>
            <a:xfrm>
              <a:off x="12408024" y="9998183"/>
              <a:ext cx="9506955" cy="1758862"/>
            </a:xfrm>
            <a:prstGeom prst="rect">
              <a:avLst/>
            </a:prstGeom>
          </p:spPr>
        </p:pic>
        <p:sp>
          <p:nvSpPr>
            <p:cNvPr id="21" name="Rectangle 20">
              <a:extLst>
                <a:ext uri="{FF2B5EF4-FFF2-40B4-BE49-F238E27FC236}">
                  <a16:creationId xmlns:a16="http://schemas.microsoft.com/office/drawing/2014/main" id="{2BF403CC-7EDB-9F6C-E732-205280538101}"/>
                </a:ext>
              </a:extLst>
            </p:cNvPr>
            <p:cNvSpPr/>
            <p:nvPr/>
          </p:nvSpPr>
          <p:spPr bwMode="auto">
            <a:xfrm>
              <a:off x="13128104" y="10674424"/>
              <a:ext cx="6552728" cy="432048"/>
            </a:xfrm>
            <a:prstGeom prst="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grpSp>
    </p:spTree>
    <p:extLst>
      <p:ext uri="{BB962C8B-B14F-4D97-AF65-F5344CB8AC3E}">
        <p14:creationId xmlns:p14="http://schemas.microsoft.com/office/powerpoint/2010/main" val="1458243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animEffect transition="in" filter="fade">
                                      <p:cBhvr>
                                        <p:cTn id="37" dur="500"/>
                                        <p:tgtEl>
                                          <p:spTgt spid="5">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32</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Rappeler un message </a:t>
            </a:r>
            <a:r>
              <a:rPr lang="en-US" altLang="x-none" sz="7200" b="1" dirty="0" err="1">
                <a:solidFill>
                  <a:srgbClr val="000000"/>
                </a:solidFill>
                <a:latin typeface="Montserrat Semi" charset="0"/>
                <a:ea typeface="Montserrat Semi" charset="0"/>
                <a:cs typeface="Montserrat Semi" charset="0"/>
                <a:sym typeface="Poppins Medium" charset="0"/>
              </a:rPr>
              <a:t>envoyé</a:t>
            </a:r>
            <a:r>
              <a:rPr lang="en-US" altLang="x-none" sz="7200" b="1" dirty="0">
                <a:solidFill>
                  <a:srgbClr val="000000"/>
                </a:solidFill>
                <a:latin typeface="Montserrat Semi" charset="0"/>
                <a:ea typeface="Montserrat Semi" charset="0"/>
                <a:cs typeface="Montserrat Semi" charset="0"/>
                <a:sym typeface="Poppins Medium" charset="0"/>
              </a:rPr>
              <a:t> par </a:t>
            </a:r>
            <a:r>
              <a:rPr lang="en-US" altLang="x-none" sz="7200" b="1" dirty="0" err="1">
                <a:solidFill>
                  <a:srgbClr val="000000"/>
                </a:solidFill>
                <a:latin typeface="Montserrat Semi" charset="0"/>
                <a:ea typeface="Montserrat Semi" charset="0"/>
                <a:cs typeface="Montserrat Semi" charset="0"/>
                <a:sym typeface="Poppins Medium" charset="0"/>
              </a:rPr>
              <a:t>erreur</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B28CE048-0135-44BC-B375-C07D99AF54D8}"/>
              </a:ext>
            </a:extLst>
          </p:cNvPr>
          <p:cNvSpPr txBox="1"/>
          <p:nvPr/>
        </p:nvSpPr>
        <p:spPr>
          <a:xfrm>
            <a:off x="742729" y="2033464"/>
            <a:ext cx="20378263" cy="8402300"/>
          </a:xfrm>
          <a:prstGeom prst="rect">
            <a:avLst/>
          </a:prstGeom>
          <a:noFill/>
        </p:spPr>
        <p:txBody>
          <a:bodyPr wrap="square">
            <a:spAutoFit/>
          </a:bodyPr>
          <a:lstStyle/>
          <a:p>
            <a:pPr algn="l"/>
            <a:r>
              <a:rPr lang="fr-FR" sz="3000" dirty="0">
                <a:solidFill>
                  <a:schemeClr val="bg1"/>
                </a:solidFill>
                <a:latin typeface="Calibri" panose="020F0502020204030204" pitchFamily="34" charset="0"/>
                <a:cs typeface="Calibri" panose="020F0502020204030204" pitchFamily="34" charset="0"/>
              </a:rPr>
              <a:t>Il se peut que par inadvertance vous puissiez diriger un courriel au mauvais </a:t>
            </a:r>
            <a:r>
              <a:rPr lang="fr-CA" sz="3000" dirty="0">
                <a:solidFill>
                  <a:schemeClr val="bg1"/>
                </a:solidFill>
                <a:latin typeface="Calibri" panose="020F0502020204030204" pitchFamily="34" charset="0"/>
                <a:cs typeface="Calibri" panose="020F0502020204030204" pitchFamily="34" charset="0"/>
              </a:rPr>
              <a:t>destinataire ou que vous ayez envoyé un message avec une erreur à corriger.</a:t>
            </a:r>
          </a:p>
          <a:p>
            <a:pPr algn="l"/>
            <a:r>
              <a:rPr lang="fr-CA" sz="3000" dirty="0">
                <a:solidFill>
                  <a:schemeClr val="bg1"/>
                </a:solidFill>
                <a:latin typeface="Calibri" panose="020F0502020204030204" pitchFamily="34" charset="0"/>
                <a:cs typeface="Calibri" panose="020F0502020204030204" pitchFamily="34" charset="0"/>
              </a:rPr>
              <a:t>Dans ce cas, il va falloir agir rapidement pour rappeler votre message, soit pour l’envoyer au bon destinataire, soit pour le corriger et le renvoyer en suivant ces étapes :</a:t>
            </a:r>
            <a:endParaRPr lang="fr-FR" sz="3000" dirty="0">
              <a:solidFill>
                <a:schemeClr val="bg1"/>
              </a:solidFill>
              <a:latin typeface="Calibri" panose="020F0502020204030204" pitchFamily="34" charset="0"/>
              <a:cs typeface="Calibri" panose="020F0502020204030204" pitchFamily="34" charset="0"/>
            </a:endParaRPr>
          </a:p>
          <a:p>
            <a:pPr marL="1343025" algn="l"/>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600075" indent="-514350" algn="l">
              <a:buFont typeface="+mj-lt"/>
              <a:buAutoNum type="arabicPeriod"/>
            </a:pPr>
            <a:r>
              <a:rPr lang="fr-FR" sz="3000" dirty="0">
                <a:solidFill>
                  <a:schemeClr val="bg1"/>
                </a:solidFill>
                <a:latin typeface="Calibri" panose="020F0502020204030204" pitchFamily="34" charset="0"/>
                <a:cs typeface="Calibri" panose="020F0502020204030204" pitchFamily="34" charset="0"/>
              </a:rPr>
              <a:t>Dans le Dossier </a:t>
            </a:r>
            <a:r>
              <a:rPr lang="fr-FR" sz="3000" b="1" dirty="0">
                <a:solidFill>
                  <a:schemeClr val="bg1"/>
                </a:solidFill>
                <a:latin typeface="Calibri" panose="020F0502020204030204" pitchFamily="34" charset="0"/>
                <a:cs typeface="Calibri" panose="020F0502020204030204" pitchFamily="34" charset="0"/>
              </a:rPr>
              <a:t>éléments envoyés</a:t>
            </a:r>
            <a:r>
              <a:rPr lang="fr-FR" sz="3000" dirty="0">
                <a:solidFill>
                  <a:schemeClr val="bg1"/>
                </a:solidFill>
                <a:latin typeface="Calibri" panose="020F0502020204030204" pitchFamily="34" charset="0"/>
                <a:cs typeface="Calibri" panose="020F0502020204030204" pitchFamily="34" charset="0"/>
              </a:rPr>
              <a:t>, ouvrir le courriel à rappeler</a:t>
            </a:r>
            <a:endParaRPr lang="fr-FR" sz="3000" b="1" dirty="0">
              <a:solidFill>
                <a:schemeClr val="bg1"/>
              </a:solidFill>
              <a:latin typeface="Calibri" panose="020F0502020204030204" pitchFamily="34" charset="0"/>
              <a:cs typeface="Calibri" panose="020F0502020204030204" pitchFamily="34" charset="0"/>
            </a:endParaRPr>
          </a:p>
          <a:p>
            <a:pPr marL="600075"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À partir de l’onglet </a:t>
            </a:r>
            <a:r>
              <a:rPr lang="fr-CA" sz="3000" b="1" dirty="0">
                <a:solidFill>
                  <a:schemeClr val="bg1"/>
                </a:solidFill>
                <a:latin typeface="Calibri" panose="020F0502020204030204" pitchFamily="34" charset="0"/>
                <a:cs typeface="Calibri" panose="020F0502020204030204" pitchFamily="34" charset="0"/>
              </a:rPr>
              <a:t>Message</a:t>
            </a:r>
            <a:r>
              <a:rPr lang="fr-CA" sz="3000" dirty="0">
                <a:solidFill>
                  <a:schemeClr val="bg1"/>
                </a:solidFill>
                <a:latin typeface="Calibri" panose="020F0502020204030204" pitchFamily="34" charset="0"/>
                <a:cs typeface="Calibri" panose="020F0502020204030204" pitchFamily="34" charset="0"/>
              </a:rPr>
              <a:t>, dans le groupe </a:t>
            </a:r>
            <a:r>
              <a:rPr lang="fr-CA" sz="3000" b="1" dirty="0">
                <a:solidFill>
                  <a:schemeClr val="bg1"/>
                </a:solidFill>
                <a:latin typeface="Calibri" panose="020F0502020204030204" pitchFamily="34" charset="0"/>
                <a:cs typeface="Calibri" panose="020F0502020204030204" pitchFamily="34" charset="0"/>
              </a:rPr>
              <a:t>Déplacer</a:t>
            </a:r>
            <a:r>
              <a:rPr lang="fr-CA" sz="3000" dirty="0">
                <a:solidFill>
                  <a:schemeClr val="bg1"/>
                </a:solidFill>
                <a:latin typeface="Calibri" panose="020F0502020204030204" pitchFamily="34" charset="0"/>
                <a:cs typeface="Calibri" panose="020F0502020204030204" pitchFamily="34" charset="0"/>
              </a:rPr>
              <a:t>, dérouler le bouton </a:t>
            </a:r>
            <a:r>
              <a:rPr lang="fr-CA" sz="3000" b="1" dirty="0">
                <a:solidFill>
                  <a:schemeClr val="bg1"/>
                </a:solidFill>
                <a:latin typeface="Calibri" panose="020F0502020204030204" pitchFamily="34" charset="0"/>
                <a:cs typeface="Calibri" panose="020F0502020204030204" pitchFamily="34" charset="0"/>
              </a:rPr>
              <a:t>Actions</a:t>
            </a:r>
            <a:r>
              <a:rPr lang="fr-CA" sz="3000" dirty="0">
                <a:solidFill>
                  <a:schemeClr val="bg1"/>
                </a:solidFill>
                <a:latin typeface="Calibri" panose="020F0502020204030204" pitchFamily="34" charset="0"/>
                <a:cs typeface="Calibri" panose="020F0502020204030204" pitchFamily="34" charset="0"/>
              </a:rPr>
              <a:t> </a:t>
            </a:r>
            <a:br>
              <a:rPr lang="fr-CA" sz="3000" dirty="0">
                <a:solidFill>
                  <a:schemeClr val="bg1"/>
                </a:solidFill>
                <a:latin typeface="Calibri" panose="020F0502020204030204" pitchFamily="34" charset="0"/>
                <a:cs typeface="Calibri" panose="020F0502020204030204" pitchFamily="34" charset="0"/>
              </a:rPr>
            </a:br>
            <a:r>
              <a:rPr lang="fr-CA" sz="3000" dirty="0">
                <a:solidFill>
                  <a:schemeClr val="bg1"/>
                </a:solidFill>
                <a:latin typeface="Calibri" panose="020F0502020204030204" pitchFamily="34" charset="0"/>
                <a:cs typeface="Calibri" panose="020F0502020204030204" pitchFamily="34" charset="0"/>
              </a:rPr>
              <a:t>et cliquer sur </a:t>
            </a:r>
            <a:r>
              <a:rPr lang="fr-CA" sz="3000" b="1" dirty="0">
                <a:solidFill>
                  <a:schemeClr val="bg1"/>
                </a:solidFill>
                <a:latin typeface="Calibri" panose="020F0502020204030204" pitchFamily="34" charset="0"/>
                <a:cs typeface="Calibri" panose="020F0502020204030204" pitchFamily="34" charset="0"/>
              </a:rPr>
              <a:t>Rappeler ce message</a:t>
            </a:r>
          </a:p>
          <a:p>
            <a:pPr marL="600075" indent="-514350">
              <a:buFont typeface="+mj-lt"/>
              <a:buAutoNum type="arabicPeriod"/>
            </a:pPr>
            <a:r>
              <a:rPr lang="fr-FR" sz="3000" dirty="0">
                <a:solidFill>
                  <a:schemeClr val="bg1"/>
                </a:solidFill>
                <a:latin typeface="Calibri" panose="020F0502020204030204" pitchFamily="34" charset="0"/>
                <a:cs typeface="Calibri" panose="020F0502020204030204" pitchFamily="34" charset="0"/>
              </a:rPr>
              <a:t>Dans la boîte de dialogue qui s’affiche, choisir l’option </a:t>
            </a:r>
            <a:r>
              <a:rPr lang="fr-CA" sz="3000" dirty="0">
                <a:solidFill>
                  <a:schemeClr val="bg1"/>
                </a:solidFill>
                <a:latin typeface="Calibri" panose="020F0502020204030204" pitchFamily="34" charset="0"/>
                <a:cs typeface="Calibri" panose="020F0502020204030204" pitchFamily="34" charset="0"/>
              </a:rPr>
              <a:t>appropriée.</a:t>
            </a:r>
            <a:br>
              <a:rPr lang="fr-CA" sz="3000" dirty="0">
                <a:solidFill>
                  <a:schemeClr val="bg1"/>
                </a:solidFill>
                <a:latin typeface="Calibri" panose="020F0502020204030204" pitchFamily="34" charset="0"/>
                <a:cs typeface="Calibri" panose="020F0502020204030204" pitchFamily="34" charset="0"/>
              </a:rPr>
            </a:br>
            <a:r>
              <a:rPr lang="fr-CA" sz="3000" dirty="0">
                <a:solidFill>
                  <a:schemeClr val="bg1"/>
                </a:solidFill>
                <a:latin typeface="Calibri" panose="020F0502020204030204" pitchFamily="34" charset="0"/>
                <a:cs typeface="Calibri" panose="020F0502020204030204" pitchFamily="34" charset="0"/>
              </a:rPr>
              <a:t>Si c’est la 2eme option, votre message s’ouvrira en mode envoi afin que vous puissiez</a:t>
            </a:r>
            <a:br>
              <a:rPr lang="fr-CA" sz="3000" dirty="0">
                <a:solidFill>
                  <a:schemeClr val="bg1"/>
                </a:solidFill>
                <a:latin typeface="Calibri" panose="020F0502020204030204" pitchFamily="34" charset="0"/>
                <a:cs typeface="Calibri" panose="020F0502020204030204" pitchFamily="34" charset="0"/>
              </a:rPr>
            </a:br>
            <a:r>
              <a:rPr lang="fr-CA" sz="3000" dirty="0">
                <a:solidFill>
                  <a:schemeClr val="bg1"/>
                </a:solidFill>
                <a:latin typeface="Calibri" panose="020F0502020204030204" pitchFamily="34" charset="0"/>
                <a:cs typeface="Calibri" panose="020F0502020204030204" pitchFamily="34" charset="0"/>
              </a:rPr>
              <a:t>porter vos corrections avant le nouvel envoi.</a:t>
            </a:r>
            <a:endParaRPr lang="fr-FR" sz="3000" dirty="0">
              <a:solidFill>
                <a:schemeClr val="bg1"/>
              </a:solidFill>
              <a:latin typeface="Calibri" panose="020F0502020204030204" pitchFamily="34" charset="0"/>
              <a:cs typeface="Calibri" panose="020F0502020204030204" pitchFamily="34" charset="0"/>
            </a:endParaRPr>
          </a:p>
          <a:p>
            <a:pPr marL="85725" algn="l"/>
            <a:endParaRPr lang="fr-FR" sz="3000" dirty="0">
              <a:solidFill>
                <a:schemeClr val="bg1"/>
              </a:solidFill>
              <a:latin typeface="Calibri" panose="020F0502020204030204" pitchFamily="34" charset="0"/>
              <a:cs typeface="Calibri" panose="020F0502020204030204" pitchFamily="34" charset="0"/>
            </a:endParaRPr>
          </a:p>
          <a:p>
            <a:pPr marL="85725" algn="l"/>
            <a:endParaRPr lang="fr-FR" sz="3000" dirty="0">
              <a:solidFill>
                <a:schemeClr val="bg1"/>
              </a:solidFill>
              <a:latin typeface="Calibri" panose="020F0502020204030204" pitchFamily="34" charset="0"/>
              <a:cs typeface="Calibri" panose="020F0502020204030204" pitchFamily="34" charset="0"/>
            </a:endParaRPr>
          </a:p>
          <a:p>
            <a:pPr marL="1343025" algn="l"/>
            <a:r>
              <a:rPr lang="fr-CA" sz="3000" b="1" i="1" u="none" strike="noStrike" baseline="0" dirty="0">
                <a:solidFill>
                  <a:schemeClr val="bg1"/>
                </a:solidFill>
                <a:latin typeface="Calibri" panose="020F0502020204030204" pitchFamily="34" charset="0"/>
                <a:cs typeface="Calibri" panose="020F0502020204030204" pitchFamily="34" charset="0"/>
              </a:rPr>
              <a:t>Attention : Cette option n’est valide que pour les</a:t>
            </a:r>
            <a:r>
              <a:rPr lang="fr-CA" sz="3000" b="1" i="1" u="none" strike="noStrike" dirty="0">
                <a:solidFill>
                  <a:schemeClr val="bg1"/>
                </a:solidFill>
                <a:latin typeface="Calibri" panose="020F0502020204030204" pitchFamily="34" charset="0"/>
                <a:cs typeface="Calibri" panose="020F0502020204030204" pitchFamily="34" charset="0"/>
              </a:rPr>
              <a:t> envois entre contacts d’une</a:t>
            </a:r>
            <a:br>
              <a:rPr lang="fr-CA" sz="3000" b="1" i="1" u="none" strike="noStrike" dirty="0">
                <a:solidFill>
                  <a:schemeClr val="bg1"/>
                </a:solidFill>
                <a:latin typeface="Calibri" panose="020F0502020204030204" pitchFamily="34" charset="0"/>
                <a:cs typeface="Calibri" panose="020F0502020204030204" pitchFamily="34" charset="0"/>
              </a:rPr>
            </a:br>
            <a:r>
              <a:rPr lang="fr-CA" sz="3000" b="1" i="1" u="none" strike="noStrike" dirty="0">
                <a:solidFill>
                  <a:schemeClr val="bg1"/>
                </a:solidFill>
                <a:latin typeface="Calibri" panose="020F0502020204030204" pitchFamily="34" charset="0"/>
                <a:cs typeface="Calibri" panose="020F0502020204030204" pitchFamily="34" charset="0"/>
              </a:rPr>
              <a:t>même organisation qui n’auront pas eu le temps de lire le message.</a:t>
            </a:r>
            <a:br>
              <a:rPr lang="fr-CA" sz="3000" b="1" i="1" u="none" strike="noStrike" dirty="0">
                <a:solidFill>
                  <a:schemeClr val="bg1"/>
                </a:solidFill>
                <a:latin typeface="Calibri" panose="020F0502020204030204" pitchFamily="34" charset="0"/>
                <a:cs typeface="Calibri" panose="020F0502020204030204" pitchFamily="34" charset="0"/>
              </a:rPr>
            </a:br>
            <a:r>
              <a:rPr lang="fr-CA" sz="3000" b="1" i="1" u="none" strike="noStrike" dirty="0">
                <a:solidFill>
                  <a:schemeClr val="bg1"/>
                </a:solidFill>
                <a:latin typeface="Calibri" panose="020F0502020204030204" pitchFamily="34" charset="0"/>
                <a:cs typeface="Calibri" panose="020F0502020204030204" pitchFamily="34" charset="0"/>
              </a:rPr>
              <a:t>Cela ne fonctionne donc pas avec les </a:t>
            </a:r>
            <a:r>
              <a:rPr lang="fr-CA" sz="3000" b="1" i="1" u="none" strike="noStrike" dirty="0" err="1">
                <a:solidFill>
                  <a:schemeClr val="bg1"/>
                </a:solidFill>
                <a:latin typeface="Calibri" panose="020F0502020204030204" pitchFamily="34" charset="0"/>
                <a:cs typeface="Calibri" panose="020F0502020204030204" pitchFamily="34" charset="0"/>
              </a:rPr>
              <a:t>Webmails</a:t>
            </a:r>
            <a:r>
              <a:rPr lang="fr-CA" sz="3000" b="1" i="1" u="none" strike="noStrike" dirty="0">
                <a:solidFill>
                  <a:schemeClr val="bg1"/>
                </a:solidFill>
                <a:latin typeface="Calibri" panose="020F0502020204030204" pitchFamily="34" charset="0"/>
                <a:cs typeface="Calibri" panose="020F0502020204030204" pitchFamily="34" charset="0"/>
              </a:rPr>
              <a:t> (Gmail, Outlook.com, Yahoo…)</a:t>
            </a:r>
            <a:r>
              <a:rPr lang="fr-CA" sz="3000" b="1" i="1" dirty="0">
                <a:solidFill>
                  <a:schemeClr val="bg1"/>
                </a:solidFill>
                <a:latin typeface="Calibri" panose="020F0502020204030204" pitchFamily="34" charset="0"/>
                <a:cs typeface="Calibri" panose="020F0502020204030204" pitchFamily="34" charset="0"/>
              </a:rPr>
              <a:t>,</a:t>
            </a:r>
            <a:br>
              <a:rPr lang="fr-CA" sz="3000" b="1" i="1" dirty="0">
                <a:solidFill>
                  <a:schemeClr val="bg1"/>
                </a:solidFill>
                <a:latin typeface="Calibri" panose="020F0502020204030204" pitchFamily="34" charset="0"/>
                <a:cs typeface="Calibri" panose="020F0502020204030204" pitchFamily="34" charset="0"/>
              </a:rPr>
            </a:br>
            <a:r>
              <a:rPr lang="fr-CA" sz="3000" b="1" i="1" dirty="0">
                <a:solidFill>
                  <a:schemeClr val="bg1"/>
                </a:solidFill>
                <a:latin typeface="Calibri" panose="020F0502020204030204" pitchFamily="34" charset="0"/>
                <a:cs typeface="Calibri" panose="020F0502020204030204" pitchFamily="34" charset="0"/>
              </a:rPr>
              <a:t> mais uniquement sur le logiciel installé sur le Bureau de votre ordinateur.</a:t>
            </a:r>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85725" algn="l"/>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pic>
        <p:nvPicPr>
          <p:cNvPr id="17" name="Graphique 16" descr="Commentaire important avec un remplissage uni">
            <a:extLst>
              <a:ext uri="{FF2B5EF4-FFF2-40B4-BE49-F238E27FC236}">
                <a16:creationId xmlns:a16="http://schemas.microsoft.com/office/drawing/2014/main" id="{0646967E-BBD0-4688-EB23-EE1804DB92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047" y="8190538"/>
            <a:ext cx="1401512" cy="1401512"/>
          </a:xfrm>
          <a:prstGeom prst="rect">
            <a:avLst/>
          </a:prstGeom>
        </p:spPr>
      </p:pic>
      <p:pic>
        <p:nvPicPr>
          <p:cNvPr id="4" name="Image 3">
            <a:extLst>
              <a:ext uri="{FF2B5EF4-FFF2-40B4-BE49-F238E27FC236}">
                <a16:creationId xmlns:a16="http://schemas.microsoft.com/office/drawing/2014/main" id="{EFBA430C-E29F-0B6C-005C-1358522468FC}"/>
              </a:ext>
            </a:extLst>
          </p:cNvPr>
          <p:cNvPicPr>
            <a:picLocks noChangeAspect="1"/>
          </p:cNvPicPr>
          <p:nvPr/>
        </p:nvPicPr>
        <p:blipFill rotWithShape="1">
          <a:blip r:embed="rId4"/>
          <a:srcRect l="35611" r="25096" b="62797"/>
          <a:stretch/>
        </p:blipFill>
        <p:spPr>
          <a:xfrm>
            <a:off x="14697767" y="4117274"/>
            <a:ext cx="6480721" cy="3449784"/>
          </a:xfrm>
          <a:prstGeom prst="rect">
            <a:avLst/>
          </a:prstGeom>
        </p:spPr>
      </p:pic>
      <p:pic>
        <p:nvPicPr>
          <p:cNvPr id="7" name="Image 6">
            <a:extLst>
              <a:ext uri="{FF2B5EF4-FFF2-40B4-BE49-F238E27FC236}">
                <a16:creationId xmlns:a16="http://schemas.microsoft.com/office/drawing/2014/main" id="{02F6D470-35DB-E208-2C6B-4F91C3508A20}"/>
              </a:ext>
            </a:extLst>
          </p:cNvPr>
          <p:cNvPicPr>
            <a:picLocks noChangeAspect="1"/>
          </p:cNvPicPr>
          <p:nvPr/>
        </p:nvPicPr>
        <p:blipFill>
          <a:blip r:embed="rId5"/>
          <a:stretch>
            <a:fillRect/>
          </a:stretch>
        </p:blipFill>
        <p:spPr>
          <a:xfrm>
            <a:off x="14942538" y="7842551"/>
            <a:ext cx="5991177" cy="3472320"/>
          </a:xfrm>
          <a:prstGeom prst="rect">
            <a:avLst/>
          </a:prstGeom>
        </p:spPr>
      </p:pic>
    </p:spTree>
    <p:extLst>
      <p:ext uri="{BB962C8B-B14F-4D97-AF65-F5344CB8AC3E}">
        <p14:creationId xmlns:p14="http://schemas.microsoft.com/office/powerpoint/2010/main" val="2706341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33</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rgbClr val="000000"/>
                </a:solidFill>
                <a:latin typeface="Montserrat Semi" charset="0"/>
                <a:ea typeface="Montserrat Semi" charset="0"/>
                <a:cs typeface="Montserrat Semi" charset="0"/>
                <a:sym typeface="Poppins Medium" charset="0"/>
              </a:rPr>
              <a:t>Partager</a:t>
            </a:r>
            <a:r>
              <a:rPr lang="en-US" altLang="x-none" sz="7200" b="1" dirty="0">
                <a:solidFill>
                  <a:srgbClr val="000000"/>
                </a:solidFill>
                <a:latin typeface="Montserrat Semi" charset="0"/>
                <a:ea typeface="Montserrat Semi" charset="0"/>
                <a:cs typeface="Montserrat Semi" charset="0"/>
                <a:sym typeface="Poppins Medium" charset="0"/>
              </a:rPr>
              <a:t> les </a:t>
            </a:r>
            <a:r>
              <a:rPr lang="en-US" altLang="x-none" sz="7200" b="1" dirty="0" err="1">
                <a:solidFill>
                  <a:srgbClr val="000000"/>
                </a:solidFill>
                <a:latin typeface="Montserrat Semi" charset="0"/>
                <a:ea typeface="Montserrat Semi" charset="0"/>
                <a:cs typeface="Montserrat Semi" charset="0"/>
                <a:sym typeface="Poppins Medium" charset="0"/>
              </a:rPr>
              <a:t>événements</a:t>
            </a:r>
            <a:r>
              <a:rPr lang="en-US" altLang="x-none" sz="7200" b="1" dirty="0">
                <a:solidFill>
                  <a:srgbClr val="000000"/>
                </a:solidFill>
                <a:latin typeface="Montserrat Semi" charset="0"/>
                <a:ea typeface="Montserrat Semi" charset="0"/>
                <a:cs typeface="Montserrat Semi" charset="0"/>
                <a:sym typeface="Poppins Medium" charset="0"/>
              </a:rPr>
              <a:t> d’un </a:t>
            </a:r>
            <a:r>
              <a:rPr lang="en-US" altLang="x-none" sz="7200" b="1" dirty="0" err="1">
                <a:solidFill>
                  <a:srgbClr val="000000"/>
                </a:solidFill>
                <a:latin typeface="Montserrat Semi" charset="0"/>
                <a:ea typeface="Montserrat Semi" charset="0"/>
                <a:cs typeface="Montserrat Semi" charset="0"/>
                <a:sym typeface="Poppins Medium" charset="0"/>
              </a:rPr>
              <a:t>calendrier</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B28CE048-0135-44BC-B375-C07D99AF54D8}"/>
              </a:ext>
            </a:extLst>
          </p:cNvPr>
          <p:cNvSpPr txBox="1"/>
          <p:nvPr/>
        </p:nvSpPr>
        <p:spPr>
          <a:xfrm>
            <a:off x="742729" y="2033464"/>
            <a:ext cx="20378263" cy="8863965"/>
          </a:xfrm>
          <a:prstGeom prst="rect">
            <a:avLst/>
          </a:prstGeom>
          <a:noFill/>
        </p:spPr>
        <p:txBody>
          <a:bodyPr wrap="square">
            <a:spAutoFit/>
          </a:bodyPr>
          <a:lstStyle/>
          <a:p>
            <a:pPr algn="l"/>
            <a:r>
              <a:rPr lang="fr-CA" sz="3000" dirty="0">
                <a:solidFill>
                  <a:schemeClr val="bg1"/>
                </a:solidFill>
                <a:latin typeface="Calibri" panose="020F0502020204030204" pitchFamily="34" charset="0"/>
                <a:cs typeface="Calibri" panose="020F0502020204030204" pitchFamily="34" charset="0"/>
              </a:rPr>
              <a:t>Si vous ne souhaitez pas permettre à quelqu’un, surtout hors de votre organisation, d'avoir accès à votre calendrier, vous pouvez avoir recours au partage des événements avec ou sans détails, pour l’informer de vos disponibilités, par exemple.</a:t>
            </a:r>
          </a:p>
          <a:p>
            <a:pPr algn="l"/>
            <a:endParaRPr lang="fr-FR" sz="3000" dirty="0">
              <a:solidFill>
                <a:schemeClr val="bg1"/>
              </a:solidFill>
              <a:latin typeface="Calibri" panose="020F0502020204030204" pitchFamily="34" charset="0"/>
              <a:cs typeface="Calibri" panose="020F0502020204030204" pitchFamily="34" charset="0"/>
            </a:endParaRPr>
          </a:p>
          <a:p>
            <a:pPr marL="85725" algn="l"/>
            <a:r>
              <a:rPr lang="fr-FR" sz="3000" b="0" i="0" u="none" strike="noStrike" baseline="0" dirty="0">
                <a:solidFill>
                  <a:schemeClr val="bg1"/>
                </a:solidFill>
                <a:latin typeface="Calibri" panose="020F0502020204030204" pitchFamily="34" charset="0"/>
                <a:cs typeface="Calibri" panose="020F0502020204030204" pitchFamily="34" charset="0"/>
              </a:rPr>
              <a:t>Marche à suivre :</a:t>
            </a:r>
          </a:p>
          <a:p>
            <a:pPr marL="600075" indent="-514350" algn="l">
              <a:buFont typeface="+mj-lt"/>
              <a:buAutoNum type="arabicPeriod"/>
            </a:pPr>
            <a:r>
              <a:rPr lang="fr-FR" sz="3000" dirty="0">
                <a:solidFill>
                  <a:schemeClr val="bg1"/>
                </a:solidFill>
                <a:latin typeface="Calibri" panose="020F0502020204030204" pitchFamily="34" charset="0"/>
                <a:cs typeface="Calibri" panose="020F0502020204030204" pitchFamily="34" charset="0"/>
              </a:rPr>
              <a:t>Dans le formulaire du Nouveau message, cliquer sur </a:t>
            </a:r>
            <a:r>
              <a:rPr lang="fr-FR" sz="3000" b="1" dirty="0">
                <a:solidFill>
                  <a:schemeClr val="bg1"/>
                </a:solidFill>
                <a:latin typeface="Calibri" panose="020F0502020204030204" pitchFamily="34" charset="0"/>
                <a:cs typeface="Calibri" panose="020F0502020204030204" pitchFamily="34" charset="0"/>
              </a:rPr>
              <a:t>Insérer un calendrier </a:t>
            </a:r>
            <a:br>
              <a:rPr lang="fr-FR" sz="3000" dirty="0">
                <a:solidFill>
                  <a:schemeClr val="bg1"/>
                </a:solidFill>
                <a:latin typeface="Calibri" panose="020F0502020204030204" pitchFamily="34" charset="0"/>
                <a:cs typeface="Calibri" panose="020F0502020204030204" pitchFamily="34" charset="0"/>
              </a:rPr>
            </a:br>
            <a:r>
              <a:rPr lang="fr-FR" sz="3000" dirty="0">
                <a:solidFill>
                  <a:schemeClr val="bg1"/>
                </a:solidFill>
                <a:latin typeface="Calibri" panose="020F0502020204030204" pitchFamily="34" charset="0"/>
                <a:cs typeface="Calibri" panose="020F0502020204030204" pitchFamily="34" charset="0"/>
              </a:rPr>
              <a:t>du groupe </a:t>
            </a:r>
            <a:r>
              <a:rPr lang="fr-FR" sz="3000" b="1" dirty="0">
                <a:solidFill>
                  <a:schemeClr val="bg1"/>
                </a:solidFill>
                <a:latin typeface="Calibri" panose="020F0502020204030204" pitchFamily="34" charset="0"/>
                <a:cs typeface="Calibri" panose="020F0502020204030204" pitchFamily="34" charset="0"/>
              </a:rPr>
              <a:t>Inclure</a:t>
            </a:r>
            <a:r>
              <a:rPr lang="fr-FR" sz="3000" dirty="0">
                <a:solidFill>
                  <a:schemeClr val="bg1"/>
                </a:solidFill>
                <a:latin typeface="Calibri" panose="020F0502020204030204" pitchFamily="34" charset="0"/>
                <a:cs typeface="Calibri" panose="020F0502020204030204" pitchFamily="34" charset="0"/>
              </a:rPr>
              <a:t> de l’Onglet </a:t>
            </a:r>
            <a:r>
              <a:rPr lang="fr-FR" sz="3000" b="1" dirty="0">
                <a:solidFill>
                  <a:schemeClr val="bg1"/>
                </a:solidFill>
                <a:latin typeface="Calibri" panose="020F0502020204030204" pitchFamily="34" charset="0"/>
                <a:cs typeface="Calibri" panose="020F0502020204030204" pitchFamily="34" charset="0"/>
              </a:rPr>
              <a:t>Insertion</a:t>
            </a:r>
            <a:r>
              <a:rPr lang="fr-FR" sz="3000" dirty="0">
                <a:solidFill>
                  <a:schemeClr val="bg1"/>
                </a:solidFill>
                <a:latin typeface="Calibri" panose="020F0502020204030204" pitchFamily="34" charset="0"/>
                <a:cs typeface="Calibri" panose="020F0502020204030204" pitchFamily="34" charset="0"/>
              </a:rPr>
              <a:t>.</a:t>
            </a:r>
          </a:p>
          <a:p>
            <a:pPr marL="600075" indent="-514350" algn="l">
              <a:buFont typeface="+mj-lt"/>
              <a:buAutoNum type="arabicPeriod"/>
            </a:pPr>
            <a:endParaRPr lang="fr-FR" sz="3000" b="1" dirty="0">
              <a:solidFill>
                <a:schemeClr val="bg1"/>
              </a:solidFill>
              <a:latin typeface="Calibri" panose="020F0502020204030204" pitchFamily="34" charset="0"/>
              <a:cs typeface="Calibri" panose="020F0502020204030204" pitchFamily="34" charset="0"/>
            </a:endParaRPr>
          </a:p>
          <a:p>
            <a:pPr marL="600075" indent="-514350" algn="l">
              <a:buFont typeface="+mj-lt"/>
              <a:buAutoNum type="arabicPeriod"/>
            </a:pPr>
            <a:endParaRPr lang="fr-FR" sz="3000" b="1" dirty="0">
              <a:solidFill>
                <a:schemeClr val="bg1"/>
              </a:solidFill>
              <a:latin typeface="Calibri" panose="020F0502020204030204" pitchFamily="34" charset="0"/>
              <a:cs typeface="Calibri" panose="020F0502020204030204" pitchFamily="34" charset="0"/>
            </a:endParaRPr>
          </a:p>
          <a:p>
            <a:pPr marL="600075"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Dans la boîte de dialogue qui s’affiche, choisir le </a:t>
            </a:r>
            <a:r>
              <a:rPr lang="fr-CA" sz="3000" b="1" dirty="0">
                <a:solidFill>
                  <a:schemeClr val="bg1"/>
                </a:solidFill>
                <a:latin typeface="Calibri" panose="020F0502020204030204" pitchFamily="34" charset="0"/>
                <a:cs typeface="Calibri" panose="020F0502020204030204" pitchFamily="34" charset="0"/>
              </a:rPr>
              <a:t>calendrier</a:t>
            </a:r>
            <a:r>
              <a:rPr lang="fr-CA" sz="3000" dirty="0">
                <a:solidFill>
                  <a:schemeClr val="bg1"/>
                </a:solidFill>
                <a:latin typeface="Calibri" panose="020F0502020204030204" pitchFamily="34" charset="0"/>
                <a:cs typeface="Calibri" panose="020F0502020204030204" pitchFamily="34" charset="0"/>
              </a:rPr>
              <a:t> et </a:t>
            </a:r>
            <a:r>
              <a:rPr lang="fr-CA" sz="3000" b="1" dirty="0">
                <a:solidFill>
                  <a:schemeClr val="bg1"/>
                </a:solidFill>
                <a:latin typeface="Calibri" panose="020F0502020204030204" pitchFamily="34" charset="0"/>
                <a:cs typeface="Calibri" panose="020F0502020204030204" pitchFamily="34" charset="0"/>
              </a:rPr>
              <a:t>la plage de dates </a:t>
            </a:r>
            <a:r>
              <a:rPr lang="fr-CA" sz="3000" dirty="0">
                <a:solidFill>
                  <a:schemeClr val="bg1"/>
                </a:solidFill>
                <a:latin typeface="Calibri" panose="020F0502020204030204" pitchFamily="34" charset="0"/>
                <a:cs typeface="Calibri" panose="020F0502020204030204" pitchFamily="34" charset="0"/>
              </a:rPr>
              <a:t>à</a:t>
            </a:r>
            <a:br>
              <a:rPr lang="fr-CA" sz="3000" dirty="0">
                <a:solidFill>
                  <a:schemeClr val="bg1"/>
                </a:solidFill>
                <a:latin typeface="Calibri" panose="020F0502020204030204" pitchFamily="34" charset="0"/>
                <a:cs typeface="Calibri" panose="020F0502020204030204" pitchFamily="34" charset="0"/>
              </a:rPr>
            </a:br>
            <a:r>
              <a:rPr lang="fr-CA" sz="3000" dirty="0">
                <a:solidFill>
                  <a:schemeClr val="bg1"/>
                </a:solidFill>
                <a:latin typeface="Calibri" panose="020F0502020204030204" pitchFamily="34" charset="0"/>
                <a:cs typeface="Calibri" panose="020F0502020204030204" pitchFamily="34" charset="0"/>
              </a:rPr>
              <a:t>partager</a:t>
            </a:r>
          </a:p>
          <a:p>
            <a:pPr marL="600075" indent="-514350">
              <a:buFont typeface="+mj-lt"/>
              <a:buAutoNum type="arabicPeriod"/>
            </a:pPr>
            <a:endParaRPr lang="fr-CA" sz="3000" b="1" dirty="0">
              <a:solidFill>
                <a:schemeClr val="bg1"/>
              </a:solidFill>
              <a:latin typeface="Calibri" panose="020F0502020204030204" pitchFamily="34" charset="0"/>
              <a:cs typeface="Calibri" panose="020F0502020204030204" pitchFamily="34" charset="0"/>
            </a:endParaRPr>
          </a:p>
          <a:p>
            <a:pPr marL="600075" indent="-514350">
              <a:buFont typeface="+mj-lt"/>
              <a:buAutoNum type="arabicPeriod"/>
            </a:pPr>
            <a:endParaRPr lang="fr-CA" sz="3000" b="1" dirty="0">
              <a:solidFill>
                <a:schemeClr val="bg1"/>
              </a:solidFill>
              <a:latin typeface="Calibri" panose="020F0502020204030204" pitchFamily="34" charset="0"/>
              <a:cs typeface="Calibri" panose="020F0502020204030204" pitchFamily="34" charset="0"/>
            </a:endParaRPr>
          </a:p>
          <a:p>
            <a:pPr marL="600075" indent="-514350">
              <a:buFont typeface="+mj-lt"/>
              <a:buAutoNum type="arabicPeriod"/>
            </a:pPr>
            <a:endParaRPr lang="fr-CA" sz="3000" b="1" dirty="0">
              <a:solidFill>
                <a:schemeClr val="bg1"/>
              </a:solidFill>
              <a:latin typeface="Calibri" panose="020F0502020204030204" pitchFamily="34" charset="0"/>
              <a:cs typeface="Calibri" panose="020F0502020204030204" pitchFamily="34" charset="0"/>
            </a:endParaRPr>
          </a:p>
          <a:p>
            <a:pPr marL="600075" indent="-514350">
              <a:buFont typeface="+mj-lt"/>
              <a:buAutoNum type="arabicPeriod"/>
            </a:pPr>
            <a:endParaRPr lang="fr-CA" sz="3000" b="1" dirty="0">
              <a:solidFill>
                <a:schemeClr val="bg1"/>
              </a:solidFill>
              <a:latin typeface="Calibri" panose="020F0502020204030204" pitchFamily="34" charset="0"/>
              <a:cs typeface="Calibri" panose="020F0502020204030204" pitchFamily="34" charset="0"/>
            </a:endParaRPr>
          </a:p>
          <a:p>
            <a:pPr marL="600075"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Déterminez ensuite votre niveau de confidentialité.</a:t>
            </a:r>
            <a:br>
              <a:rPr lang="fr-CA" sz="3000" dirty="0">
                <a:solidFill>
                  <a:schemeClr val="bg1"/>
                </a:solidFill>
                <a:latin typeface="Calibri" panose="020F0502020204030204" pitchFamily="34" charset="0"/>
                <a:cs typeface="Calibri" panose="020F0502020204030204" pitchFamily="34" charset="0"/>
              </a:rPr>
            </a:br>
            <a:r>
              <a:rPr lang="fr-CA" sz="3000" dirty="0">
                <a:solidFill>
                  <a:schemeClr val="bg1"/>
                </a:solidFill>
                <a:latin typeface="Calibri" panose="020F0502020204030204" pitchFamily="34" charset="0"/>
                <a:cs typeface="Calibri" panose="020F0502020204030204" pitchFamily="34" charset="0"/>
              </a:rPr>
              <a:t>Si l’option « </a:t>
            </a:r>
            <a:r>
              <a:rPr lang="fr-CA" sz="3000" b="1" dirty="0">
                <a:solidFill>
                  <a:schemeClr val="bg1"/>
                </a:solidFill>
                <a:latin typeface="Calibri" panose="020F0502020204030204" pitchFamily="34" charset="0"/>
                <a:cs typeface="Calibri" panose="020F0502020204030204" pitchFamily="34" charset="0"/>
              </a:rPr>
              <a:t>Tous les détails </a:t>
            </a:r>
            <a:r>
              <a:rPr lang="fr-CA" sz="3000" dirty="0">
                <a:solidFill>
                  <a:schemeClr val="bg1"/>
                </a:solidFill>
                <a:latin typeface="Calibri" panose="020F0502020204030204" pitchFamily="34" charset="0"/>
                <a:cs typeface="Calibri" panose="020F0502020204030204" pitchFamily="34" charset="0"/>
              </a:rPr>
              <a:t>» est activée, cliquer sur le bouton Afficher pour d’autres options.</a:t>
            </a:r>
          </a:p>
          <a:p>
            <a:pPr marL="85725"/>
            <a:endParaRPr lang="fr-FR" sz="3000" dirty="0">
              <a:solidFill>
                <a:schemeClr val="bg1"/>
              </a:solidFill>
              <a:latin typeface="Calibri" panose="020F0502020204030204" pitchFamily="34" charset="0"/>
              <a:cs typeface="Calibri" panose="020F0502020204030204" pitchFamily="34" charset="0"/>
            </a:endParaRPr>
          </a:p>
          <a:p>
            <a:pPr marL="85725" algn="l"/>
            <a:endParaRPr lang="fr-FR" sz="3000" dirty="0">
              <a:solidFill>
                <a:schemeClr val="bg1"/>
              </a:solidFill>
              <a:latin typeface="Calibri" panose="020F0502020204030204" pitchFamily="34" charset="0"/>
              <a:cs typeface="Calibri" panose="020F0502020204030204" pitchFamily="34" charset="0"/>
            </a:endParaRPr>
          </a:p>
          <a:p>
            <a:pPr marL="85725" algn="l"/>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grpSp>
        <p:nvGrpSpPr>
          <p:cNvPr id="9" name="Groupe 8">
            <a:extLst>
              <a:ext uri="{FF2B5EF4-FFF2-40B4-BE49-F238E27FC236}">
                <a16:creationId xmlns:a16="http://schemas.microsoft.com/office/drawing/2014/main" id="{CFB54BE2-5E49-1991-1C43-59CFFB8AB2AC}"/>
              </a:ext>
            </a:extLst>
          </p:cNvPr>
          <p:cNvGrpSpPr/>
          <p:nvPr/>
        </p:nvGrpSpPr>
        <p:grpSpPr>
          <a:xfrm>
            <a:off x="15360352" y="3482348"/>
            <a:ext cx="5112568" cy="3043659"/>
            <a:chOff x="14928304" y="3617789"/>
            <a:chExt cx="6299469" cy="3780274"/>
          </a:xfrm>
        </p:grpSpPr>
        <p:pic>
          <p:nvPicPr>
            <p:cNvPr id="3" name="Image 2">
              <a:extLst>
                <a:ext uri="{FF2B5EF4-FFF2-40B4-BE49-F238E27FC236}">
                  <a16:creationId xmlns:a16="http://schemas.microsoft.com/office/drawing/2014/main" id="{8B87AB75-3331-DB75-6DAE-458FA284362E}"/>
                </a:ext>
              </a:extLst>
            </p:cNvPr>
            <p:cNvPicPr>
              <a:picLocks noChangeAspect="1"/>
            </p:cNvPicPr>
            <p:nvPr/>
          </p:nvPicPr>
          <p:blipFill rotWithShape="1">
            <a:blip r:embed="rId2"/>
            <a:srcRect l="935" t="5706" r="70477" b="63781"/>
            <a:stretch/>
          </p:blipFill>
          <p:spPr>
            <a:xfrm>
              <a:off x="14928304" y="3617789"/>
              <a:ext cx="6299469" cy="3780274"/>
            </a:xfrm>
            <a:prstGeom prst="rect">
              <a:avLst/>
            </a:prstGeom>
          </p:spPr>
        </p:pic>
        <p:sp>
          <p:nvSpPr>
            <p:cNvPr id="6" name="Rectangle 5">
              <a:extLst>
                <a:ext uri="{FF2B5EF4-FFF2-40B4-BE49-F238E27FC236}">
                  <a16:creationId xmlns:a16="http://schemas.microsoft.com/office/drawing/2014/main" id="{4D75896D-884B-9152-6C3B-7A7DFE6D7A89}"/>
                </a:ext>
              </a:extLst>
            </p:cNvPr>
            <p:cNvSpPr/>
            <p:nvPr/>
          </p:nvSpPr>
          <p:spPr bwMode="auto">
            <a:xfrm>
              <a:off x="16656496" y="4337720"/>
              <a:ext cx="648072" cy="432048"/>
            </a:xfrm>
            <a:prstGeom prst="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grpSp>
      <p:pic>
        <p:nvPicPr>
          <p:cNvPr id="11" name="Image 10">
            <a:extLst>
              <a:ext uri="{FF2B5EF4-FFF2-40B4-BE49-F238E27FC236}">
                <a16:creationId xmlns:a16="http://schemas.microsoft.com/office/drawing/2014/main" id="{37C44360-0498-5EC8-7D44-7930375761D3}"/>
              </a:ext>
            </a:extLst>
          </p:cNvPr>
          <p:cNvPicPr>
            <a:picLocks noChangeAspect="1"/>
          </p:cNvPicPr>
          <p:nvPr/>
        </p:nvPicPr>
        <p:blipFill>
          <a:blip r:embed="rId3"/>
          <a:stretch>
            <a:fillRect/>
          </a:stretch>
        </p:blipFill>
        <p:spPr>
          <a:xfrm>
            <a:off x="6831517" y="9455750"/>
            <a:ext cx="6480721" cy="3269120"/>
          </a:xfrm>
          <a:prstGeom prst="rect">
            <a:avLst/>
          </a:prstGeom>
        </p:spPr>
      </p:pic>
      <p:pic>
        <p:nvPicPr>
          <p:cNvPr id="13" name="Image 12">
            <a:extLst>
              <a:ext uri="{FF2B5EF4-FFF2-40B4-BE49-F238E27FC236}">
                <a16:creationId xmlns:a16="http://schemas.microsoft.com/office/drawing/2014/main" id="{D00E77F6-8F53-B491-8496-2681D570CAB7}"/>
              </a:ext>
            </a:extLst>
          </p:cNvPr>
          <p:cNvPicPr>
            <a:picLocks noChangeAspect="1"/>
          </p:cNvPicPr>
          <p:nvPr/>
        </p:nvPicPr>
        <p:blipFill rotWithShape="1">
          <a:blip r:embed="rId4"/>
          <a:srcRect l="15133" t="25391" r="35057" b="50000"/>
          <a:stretch/>
        </p:blipFill>
        <p:spPr>
          <a:xfrm>
            <a:off x="5207224" y="6444858"/>
            <a:ext cx="6480721" cy="1800199"/>
          </a:xfrm>
          <a:prstGeom prst="rect">
            <a:avLst/>
          </a:prstGeom>
        </p:spPr>
      </p:pic>
      <p:pic>
        <p:nvPicPr>
          <p:cNvPr id="19" name="Image 18">
            <a:extLst>
              <a:ext uri="{FF2B5EF4-FFF2-40B4-BE49-F238E27FC236}">
                <a16:creationId xmlns:a16="http://schemas.microsoft.com/office/drawing/2014/main" id="{8F0EF210-319F-794B-3716-F64BDC44B605}"/>
              </a:ext>
            </a:extLst>
          </p:cNvPr>
          <p:cNvPicPr>
            <a:picLocks noChangeAspect="1"/>
          </p:cNvPicPr>
          <p:nvPr/>
        </p:nvPicPr>
        <p:blipFill rotWithShape="1">
          <a:blip r:embed="rId5"/>
          <a:srcRect l="14580" t="24458" r="35611" b="13714"/>
          <a:stretch/>
        </p:blipFill>
        <p:spPr>
          <a:xfrm>
            <a:off x="1876852" y="9693739"/>
            <a:ext cx="4500501" cy="3140925"/>
          </a:xfrm>
          <a:prstGeom prst="rect">
            <a:avLst/>
          </a:prstGeom>
        </p:spPr>
      </p:pic>
      <p:pic>
        <p:nvPicPr>
          <p:cNvPr id="20" name="Image 19">
            <a:extLst>
              <a:ext uri="{FF2B5EF4-FFF2-40B4-BE49-F238E27FC236}">
                <a16:creationId xmlns:a16="http://schemas.microsoft.com/office/drawing/2014/main" id="{BDB4C2B4-A426-3F8C-5F25-8A96C2F01289}"/>
              </a:ext>
            </a:extLst>
          </p:cNvPr>
          <p:cNvPicPr>
            <a:picLocks noChangeAspect="1"/>
          </p:cNvPicPr>
          <p:nvPr/>
        </p:nvPicPr>
        <p:blipFill rotWithShape="1">
          <a:blip r:embed="rId6"/>
          <a:srcRect l="14580" t="55131" r="35611" b="28948"/>
          <a:stretch/>
        </p:blipFill>
        <p:spPr>
          <a:xfrm>
            <a:off x="13785552" y="10505250"/>
            <a:ext cx="6480722" cy="1164707"/>
          </a:xfrm>
          <a:prstGeom prst="rect">
            <a:avLst/>
          </a:prstGeom>
        </p:spPr>
      </p:pic>
    </p:spTree>
    <p:extLst>
      <p:ext uri="{BB962C8B-B14F-4D97-AF65-F5344CB8AC3E}">
        <p14:creationId xmlns:p14="http://schemas.microsoft.com/office/powerpoint/2010/main" val="446348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animEffect transition="in" filter="fade">
                                      <p:cBhvr>
                                        <p:cTn id="2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34</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rgbClr val="000000"/>
                </a:solidFill>
                <a:latin typeface="Montserrat Semi" charset="0"/>
                <a:ea typeface="Montserrat Semi" charset="0"/>
                <a:cs typeface="Montserrat Semi" charset="0"/>
                <a:sym typeface="Poppins Medium" charset="0"/>
              </a:rPr>
              <a:t>Partager</a:t>
            </a:r>
            <a:r>
              <a:rPr lang="en-US" altLang="x-none" sz="7200" b="1" dirty="0">
                <a:solidFill>
                  <a:srgbClr val="000000"/>
                </a:solidFill>
                <a:latin typeface="Montserrat Semi" charset="0"/>
                <a:ea typeface="Montserrat Semi" charset="0"/>
                <a:cs typeface="Montserrat Semi" charset="0"/>
                <a:sym typeface="Poppins Medium" charset="0"/>
              </a:rPr>
              <a:t> les </a:t>
            </a:r>
            <a:r>
              <a:rPr lang="en-US" altLang="x-none" sz="7200" b="1" dirty="0" err="1">
                <a:solidFill>
                  <a:srgbClr val="000000"/>
                </a:solidFill>
                <a:latin typeface="Montserrat Semi" charset="0"/>
                <a:ea typeface="Montserrat Semi" charset="0"/>
                <a:cs typeface="Montserrat Semi" charset="0"/>
                <a:sym typeface="Poppins Medium" charset="0"/>
              </a:rPr>
              <a:t>événements</a:t>
            </a:r>
            <a:r>
              <a:rPr lang="en-US" altLang="x-none" sz="7200" b="1" dirty="0">
                <a:solidFill>
                  <a:srgbClr val="000000"/>
                </a:solidFill>
                <a:latin typeface="Montserrat Semi" charset="0"/>
                <a:ea typeface="Montserrat Semi" charset="0"/>
                <a:cs typeface="Montserrat Semi" charset="0"/>
                <a:sym typeface="Poppins Medium" charset="0"/>
              </a:rPr>
              <a:t> d’un </a:t>
            </a:r>
            <a:r>
              <a:rPr lang="en-US" altLang="x-none" sz="7200" b="1" dirty="0" err="1">
                <a:solidFill>
                  <a:srgbClr val="000000"/>
                </a:solidFill>
                <a:latin typeface="Montserrat Semi" charset="0"/>
                <a:ea typeface="Montserrat Semi" charset="0"/>
                <a:cs typeface="Montserrat Semi" charset="0"/>
                <a:sym typeface="Poppins Medium" charset="0"/>
              </a:rPr>
              <a:t>calendrier</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B28CE048-0135-44BC-B375-C07D99AF54D8}"/>
              </a:ext>
            </a:extLst>
          </p:cNvPr>
          <p:cNvSpPr txBox="1"/>
          <p:nvPr/>
        </p:nvSpPr>
        <p:spPr>
          <a:xfrm>
            <a:off x="742729" y="2033464"/>
            <a:ext cx="20378263" cy="4708981"/>
          </a:xfrm>
          <a:prstGeom prst="rect">
            <a:avLst/>
          </a:prstGeom>
          <a:noFill/>
        </p:spPr>
        <p:txBody>
          <a:bodyPr wrap="square">
            <a:spAutoFit/>
          </a:bodyPr>
          <a:lstStyle/>
          <a:p>
            <a:pPr algn="l"/>
            <a:r>
              <a:rPr lang="fr-CA" sz="3000" dirty="0">
                <a:solidFill>
                  <a:schemeClr val="bg1"/>
                </a:solidFill>
                <a:latin typeface="Calibri" panose="020F0502020204030204" pitchFamily="34" charset="0"/>
                <a:cs typeface="Calibri" panose="020F0502020204030204" pitchFamily="34" charset="0"/>
              </a:rPr>
              <a:t>Si vous ne souhaitez pas permettre à quelqu’un, surtout hors de votre organisation, d'avoir accès à votre calendrier, vous pouvez avoir recours au partage des événements avec ou sans détails, pour l’informer de vos disponibilités, par exemple.</a:t>
            </a:r>
          </a:p>
          <a:p>
            <a:pPr algn="l"/>
            <a:endParaRPr lang="fr-FR" sz="3000" dirty="0">
              <a:solidFill>
                <a:schemeClr val="bg1"/>
              </a:solidFill>
              <a:latin typeface="Calibri" panose="020F0502020204030204" pitchFamily="34" charset="0"/>
              <a:cs typeface="Calibri" panose="020F0502020204030204" pitchFamily="34" charset="0"/>
            </a:endParaRPr>
          </a:p>
          <a:p>
            <a:pPr marL="85725" algn="l"/>
            <a:r>
              <a:rPr lang="fr-FR" sz="3000" b="0" i="0" u="none" strike="noStrike" baseline="0" dirty="0">
                <a:solidFill>
                  <a:schemeClr val="bg1"/>
                </a:solidFill>
                <a:latin typeface="Calibri" panose="020F0502020204030204" pitchFamily="34" charset="0"/>
                <a:cs typeface="Calibri" panose="020F0502020204030204" pitchFamily="34" charset="0"/>
              </a:rPr>
              <a:t>Marche à suivre :</a:t>
            </a:r>
          </a:p>
          <a:p>
            <a:pPr marL="600075" indent="-514350">
              <a:buFont typeface="+mj-lt"/>
              <a:buAutoNum type="arabicPeriod" startAt="4"/>
            </a:pPr>
            <a:r>
              <a:rPr lang="fr-CA" sz="3000" dirty="0">
                <a:solidFill>
                  <a:schemeClr val="bg1"/>
                </a:solidFill>
                <a:latin typeface="Calibri" panose="020F0502020204030204" pitchFamily="34" charset="0"/>
                <a:cs typeface="Calibri" panose="020F0502020204030204" pitchFamily="34" charset="0"/>
              </a:rPr>
              <a:t>Choisir pour terminer votre </a:t>
            </a:r>
            <a:r>
              <a:rPr lang="fr-CA" sz="3000" b="1" dirty="0">
                <a:solidFill>
                  <a:schemeClr val="bg1"/>
                </a:solidFill>
                <a:latin typeface="Calibri" panose="020F0502020204030204" pitchFamily="34" charset="0"/>
                <a:cs typeface="Calibri" panose="020F0502020204030204" pitchFamily="34" charset="0"/>
              </a:rPr>
              <a:t>Mise en Page</a:t>
            </a:r>
            <a:r>
              <a:rPr lang="fr-CA" sz="3000" dirty="0">
                <a:solidFill>
                  <a:schemeClr val="bg1"/>
                </a:solidFill>
                <a:latin typeface="Calibri" panose="020F0502020204030204" pitchFamily="34" charset="0"/>
                <a:cs typeface="Calibri" panose="020F0502020204030204" pitchFamily="34" charset="0"/>
              </a:rPr>
              <a:t>. </a:t>
            </a:r>
            <a:br>
              <a:rPr lang="fr-CA" sz="3000" dirty="0">
                <a:solidFill>
                  <a:schemeClr val="bg1"/>
                </a:solidFill>
                <a:latin typeface="Calibri" panose="020F0502020204030204" pitchFamily="34" charset="0"/>
                <a:cs typeface="Calibri" panose="020F0502020204030204" pitchFamily="34" charset="0"/>
              </a:rPr>
            </a:br>
            <a:r>
              <a:rPr lang="fr-CA" sz="3000" b="1" dirty="0">
                <a:solidFill>
                  <a:schemeClr val="bg1"/>
                </a:solidFill>
                <a:latin typeface="Calibri" panose="020F0502020204030204" pitchFamily="34" charset="0"/>
                <a:cs typeface="Calibri" panose="020F0502020204030204" pitchFamily="34" charset="0"/>
              </a:rPr>
              <a:t>L’Agenda quotidien </a:t>
            </a:r>
            <a:r>
              <a:rPr lang="fr-CA" sz="3000" dirty="0">
                <a:solidFill>
                  <a:schemeClr val="bg1"/>
                </a:solidFill>
                <a:latin typeface="Calibri" panose="020F0502020204030204" pitchFamily="34" charset="0"/>
                <a:cs typeface="Calibri" panose="020F0502020204030204" pitchFamily="34" charset="0"/>
              </a:rPr>
              <a:t>offrira un détail par jour (libre ou occupé), </a:t>
            </a:r>
            <a:br>
              <a:rPr lang="fr-CA" sz="3000" dirty="0">
                <a:solidFill>
                  <a:schemeClr val="bg1"/>
                </a:solidFill>
                <a:latin typeface="Calibri" panose="020F0502020204030204" pitchFamily="34" charset="0"/>
                <a:cs typeface="Calibri" panose="020F0502020204030204" pitchFamily="34" charset="0"/>
              </a:rPr>
            </a:br>
            <a:r>
              <a:rPr lang="fr-CA" sz="3000" dirty="0">
                <a:solidFill>
                  <a:schemeClr val="bg1"/>
                </a:solidFill>
                <a:latin typeface="Calibri" panose="020F0502020204030204" pitchFamily="34" charset="0"/>
                <a:cs typeface="Calibri" panose="020F0502020204030204" pitchFamily="34" charset="0"/>
              </a:rPr>
              <a:t>tandis que la </a:t>
            </a:r>
            <a:r>
              <a:rPr lang="fr-CA" sz="3000" b="1" dirty="0">
                <a:solidFill>
                  <a:schemeClr val="bg1"/>
                </a:solidFill>
                <a:latin typeface="Calibri" panose="020F0502020204030204" pitchFamily="34" charset="0"/>
                <a:cs typeface="Calibri" panose="020F0502020204030204" pitchFamily="34" charset="0"/>
              </a:rPr>
              <a:t>liste d’événements </a:t>
            </a:r>
            <a:r>
              <a:rPr lang="fr-CA" sz="3000" dirty="0">
                <a:solidFill>
                  <a:schemeClr val="bg1"/>
                </a:solidFill>
                <a:latin typeface="Calibri" panose="020F0502020204030204" pitchFamily="34" charset="0"/>
                <a:cs typeface="Calibri" panose="020F0502020204030204" pitchFamily="34" charset="0"/>
              </a:rPr>
              <a:t>vous permettra uniquement d’avoir les dates occupées.</a:t>
            </a:r>
          </a:p>
          <a:p>
            <a:pPr marL="600075" indent="-514350">
              <a:buFont typeface="+mj-lt"/>
              <a:buAutoNum type="arabicPeriod" startAt="4"/>
            </a:pPr>
            <a:endParaRPr lang="fr-FR" sz="3000" dirty="0">
              <a:solidFill>
                <a:schemeClr val="bg1"/>
              </a:solidFill>
              <a:latin typeface="Calibri" panose="020F0502020204030204" pitchFamily="34" charset="0"/>
              <a:cs typeface="Calibri" panose="020F0502020204030204" pitchFamily="34" charset="0"/>
            </a:endParaRPr>
          </a:p>
          <a:p>
            <a:pPr marL="85725" algn="l"/>
            <a:endParaRPr lang="fr-FR" sz="3000" dirty="0">
              <a:solidFill>
                <a:schemeClr val="bg1"/>
              </a:solidFill>
              <a:latin typeface="Calibri" panose="020F0502020204030204" pitchFamily="34" charset="0"/>
              <a:cs typeface="Calibri" panose="020F0502020204030204" pitchFamily="34" charset="0"/>
            </a:endParaRPr>
          </a:p>
          <a:p>
            <a:pPr marL="85725" algn="l"/>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pic>
        <p:nvPicPr>
          <p:cNvPr id="18" name="Image 17">
            <a:extLst>
              <a:ext uri="{FF2B5EF4-FFF2-40B4-BE49-F238E27FC236}">
                <a16:creationId xmlns:a16="http://schemas.microsoft.com/office/drawing/2014/main" id="{56E377CD-04D8-8484-45A8-11343F04BA1D}"/>
              </a:ext>
            </a:extLst>
          </p:cNvPr>
          <p:cNvPicPr>
            <a:picLocks noChangeAspect="1"/>
          </p:cNvPicPr>
          <p:nvPr/>
        </p:nvPicPr>
        <p:blipFill rotWithShape="1">
          <a:blip r:embed="rId2"/>
          <a:srcRect l="14580" t="56859" r="35611" b="21483"/>
          <a:stretch/>
        </p:blipFill>
        <p:spPr>
          <a:xfrm>
            <a:off x="15360352" y="3631870"/>
            <a:ext cx="6480722" cy="1584325"/>
          </a:xfrm>
          <a:prstGeom prst="rect">
            <a:avLst/>
          </a:prstGeom>
        </p:spPr>
      </p:pic>
      <p:pic>
        <p:nvPicPr>
          <p:cNvPr id="4" name="Image 3">
            <a:extLst>
              <a:ext uri="{FF2B5EF4-FFF2-40B4-BE49-F238E27FC236}">
                <a16:creationId xmlns:a16="http://schemas.microsoft.com/office/drawing/2014/main" id="{0457CCAC-3419-24F8-CD1D-50857D088164}"/>
              </a:ext>
            </a:extLst>
          </p:cNvPr>
          <p:cNvPicPr>
            <a:picLocks noChangeAspect="1"/>
          </p:cNvPicPr>
          <p:nvPr/>
        </p:nvPicPr>
        <p:blipFill>
          <a:blip r:embed="rId3"/>
          <a:stretch>
            <a:fillRect/>
          </a:stretch>
        </p:blipFill>
        <p:spPr>
          <a:xfrm>
            <a:off x="1390800" y="7057563"/>
            <a:ext cx="6768296" cy="2948564"/>
          </a:xfrm>
          <a:prstGeom prst="rect">
            <a:avLst/>
          </a:prstGeom>
        </p:spPr>
      </p:pic>
      <p:pic>
        <p:nvPicPr>
          <p:cNvPr id="10" name="Image 9">
            <a:extLst>
              <a:ext uri="{FF2B5EF4-FFF2-40B4-BE49-F238E27FC236}">
                <a16:creationId xmlns:a16="http://schemas.microsoft.com/office/drawing/2014/main" id="{DDC10A1E-0625-9BE0-6A03-E8BD8B71EF22}"/>
              </a:ext>
            </a:extLst>
          </p:cNvPr>
          <p:cNvPicPr>
            <a:picLocks noChangeAspect="1"/>
          </p:cNvPicPr>
          <p:nvPr/>
        </p:nvPicPr>
        <p:blipFill>
          <a:blip r:embed="rId4"/>
          <a:stretch>
            <a:fillRect/>
          </a:stretch>
        </p:blipFill>
        <p:spPr>
          <a:xfrm>
            <a:off x="9887744" y="7304007"/>
            <a:ext cx="10414424" cy="2702120"/>
          </a:xfrm>
          <a:prstGeom prst="rect">
            <a:avLst/>
          </a:prstGeom>
        </p:spPr>
      </p:pic>
      <p:sp>
        <p:nvSpPr>
          <p:cNvPr id="12" name="ZoneTexte 11">
            <a:extLst>
              <a:ext uri="{FF2B5EF4-FFF2-40B4-BE49-F238E27FC236}">
                <a16:creationId xmlns:a16="http://schemas.microsoft.com/office/drawing/2014/main" id="{B8A994D0-7DDE-087C-F880-B6A52A0BA8F4}"/>
              </a:ext>
            </a:extLst>
          </p:cNvPr>
          <p:cNvSpPr txBox="1"/>
          <p:nvPr/>
        </p:nvSpPr>
        <p:spPr>
          <a:xfrm>
            <a:off x="1390800" y="6281936"/>
            <a:ext cx="4608512" cy="400110"/>
          </a:xfrm>
          <a:prstGeom prst="rect">
            <a:avLst/>
          </a:prstGeom>
          <a:noFill/>
        </p:spPr>
        <p:txBody>
          <a:bodyPr wrap="square" rtlCol="0">
            <a:spAutoFit/>
          </a:bodyPr>
          <a:lstStyle/>
          <a:p>
            <a:r>
              <a:rPr lang="fr-CA" sz="2000" b="1" u="sng" dirty="0">
                <a:solidFill>
                  <a:schemeClr val="bg1"/>
                </a:solidFill>
                <a:latin typeface="Calibri" panose="020F0502020204030204" pitchFamily="34" charset="0"/>
                <a:cs typeface="Calibri" panose="020F0502020204030204" pitchFamily="34" charset="0"/>
              </a:rPr>
              <a:t>Agenda quotidien</a:t>
            </a:r>
            <a:endParaRPr lang="fr-CA" u="sng" dirty="0"/>
          </a:p>
        </p:txBody>
      </p:sp>
      <p:sp>
        <p:nvSpPr>
          <p:cNvPr id="14" name="ZoneTexte 13">
            <a:extLst>
              <a:ext uri="{FF2B5EF4-FFF2-40B4-BE49-F238E27FC236}">
                <a16:creationId xmlns:a16="http://schemas.microsoft.com/office/drawing/2014/main" id="{A6A25194-484D-5606-A7BF-161638AD18CD}"/>
              </a:ext>
            </a:extLst>
          </p:cNvPr>
          <p:cNvSpPr txBox="1"/>
          <p:nvPr/>
        </p:nvSpPr>
        <p:spPr>
          <a:xfrm>
            <a:off x="9887744" y="6342335"/>
            <a:ext cx="4608512" cy="400110"/>
          </a:xfrm>
          <a:prstGeom prst="rect">
            <a:avLst/>
          </a:prstGeom>
          <a:noFill/>
        </p:spPr>
        <p:txBody>
          <a:bodyPr wrap="square" rtlCol="0">
            <a:spAutoFit/>
          </a:bodyPr>
          <a:lstStyle/>
          <a:p>
            <a:r>
              <a:rPr lang="fr-CA" sz="2000" b="1" u="sng" dirty="0">
                <a:solidFill>
                  <a:schemeClr val="bg1"/>
                </a:solidFill>
                <a:latin typeface="Calibri" panose="020F0502020204030204" pitchFamily="34" charset="0"/>
                <a:cs typeface="Calibri" panose="020F0502020204030204" pitchFamily="34" charset="0"/>
              </a:rPr>
              <a:t>liste d’événements</a:t>
            </a:r>
            <a:endParaRPr lang="fr-CA" u="sng" dirty="0"/>
          </a:p>
        </p:txBody>
      </p:sp>
    </p:spTree>
    <p:extLst>
      <p:ext uri="{BB962C8B-B14F-4D97-AF65-F5344CB8AC3E}">
        <p14:creationId xmlns:p14="http://schemas.microsoft.com/office/powerpoint/2010/main" val="2412041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35</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rgbClr val="000000"/>
                </a:solidFill>
                <a:latin typeface="Montserrat Semi" charset="0"/>
                <a:ea typeface="Montserrat Semi" charset="0"/>
                <a:cs typeface="Montserrat Semi" charset="0"/>
                <a:sym typeface="Poppins Medium" charset="0"/>
              </a:rPr>
              <a:t>Créer</a:t>
            </a:r>
            <a:r>
              <a:rPr lang="en-US" altLang="x-none" sz="7200" b="1" dirty="0">
                <a:solidFill>
                  <a:srgbClr val="000000"/>
                </a:solidFill>
                <a:latin typeface="Montserrat Semi" charset="0"/>
                <a:ea typeface="Montserrat Semi" charset="0"/>
                <a:cs typeface="Montserrat Semi" charset="0"/>
                <a:sym typeface="Poppins Medium" charset="0"/>
              </a:rPr>
              <a:t> un sondage Forms dans un </a:t>
            </a:r>
            <a:r>
              <a:rPr lang="en-US" altLang="x-none" sz="7200" b="1" dirty="0" err="1">
                <a:solidFill>
                  <a:srgbClr val="000000"/>
                </a:solidFill>
                <a:latin typeface="Montserrat Semi" charset="0"/>
                <a:ea typeface="Montserrat Semi" charset="0"/>
                <a:cs typeface="Montserrat Semi" charset="0"/>
                <a:sym typeface="Poppins Medium" charset="0"/>
              </a:rPr>
              <a:t>courriel</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27E90908-42FD-41AF-8E87-0B5F8DA8E1EE}"/>
              </a:ext>
            </a:extLst>
          </p:cNvPr>
          <p:cNvSpPr txBox="1"/>
          <p:nvPr/>
        </p:nvSpPr>
        <p:spPr>
          <a:xfrm>
            <a:off x="1102768" y="1961456"/>
            <a:ext cx="22466496" cy="1477328"/>
          </a:xfrm>
          <a:prstGeom prst="rect">
            <a:avLst/>
          </a:prstGeom>
          <a:noFill/>
        </p:spPr>
        <p:txBody>
          <a:bodyPr wrap="square">
            <a:spAutoFit/>
          </a:bodyPr>
          <a:lstStyle/>
          <a:p>
            <a:pPr algn="l"/>
            <a:endParaRPr lang="en-US" sz="3000" b="1" i="0" u="none" strike="noStrike" baseline="0" dirty="0">
              <a:solidFill>
                <a:srgbClr val="000000"/>
              </a:solidFill>
              <a:latin typeface="Calibri" panose="020F0502020204030204" pitchFamily="34" charset="0"/>
              <a:cs typeface="Calibri" panose="020F0502020204030204" pitchFamily="34" charset="0"/>
              <a:sym typeface="Poppins Medium"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dirty="0">
              <a:latin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A9602D6C-A996-4739-8778-4016EF1CAA17}"/>
              </a:ext>
            </a:extLst>
          </p:cNvPr>
          <p:cNvSpPr txBox="1"/>
          <p:nvPr/>
        </p:nvSpPr>
        <p:spPr>
          <a:xfrm>
            <a:off x="1462808" y="2523644"/>
            <a:ext cx="14257584" cy="3785652"/>
          </a:xfrm>
          <a:prstGeom prst="rect">
            <a:avLst/>
          </a:prstGeom>
          <a:noFill/>
        </p:spPr>
        <p:txBody>
          <a:bodyPr wrap="square">
            <a:spAutoFit/>
          </a:bodyPr>
          <a:lstStyle/>
          <a:p>
            <a:pPr marL="514350" indent="-514350">
              <a:buFont typeface="+mj-lt"/>
              <a:buAutoNum type="arabicPeriod"/>
            </a:pPr>
            <a:r>
              <a:rPr lang="fr-FR" sz="3000" b="0" i="0" dirty="0">
                <a:solidFill>
                  <a:schemeClr val="bg1"/>
                </a:solidFill>
                <a:effectLst/>
                <a:latin typeface="Calibri" panose="020F0502020204030204" pitchFamily="34" charset="0"/>
                <a:cs typeface="Calibri" panose="020F0502020204030204" pitchFamily="34" charset="0"/>
              </a:rPr>
              <a:t>Dans un nouveau message électronique, sous l'onglet </a:t>
            </a:r>
            <a:r>
              <a:rPr lang="fr-FR" sz="3000" b="1" i="0" dirty="0">
                <a:solidFill>
                  <a:schemeClr val="bg1"/>
                </a:solidFill>
                <a:effectLst/>
                <a:latin typeface="Calibri" panose="020F0502020204030204" pitchFamily="34" charset="0"/>
                <a:cs typeface="Calibri" panose="020F0502020204030204" pitchFamily="34" charset="0"/>
              </a:rPr>
              <a:t>Insertion</a:t>
            </a:r>
            <a:r>
              <a:rPr lang="fr-FR" sz="3000" b="0" i="0" dirty="0">
                <a:solidFill>
                  <a:schemeClr val="bg1"/>
                </a:solidFill>
                <a:effectLst/>
                <a:latin typeface="Calibri" panose="020F0502020204030204" pitchFamily="34" charset="0"/>
                <a:cs typeface="Calibri" panose="020F0502020204030204" pitchFamily="34" charset="0"/>
              </a:rPr>
              <a:t>, cliquez sur </a:t>
            </a:r>
            <a:r>
              <a:rPr lang="fr-FR" sz="3000" b="1" i="0" dirty="0">
                <a:solidFill>
                  <a:schemeClr val="bg1"/>
                </a:solidFill>
                <a:effectLst/>
                <a:latin typeface="Calibri" panose="020F0502020204030204" pitchFamily="34" charset="0"/>
                <a:cs typeface="Calibri" panose="020F0502020204030204" pitchFamily="34" charset="0"/>
              </a:rPr>
              <a:t>Sondage</a:t>
            </a:r>
          </a:p>
          <a:p>
            <a:pPr marL="514350" indent="-514350">
              <a:buFont typeface="+mj-lt"/>
              <a:buAutoNum type="arabicPeriod"/>
            </a:pPr>
            <a:endParaRPr lang="fr-FR" sz="3000" b="1"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endParaRPr lang="fr-FR" sz="3000" b="1" i="0" dirty="0">
              <a:solidFill>
                <a:schemeClr val="bg1"/>
              </a:solidFill>
              <a:effectLst/>
              <a:latin typeface="Calibri" panose="020F0502020204030204" pitchFamily="34" charset="0"/>
              <a:cs typeface="Calibri" panose="020F0502020204030204" pitchFamily="34" charset="0"/>
            </a:endParaRPr>
          </a:p>
          <a:p>
            <a:pPr marL="514350" indent="-514350">
              <a:buFont typeface="+mj-lt"/>
              <a:buAutoNum type="arabicPeriod"/>
            </a:pPr>
            <a:endParaRPr lang="fr-FR"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FR" sz="3000" dirty="0">
                <a:solidFill>
                  <a:schemeClr val="bg1"/>
                </a:solidFill>
                <a:latin typeface="Calibri" panose="020F0502020204030204" pitchFamily="34" charset="0"/>
                <a:cs typeface="Calibri" panose="020F0502020204030204" pitchFamily="34" charset="0"/>
              </a:rPr>
              <a:t>Entrez votre question ainsi que les choix de réponses</a:t>
            </a:r>
          </a:p>
          <a:p>
            <a:pPr marL="514350" indent="-514350">
              <a:buFont typeface="+mj-lt"/>
              <a:buAutoNum type="arabicPeriod"/>
            </a:pPr>
            <a:r>
              <a:rPr lang="fr-FR" sz="3000" dirty="0">
                <a:solidFill>
                  <a:schemeClr val="bg1"/>
                </a:solidFill>
                <a:latin typeface="Calibri" panose="020F0502020204030204" pitchFamily="34" charset="0"/>
                <a:cs typeface="Calibri" panose="020F0502020204030204" pitchFamily="34" charset="0"/>
              </a:rPr>
              <a:t>Stipulez si plusieurs réponses sont autorisées</a:t>
            </a:r>
          </a:p>
          <a:p>
            <a:pPr marL="514350" indent="-514350">
              <a:buFont typeface="+mj-lt"/>
              <a:buAutoNum type="arabicPeriod"/>
            </a:pPr>
            <a:endParaRPr lang="fr-FR"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FR" sz="3000" dirty="0">
                <a:solidFill>
                  <a:schemeClr val="bg1"/>
                </a:solidFill>
                <a:latin typeface="Calibri" panose="020F0502020204030204" pitchFamily="34" charset="0"/>
                <a:cs typeface="Calibri" panose="020F0502020204030204" pitchFamily="34" charset="0"/>
              </a:rPr>
              <a:t>Cliquez sur </a:t>
            </a:r>
            <a:r>
              <a:rPr lang="fr-FR" sz="3000" b="1" dirty="0">
                <a:solidFill>
                  <a:schemeClr val="bg1"/>
                </a:solidFill>
                <a:latin typeface="Calibri" panose="020F0502020204030204" pitchFamily="34" charset="0"/>
                <a:cs typeface="Calibri" panose="020F0502020204030204" pitchFamily="34" charset="0"/>
              </a:rPr>
              <a:t>Ajoutez au courrier </a:t>
            </a:r>
            <a:r>
              <a:rPr lang="fr-FR" sz="3000" dirty="0">
                <a:solidFill>
                  <a:schemeClr val="bg1"/>
                </a:solidFill>
                <a:latin typeface="Calibri" panose="020F0502020204030204" pitchFamily="34" charset="0"/>
                <a:cs typeface="Calibri" panose="020F0502020204030204" pitchFamily="34" charset="0"/>
              </a:rPr>
              <a:t>et le tour est joué!</a:t>
            </a:r>
          </a:p>
        </p:txBody>
      </p:sp>
      <p:pic>
        <p:nvPicPr>
          <p:cNvPr id="4" name="Image 3">
            <a:extLst>
              <a:ext uri="{FF2B5EF4-FFF2-40B4-BE49-F238E27FC236}">
                <a16:creationId xmlns:a16="http://schemas.microsoft.com/office/drawing/2014/main" id="{9FDA689E-EC9B-4CC2-90D4-0C160F53E563}"/>
              </a:ext>
            </a:extLst>
          </p:cNvPr>
          <p:cNvPicPr>
            <a:picLocks noChangeAspect="1"/>
          </p:cNvPicPr>
          <p:nvPr/>
        </p:nvPicPr>
        <p:blipFill>
          <a:blip r:embed="rId2"/>
          <a:stretch>
            <a:fillRect/>
          </a:stretch>
        </p:blipFill>
        <p:spPr>
          <a:xfrm>
            <a:off x="10421171" y="4563160"/>
            <a:ext cx="6192688" cy="8483851"/>
          </a:xfrm>
          <a:prstGeom prst="rect">
            <a:avLst/>
          </a:prstGeom>
          <a:ln w="19050">
            <a:solidFill>
              <a:srgbClr val="416FFE"/>
            </a:solid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CFE03110-41D7-4754-8316-E86DE5B6EF65}"/>
              </a:ext>
            </a:extLst>
          </p:cNvPr>
          <p:cNvPicPr>
            <a:picLocks noChangeAspect="1"/>
          </p:cNvPicPr>
          <p:nvPr/>
        </p:nvPicPr>
        <p:blipFill>
          <a:blip r:embed="rId3"/>
          <a:stretch>
            <a:fillRect/>
          </a:stretch>
        </p:blipFill>
        <p:spPr>
          <a:xfrm>
            <a:off x="15625437" y="2105621"/>
            <a:ext cx="2327203" cy="1895351"/>
          </a:xfrm>
          <a:prstGeom prst="rect">
            <a:avLst/>
          </a:prstGeom>
          <a:ln w="19050">
            <a:solidFill>
              <a:srgbClr val="416FFE"/>
            </a:solid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DDA1AE0A-EFEF-4D23-BA4A-A9540EC90453}"/>
              </a:ext>
            </a:extLst>
          </p:cNvPr>
          <p:cNvPicPr>
            <a:picLocks noChangeAspect="1"/>
          </p:cNvPicPr>
          <p:nvPr/>
        </p:nvPicPr>
        <p:blipFill>
          <a:blip r:embed="rId4"/>
          <a:stretch>
            <a:fillRect/>
          </a:stretch>
        </p:blipFill>
        <p:spPr>
          <a:xfrm>
            <a:off x="17016537" y="4591709"/>
            <a:ext cx="6192687" cy="8399277"/>
          </a:xfrm>
          <a:prstGeom prst="rect">
            <a:avLst/>
          </a:prstGeom>
          <a:ln w="19050">
            <a:solidFill>
              <a:srgbClr val="416FFE"/>
            </a:solidFill>
          </a:ln>
          <a:effectLst>
            <a:outerShdw blurRad="292100" dist="139700" dir="2700000" algn="tl" rotWithShape="0">
              <a:srgbClr val="333333">
                <a:alpha val="65000"/>
              </a:srgbClr>
            </a:outerShdw>
          </a:effectLst>
        </p:spPr>
      </p:pic>
      <p:sp>
        <p:nvSpPr>
          <p:cNvPr id="12" name="Rectangle : coins arrondis 11">
            <a:extLst>
              <a:ext uri="{FF2B5EF4-FFF2-40B4-BE49-F238E27FC236}">
                <a16:creationId xmlns:a16="http://schemas.microsoft.com/office/drawing/2014/main" id="{BFA371C5-B355-4B17-81F6-4886B86CBC18}"/>
              </a:ext>
            </a:extLst>
          </p:cNvPr>
          <p:cNvSpPr/>
          <p:nvPr/>
        </p:nvSpPr>
        <p:spPr bwMode="auto">
          <a:xfrm>
            <a:off x="16368464" y="2558484"/>
            <a:ext cx="648073" cy="915140"/>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3" name="Rectangle : coins arrondis 12">
            <a:extLst>
              <a:ext uri="{FF2B5EF4-FFF2-40B4-BE49-F238E27FC236}">
                <a16:creationId xmlns:a16="http://schemas.microsoft.com/office/drawing/2014/main" id="{A745E723-B374-4D63-BE7C-B1957B2999BF}"/>
              </a:ext>
            </a:extLst>
          </p:cNvPr>
          <p:cNvSpPr/>
          <p:nvPr/>
        </p:nvSpPr>
        <p:spPr bwMode="auto">
          <a:xfrm>
            <a:off x="11471920" y="11394504"/>
            <a:ext cx="2736304" cy="504056"/>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4" name="Rectangle : coins arrondis 13">
            <a:extLst>
              <a:ext uri="{FF2B5EF4-FFF2-40B4-BE49-F238E27FC236}">
                <a16:creationId xmlns:a16="http://schemas.microsoft.com/office/drawing/2014/main" id="{73C12632-DE2E-4FDF-B6CD-04B5563ECEA6}"/>
              </a:ext>
            </a:extLst>
          </p:cNvPr>
          <p:cNvSpPr/>
          <p:nvPr/>
        </p:nvSpPr>
        <p:spPr bwMode="auto">
          <a:xfrm>
            <a:off x="17664608" y="12042576"/>
            <a:ext cx="3096344" cy="79208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2816912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fade">
                                      <p:cBhvr>
                                        <p:cTn id="34" dur="500"/>
                                        <p:tgtEl>
                                          <p:spTgt spid="6">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36</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49" y="521296"/>
            <a:ext cx="21258075"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fr-CA" altLang="x-none" sz="7200" b="1" dirty="0">
                <a:solidFill>
                  <a:srgbClr val="000000"/>
                </a:solidFill>
                <a:latin typeface="Montserrat Semi" charset="0"/>
                <a:ea typeface="Montserrat Semi" charset="0"/>
                <a:cs typeface="Montserrat Semi" charset="0"/>
                <a:sym typeface="Poppins Medium" charset="0"/>
              </a:rPr>
              <a:t>Prendre des notes dans OneNote à partir d’un courriel</a:t>
            </a:r>
          </a:p>
        </p:txBody>
      </p:sp>
      <p:sp>
        <p:nvSpPr>
          <p:cNvPr id="5" name="ZoneTexte 4">
            <a:extLst>
              <a:ext uri="{FF2B5EF4-FFF2-40B4-BE49-F238E27FC236}">
                <a16:creationId xmlns:a16="http://schemas.microsoft.com/office/drawing/2014/main" id="{27E90908-42FD-41AF-8E87-0B5F8DA8E1EE}"/>
              </a:ext>
            </a:extLst>
          </p:cNvPr>
          <p:cNvSpPr txBox="1"/>
          <p:nvPr/>
        </p:nvSpPr>
        <p:spPr>
          <a:xfrm>
            <a:off x="1102768" y="1961456"/>
            <a:ext cx="22466496" cy="1477328"/>
          </a:xfrm>
          <a:prstGeom prst="rect">
            <a:avLst/>
          </a:prstGeom>
          <a:noFill/>
        </p:spPr>
        <p:txBody>
          <a:bodyPr wrap="square">
            <a:spAutoFit/>
          </a:bodyPr>
          <a:lstStyle/>
          <a:p>
            <a:pPr algn="l"/>
            <a:endParaRPr lang="en-US" sz="3000" b="1" i="0" u="none" strike="noStrike" baseline="0" dirty="0">
              <a:solidFill>
                <a:srgbClr val="000000"/>
              </a:solidFill>
              <a:latin typeface="Calibri" panose="020F0502020204030204" pitchFamily="34" charset="0"/>
              <a:cs typeface="Calibri" panose="020F0502020204030204" pitchFamily="34" charset="0"/>
              <a:sym typeface="Poppins Medium"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dirty="0">
              <a:latin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A9602D6C-A996-4739-8778-4016EF1CAA17}"/>
              </a:ext>
            </a:extLst>
          </p:cNvPr>
          <p:cNvSpPr txBox="1"/>
          <p:nvPr/>
        </p:nvSpPr>
        <p:spPr>
          <a:xfrm>
            <a:off x="1390800" y="2537520"/>
            <a:ext cx="20450272" cy="7478970"/>
          </a:xfrm>
          <a:prstGeom prst="rect">
            <a:avLst/>
          </a:prstGeom>
          <a:noFill/>
        </p:spPr>
        <p:txBody>
          <a:bodyPr wrap="square">
            <a:spAutoFit/>
          </a:bodyPr>
          <a:lstStyle/>
          <a:p>
            <a:r>
              <a:rPr lang="fr-FR" sz="3000" b="0" i="0" dirty="0">
                <a:solidFill>
                  <a:schemeClr val="bg1"/>
                </a:solidFill>
                <a:effectLst/>
                <a:latin typeface="Calibri" panose="020F0502020204030204" pitchFamily="34" charset="0"/>
                <a:cs typeface="Calibri" panose="020F0502020204030204" pitchFamily="34" charset="0"/>
              </a:rPr>
              <a:t>Le logiciel de prise de notes électronique OneNote, travaille principalement et étroitement avec votre logiciel Outlook. Ils sont interdépendants de par les réunions, rendez-vous, tâches et courriels de votre Outlook.</a:t>
            </a:r>
          </a:p>
          <a:p>
            <a:r>
              <a:rPr lang="fr-FR" sz="3000" dirty="0">
                <a:solidFill>
                  <a:schemeClr val="bg1"/>
                </a:solidFill>
                <a:latin typeface="Calibri" panose="020F0502020204030204" pitchFamily="34" charset="0"/>
                <a:cs typeface="Calibri" panose="020F0502020204030204" pitchFamily="34" charset="0"/>
              </a:rPr>
              <a:t>Pour ce qui est du courriel, vous pouvez :</a:t>
            </a:r>
          </a:p>
          <a:p>
            <a:endParaRPr lang="fr-FR" sz="3000" b="0" i="0" dirty="0">
              <a:solidFill>
                <a:schemeClr val="bg1"/>
              </a:solidFill>
              <a:effectLst/>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fr-FR" sz="3000" dirty="0">
                <a:solidFill>
                  <a:schemeClr val="bg1"/>
                </a:solidFill>
                <a:latin typeface="Calibri" panose="020F0502020204030204" pitchFamily="34" charset="0"/>
                <a:cs typeface="Calibri" panose="020F0502020204030204" pitchFamily="34" charset="0"/>
              </a:rPr>
              <a:t>Envoyer une page OneNote à un contact via le Courriel Outlook,</a:t>
            </a:r>
          </a:p>
          <a:p>
            <a:pPr marL="457200" indent="-457200">
              <a:buFont typeface="Wingdings" panose="05000000000000000000" pitchFamily="2" charset="2"/>
              <a:buChar char="ü"/>
            </a:pPr>
            <a:r>
              <a:rPr lang="fr-FR" sz="3000" b="0" i="0" dirty="0">
                <a:solidFill>
                  <a:schemeClr val="bg1"/>
                </a:solidFill>
                <a:effectLst/>
                <a:latin typeface="Calibri" panose="020F0502020204030204" pitchFamily="34" charset="0"/>
                <a:cs typeface="Calibri" panose="020F0502020204030204" pitchFamily="34" charset="0"/>
              </a:rPr>
              <a:t>Envoyer un courriel Outlook dans une page OneNote pour permettre des prises de notes en lien avec ce courriel.  </a:t>
            </a:r>
            <a:endParaRPr lang="fr-FR" sz="3000" b="1" i="0" dirty="0">
              <a:solidFill>
                <a:schemeClr val="bg1"/>
              </a:solidFill>
              <a:effectLst/>
              <a:latin typeface="Calibri" panose="020F0502020204030204" pitchFamily="34" charset="0"/>
              <a:cs typeface="Calibri" panose="020F0502020204030204" pitchFamily="34" charset="0"/>
            </a:endParaRPr>
          </a:p>
          <a:p>
            <a:endParaRPr lang="fr-FR" sz="3000" dirty="0">
              <a:solidFill>
                <a:schemeClr val="bg1"/>
              </a:solidFill>
              <a:latin typeface="Calibri" panose="020F0502020204030204" pitchFamily="34" charset="0"/>
              <a:cs typeface="Calibri" panose="020F0502020204030204" pitchFamily="34" charset="0"/>
            </a:endParaRPr>
          </a:p>
          <a:p>
            <a:r>
              <a:rPr lang="fr-FR" sz="3000" dirty="0">
                <a:solidFill>
                  <a:schemeClr val="bg1"/>
                </a:solidFill>
                <a:latin typeface="Calibri" panose="020F0502020204030204" pitchFamily="34" charset="0"/>
                <a:cs typeface="Calibri" panose="020F0502020204030204" pitchFamily="34" charset="0"/>
              </a:rPr>
              <a:t>Ce 2</a:t>
            </a:r>
            <a:r>
              <a:rPr lang="fr-FR" sz="3000" baseline="30000" dirty="0">
                <a:solidFill>
                  <a:schemeClr val="bg1"/>
                </a:solidFill>
                <a:latin typeface="Calibri" panose="020F0502020204030204" pitchFamily="34" charset="0"/>
                <a:cs typeface="Calibri" panose="020F0502020204030204" pitchFamily="34" charset="0"/>
              </a:rPr>
              <a:t>ème</a:t>
            </a:r>
            <a:r>
              <a:rPr lang="fr-FR" sz="3000" dirty="0">
                <a:solidFill>
                  <a:schemeClr val="bg1"/>
                </a:solidFill>
                <a:latin typeface="Calibri" panose="020F0502020204030204" pitchFamily="34" charset="0"/>
                <a:cs typeface="Calibri" panose="020F0502020204030204" pitchFamily="34" charset="0"/>
              </a:rPr>
              <a:t> procédé est celui que nous détaillons ci-dessous :</a:t>
            </a:r>
          </a:p>
          <a:p>
            <a:pPr marL="514350" indent="-514350">
              <a:buFont typeface="+mj-lt"/>
              <a:buAutoNum type="arabicPeriod"/>
            </a:pPr>
            <a:endParaRPr lang="fr-FR"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FR" sz="3000" dirty="0">
                <a:solidFill>
                  <a:schemeClr val="bg1"/>
                </a:solidFill>
                <a:latin typeface="Calibri" panose="020F0502020204030204" pitchFamily="34" charset="0"/>
                <a:cs typeface="Calibri" panose="020F0502020204030204" pitchFamily="34" charset="0"/>
              </a:rPr>
              <a:t>Cliquer droit sur le courriel listé sans l’ouvrir, puis choisir l’option </a:t>
            </a:r>
            <a:r>
              <a:rPr lang="fr-FR" sz="3000" b="1" dirty="0">
                <a:solidFill>
                  <a:schemeClr val="bg1"/>
                </a:solidFill>
                <a:latin typeface="Calibri" panose="020F0502020204030204" pitchFamily="34" charset="0"/>
                <a:cs typeface="Calibri" panose="020F0502020204030204" pitchFamily="34" charset="0"/>
              </a:rPr>
              <a:t>ENVOYER À ONENOTE</a:t>
            </a:r>
            <a:br>
              <a:rPr lang="fr-FR" sz="3000" dirty="0">
                <a:solidFill>
                  <a:schemeClr val="bg1"/>
                </a:solidFill>
                <a:latin typeface="Calibri" panose="020F0502020204030204" pitchFamily="34" charset="0"/>
                <a:cs typeface="Calibri" panose="020F0502020204030204" pitchFamily="34" charset="0"/>
              </a:rPr>
            </a:br>
            <a:r>
              <a:rPr lang="fr-FR" sz="3000" dirty="0">
                <a:solidFill>
                  <a:schemeClr val="bg1"/>
                </a:solidFill>
                <a:latin typeface="Calibri" panose="020F0502020204030204" pitchFamily="34" charset="0"/>
                <a:cs typeface="Calibri" panose="020F0502020204030204" pitchFamily="34" charset="0"/>
              </a:rPr>
              <a:t>ou l’Ouvrir et choisir la même option dans le groupe </a:t>
            </a:r>
            <a:r>
              <a:rPr lang="fr-FR" sz="3000" b="1" dirty="0">
                <a:solidFill>
                  <a:schemeClr val="bg1"/>
                </a:solidFill>
                <a:latin typeface="Calibri" panose="020F0502020204030204" pitchFamily="34" charset="0"/>
                <a:cs typeface="Calibri" panose="020F0502020204030204" pitchFamily="34" charset="0"/>
              </a:rPr>
              <a:t>Déplacer</a:t>
            </a:r>
            <a:r>
              <a:rPr lang="fr-FR" sz="3000" dirty="0">
                <a:solidFill>
                  <a:schemeClr val="bg1"/>
                </a:solidFill>
                <a:latin typeface="Calibri" panose="020F0502020204030204" pitchFamily="34" charset="0"/>
                <a:cs typeface="Calibri" panose="020F0502020204030204" pitchFamily="34" charset="0"/>
              </a:rPr>
              <a:t> de l’onglet </a:t>
            </a:r>
            <a:r>
              <a:rPr lang="fr-FR" sz="3000" b="1" dirty="0">
                <a:solidFill>
                  <a:schemeClr val="bg1"/>
                </a:solidFill>
                <a:latin typeface="Calibri" panose="020F0502020204030204" pitchFamily="34" charset="0"/>
                <a:cs typeface="Calibri" panose="020F0502020204030204" pitchFamily="34" charset="0"/>
              </a:rPr>
              <a:t>Message</a:t>
            </a:r>
          </a:p>
          <a:p>
            <a:pPr marL="514350" indent="-514350">
              <a:buFont typeface="+mj-lt"/>
              <a:buAutoNum type="arabicPeriod"/>
            </a:pPr>
            <a:endParaRPr lang="fr-FR" sz="3000" b="1"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endParaRPr lang="fr-FR" sz="3000" b="1"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FR" sz="3000" dirty="0">
                <a:solidFill>
                  <a:schemeClr val="bg1"/>
                </a:solidFill>
                <a:latin typeface="Calibri" panose="020F0502020204030204" pitchFamily="34" charset="0"/>
                <a:cs typeface="Calibri" panose="020F0502020204030204" pitchFamily="34" charset="0"/>
              </a:rPr>
              <a:t>Dans la </a:t>
            </a:r>
            <a:r>
              <a:rPr lang="fr-CA" sz="3000" dirty="0">
                <a:solidFill>
                  <a:schemeClr val="bg1"/>
                </a:solidFill>
                <a:latin typeface="Calibri" panose="020F0502020204030204" pitchFamily="34" charset="0"/>
                <a:cs typeface="Calibri" panose="020F0502020204030204" pitchFamily="34" charset="0"/>
              </a:rPr>
              <a:t>boîte de dialogue de OneNote qui s’affiche, choisir votre dossier, votre section</a:t>
            </a:r>
            <a:br>
              <a:rPr lang="fr-CA" sz="3000" dirty="0">
                <a:solidFill>
                  <a:schemeClr val="bg1"/>
                </a:solidFill>
                <a:latin typeface="Calibri" panose="020F0502020204030204" pitchFamily="34" charset="0"/>
                <a:cs typeface="Calibri" panose="020F0502020204030204" pitchFamily="34" charset="0"/>
              </a:rPr>
            </a:br>
            <a:r>
              <a:rPr lang="fr-CA" sz="3000" dirty="0">
                <a:solidFill>
                  <a:schemeClr val="bg1"/>
                </a:solidFill>
                <a:latin typeface="Calibri" panose="020F0502020204030204" pitchFamily="34" charset="0"/>
                <a:cs typeface="Calibri" panose="020F0502020204030204" pitchFamily="34" charset="0"/>
              </a:rPr>
              <a:t>et votre page où vous souhaiter partager le courriel pour la prise de notes et valider par OK.</a:t>
            </a:r>
            <a:endParaRPr lang="fr-FR"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endParaRPr lang="fr-FR" sz="3000" dirty="0">
              <a:solidFill>
                <a:schemeClr val="bg1"/>
              </a:solidFill>
              <a:latin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id="{678CE962-CF4E-FBE8-4A89-8B4399430652}"/>
              </a:ext>
            </a:extLst>
          </p:cNvPr>
          <p:cNvPicPr>
            <a:picLocks noChangeAspect="1"/>
          </p:cNvPicPr>
          <p:nvPr/>
        </p:nvPicPr>
        <p:blipFill rotWithShape="1">
          <a:blip r:embed="rId2"/>
          <a:srcRect l="28416" t="75751" r="52159" b="21060"/>
          <a:stretch/>
        </p:blipFill>
        <p:spPr>
          <a:xfrm>
            <a:off x="15801293" y="6727383"/>
            <a:ext cx="4680520" cy="432048"/>
          </a:xfrm>
          <a:prstGeom prst="rect">
            <a:avLst/>
          </a:prstGeom>
        </p:spPr>
      </p:pic>
      <p:pic>
        <p:nvPicPr>
          <p:cNvPr id="18" name="Image 17">
            <a:extLst>
              <a:ext uri="{FF2B5EF4-FFF2-40B4-BE49-F238E27FC236}">
                <a16:creationId xmlns:a16="http://schemas.microsoft.com/office/drawing/2014/main" id="{E319D82C-31A1-B90C-6743-93C7C55F3742}"/>
              </a:ext>
            </a:extLst>
          </p:cNvPr>
          <p:cNvPicPr>
            <a:picLocks noChangeAspect="1"/>
          </p:cNvPicPr>
          <p:nvPr/>
        </p:nvPicPr>
        <p:blipFill>
          <a:blip r:embed="rId3"/>
          <a:stretch>
            <a:fillRect/>
          </a:stretch>
        </p:blipFill>
        <p:spPr>
          <a:xfrm>
            <a:off x="16163122" y="7159431"/>
            <a:ext cx="3332214" cy="1705776"/>
          </a:xfrm>
          <a:prstGeom prst="rect">
            <a:avLst/>
          </a:prstGeom>
        </p:spPr>
      </p:pic>
      <p:pic>
        <p:nvPicPr>
          <p:cNvPr id="20" name="Image 19">
            <a:extLst>
              <a:ext uri="{FF2B5EF4-FFF2-40B4-BE49-F238E27FC236}">
                <a16:creationId xmlns:a16="http://schemas.microsoft.com/office/drawing/2014/main" id="{B3276CF9-F76A-0AC7-2AE4-2CF21FB06EC3}"/>
              </a:ext>
            </a:extLst>
          </p:cNvPr>
          <p:cNvPicPr>
            <a:picLocks noChangeAspect="1"/>
          </p:cNvPicPr>
          <p:nvPr/>
        </p:nvPicPr>
        <p:blipFill rotWithShape="1">
          <a:blip r:embed="rId4"/>
          <a:srcRect l="22965" t="15609" r="44281" b="22461"/>
          <a:stretch/>
        </p:blipFill>
        <p:spPr>
          <a:xfrm>
            <a:off x="13083280" y="9460006"/>
            <a:ext cx="2718013" cy="2889337"/>
          </a:xfrm>
          <a:prstGeom prst="rect">
            <a:avLst/>
          </a:prstGeom>
        </p:spPr>
      </p:pic>
      <p:pic>
        <p:nvPicPr>
          <p:cNvPr id="22" name="Image 21">
            <a:extLst>
              <a:ext uri="{FF2B5EF4-FFF2-40B4-BE49-F238E27FC236}">
                <a16:creationId xmlns:a16="http://schemas.microsoft.com/office/drawing/2014/main" id="{C5EA14A2-CB0A-8B31-5110-C518197088C5}"/>
              </a:ext>
            </a:extLst>
          </p:cNvPr>
          <p:cNvPicPr>
            <a:picLocks noChangeAspect="1"/>
          </p:cNvPicPr>
          <p:nvPr/>
        </p:nvPicPr>
        <p:blipFill>
          <a:blip r:embed="rId5"/>
          <a:stretch>
            <a:fillRect/>
          </a:stretch>
        </p:blipFill>
        <p:spPr>
          <a:xfrm>
            <a:off x="16163122" y="9261759"/>
            <a:ext cx="4416964" cy="3187143"/>
          </a:xfrm>
          <a:prstGeom prst="rect">
            <a:avLst/>
          </a:prstGeom>
        </p:spPr>
      </p:pic>
    </p:spTree>
    <p:extLst>
      <p:ext uri="{BB962C8B-B14F-4D97-AF65-F5344CB8AC3E}">
        <p14:creationId xmlns:p14="http://schemas.microsoft.com/office/powerpoint/2010/main" val="4186413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fade">
                                      <p:cBhvr>
                                        <p:cTn id="32" dur="500"/>
                                        <p:tgtEl>
                                          <p:spTgt spid="6">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fade">
                                      <p:cBhvr>
                                        <p:cTn id="37"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37</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Les contacts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27E90908-42FD-41AF-8E87-0B5F8DA8E1EE}"/>
              </a:ext>
            </a:extLst>
          </p:cNvPr>
          <p:cNvSpPr txBox="1"/>
          <p:nvPr/>
        </p:nvSpPr>
        <p:spPr>
          <a:xfrm>
            <a:off x="1102768" y="1961456"/>
            <a:ext cx="22466496" cy="1477328"/>
          </a:xfrm>
          <a:prstGeom prst="rect">
            <a:avLst/>
          </a:prstGeom>
          <a:noFill/>
        </p:spPr>
        <p:txBody>
          <a:bodyPr wrap="square">
            <a:spAutoFit/>
          </a:bodyPr>
          <a:lstStyle/>
          <a:p>
            <a:pPr algn="l"/>
            <a:endParaRPr lang="en-US" sz="3000" b="1" i="0" u="none" strike="noStrike" baseline="0" dirty="0">
              <a:solidFill>
                <a:srgbClr val="000000"/>
              </a:solidFill>
              <a:latin typeface="Calibri" panose="020F0502020204030204" pitchFamily="34" charset="0"/>
              <a:cs typeface="Calibri" panose="020F0502020204030204" pitchFamily="34" charset="0"/>
              <a:sym typeface="Poppins Medium"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dirty="0">
              <a:latin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4899C74D-D142-43D4-A42B-F73B8CDAC002}"/>
              </a:ext>
            </a:extLst>
          </p:cNvPr>
          <p:cNvSpPr txBox="1"/>
          <p:nvPr/>
        </p:nvSpPr>
        <p:spPr>
          <a:xfrm>
            <a:off x="840310" y="2524453"/>
            <a:ext cx="21432810" cy="8863965"/>
          </a:xfrm>
          <a:prstGeom prst="rect">
            <a:avLst/>
          </a:prstGeom>
          <a:noFill/>
        </p:spPr>
        <p:txBody>
          <a:bodyPr wrap="square">
            <a:spAutoFit/>
          </a:bodyPr>
          <a:lstStyle/>
          <a:p>
            <a:pPr algn="l"/>
            <a:r>
              <a:rPr lang="fr-FR" sz="3000" b="1" i="0" u="none" strike="noStrike" baseline="0" dirty="0">
                <a:solidFill>
                  <a:schemeClr val="bg1"/>
                </a:solidFill>
                <a:latin typeface="Calibri" panose="020F0502020204030204" pitchFamily="34" charset="0"/>
                <a:cs typeface="Calibri" panose="020F0502020204030204" pitchFamily="34" charset="0"/>
              </a:rPr>
              <a:t>Contacts </a:t>
            </a:r>
            <a:r>
              <a:rPr lang="fr-FR" sz="3000" b="0" i="0" u="none" strike="noStrike" baseline="0" dirty="0">
                <a:solidFill>
                  <a:schemeClr val="bg1"/>
                </a:solidFill>
                <a:latin typeface="Calibri" panose="020F0502020204030204" pitchFamily="34" charset="0"/>
                <a:cs typeface="Calibri" panose="020F0502020204030204" pitchFamily="34" charset="0"/>
              </a:rPr>
              <a:t>est le nom que l’on donne pour les personnes, et les sociétés, qui forment vos contacts professionnels et personnels.</a:t>
            </a:r>
          </a:p>
          <a:p>
            <a:pPr algn="l"/>
            <a:r>
              <a:rPr lang="fr-FR" sz="3000" dirty="0">
                <a:solidFill>
                  <a:schemeClr val="bg1"/>
                </a:solidFill>
                <a:latin typeface="Calibri" panose="020F0502020204030204" pitchFamily="34" charset="0"/>
                <a:cs typeface="Calibri" panose="020F0502020204030204" pitchFamily="34" charset="0"/>
              </a:rPr>
              <a:t>Un contact peut être un simple nom suivi d’une adresse de courrier, ou vous pouvez inclure des informations détaillées telles qu’une adresse postale, des numéros de téléphone, une photo et un anniversaire.</a:t>
            </a:r>
          </a:p>
          <a:p>
            <a:pPr algn="l"/>
            <a:r>
              <a:rPr lang="fr-FR" sz="3000" dirty="0">
                <a:solidFill>
                  <a:schemeClr val="bg1"/>
                </a:solidFill>
                <a:latin typeface="Calibri" panose="020F0502020204030204" pitchFamily="34" charset="0"/>
                <a:cs typeface="Calibri" panose="020F0502020204030204" pitchFamily="34" charset="0"/>
              </a:rPr>
              <a:t>Vos contacts apparaissent sous l’option </a:t>
            </a:r>
            <a:r>
              <a:rPr lang="fr-FR" sz="3000" b="1" dirty="0">
                <a:solidFill>
                  <a:schemeClr val="bg1"/>
                </a:solidFill>
                <a:latin typeface="Calibri" panose="020F0502020204030204" pitchFamily="34" charset="0"/>
                <a:cs typeface="Calibri" panose="020F0502020204030204" pitchFamily="34" charset="0"/>
              </a:rPr>
              <a:t>Contacts</a:t>
            </a:r>
            <a:r>
              <a:rPr lang="fr-FR" sz="3000" dirty="0">
                <a:solidFill>
                  <a:schemeClr val="bg1"/>
                </a:solidFill>
                <a:latin typeface="Calibri" panose="020F0502020204030204" pitchFamily="34" charset="0"/>
                <a:cs typeface="Calibri" panose="020F0502020204030204" pitchFamily="34" charset="0"/>
              </a:rPr>
              <a:t> dans la barre d’accès rapide.</a:t>
            </a:r>
          </a:p>
          <a:p>
            <a:pPr algn="l"/>
            <a:endParaRPr lang="fr-FR" sz="3000" dirty="0">
              <a:solidFill>
                <a:schemeClr val="bg1"/>
              </a:solidFill>
              <a:latin typeface="Calibri" panose="020F0502020204030204" pitchFamily="34" charset="0"/>
              <a:cs typeface="Calibri" panose="020F0502020204030204" pitchFamily="34" charset="0"/>
            </a:endParaRPr>
          </a:p>
          <a:p>
            <a:pPr algn="l"/>
            <a:r>
              <a:rPr lang="fr-FR" sz="3000" b="0" i="0" u="none" strike="noStrike" baseline="0" dirty="0">
                <a:solidFill>
                  <a:srgbClr val="2F5497"/>
                </a:solidFill>
                <a:latin typeface="Calibri" panose="020F0502020204030204" pitchFamily="34" charset="0"/>
                <a:cs typeface="Calibri" panose="020F0502020204030204" pitchFamily="34" charset="0"/>
              </a:rPr>
              <a:t>Créer un contact</a:t>
            </a:r>
          </a:p>
          <a:p>
            <a:pPr algn="l"/>
            <a:endParaRPr lang="fr-FR" sz="3000" dirty="0">
              <a:solidFill>
                <a:srgbClr val="2F5497"/>
              </a:solidFill>
              <a:latin typeface="Calibri" panose="020F0502020204030204" pitchFamily="34" charset="0"/>
              <a:cs typeface="Calibri" panose="020F0502020204030204" pitchFamily="34" charset="0"/>
            </a:endParaRPr>
          </a:p>
          <a:p>
            <a:pPr algn="l"/>
            <a:r>
              <a:rPr lang="fr-FR" sz="3000" b="0" i="0" u="sng" strike="noStrike" baseline="0" dirty="0">
                <a:solidFill>
                  <a:schemeClr val="bg1"/>
                </a:solidFill>
                <a:latin typeface="Calibri" panose="020F0502020204030204" pitchFamily="34" charset="0"/>
                <a:cs typeface="Calibri" panose="020F0502020204030204" pitchFamily="34" charset="0"/>
              </a:rPr>
              <a:t>Méthode 1:</a:t>
            </a:r>
            <a:r>
              <a:rPr lang="fr-FR" sz="3000" b="0" i="0" u="none" strike="noStrike" baseline="0" dirty="0">
                <a:solidFill>
                  <a:schemeClr val="bg1"/>
                </a:solidFill>
                <a:latin typeface="Calibri" panose="020F0502020204030204" pitchFamily="34" charset="0"/>
                <a:cs typeface="Calibri" panose="020F0502020204030204" pitchFamily="34" charset="0"/>
              </a:rPr>
              <a:t>Dans Contacts, sélectionnez Nouveau contact</a:t>
            </a:r>
          </a:p>
          <a:p>
            <a:pPr algn="l"/>
            <a:endParaRPr lang="fr-FR" sz="3000" b="0" i="0" u="none" strike="noStrike" baseline="0" dirty="0">
              <a:solidFill>
                <a:schemeClr val="bg1"/>
              </a:solidFill>
              <a:latin typeface="Calibri" panose="020F0502020204030204" pitchFamily="34" charset="0"/>
              <a:cs typeface="Calibri" panose="020F0502020204030204" pitchFamily="34" charset="0"/>
            </a:endParaRPr>
          </a:p>
          <a:p>
            <a:pPr algn="l"/>
            <a:endParaRPr lang="fr-FR" sz="3000" b="0" i="0" u="none" strike="noStrike" baseline="0" dirty="0">
              <a:solidFill>
                <a:schemeClr val="bg1"/>
              </a:solidFill>
              <a:latin typeface="Calibri" panose="020F0502020204030204" pitchFamily="34" charset="0"/>
              <a:cs typeface="Calibri" panose="020F0502020204030204" pitchFamily="34" charset="0"/>
            </a:endParaRPr>
          </a:p>
          <a:p>
            <a:pPr algn="l"/>
            <a:endParaRPr lang="fr-FR" sz="3000" b="0" i="0" u="none" strike="noStrike" baseline="0" dirty="0">
              <a:solidFill>
                <a:schemeClr val="bg1"/>
              </a:solidFill>
              <a:latin typeface="Calibri" panose="020F0502020204030204" pitchFamily="34" charset="0"/>
              <a:cs typeface="Calibri" panose="020F0502020204030204" pitchFamily="34" charset="0"/>
            </a:endParaRPr>
          </a:p>
          <a:p>
            <a:r>
              <a:rPr lang="fr-FR" sz="3000" u="sng" dirty="0">
                <a:solidFill>
                  <a:schemeClr val="bg1"/>
                </a:solidFill>
                <a:latin typeface="Calibri" panose="020F0502020204030204" pitchFamily="34" charset="0"/>
                <a:cs typeface="Calibri" panose="020F0502020204030204" pitchFamily="34" charset="0"/>
              </a:rPr>
              <a:t>Méthode 2: </a:t>
            </a:r>
            <a:r>
              <a:rPr lang="fr-FR" sz="3000" b="0" i="0" u="none" strike="noStrike" baseline="0" dirty="0">
                <a:solidFill>
                  <a:schemeClr val="bg1"/>
                </a:solidFill>
                <a:latin typeface="Calibri" panose="020F0502020204030204" pitchFamily="34" charset="0"/>
                <a:cs typeface="Calibri" panose="020F0502020204030204" pitchFamily="34" charset="0"/>
              </a:rPr>
              <a:t> A partir d’un message reçu, placez votre curseur de souris sur la photo de votre contact, cliquez sur les</a:t>
            </a:r>
            <a:r>
              <a:rPr lang="fr-FR" sz="3000" b="1" i="0" u="none" strike="noStrike" baseline="0" dirty="0">
                <a:solidFill>
                  <a:schemeClr val="bg1"/>
                </a:solidFill>
                <a:latin typeface="Calibri" panose="020F0502020204030204" pitchFamily="34" charset="0"/>
                <a:cs typeface="Calibri" panose="020F0502020204030204" pitchFamily="34" charset="0"/>
              </a:rPr>
              <a:t> … </a:t>
            </a:r>
            <a:r>
              <a:rPr lang="fr-FR" sz="3000" b="0" i="0" u="none" strike="noStrike" baseline="0" dirty="0">
                <a:solidFill>
                  <a:schemeClr val="bg1"/>
                </a:solidFill>
                <a:latin typeface="Calibri" panose="020F0502020204030204" pitchFamily="34" charset="0"/>
                <a:cs typeface="Calibri" panose="020F0502020204030204" pitchFamily="34" charset="0"/>
              </a:rPr>
              <a:t>puis sur </a:t>
            </a:r>
            <a:r>
              <a:rPr lang="fr-FR" sz="3000" b="1" i="0" u="none" strike="noStrike" baseline="0" dirty="0">
                <a:solidFill>
                  <a:schemeClr val="bg1"/>
                </a:solidFill>
                <a:latin typeface="Calibri" panose="020F0502020204030204" pitchFamily="34" charset="0"/>
                <a:cs typeface="Calibri" panose="020F0502020204030204" pitchFamily="34" charset="0"/>
              </a:rPr>
              <a:t>Ajouter aux contacts Outlook</a:t>
            </a:r>
          </a:p>
          <a:p>
            <a:endParaRPr lang="fr-FR" sz="3000" dirty="0">
              <a:solidFill>
                <a:schemeClr val="bg1"/>
              </a:solidFill>
              <a:latin typeface="Calibri" panose="020F0502020204030204" pitchFamily="34" charset="0"/>
              <a:cs typeface="Calibri" panose="020F0502020204030204" pitchFamily="34" charset="0"/>
            </a:endParaRPr>
          </a:p>
          <a:p>
            <a:endParaRPr lang="fr-FR" sz="3000" b="0" i="0" u="none" strike="noStrike" baseline="0" dirty="0">
              <a:solidFill>
                <a:schemeClr val="bg1"/>
              </a:solidFill>
              <a:latin typeface="Calibri" panose="020F0502020204030204" pitchFamily="34" charset="0"/>
              <a:cs typeface="Calibri" panose="020F0502020204030204" pitchFamily="34" charset="0"/>
            </a:endParaRPr>
          </a:p>
          <a:p>
            <a:endParaRPr lang="fr-FR" sz="3000" b="0" i="0" u="none" strike="noStrike" baseline="0" dirty="0">
              <a:solidFill>
                <a:schemeClr val="bg1"/>
              </a:solidFill>
              <a:latin typeface="Calibri" panose="020F0502020204030204" pitchFamily="34" charset="0"/>
              <a:cs typeface="Calibri" panose="020F0502020204030204" pitchFamily="34" charset="0"/>
            </a:endParaRPr>
          </a:p>
          <a:p>
            <a:pPr algn="l"/>
            <a:endParaRPr lang="fr-FR" sz="3000" u="sng" dirty="0">
              <a:solidFill>
                <a:schemeClr val="bg1"/>
              </a:solidFill>
              <a:latin typeface="Calibri" panose="020F0502020204030204" pitchFamily="34" charset="0"/>
              <a:cs typeface="Calibri" panose="020F0502020204030204" pitchFamily="34" charset="0"/>
            </a:endParaRPr>
          </a:p>
          <a:p>
            <a:pPr algn="l"/>
            <a:r>
              <a:rPr lang="fr-FR" sz="3000" b="0" i="0" u="sng" strike="noStrike" baseline="0" dirty="0">
                <a:solidFill>
                  <a:schemeClr val="bg1"/>
                </a:solidFill>
                <a:latin typeface="Calibri" panose="020F0502020204030204" pitchFamily="34" charset="0"/>
                <a:cs typeface="Calibri" panose="020F0502020204030204" pitchFamily="34" charset="0"/>
              </a:rPr>
              <a:t>Méthode 3:.</a:t>
            </a:r>
          </a:p>
          <a:p>
            <a:pPr algn="l"/>
            <a:r>
              <a:rPr lang="fr-FR" sz="3000" b="0" i="0" u="none" strike="noStrike" baseline="0" dirty="0">
                <a:solidFill>
                  <a:schemeClr val="bg1"/>
                </a:solidFill>
                <a:latin typeface="Calibri" panose="020F0502020204030204" pitchFamily="34" charset="0"/>
                <a:cs typeface="Calibri" panose="020F0502020204030204" pitchFamily="34" charset="0"/>
              </a:rPr>
              <a:t>Glisser-Déposer le courriel du contact que vous souhaitez créer sur l’icone </a:t>
            </a:r>
            <a:r>
              <a:rPr lang="fr-FR" sz="3000" b="1" i="0" u="none" strike="noStrike" baseline="0" dirty="0">
                <a:solidFill>
                  <a:schemeClr val="bg1"/>
                </a:solidFill>
                <a:latin typeface="Calibri" panose="020F0502020204030204" pitchFamily="34" charset="0"/>
                <a:cs typeface="Calibri" panose="020F0502020204030204" pitchFamily="34" charset="0"/>
              </a:rPr>
              <a:t>Contacts</a:t>
            </a:r>
            <a:r>
              <a:rPr lang="fr-FR" sz="3000" b="0" i="0" u="none" strike="noStrike" baseline="0" dirty="0">
                <a:solidFill>
                  <a:schemeClr val="bg1"/>
                </a:solidFill>
                <a:latin typeface="Calibri" panose="020F0502020204030204" pitchFamily="34" charset="0"/>
                <a:cs typeface="Calibri" panose="020F0502020204030204" pitchFamily="34" charset="0"/>
              </a:rPr>
              <a:t> de la barre d’accès rapide.</a:t>
            </a:r>
          </a:p>
        </p:txBody>
      </p:sp>
      <p:pic>
        <p:nvPicPr>
          <p:cNvPr id="4" name="Image 3">
            <a:extLst>
              <a:ext uri="{FF2B5EF4-FFF2-40B4-BE49-F238E27FC236}">
                <a16:creationId xmlns:a16="http://schemas.microsoft.com/office/drawing/2014/main" id="{18E38AE5-E6EA-47EF-90D3-A508075670D8}"/>
              </a:ext>
            </a:extLst>
          </p:cNvPr>
          <p:cNvPicPr>
            <a:picLocks noChangeAspect="1"/>
          </p:cNvPicPr>
          <p:nvPr/>
        </p:nvPicPr>
        <p:blipFill>
          <a:blip r:embed="rId2"/>
          <a:stretch>
            <a:fillRect/>
          </a:stretch>
        </p:blipFill>
        <p:spPr>
          <a:xfrm>
            <a:off x="14614641" y="3851514"/>
            <a:ext cx="4346111" cy="929060"/>
          </a:xfrm>
          <a:prstGeom prst="rect">
            <a:avLst/>
          </a:prstGeom>
          <a:ln w="19050">
            <a:solidFill>
              <a:srgbClr val="416FFE"/>
            </a:solid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8ED6381C-6DDE-42E2-9B6F-B814D7C7384C}"/>
              </a:ext>
            </a:extLst>
          </p:cNvPr>
          <p:cNvPicPr>
            <a:picLocks noChangeAspect="1"/>
          </p:cNvPicPr>
          <p:nvPr/>
        </p:nvPicPr>
        <p:blipFill rotWithShape="1">
          <a:blip r:embed="rId3"/>
          <a:srcRect l="29195" t="11280" r="56718" b="63145"/>
          <a:stretch/>
        </p:blipFill>
        <p:spPr>
          <a:xfrm>
            <a:off x="9692122" y="8173754"/>
            <a:ext cx="4999756" cy="2553067"/>
          </a:xfrm>
          <a:prstGeom prst="rect">
            <a:avLst/>
          </a:prstGeom>
          <a:ln w="19050">
            <a:solidFill>
              <a:srgbClr val="416FFE"/>
            </a:solid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7D28597B-828E-4BFE-BD8F-D8979B3810D2}"/>
              </a:ext>
            </a:extLst>
          </p:cNvPr>
          <p:cNvPicPr>
            <a:picLocks noChangeAspect="1"/>
          </p:cNvPicPr>
          <p:nvPr/>
        </p:nvPicPr>
        <p:blipFill>
          <a:blip r:embed="rId4"/>
          <a:stretch>
            <a:fillRect/>
          </a:stretch>
        </p:blipFill>
        <p:spPr>
          <a:xfrm>
            <a:off x="11405146" y="5774937"/>
            <a:ext cx="1573708" cy="1679326"/>
          </a:xfrm>
          <a:prstGeom prst="rect">
            <a:avLst/>
          </a:prstGeom>
          <a:ln w="19050">
            <a:solidFill>
              <a:srgbClr val="416FFE"/>
            </a:solidFill>
          </a:ln>
          <a:effectLst>
            <a:outerShdw blurRad="292100" dist="139700" dir="2700000" algn="tl" rotWithShape="0">
              <a:srgbClr val="333333">
                <a:alpha val="65000"/>
              </a:srgbClr>
            </a:outerShdw>
          </a:effectLst>
        </p:spPr>
      </p:pic>
      <p:grpSp>
        <p:nvGrpSpPr>
          <p:cNvPr id="16" name="Groupe 15">
            <a:extLst>
              <a:ext uri="{FF2B5EF4-FFF2-40B4-BE49-F238E27FC236}">
                <a16:creationId xmlns:a16="http://schemas.microsoft.com/office/drawing/2014/main" id="{ABED98EB-5FD4-4F60-B6B2-DF80679BB6B5}"/>
              </a:ext>
            </a:extLst>
          </p:cNvPr>
          <p:cNvGrpSpPr/>
          <p:nvPr/>
        </p:nvGrpSpPr>
        <p:grpSpPr>
          <a:xfrm>
            <a:off x="7400026" y="11347150"/>
            <a:ext cx="8531194" cy="2203504"/>
            <a:chOff x="7400026" y="11347150"/>
            <a:chExt cx="8531194" cy="2203504"/>
          </a:xfrm>
        </p:grpSpPr>
        <p:pic>
          <p:nvPicPr>
            <p:cNvPr id="13" name="Image 12">
              <a:extLst>
                <a:ext uri="{FF2B5EF4-FFF2-40B4-BE49-F238E27FC236}">
                  <a16:creationId xmlns:a16="http://schemas.microsoft.com/office/drawing/2014/main" id="{C7CD764B-04BB-4C41-A0B8-0100545283D5}"/>
                </a:ext>
              </a:extLst>
            </p:cNvPr>
            <p:cNvPicPr>
              <a:picLocks noChangeAspect="1"/>
            </p:cNvPicPr>
            <p:nvPr/>
          </p:nvPicPr>
          <p:blipFill>
            <a:blip r:embed="rId5"/>
            <a:stretch>
              <a:fillRect/>
            </a:stretch>
          </p:blipFill>
          <p:spPr>
            <a:xfrm>
              <a:off x="10571851" y="11347150"/>
              <a:ext cx="5359369" cy="2203504"/>
            </a:xfrm>
            <a:prstGeom prst="rect">
              <a:avLst/>
            </a:prstGeom>
            <a:ln w="19050">
              <a:solidFill>
                <a:srgbClr val="416FFE"/>
              </a:solidFill>
            </a:ln>
            <a:effectLst>
              <a:outerShdw blurRad="292100" dist="139700" dir="2700000" algn="tl" rotWithShape="0">
                <a:srgbClr val="333333">
                  <a:alpha val="65000"/>
                </a:srgbClr>
              </a:outerShdw>
            </a:effectLst>
          </p:spPr>
        </p:pic>
        <p:pic>
          <p:nvPicPr>
            <p:cNvPr id="15" name="Image 14">
              <a:extLst>
                <a:ext uri="{FF2B5EF4-FFF2-40B4-BE49-F238E27FC236}">
                  <a16:creationId xmlns:a16="http://schemas.microsoft.com/office/drawing/2014/main" id="{4E3B4552-3934-4F39-81EE-8B1538CEAFD5}"/>
                </a:ext>
              </a:extLst>
            </p:cNvPr>
            <p:cNvPicPr>
              <a:picLocks noChangeAspect="1"/>
            </p:cNvPicPr>
            <p:nvPr/>
          </p:nvPicPr>
          <p:blipFill>
            <a:blip r:embed="rId6"/>
            <a:stretch>
              <a:fillRect/>
            </a:stretch>
          </p:blipFill>
          <p:spPr>
            <a:xfrm>
              <a:off x="7400026" y="13017254"/>
              <a:ext cx="3171825" cy="533400"/>
            </a:xfrm>
            <a:prstGeom prst="rect">
              <a:avLst/>
            </a:prstGeom>
            <a:ln w="19050">
              <a:solidFill>
                <a:srgbClr val="416FFE"/>
              </a:solidFill>
            </a:ln>
            <a:effectLst>
              <a:outerShdw blurRad="292100" dist="139700" dir="2700000" algn="tl" rotWithShape="0">
                <a:srgbClr val="333333">
                  <a:alpha val="65000"/>
                </a:srgbClr>
              </a:outerShdw>
            </a:effectLst>
          </p:spPr>
        </p:pic>
      </p:grpSp>
      <p:sp>
        <p:nvSpPr>
          <p:cNvPr id="17" name="Rectangle : coins arrondis 16">
            <a:extLst>
              <a:ext uri="{FF2B5EF4-FFF2-40B4-BE49-F238E27FC236}">
                <a16:creationId xmlns:a16="http://schemas.microsoft.com/office/drawing/2014/main" id="{EB689629-72DF-4420-B9B8-CCEA5975ADFD}"/>
              </a:ext>
            </a:extLst>
          </p:cNvPr>
          <p:cNvSpPr/>
          <p:nvPr/>
        </p:nvSpPr>
        <p:spPr bwMode="auto">
          <a:xfrm>
            <a:off x="11405146" y="6281936"/>
            <a:ext cx="786854" cy="864096"/>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8" name="Rectangle : coins arrondis 17">
            <a:extLst>
              <a:ext uri="{FF2B5EF4-FFF2-40B4-BE49-F238E27FC236}">
                <a16:creationId xmlns:a16="http://schemas.microsoft.com/office/drawing/2014/main" id="{8A5922C5-BB0E-47B2-BCA6-986E86AA032D}"/>
              </a:ext>
            </a:extLst>
          </p:cNvPr>
          <p:cNvSpPr/>
          <p:nvPr/>
        </p:nvSpPr>
        <p:spPr bwMode="auto">
          <a:xfrm>
            <a:off x="12768064" y="9450288"/>
            <a:ext cx="1846577" cy="34012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cxnSp>
        <p:nvCxnSpPr>
          <p:cNvPr id="20" name="Connecteur droit avec flèche 19">
            <a:extLst>
              <a:ext uri="{FF2B5EF4-FFF2-40B4-BE49-F238E27FC236}">
                <a16:creationId xmlns:a16="http://schemas.microsoft.com/office/drawing/2014/main" id="{A2D7CCC7-6E93-4897-AD17-A2A4A449EF1F}"/>
              </a:ext>
            </a:extLst>
          </p:cNvPr>
          <p:cNvCxnSpPr/>
          <p:nvPr/>
        </p:nvCxnSpPr>
        <p:spPr bwMode="auto">
          <a:xfrm flipH="1">
            <a:off x="8951640" y="13338720"/>
            <a:ext cx="2453506" cy="0"/>
          </a:xfrm>
          <a:prstGeom prst="straightConnector1">
            <a:avLst/>
          </a:prstGeom>
          <a:blipFill dpi="0" rotWithShape="0">
            <a:blip r:embed="rId7"/>
            <a:srcRect/>
            <a:tile tx="0" ty="0" sx="100000" sy="100000" flip="none" algn="tl"/>
          </a:blipFill>
          <a:ln w="12700" cap="flat" cmpd="sng" algn="ctr">
            <a:solidFill>
              <a:srgbClr val="FF0000"/>
            </a:solidFill>
            <a:prstDash val="solid"/>
            <a:miter lim="400000"/>
            <a:headEnd type="none" w="med" len="med"/>
            <a:tailEnd type="triangle"/>
          </a:ln>
          <a:effectLst>
            <a:outerShdw blurRad="25400" algn="ctr" rotWithShape="0">
              <a:srgbClr val="000000">
                <a:alpha val="50000"/>
              </a:srgbClr>
            </a:outerShdw>
          </a:effectLst>
        </p:spPr>
      </p:cxnSp>
      <p:sp>
        <p:nvSpPr>
          <p:cNvPr id="21" name="Ellipse 20">
            <a:extLst>
              <a:ext uri="{FF2B5EF4-FFF2-40B4-BE49-F238E27FC236}">
                <a16:creationId xmlns:a16="http://schemas.microsoft.com/office/drawing/2014/main" id="{2E2DF989-C2EE-482D-B01F-FD65132B3C2E}"/>
              </a:ext>
            </a:extLst>
          </p:cNvPr>
          <p:cNvSpPr/>
          <p:nvPr/>
        </p:nvSpPr>
        <p:spPr bwMode="auto">
          <a:xfrm>
            <a:off x="8519592" y="13017254"/>
            <a:ext cx="432048" cy="533400"/>
          </a:xfrm>
          <a:prstGeom prst="ellipse">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37782739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500"/>
                                        <p:tgtEl>
                                          <p:spTgt spid="6">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animEffect transition="in" filter="fade">
                                      <p:cBhvr>
                                        <p:cTn id="41" dur="500"/>
                                        <p:tgtEl>
                                          <p:spTgt spid="6">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15" end="15"/>
                                            </p:txEl>
                                          </p:spTgt>
                                        </p:tgtEl>
                                        <p:attrNameLst>
                                          <p:attrName>style.visibility</p:attrName>
                                        </p:attrNameLst>
                                      </p:cBhvr>
                                      <p:to>
                                        <p:strVal val="visible"/>
                                      </p:to>
                                    </p:set>
                                    <p:animEffect transition="in" filter="fade">
                                      <p:cBhvr>
                                        <p:cTn id="52" dur="500"/>
                                        <p:tgtEl>
                                          <p:spTgt spid="6">
                                            <p:txEl>
                                              <p:pRg st="15" end="15"/>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6">
                                            <p:txEl>
                                              <p:pRg st="16" end="16"/>
                                            </p:txEl>
                                          </p:spTgt>
                                        </p:tgtEl>
                                        <p:attrNameLst>
                                          <p:attrName>style.visibility</p:attrName>
                                        </p:attrNameLst>
                                      </p:cBhvr>
                                      <p:to>
                                        <p:strVal val="visible"/>
                                      </p:to>
                                    </p:set>
                                    <p:animEffect transition="in" filter="fade">
                                      <p:cBhvr>
                                        <p:cTn id="55" dur="500"/>
                                        <p:tgtEl>
                                          <p:spTgt spid="6">
                                            <p:txEl>
                                              <p:pRg st="16" end="1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10"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38</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Les </a:t>
            </a:r>
            <a:r>
              <a:rPr lang="en-US" altLang="x-none" sz="7200" b="1" dirty="0" err="1">
                <a:solidFill>
                  <a:srgbClr val="000000"/>
                </a:solidFill>
                <a:latin typeface="Montserrat Semi" charset="0"/>
                <a:ea typeface="Montserrat Semi" charset="0"/>
                <a:cs typeface="Montserrat Semi" charset="0"/>
                <a:sym typeface="Poppins Medium" charset="0"/>
              </a:rPr>
              <a:t>groupes</a:t>
            </a:r>
            <a:r>
              <a:rPr lang="en-US" altLang="x-none" sz="7200" b="1" dirty="0">
                <a:solidFill>
                  <a:srgbClr val="000000"/>
                </a:solidFill>
                <a:latin typeface="Montserrat Semi" charset="0"/>
                <a:ea typeface="Montserrat Semi" charset="0"/>
                <a:cs typeface="Montserrat Semi" charset="0"/>
                <a:sym typeface="Poppins Medium" charset="0"/>
              </a:rPr>
              <a:t> de contacts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27E90908-42FD-41AF-8E87-0B5F8DA8E1EE}"/>
              </a:ext>
            </a:extLst>
          </p:cNvPr>
          <p:cNvSpPr txBox="1"/>
          <p:nvPr/>
        </p:nvSpPr>
        <p:spPr>
          <a:xfrm>
            <a:off x="1102768" y="1961456"/>
            <a:ext cx="22466496" cy="1477328"/>
          </a:xfrm>
          <a:prstGeom prst="rect">
            <a:avLst/>
          </a:prstGeom>
          <a:noFill/>
        </p:spPr>
        <p:txBody>
          <a:bodyPr wrap="square">
            <a:spAutoFit/>
          </a:bodyPr>
          <a:lstStyle/>
          <a:p>
            <a:pPr algn="l"/>
            <a:endParaRPr lang="en-US" sz="3000" b="1" i="0" u="none" strike="noStrike" baseline="0" dirty="0">
              <a:solidFill>
                <a:srgbClr val="000000"/>
              </a:solidFill>
              <a:latin typeface="Calibri" panose="020F0502020204030204" pitchFamily="34" charset="0"/>
              <a:cs typeface="Calibri" panose="020F0502020204030204" pitchFamily="34" charset="0"/>
              <a:sym typeface="Poppins Medium"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dirty="0">
              <a:latin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A9D1F395-0058-4330-A1FA-D997A02AC120}"/>
              </a:ext>
            </a:extLst>
          </p:cNvPr>
          <p:cNvSpPr txBox="1"/>
          <p:nvPr/>
        </p:nvSpPr>
        <p:spPr>
          <a:xfrm>
            <a:off x="814736" y="2700120"/>
            <a:ext cx="23258584" cy="4247317"/>
          </a:xfrm>
          <a:prstGeom prst="rect">
            <a:avLst/>
          </a:prstGeom>
          <a:noFill/>
        </p:spPr>
        <p:txBody>
          <a:bodyPr wrap="square">
            <a:spAutoFit/>
          </a:bodyPr>
          <a:lstStyle/>
          <a:p>
            <a:pPr algn="l"/>
            <a:r>
              <a:rPr lang="fr-FR" sz="3000" b="0" i="0" u="none" strike="noStrike" baseline="0" dirty="0">
                <a:solidFill>
                  <a:schemeClr val="bg1"/>
                </a:solidFill>
                <a:latin typeface="Calibri" panose="020F0502020204030204" pitchFamily="34" charset="0"/>
                <a:cs typeface="Calibri" panose="020F0502020204030204" pitchFamily="34" charset="0"/>
              </a:rPr>
              <a:t>Un </a:t>
            </a:r>
            <a:r>
              <a:rPr lang="fr-FR" sz="3000" b="1" i="0" u="none" strike="noStrike" baseline="0" dirty="0">
                <a:solidFill>
                  <a:schemeClr val="bg1"/>
                </a:solidFill>
                <a:latin typeface="Calibri" panose="020F0502020204030204" pitchFamily="34" charset="0"/>
                <a:cs typeface="Calibri" panose="020F0502020204030204" pitchFamily="34" charset="0"/>
              </a:rPr>
              <a:t>groupe de contacts </a:t>
            </a:r>
            <a:r>
              <a:rPr lang="fr-FR" sz="3000" i="0" u="none" strike="noStrike" baseline="0" dirty="0">
                <a:solidFill>
                  <a:schemeClr val="bg1"/>
                </a:solidFill>
                <a:latin typeface="Calibri" panose="020F0502020204030204" pitchFamily="34" charset="0"/>
                <a:cs typeface="Calibri" panose="020F0502020204030204" pitchFamily="34" charset="0"/>
              </a:rPr>
              <a:t>vous permet d’ </a:t>
            </a:r>
            <a:r>
              <a:rPr lang="fr-FR" sz="3000" b="0" i="0" u="none" strike="noStrike" baseline="0" dirty="0">
                <a:solidFill>
                  <a:schemeClr val="bg1"/>
                </a:solidFill>
                <a:latin typeface="Calibri" panose="020F0502020204030204" pitchFamily="34" charset="0"/>
                <a:cs typeface="Calibri" panose="020F0502020204030204" pitchFamily="34" charset="0"/>
              </a:rPr>
              <a:t>envoyer un </a:t>
            </a:r>
            <a:r>
              <a:rPr lang="fr-FR" sz="3000" dirty="0">
                <a:solidFill>
                  <a:schemeClr val="bg1"/>
                </a:solidFill>
                <a:latin typeface="Calibri" panose="020F0502020204030204" pitchFamily="34" charset="0"/>
                <a:cs typeface="Calibri" panose="020F0502020204030204" pitchFamily="34" charset="0"/>
              </a:rPr>
              <a:t>courriel</a:t>
            </a:r>
            <a:r>
              <a:rPr lang="fr-FR" sz="3000" b="0" i="0" u="none" strike="noStrike" baseline="0" dirty="0">
                <a:solidFill>
                  <a:schemeClr val="bg1"/>
                </a:solidFill>
                <a:latin typeface="Calibri" panose="020F0502020204030204" pitchFamily="34" charset="0"/>
                <a:cs typeface="Calibri" panose="020F0502020204030204" pitchFamily="34" charset="0"/>
              </a:rPr>
              <a:t> à plusieurs personnes sans avoir à ajouter chaque nom individuellement.</a:t>
            </a:r>
          </a:p>
          <a:p>
            <a:pPr algn="l"/>
            <a:endParaRPr lang="fr-FR" sz="3000" dirty="0">
              <a:solidFill>
                <a:schemeClr val="bg1"/>
              </a:solidFill>
              <a:latin typeface="Calibri" panose="020F0502020204030204" pitchFamily="34" charset="0"/>
              <a:cs typeface="Calibri" panose="020F0502020204030204" pitchFamily="34" charset="0"/>
            </a:endParaRPr>
          </a:p>
          <a:p>
            <a:pPr marL="514350" indent="-514350" algn="l">
              <a:buFont typeface="+mj-lt"/>
              <a:buAutoNum type="arabicPeriod"/>
            </a:pPr>
            <a:r>
              <a:rPr lang="fr-FR" sz="3000" dirty="0">
                <a:solidFill>
                  <a:schemeClr val="bg1"/>
                </a:solidFill>
                <a:latin typeface="Calibri" panose="020F0502020204030204" pitchFamily="34" charset="0"/>
                <a:cs typeface="Calibri" panose="020F0502020204030204" pitchFamily="34" charset="0"/>
              </a:rPr>
              <a:t>Depuis l’onglet Accueil, cliquez sur </a:t>
            </a:r>
            <a:r>
              <a:rPr lang="fr-FR" sz="3000" b="1" dirty="0">
                <a:solidFill>
                  <a:schemeClr val="bg1"/>
                </a:solidFill>
                <a:latin typeface="Calibri" panose="020F0502020204030204" pitchFamily="34" charset="0"/>
                <a:cs typeface="Calibri" panose="020F0502020204030204" pitchFamily="34" charset="0"/>
              </a:rPr>
              <a:t>Nouveau groupe de contacts</a:t>
            </a:r>
          </a:p>
          <a:p>
            <a:pPr marL="514350" indent="-514350" algn="l">
              <a:buFont typeface="+mj-lt"/>
              <a:buAutoNum type="arabicPeriod"/>
            </a:pPr>
            <a:r>
              <a:rPr lang="fr-FR" sz="3000" dirty="0">
                <a:solidFill>
                  <a:schemeClr val="bg1"/>
                </a:solidFill>
                <a:latin typeface="Calibri" panose="020F0502020204030204" pitchFamily="34" charset="0"/>
                <a:cs typeface="Calibri" panose="020F0502020204030204" pitchFamily="34" charset="0"/>
              </a:rPr>
              <a:t>Dans la zone Nom, tapez le nom de votre groupe.</a:t>
            </a:r>
          </a:p>
          <a:p>
            <a:pPr marL="514350" indent="-514350" algn="l">
              <a:buFont typeface="+mj-lt"/>
              <a:buAutoNum type="arabicPeriod"/>
            </a:pPr>
            <a:r>
              <a:rPr lang="fr-FR" sz="3000" dirty="0">
                <a:solidFill>
                  <a:schemeClr val="bg1"/>
                </a:solidFill>
                <a:latin typeface="Calibri" panose="020F0502020204030204" pitchFamily="34" charset="0"/>
                <a:cs typeface="Calibri" panose="020F0502020204030204" pitchFamily="34" charset="0"/>
              </a:rPr>
              <a:t>Cliquez sur le bouton </a:t>
            </a:r>
            <a:r>
              <a:rPr lang="fr-FR" sz="3000" b="1" dirty="0">
                <a:solidFill>
                  <a:schemeClr val="bg1"/>
                </a:solidFill>
                <a:latin typeface="Calibri" panose="020F0502020204030204" pitchFamily="34" charset="0"/>
                <a:cs typeface="Calibri" panose="020F0502020204030204" pitchFamily="34" charset="0"/>
              </a:rPr>
              <a:t>Ajouter des membres </a:t>
            </a:r>
            <a:r>
              <a:rPr lang="fr-FR" sz="3000" dirty="0">
                <a:solidFill>
                  <a:schemeClr val="bg1"/>
                </a:solidFill>
                <a:latin typeface="Calibri" panose="020F0502020204030204" pitchFamily="34" charset="0"/>
                <a:cs typeface="Calibri" panose="020F0502020204030204" pitchFamily="34" charset="0"/>
              </a:rPr>
              <a:t>pour ajouter des membres à partir de votre carnet d’adresse et contacts.</a:t>
            </a:r>
          </a:p>
          <a:p>
            <a:pPr marL="514350" indent="-514350" algn="l">
              <a:buFont typeface="+mj-lt"/>
              <a:buAutoNum type="arabicPeriod"/>
            </a:pPr>
            <a:r>
              <a:rPr lang="fr-FR" sz="3000" dirty="0">
                <a:solidFill>
                  <a:schemeClr val="bg1"/>
                </a:solidFill>
                <a:latin typeface="Calibri" panose="020F0502020204030204" pitchFamily="34" charset="0"/>
                <a:cs typeface="Calibri" panose="020F0502020204030204" pitchFamily="34" charset="0"/>
              </a:rPr>
              <a:t>Cliquez sur </a:t>
            </a:r>
            <a:r>
              <a:rPr lang="fr-FR" sz="3000" b="1" dirty="0">
                <a:solidFill>
                  <a:schemeClr val="bg1"/>
                </a:solidFill>
                <a:latin typeface="Calibri" panose="020F0502020204030204" pitchFamily="34" charset="0"/>
                <a:cs typeface="Calibri" panose="020F0502020204030204" pitchFamily="34" charset="0"/>
              </a:rPr>
              <a:t>Enregistrer et fermer </a:t>
            </a:r>
            <a:r>
              <a:rPr lang="fr-FR" sz="3000" dirty="0">
                <a:solidFill>
                  <a:schemeClr val="bg1"/>
                </a:solidFill>
                <a:latin typeface="Calibri" panose="020F0502020204030204" pitchFamily="34" charset="0"/>
                <a:cs typeface="Calibri" panose="020F0502020204030204" pitchFamily="34" charset="0"/>
              </a:rPr>
              <a:t>pour enregistrer le nouveau groupe de contacts.</a:t>
            </a:r>
          </a:p>
          <a:p>
            <a:pPr algn="l"/>
            <a:endParaRPr lang="fr-FR" sz="3000" dirty="0">
              <a:solidFill>
                <a:schemeClr val="bg1"/>
              </a:solidFill>
              <a:latin typeface="Calibri" panose="020F0502020204030204" pitchFamily="34" charset="0"/>
              <a:cs typeface="Calibri" panose="020F0502020204030204" pitchFamily="34" charset="0"/>
            </a:endParaRPr>
          </a:p>
          <a:p>
            <a:pPr algn="l"/>
            <a:r>
              <a:rPr lang="fr-FR" sz="3000" dirty="0">
                <a:solidFill>
                  <a:schemeClr val="bg1"/>
                </a:solidFill>
                <a:latin typeface="Calibri" panose="020F0502020204030204" pitchFamily="34" charset="0"/>
                <a:cs typeface="Calibri" panose="020F0502020204030204" pitchFamily="34" charset="0"/>
              </a:rPr>
              <a:t>Pour supprimer un membre, il suffit d’ouvrir le groupe de contacts et de cliquer sur </a:t>
            </a:r>
            <a:r>
              <a:rPr lang="fr-FR" sz="3000" b="1" dirty="0">
                <a:solidFill>
                  <a:schemeClr val="bg1"/>
                </a:solidFill>
                <a:latin typeface="Calibri" panose="020F0502020204030204" pitchFamily="34" charset="0"/>
                <a:cs typeface="Calibri" panose="020F0502020204030204" pitchFamily="34" charset="0"/>
              </a:rPr>
              <a:t>Supprimer un membre</a:t>
            </a:r>
          </a:p>
          <a:p>
            <a:pPr algn="l"/>
            <a:r>
              <a:rPr lang="fr-FR" sz="3000" dirty="0">
                <a:solidFill>
                  <a:schemeClr val="bg1"/>
                </a:solidFill>
                <a:latin typeface="Calibri" panose="020F0502020204030204" pitchFamily="34" charset="0"/>
                <a:cs typeface="Calibri" panose="020F0502020204030204" pitchFamily="34" charset="0"/>
              </a:rPr>
              <a:t>Vous pouvez aussi Supprimer le groupe en cliquant sur </a:t>
            </a:r>
            <a:r>
              <a:rPr lang="fr-FR" sz="3000" b="1" dirty="0">
                <a:solidFill>
                  <a:schemeClr val="bg1"/>
                </a:solidFill>
                <a:latin typeface="Calibri" panose="020F0502020204030204" pitchFamily="34" charset="0"/>
                <a:cs typeface="Calibri" panose="020F0502020204030204" pitchFamily="34" charset="0"/>
              </a:rPr>
              <a:t>Supprimer le groupe</a:t>
            </a:r>
          </a:p>
        </p:txBody>
      </p:sp>
      <p:pic>
        <p:nvPicPr>
          <p:cNvPr id="4" name="Image 3">
            <a:extLst>
              <a:ext uri="{FF2B5EF4-FFF2-40B4-BE49-F238E27FC236}">
                <a16:creationId xmlns:a16="http://schemas.microsoft.com/office/drawing/2014/main" id="{AC579C4C-B944-46E6-B5DE-8307CE9BDBA8}"/>
              </a:ext>
            </a:extLst>
          </p:cNvPr>
          <p:cNvPicPr>
            <a:picLocks noChangeAspect="1"/>
          </p:cNvPicPr>
          <p:nvPr/>
        </p:nvPicPr>
        <p:blipFill>
          <a:blip r:embed="rId2"/>
          <a:stretch>
            <a:fillRect/>
          </a:stretch>
        </p:blipFill>
        <p:spPr>
          <a:xfrm>
            <a:off x="20328904" y="3625485"/>
            <a:ext cx="1800200" cy="1500167"/>
          </a:xfrm>
          <a:prstGeom prst="rect">
            <a:avLst/>
          </a:prstGeom>
          <a:ln w="19050">
            <a:solidFill>
              <a:srgbClr val="0070C0"/>
            </a:solid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D812D20B-7552-4BE0-AFE3-A06C5B70121B}"/>
              </a:ext>
            </a:extLst>
          </p:cNvPr>
          <p:cNvPicPr>
            <a:picLocks noChangeAspect="1"/>
          </p:cNvPicPr>
          <p:nvPr/>
        </p:nvPicPr>
        <p:blipFill>
          <a:blip r:embed="rId3"/>
          <a:stretch>
            <a:fillRect/>
          </a:stretch>
        </p:blipFill>
        <p:spPr>
          <a:xfrm>
            <a:off x="3433792" y="7817013"/>
            <a:ext cx="17516417" cy="4247317"/>
          </a:xfrm>
          <a:prstGeom prst="rect">
            <a:avLst/>
          </a:prstGeom>
          <a:ln w="19050">
            <a:solidFill>
              <a:srgbClr val="0070C0"/>
            </a:solidFill>
          </a:ln>
          <a:effectLst>
            <a:outerShdw blurRad="292100" dist="139700" dir="2700000" algn="tl" rotWithShape="0">
              <a:srgbClr val="333333">
                <a:alpha val="65000"/>
              </a:srgbClr>
            </a:outerShdw>
          </a:effectLst>
        </p:spPr>
      </p:pic>
      <p:sp>
        <p:nvSpPr>
          <p:cNvPr id="10" name="Rectangle : coins arrondis 9">
            <a:extLst>
              <a:ext uri="{FF2B5EF4-FFF2-40B4-BE49-F238E27FC236}">
                <a16:creationId xmlns:a16="http://schemas.microsoft.com/office/drawing/2014/main" id="{0F2FB882-5ADC-4BEF-91DD-24B3C9DF172C}"/>
              </a:ext>
            </a:extLst>
          </p:cNvPr>
          <p:cNvSpPr/>
          <p:nvPr/>
        </p:nvSpPr>
        <p:spPr bwMode="auto">
          <a:xfrm>
            <a:off x="9383688" y="8370168"/>
            <a:ext cx="1296144" cy="1440160"/>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1" name="Rectangle : coins arrondis 10">
            <a:extLst>
              <a:ext uri="{FF2B5EF4-FFF2-40B4-BE49-F238E27FC236}">
                <a16:creationId xmlns:a16="http://schemas.microsoft.com/office/drawing/2014/main" id="{AF301059-0E34-496B-A300-3FA80C4F0C24}"/>
              </a:ext>
            </a:extLst>
          </p:cNvPr>
          <p:cNvSpPr/>
          <p:nvPr/>
        </p:nvSpPr>
        <p:spPr bwMode="auto">
          <a:xfrm>
            <a:off x="10679832" y="8370168"/>
            <a:ext cx="1296144" cy="1440160"/>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2" name="Rectangle : coins arrondis 11">
            <a:extLst>
              <a:ext uri="{FF2B5EF4-FFF2-40B4-BE49-F238E27FC236}">
                <a16:creationId xmlns:a16="http://schemas.microsoft.com/office/drawing/2014/main" id="{255DFCB9-5916-427E-825A-FC2BF718ADF2}"/>
              </a:ext>
            </a:extLst>
          </p:cNvPr>
          <p:cNvSpPr/>
          <p:nvPr/>
        </p:nvSpPr>
        <p:spPr bwMode="auto">
          <a:xfrm>
            <a:off x="4631160" y="8370168"/>
            <a:ext cx="1152128" cy="1440160"/>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 name="Rectangle : coins arrondis 1">
            <a:extLst>
              <a:ext uri="{FF2B5EF4-FFF2-40B4-BE49-F238E27FC236}">
                <a16:creationId xmlns:a16="http://schemas.microsoft.com/office/drawing/2014/main" id="{4035A6E3-B7C3-49F6-9D3D-2574FCE7A222}"/>
              </a:ext>
            </a:extLst>
          </p:cNvPr>
          <p:cNvSpPr/>
          <p:nvPr/>
        </p:nvSpPr>
        <p:spPr bwMode="auto">
          <a:xfrm>
            <a:off x="3433792" y="8370168"/>
            <a:ext cx="1152128" cy="1440160"/>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632841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500"/>
                                        <p:tgtEl>
                                          <p:spTgt spid="6">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7" end="7"/>
                                            </p:txEl>
                                          </p:spTgt>
                                        </p:tgtEl>
                                        <p:attrNameLst>
                                          <p:attrName>style.visibility</p:attrName>
                                        </p:attrNameLst>
                                      </p:cBhvr>
                                      <p:to>
                                        <p:strVal val="visible"/>
                                      </p:to>
                                    </p:set>
                                    <p:animEffect transition="in" filter="fade">
                                      <p:cBhvr>
                                        <p:cTn id="44" dur="500"/>
                                        <p:tgtEl>
                                          <p:spTgt spid="6">
                                            <p:txEl>
                                              <p:pRg st="7" end="7"/>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fade">
                                      <p:cBhvr>
                                        <p:cTn id="52" dur="500"/>
                                        <p:tgtEl>
                                          <p:spTgt spid="6">
                                            <p:txEl>
                                              <p:pRg st="8" end="8"/>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39</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rgbClr val="000000"/>
                </a:solidFill>
                <a:latin typeface="Montserrat Semi" charset="0"/>
                <a:ea typeface="Montserrat Semi" charset="0"/>
                <a:cs typeface="Montserrat Semi" charset="0"/>
                <a:sym typeface="Poppins Medium" charset="0"/>
              </a:rPr>
              <a:t>Transférer</a:t>
            </a:r>
            <a:r>
              <a:rPr lang="en-US" altLang="x-none" sz="7200" b="1" dirty="0">
                <a:solidFill>
                  <a:srgbClr val="000000"/>
                </a:solidFill>
                <a:latin typeface="Montserrat Semi" charset="0"/>
                <a:ea typeface="Montserrat Semi" charset="0"/>
                <a:cs typeface="Montserrat Semi" charset="0"/>
                <a:sym typeface="Poppins Medium" charset="0"/>
              </a:rPr>
              <a:t> un contact </a:t>
            </a:r>
            <a:r>
              <a:rPr lang="en-US" altLang="x-none" sz="7200" b="1" dirty="0" err="1">
                <a:solidFill>
                  <a:srgbClr val="000000"/>
                </a:solidFill>
                <a:latin typeface="Montserrat Semi" charset="0"/>
                <a:ea typeface="Montserrat Semi" charset="0"/>
                <a:cs typeface="Montserrat Semi" charset="0"/>
                <a:sym typeface="Poppins Medium" charset="0"/>
              </a:rPr>
              <a:t>ou</a:t>
            </a:r>
            <a:r>
              <a:rPr lang="en-US" altLang="x-none" sz="7200" b="1" dirty="0">
                <a:solidFill>
                  <a:srgbClr val="000000"/>
                </a:solidFill>
                <a:latin typeface="Montserrat Semi" charset="0"/>
                <a:ea typeface="Montserrat Semi" charset="0"/>
                <a:cs typeface="Montserrat Semi" charset="0"/>
                <a:sym typeface="Poppins Medium" charset="0"/>
              </a:rPr>
              <a:t> un </a:t>
            </a:r>
            <a:r>
              <a:rPr lang="en-US" altLang="x-none" sz="7200" b="1" dirty="0" err="1">
                <a:solidFill>
                  <a:srgbClr val="000000"/>
                </a:solidFill>
                <a:latin typeface="Montserrat Semi" charset="0"/>
                <a:ea typeface="Montserrat Semi" charset="0"/>
                <a:cs typeface="Montserrat Semi" charset="0"/>
                <a:sym typeface="Poppins Medium" charset="0"/>
              </a:rPr>
              <a:t>groupe</a:t>
            </a:r>
            <a:r>
              <a:rPr lang="en-US" altLang="x-none" sz="7200" b="1" dirty="0">
                <a:solidFill>
                  <a:srgbClr val="000000"/>
                </a:solidFill>
                <a:latin typeface="Montserrat Semi" charset="0"/>
                <a:ea typeface="Montserrat Semi" charset="0"/>
                <a:cs typeface="Montserrat Semi" charset="0"/>
                <a:sym typeface="Poppins Medium" charset="0"/>
              </a:rPr>
              <a:t> de contacts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27E90908-42FD-41AF-8E87-0B5F8DA8E1EE}"/>
              </a:ext>
            </a:extLst>
          </p:cNvPr>
          <p:cNvSpPr txBox="1"/>
          <p:nvPr/>
        </p:nvSpPr>
        <p:spPr>
          <a:xfrm>
            <a:off x="1102768" y="1961456"/>
            <a:ext cx="22466496" cy="2400657"/>
          </a:xfrm>
          <a:prstGeom prst="rect">
            <a:avLst/>
          </a:prstGeom>
          <a:noFill/>
        </p:spPr>
        <p:txBody>
          <a:bodyPr wrap="square">
            <a:spAutoFit/>
          </a:bodyPr>
          <a:lstStyle/>
          <a:p>
            <a:pPr marL="514350" indent="-514350" algn="l">
              <a:buFont typeface="+mj-lt"/>
              <a:buAutoNum type="arabicPeriod"/>
            </a:pPr>
            <a:endParaRPr lang="en-US" sz="3000" b="1" i="0" u="none" strike="noStrike" baseline="0" dirty="0">
              <a:solidFill>
                <a:schemeClr val="bg1"/>
              </a:solidFill>
              <a:latin typeface="Calibri" panose="020F0502020204030204" pitchFamily="34" charset="0"/>
              <a:cs typeface="Calibri" panose="020F0502020204030204" pitchFamily="34" charset="0"/>
              <a:sym typeface="Poppins Medium" charset="0"/>
            </a:endParaRPr>
          </a:p>
          <a:p>
            <a:pPr marL="514350" indent="-514350" algn="l">
              <a:buFont typeface="+mj-lt"/>
              <a:buAutoNum type="arabicPeriod"/>
            </a:pPr>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514350" indent="-514350" algn="l">
              <a:buFont typeface="+mj-lt"/>
              <a:buAutoNum type="arabicPeriod"/>
            </a:pPr>
            <a:r>
              <a:rPr lang="fr-FR" sz="3000" dirty="0">
                <a:solidFill>
                  <a:schemeClr val="bg1"/>
                </a:solidFill>
                <a:latin typeface="Calibri" panose="020F0502020204030204" pitchFamily="34" charset="0"/>
                <a:cs typeface="Calibri" panose="020F0502020204030204" pitchFamily="34" charset="0"/>
              </a:rPr>
              <a:t>Effectuez un clic droit sur le contact ou groupe de contacts que vous souhaitez transférer.</a:t>
            </a:r>
          </a:p>
          <a:p>
            <a:pPr marL="514350" indent="-514350" algn="l">
              <a:buFont typeface="+mj-lt"/>
              <a:buAutoNum type="arabicPeriod"/>
            </a:pPr>
            <a:r>
              <a:rPr lang="fr-FR" sz="3000" dirty="0">
                <a:solidFill>
                  <a:schemeClr val="bg1"/>
                </a:solidFill>
                <a:latin typeface="Calibri" panose="020F0502020204030204" pitchFamily="34" charset="0"/>
                <a:cs typeface="Calibri" panose="020F0502020204030204" pitchFamily="34" charset="0"/>
              </a:rPr>
              <a:t>Cliquez sur </a:t>
            </a:r>
            <a:r>
              <a:rPr lang="fr-FR" sz="3000" b="1" dirty="0">
                <a:solidFill>
                  <a:schemeClr val="bg1"/>
                </a:solidFill>
                <a:latin typeface="Calibri" panose="020F0502020204030204" pitchFamily="34" charset="0"/>
                <a:cs typeface="Calibri" panose="020F0502020204030204" pitchFamily="34" charset="0"/>
              </a:rPr>
              <a:t>Transférer un contact </a:t>
            </a:r>
            <a:r>
              <a:rPr lang="fr-FR" sz="3000" dirty="0">
                <a:solidFill>
                  <a:schemeClr val="bg1"/>
                </a:solidFill>
                <a:latin typeface="Calibri" panose="020F0502020204030204" pitchFamily="34" charset="0"/>
                <a:cs typeface="Calibri" panose="020F0502020204030204" pitchFamily="34" charset="0"/>
              </a:rPr>
              <a:t>puis sur </a:t>
            </a:r>
            <a:r>
              <a:rPr lang="fr-FR" sz="3000" b="1" dirty="0">
                <a:solidFill>
                  <a:schemeClr val="bg1"/>
                </a:solidFill>
                <a:latin typeface="Calibri" panose="020F0502020204030204" pitchFamily="34" charset="0"/>
                <a:cs typeface="Calibri" panose="020F0502020204030204" pitchFamily="34" charset="0"/>
              </a:rPr>
              <a:t>Comme contact Outlook</a:t>
            </a:r>
          </a:p>
          <a:p>
            <a:pPr marL="514350" indent="-514350" algn="l">
              <a:buFont typeface="+mj-lt"/>
              <a:buAutoNum type="arabicPeriod"/>
            </a:pPr>
            <a:endParaRPr lang="fr-FR" sz="3000" dirty="0">
              <a:solidFill>
                <a:schemeClr val="bg1"/>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E19D5A15-8091-44A8-B3DD-C436187C9EE0}"/>
              </a:ext>
            </a:extLst>
          </p:cNvPr>
          <p:cNvPicPr>
            <a:picLocks noChangeAspect="1"/>
          </p:cNvPicPr>
          <p:nvPr/>
        </p:nvPicPr>
        <p:blipFill rotWithShape="1">
          <a:blip r:embed="rId2"/>
          <a:srcRect l="8952" r="62108" b="39500"/>
          <a:stretch/>
        </p:blipFill>
        <p:spPr>
          <a:xfrm>
            <a:off x="6611380" y="4184054"/>
            <a:ext cx="11161240" cy="6562378"/>
          </a:xfrm>
          <a:prstGeom prst="rect">
            <a:avLst/>
          </a:prstGeom>
          <a:ln w="19050">
            <a:solidFill>
              <a:srgbClr val="416FFE"/>
            </a:solid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5D9F7110-9C11-4227-AA3D-0BC0F9F47BF9}"/>
              </a:ext>
            </a:extLst>
          </p:cNvPr>
          <p:cNvSpPr txBox="1"/>
          <p:nvPr/>
        </p:nvSpPr>
        <p:spPr>
          <a:xfrm>
            <a:off x="1642828" y="11754544"/>
            <a:ext cx="21098344" cy="1015663"/>
          </a:xfrm>
          <a:prstGeom prst="rect">
            <a:avLst/>
          </a:prstGeom>
          <a:noFill/>
        </p:spPr>
        <p:txBody>
          <a:bodyPr wrap="square" rtlCol="0">
            <a:spAutoFit/>
          </a:bodyPr>
          <a:lstStyle/>
          <a:p>
            <a:r>
              <a:rPr lang="fr-FR" sz="3000" dirty="0">
                <a:solidFill>
                  <a:schemeClr val="bg1"/>
                </a:solidFill>
                <a:latin typeface="Calibri" panose="020F0502020204030204" pitchFamily="34" charset="0"/>
                <a:cs typeface="Calibri" panose="020F0502020204030204" pitchFamily="34" charset="0"/>
              </a:rPr>
              <a:t>Rappel: Il est également possible de joindre en tant que pièce jointe un contact ou groupe de contacts ( via Autres élément Outlook)</a:t>
            </a:r>
          </a:p>
          <a:p>
            <a:endParaRPr lang="fr-FR" sz="3000" dirty="0"/>
          </a:p>
        </p:txBody>
      </p:sp>
      <p:sp>
        <p:nvSpPr>
          <p:cNvPr id="9" name="Rectangle : coins arrondis 8">
            <a:extLst>
              <a:ext uri="{FF2B5EF4-FFF2-40B4-BE49-F238E27FC236}">
                <a16:creationId xmlns:a16="http://schemas.microsoft.com/office/drawing/2014/main" id="{05773F77-6E5D-4440-B9AC-291DFD471376}"/>
              </a:ext>
            </a:extLst>
          </p:cNvPr>
          <p:cNvSpPr/>
          <p:nvPr/>
        </p:nvSpPr>
        <p:spPr bwMode="auto">
          <a:xfrm>
            <a:off x="13416136" y="8442176"/>
            <a:ext cx="1944216" cy="28803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0" name="Rectangle : coins arrondis 9">
            <a:extLst>
              <a:ext uri="{FF2B5EF4-FFF2-40B4-BE49-F238E27FC236}">
                <a16:creationId xmlns:a16="http://schemas.microsoft.com/office/drawing/2014/main" id="{C35161C5-FE9C-4B64-ACB7-B05D496D62C9}"/>
              </a:ext>
            </a:extLst>
          </p:cNvPr>
          <p:cNvSpPr/>
          <p:nvPr/>
        </p:nvSpPr>
        <p:spPr bwMode="auto">
          <a:xfrm>
            <a:off x="11111880" y="8010128"/>
            <a:ext cx="2016224" cy="28803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774028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4</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Barre </a:t>
            </a:r>
            <a:r>
              <a:rPr lang="en-US" altLang="x-none" sz="7200" b="1" dirty="0" err="1">
                <a:solidFill>
                  <a:srgbClr val="000000"/>
                </a:solidFill>
                <a:latin typeface="Montserrat Semi" charset="0"/>
                <a:ea typeface="Montserrat Semi" charset="0"/>
                <a:cs typeface="Montserrat Semi" charset="0"/>
                <a:sym typeface="Poppins Medium" charset="0"/>
              </a:rPr>
              <a:t>d’accès</a:t>
            </a:r>
            <a:r>
              <a:rPr lang="en-US" altLang="x-none" sz="7200" b="1" dirty="0">
                <a:solidFill>
                  <a:srgbClr val="000000"/>
                </a:solidFill>
                <a:latin typeface="Montserrat Semi" charset="0"/>
                <a:ea typeface="Montserrat Semi" charset="0"/>
                <a:cs typeface="Montserrat Semi" charset="0"/>
                <a:sym typeface="Poppins Medium" charset="0"/>
              </a:rPr>
              <a:t> </a:t>
            </a:r>
            <a:r>
              <a:rPr lang="en-US" altLang="x-none" sz="7200" b="1" dirty="0" err="1">
                <a:solidFill>
                  <a:srgbClr val="000000"/>
                </a:solidFill>
                <a:latin typeface="Montserrat Semi" charset="0"/>
                <a:ea typeface="Montserrat Semi" charset="0"/>
                <a:cs typeface="Montserrat Semi" charset="0"/>
                <a:sym typeface="Poppins Medium" charset="0"/>
              </a:rPr>
              <a:t>rapide</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9" name="ZoneTexte 8">
            <a:extLst>
              <a:ext uri="{FF2B5EF4-FFF2-40B4-BE49-F238E27FC236}">
                <a16:creationId xmlns:a16="http://schemas.microsoft.com/office/drawing/2014/main" id="{B1F6B25F-35C6-4FE9-81FD-0B84DFDE177C}"/>
              </a:ext>
            </a:extLst>
          </p:cNvPr>
          <p:cNvSpPr txBox="1"/>
          <p:nvPr/>
        </p:nvSpPr>
        <p:spPr>
          <a:xfrm>
            <a:off x="598713" y="2393504"/>
            <a:ext cx="22842312" cy="3508653"/>
          </a:xfrm>
          <a:prstGeom prst="rect">
            <a:avLst/>
          </a:prstGeom>
          <a:noFill/>
        </p:spPr>
        <p:txBody>
          <a:bodyPr wrap="square">
            <a:spAutoFit/>
          </a:bodyPr>
          <a:lstStyle/>
          <a:p>
            <a:pPr algn="l"/>
            <a:r>
              <a:rPr lang="fr-FR" sz="3000" b="0" i="0" u="none" strike="noStrike" baseline="0" dirty="0">
                <a:solidFill>
                  <a:srgbClr val="000000"/>
                </a:solidFill>
                <a:latin typeface="Calibri" panose="020F0502020204030204" pitchFamily="34" charset="0"/>
              </a:rPr>
              <a:t>La barre d'accès rapide vous permet de vous déplacer parmi les principales fonctionnalités d’Outlook: courrier, calendrier, contacts et tâches.</a:t>
            </a:r>
          </a:p>
          <a:p>
            <a:pPr algn="l"/>
            <a:r>
              <a:rPr lang="fr-FR" sz="3000" b="0" i="0" u="none" strike="noStrike" baseline="0" dirty="0">
                <a:solidFill>
                  <a:srgbClr val="000000"/>
                </a:solidFill>
                <a:latin typeface="Calibri" panose="020F0502020204030204" pitchFamily="34" charset="0"/>
              </a:rPr>
              <a:t>Généralement située en bas à gauche de la fenêtre Outlook, la barre d’accès rapide indique, en fonction des paramètres sélectionnés, les noms des boutons (image de gauche) ou les icônes (image de droite) associés aux noms des fonctions.</a:t>
            </a:r>
          </a:p>
          <a:p>
            <a:pPr algn="l"/>
            <a:endParaRPr lang="fr-FR" sz="3000" b="0" i="0" u="none" strike="noStrike" baseline="0" dirty="0">
              <a:solidFill>
                <a:srgbClr val="2F5497"/>
              </a:solidFill>
              <a:latin typeface="Calibri-Light"/>
            </a:endParaRPr>
          </a:p>
          <a:p>
            <a:pPr algn="l"/>
            <a:r>
              <a:rPr lang="fr-FR" sz="3000" b="0" i="0" u="none" strike="noStrike" baseline="0" dirty="0">
                <a:solidFill>
                  <a:srgbClr val="2F5497"/>
                </a:solidFill>
                <a:latin typeface="Calibri-Light"/>
              </a:rPr>
              <a:t>Modifier les affichages de la barre d’accès rapide</a:t>
            </a:r>
          </a:p>
          <a:p>
            <a:pPr algn="l"/>
            <a:r>
              <a:rPr lang="fr-FR" sz="3000" b="0" i="0" u="none" strike="noStrike" baseline="0" dirty="0">
                <a:solidFill>
                  <a:srgbClr val="000000"/>
                </a:solidFill>
                <a:latin typeface="Calibri" panose="020F0502020204030204" pitchFamily="34" charset="0"/>
              </a:rPr>
              <a:t>Vous pouvez contrôler les boutons (ou icônes) qui apparaissent dans la barre d’accès</a:t>
            </a:r>
          </a:p>
          <a:p>
            <a:pPr algn="l"/>
            <a:r>
              <a:rPr lang="fr-FR" sz="3000" b="0" i="0" u="none" strike="noStrike" baseline="0" dirty="0">
                <a:solidFill>
                  <a:srgbClr val="000000"/>
                </a:solidFill>
                <a:latin typeface="Calibri" panose="020F0502020204030204" pitchFamily="34" charset="0"/>
              </a:rPr>
              <a:t>rapide et l’ordre dans lequel ils apparaissent.</a:t>
            </a:r>
          </a:p>
          <a:p>
            <a:pPr algn="l"/>
            <a:r>
              <a:rPr lang="fr-FR" sz="1200" b="0" i="0" u="none" strike="noStrike" baseline="0" dirty="0">
                <a:solidFill>
                  <a:srgbClr val="2F5497"/>
                </a:solidFill>
                <a:latin typeface="Wingdings3"/>
              </a:rPr>
              <a:t>}</a:t>
            </a:r>
            <a:endParaRPr lang="fr-FR" dirty="0"/>
          </a:p>
        </p:txBody>
      </p:sp>
      <p:pic>
        <p:nvPicPr>
          <p:cNvPr id="6" name="Image 5">
            <a:extLst>
              <a:ext uri="{FF2B5EF4-FFF2-40B4-BE49-F238E27FC236}">
                <a16:creationId xmlns:a16="http://schemas.microsoft.com/office/drawing/2014/main" id="{CAE79FBF-5BA1-4222-B997-B5027DD1B724}"/>
              </a:ext>
            </a:extLst>
          </p:cNvPr>
          <p:cNvPicPr>
            <a:picLocks noChangeAspect="1"/>
          </p:cNvPicPr>
          <p:nvPr/>
        </p:nvPicPr>
        <p:blipFill>
          <a:blip r:embed="rId2"/>
          <a:stretch>
            <a:fillRect/>
          </a:stretch>
        </p:blipFill>
        <p:spPr>
          <a:xfrm>
            <a:off x="4055096" y="6497960"/>
            <a:ext cx="15794373" cy="5256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4110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fade">
                                      <p:cBhvr>
                                        <p:cTn id="15" dur="500"/>
                                        <p:tgtEl>
                                          <p:spTgt spid="9">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fade">
                                      <p:cBhvr>
                                        <p:cTn id="18" dur="500"/>
                                        <p:tgtEl>
                                          <p:spTgt spid="9">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fade">
                                      <p:cBhvr>
                                        <p:cTn id="21" dur="500"/>
                                        <p:tgtEl>
                                          <p:spTgt spid="9">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6" end="6"/>
                                            </p:txEl>
                                          </p:spTgt>
                                        </p:tgtEl>
                                        <p:attrNameLst>
                                          <p:attrName>style.visibility</p:attrName>
                                        </p:attrNameLst>
                                      </p:cBhvr>
                                      <p:to>
                                        <p:strVal val="visible"/>
                                      </p:to>
                                    </p:set>
                                    <p:animEffect transition="in" filter="fade">
                                      <p:cBhvr>
                                        <p:cTn id="24" dur="500"/>
                                        <p:tgtEl>
                                          <p:spTgt spid="9">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40</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Importer/Exporter des contacts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27E90908-42FD-41AF-8E87-0B5F8DA8E1EE}"/>
              </a:ext>
            </a:extLst>
          </p:cNvPr>
          <p:cNvSpPr txBox="1"/>
          <p:nvPr/>
        </p:nvSpPr>
        <p:spPr>
          <a:xfrm>
            <a:off x="1102768" y="1961456"/>
            <a:ext cx="22466496" cy="6093976"/>
          </a:xfrm>
          <a:prstGeom prst="rect">
            <a:avLst/>
          </a:prstGeom>
          <a:noFill/>
        </p:spPr>
        <p:txBody>
          <a:bodyPr wrap="square">
            <a:spAutoFit/>
          </a:bodyPr>
          <a:lstStyle/>
          <a:p>
            <a:pPr algn="l"/>
            <a:r>
              <a:rPr lang="fr-FR" sz="3000" dirty="0">
                <a:solidFill>
                  <a:schemeClr val="bg1"/>
                </a:solidFill>
                <a:latin typeface="Calibri" panose="020F0502020204030204" pitchFamily="34" charset="0"/>
                <a:cs typeface="Calibri" panose="020F0502020204030204" pitchFamily="34" charset="0"/>
              </a:rPr>
              <a:t>Outlook vous permet de sauvegarder la liste de vos contacts sur un document Excel.</a:t>
            </a:r>
          </a:p>
          <a:p>
            <a:pPr algn="l"/>
            <a:r>
              <a:rPr lang="fr-FR" sz="3000" dirty="0">
                <a:solidFill>
                  <a:schemeClr val="bg1"/>
                </a:solidFill>
                <a:latin typeface="Calibri" panose="020F0502020204030204" pitchFamily="34" charset="0"/>
                <a:cs typeface="Calibri" panose="020F0502020204030204" pitchFamily="34" charset="0"/>
              </a:rPr>
              <a:t>Cela vous permettra ensuite d’importer cette liste sur n’importe quel client Outlook.</a:t>
            </a:r>
          </a:p>
          <a:p>
            <a:pPr algn="l"/>
            <a:endParaRPr lang="fr-FR" sz="3000" dirty="0">
              <a:solidFill>
                <a:schemeClr val="bg1"/>
              </a:solidFill>
              <a:latin typeface="Calibri" panose="020F0502020204030204" pitchFamily="34" charset="0"/>
              <a:cs typeface="Calibri" panose="020F0502020204030204" pitchFamily="34" charset="0"/>
            </a:endParaRPr>
          </a:p>
          <a:p>
            <a:r>
              <a:rPr lang="fr-FR" sz="3000" b="0" i="0" u="none" strike="noStrike" baseline="0" dirty="0">
                <a:solidFill>
                  <a:srgbClr val="2F5497"/>
                </a:solidFill>
                <a:latin typeface="Calibri" panose="020F0502020204030204" pitchFamily="34" charset="0"/>
                <a:cs typeface="Calibri" panose="020F0502020204030204" pitchFamily="34" charset="0"/>
              </a:rPr>
              <a:t>Exporter sa liste de contacts</a:t>
            </a:r>
          </a:p>
          <a:p>
            <a:pPr algn="l"/>
            <a:endParaRPr lang="fr-FR" sz="3000" dirty="0">
              <a:solidFill>
                <a:schemeClr val="bg1"/>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Dans l’onglet</a:t>
            </a:r>
            <a:r>
              <a:rPr lang="fr-FR" sz="3000" b="1" i="0" u="none" strike="noStrike" baseline="0" dirty="0">
                <a:solidFill>
                  <a:srgbClr val="000000"/>
                </a:solidFill>
                <a:latin typeface="Calibri" panose="020F0502020204030204" pitchFamily="34" charset="0"/>
                <a:cs typeface="Calibri" panose="020F0502020204030204" pitchFamily="34" charset="0"/>
              </a:rPr>
              <a:t> </a:t>
            </a:r>
            <a:r>
              <a:rPr lang="fr-FR" sz="3000" b="1" dirty="0">
                <a:solidFill>
                  <a:srgbClr val="000000"/>
                </a:solidFill>
                <a:latin typeface="Calibri" panose="020F0502020204030204" pitchFamily="34" charset="0"/>
                <a:cs typeface="Calibri" panose="020F0502020204030204" pitchFamily="34" charset="0"/>
              </a:rPr>
              <a:t>Fichier</a:t>
            </a:r>
            <a:r>
              <a:rPr lang="fr-FR" sz="3000" dirty="0">
                <a:solidFill>
                  <a:srgbClr val="000000"/>
                </a:solidFill>
                <a:latin typeface="Calibri" panose="020F0502020204030204" pitchFamily="34" charset="0"/>
                <a:cs typeface="Calibri" panose="020F0502020204030204" pitchFamily="34" charset="0"/>
              </a:rPr>
              <a:t>, c</a:t>
            </a:r>
            <a:r>
              <a:rPr lang="fr-FR" sz="3000" b="0" i="0" u="none" strike="noStrike" baseline="0" dirty="0">
                <a:solidFill>
                  <a:srgbClr val="000000"/>
                </a:solidFill>
                <a:latin typeface="Calibri" panose="020F0502020204030204" pitchFamily="34" charset="0"/>
                <a:cs typeface="Calibri" panose="020F0502020204030204" pitchFamily="34" charset="0"/>
              </a:rPr>
              <a:t>liquez sur </a:t>
            </a:r>
            <a:r>
              <a:rPr lang="fr-FR" sz="3000" b="1" i="0" u="none" strike="noStrike" baseline="0" dirty="0">
                <a:solidFill>
                  <a:srgbClr val="000000"/>
                </a:solidFill>
                <a:latin typeface="Calibri" panose="020F0502020204030204" pitchFamily="34" charset="0"/>
                <a:cs typeface="Calibri" panose="020F0502020204030204" pitchFamily="34" charset="0"/>
              </a:rPr>
              <a:t>Ouvrir et Exporter</a:t>
            </a:r>
          </a:p>
          <a:p>
            <a:pPr algn="l"/>
            <a:r>
              <a:rPr lang="fr-FR" sz="3000" dirty="0">
                <a:solidFill>
                  <a:srgbClr val="000000"/>
                </a:solidFill>
                <a:latin typeface="Calibri" panose="020F0502020204030204" pitchFamily="34" charset="0"/>
                <a:cs typeface="Calibri" panose="020F0502020204030204" pitchFamily="34" charset="0"/>
              </a:rPr>
              <a:t>Cliquez ensuite sur </a:t>
            </a:r>
            <a:r>
              <a:rPr lang="fr-FR" sz="3000" b="1" dirty="0">
                <a:solidFill>
                  <a:srgbClr val="000000"/>
                </a:solidFill>
                <a:latin typeface="Calibri" panose="020F0502020204030204" pitchFamily="34" charset="0"/>
                <a:cs typeface="Calibri" panose="020F0502020204030204" pitchFamily="34" charset="0"/>
              </a:rPr>
              <a:t>Importer/Exporter</a:t>
            </a:r>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Dans </a:t>
            </a:r>
            <a:r>
              <a:rPr lang="fr-FR" sz="3000" b="1" i="0" u="none" strike="noStrike" baseline="0" dirty="0">
                <a:solidFill>
                  <a:srgbClr val="000000"/>
                </a:solidFill>
                <a:latin typeface="Calibri" panose="020F0502020204030204" pitchFamily="34" charset="0"/>
                <a:cs typeface="Calibri" panose="020F0502020204030204" pitchFamily="34" charset="0"/>
              </a:rPr>
              <a:t>l’Assistant Importation et exportation</a:t>
            </a:r>
            <a:r>
              <a:rPr lang="fr-FR" sz="3000" b="0" i="0" u="none" strike="noStrike" baseline="0" dirty="0">
                <a:solidFill>
                  <a:srgbClr val="000000"/>
                </a:solidFill>
                <a:latin typeface="Calibri" panose="020F0502020204030204" pitchFamily="34" charset="0"/>
                <a:cs typeface="Calibri" panose="020F0502020204030204" pitchFamily="34" charset="0"/>
              </a:rPr>
              <a:t>, sélectionnez </a:t>
            </a:r>
            <a:r>
              <a:rPr lang="fr-FR" sz="3000" b="1" i="0" u="none" strike="noStrike" baseline="0" dirty="0">
                <a:solidFill>
                  <a:srgbClr val="000000"/>
                </a:solidFill>
                <a:latin typeface="Calibri" panose="020F0502020204030204" pitchFamily="34" charset="0"/>
                <a:cs typeface="Calibri" panose="020F0502020204030204" pitchFamily="34" charset="0"/>
              </a:rPr>
              <a:t>Exporter des données vers un fichier</a:t>
            </a:r>
          </a:p>
          <a:p>
            <a:pPr algn="l"/>
            <a:r>
              <a:rPr lang="fr-FR" sz="3000" i="0" u="none" strike="noStrike" baseline="0" dirty="0">
                <a:solidFill>
                  <a:srgbClr val="000000"/>
                </a:solidFill>
                <a:latin typeface="Calibri" panose="020F0502020204030204" pitchFamily="34" charset="0"/>
                <a:cs typeface="Calibri" panose="020F0502020204030204" pitchFamily="34" charset="0"/>
              </a:rPr>
              <a:t>Choisissez le type de fichier </a:t>
            </a:r>
            <a:r>
              <a:rPr lang="fr-FR" sz="3000" b="1" i="0" u="none" strike="noStrike" baseline="0" dirty="0">
                <a:solidFill>
                  <a:srgbClr val="000000"/>
                </a:solidFill>
                <a:latin typeface="Calibri" panose="020F0502020204030204" pitchFamily="34" charset="0"/>
                <a:cs typeface="Calibri" panose="020F0502020204030204" pitchFamily="34" charset="0"/>
              </a:rPr>
              <a:t>Valeurs séparées par une vir</a:t>
            </a:r>
            <a:r>
              <a:rPr lang="fr-FR" sz="3000" b="1" dirty="0">
                <a:solidFill>
                  <a:srgbClr val="000000"/>
                </a:solidFill>
                <a:latin typeface="Calibri" panose="020F0502020204030204" pitchFamily="34" charset="0"/>
                <a:cs typeface="Calibri" panose="020F0502020204030204" pitchFamily="34" charset="0"/>
              </a:rPr>
              <a:t>gule</a:t>
            </a:r>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Assurez-vous d’être dans Contacts puis cliquez sur </a:t>
            </a:r>
            <a:r>
              <a:rPr lang="fr-FR" sz="3000" b="1" dirty="0">
                <a:solidFill>
                  <a:srgbClr val="000000"/>
                </a:solidFill>
                <a:latin typeface="Calibri" panose="020F0502020204030204" pitchFamily="34" charset="0"/>
                <a:cs typeface="Calibri" panose="020F0502020204030204" pitchFamily="34" charset="0"/>
              </a:rPr>
              <a:t>S</a:t>
            </a:r>
            <a:r>
              <a:rPr lang="fr-FR" sz="3000" b="1" i="0" u="none" strike="noStrike" baseline="0" dirty="0">
                <a:solidFill>
                  <a:srgbClr val="000000"/>
                </a:solidFill>
                <a:latin typeface="Calibri" panose="020F0502020204030204" pitchFamily="34" charset="0"/>
                <a:cs typeface="Calibri" panose="020F0502020204030204" pitchFamily="34" charset="0"/>
              </a:rPr>
              <a:t>uivant</a:t>
            </a:r>
          </a:p>
          <a:p>
            <a:pPr algn="l"/>
            <a:r>
              <a:rPr lang="fr-FR" sz="3000" dirty="0">
                <a:solidFill>
                  <a:srgbClr val="000000"/>
                </a:solidFill>
                <a:latin typeface="Calibri" panose="020F0502020204030204" pitchFamily="34" charset="0"/>
                <a:cs typeface="Calibri" panose="020F0502020204030204" pitchFamily="34" charset="0"/>
              </a:rPr>
              <a:t>Choisissez</a:t>
            </a:r>
            <a:r>
              <a:rPr lang="fr-FR" sz="3000" b="0" i="0" u="none" strike="noStrike" baseline="0" dirty="0">
                <a:solidFill>
                  <a:srgbClr val="000000"/>
                </a:solidFill>
                <a:latin typeface="Calibri" panose="020F0502020204030204" pitchFamily="34" charset="0"/>
                <a:cs typeface="Calibri" panose="020F0502020204030204" pitchFamily="34" charset="0"/>
              </a:rPr>
              <a:t> l’emplacement et le nom du fichier Excel puis cliquez sur </a:t>
            </a:r>
            <a:r>
              <a:rPr lang="fr-FR" sz="3000" b="1" i="0" u="none" strike="noStrike" baseline="0" dirty="0">
                <a:solidFill>
                  <a:srgbClr val="000000"/>
                </a:solidFill>
                <a:latin typeface="Calibri" panose="020F0502020204030204" pitchFamily="34" charset="0"/>
                <a:cs typeface="Calibri" panose="020F0502020204030204" pitchFamily="34" charset="0"/>
              </a:rPr>
              <a:t>Suivant</a:t>
            </a:r>
          </a:p>
          <a:p>
            <a:pPr algn="l"/>
            <a:r>
              <a:rPr lang="fr-FR" sz="3000" dirty="0">
                <a:solidFill>
                  <a:srgbClr val="000000"/>
                </a:solidFill>
                <a:latin typeface="Calibri" panose="020F0502020204030204" pitchFamily="34" charset="0"/>
                <a:cs typeface="Calibri" panose="020F0502020204030204" pitchFamily="34" charset="0"/>
              </a:rPr>
              <a:t>Cliquez sur </a:t>
            </a:r>
            <a:r>
              <a:rPr lang="fr-FR" sz="3000" b="1" dirty="0">
                <a:solidFill>
                  <a:srgbClr val="000000"/>
                </a:solidFill>
                <a:latin typeface="Calibri" panose="020F0502020204030204" pitchFamily="34" charset="0"/>
                <a:cs typeface="Calibri" panose="020F0502020204030204" pitchFamily="34" charset="0"/>
              </a:rPr>
              <a:t>Terminer.</a:t>
            </a:r>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dirty="0">
              <a:solidFill>
                <a:schemeClr val="bg1"/>
              </a:solidFill>
              <a:latin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id="{89A21A12-0C4F-4323-9A33-0365FC6C4366}"/>
              </a:ext>
            </a:extLst>
          </p:cNvPr>
          <p:cNvPicPr>
            <a:picLocks noChangeAspect="1"/>
          </p:cNvPicPr>
          <p:nvPr/>
        </p:nvPicPr>
        <p:blipFill>
          <a:blip r:embed="rId2"/>
          <a:stretch>
            <a:fillRect/>
          </a:stretch>
        </p:blipFill>
        <p:spPr>
          <a:xfrm>
            <a:off x="16766708" y="3041576"/>
            <a:ext cx="5074364" cy="3368072"/>
          </a:xfrm>
          <a:prstGeom prst="rect">
            <a:avLst/>
          </a:prstGeom>
          <a:ln w="19050">
            <a:solidFill>
              <a:srgbClr val="416FFE"/>
            </a:solid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CCF4C6F1-FFAC-42FE-8564-BDD14FCA518F}"/>
              </a:ext>
            </a:extLst>
          </p:cNvPr>
          <p:cNvPicPr>
            <a:picLocks noChangeAspect="1"/>
          </p:cNvPicPr>
          <p:nvPr/>
        </p:nvPicPr>
        <p:blipFill>
          <a:blip r:embed="rId3"/>
          <a:stretch>
            <a:fillRect/>
          </a:stretch>
        </p:blipFill>
        <p:spPr>
          <a:xfrm>
            <a:off x="16766708" y="6569968"/>
            <a:ext cx="5601147" cy="2654927"/>
          </a:xfrm>
          <a:prstGeom prst="rect">
            <a:avLst/>
          </a:prstGeom>
          <a:ln w="19050">
            <a:solidFill>
              <a:srgbClr val="416FFE"/>
            </a:solidFill>
          </a:ln>
          <a:effectLst>
            <a:outerShdw blurRad="292100" dist="139700" dir="2700000" algn="tl" rotWithShape="0">
              <a:srgbClr val="333333">
                <a:alpha val="65000"/>
              </a:srgbClr>
            </a:outerShdw>
          </a:effectLst>
        </p:spPr>
      </p:pic>
      <p:pic>
        <p:nvPicPr>
          <p:cNvPr id="13" name="Image 12">
            <a:extLst>
              <a:ext uri="{FF2B5EF4-FFF2-40B4-BE49-F238E27FC236}">
                <a16:creationId xmlns:a16="http://schemas.microsoft.com/office/drawing/2014/main" id="{C66180E0-F697-4BBA-BA91-2FC0B4948B19}"/>
              </a:ext>
            </a:extLst>
          </p:cNvPr>
          <p:cNvPicPr>
            <a:picLocks noChangeAspect="1"/>
          </p:cNvPicPr>
          <p:nvPr/>
        </p:nvPicPr>
        <p:blipFill>
          <a:blip r:embed="rId4"/>
          <a:stretch>
            <a:fillRect/>
          </a:stretch>
        </p:blipFill>
        <p:spPr>
          <a:xfrm>
            <a:off x="16753849" y="9461634"/>
            <a:ext cx="4338469" cy="1289209"/>
          </a:xfrm>
          <a:prstGeom prst="rect">
            <a:avLst/>
          </a:prstGeom>
          <a:ln w="19050">
            <a:solidFill>
              <a:srgbClr val="416FFE"/>
            </a:solidFill>
          </a:ln>
          <a:effectLst>
            <a:outerShdw blurRad="292100" dist="139700" dir="2700000" algn="tl" rotWithShape="0">
              <a:srgbClr val="333333">
                <a:alpha val="65000"/>
              </a:srgbClr>
            </a:outerShdw>
          </a:effectLst>
        </p:spPr>
      </p:pic>
      <p:pic>
        <p:nvPicPr>
          <p:cNvPr id="15" name="Image 14">
            <a:extLst>
              <a:ext uri="{FF2B5EF4-FFF2-40B4-BE49-F238E27FC236}">
                <a16:creationId xmlns:a16="http://schemas.microsoft.com/office/drawing/2014/main" id="{EBFC7D3E-A95E-4916-9644-351C8CC62F9A}"/>
              </a:ext>
            </a:extLst>
          </p:cNvPr>
          <p:cNvPicPr>
            <a:picLocks noChangeAspect="1"/>
          </p:cNvPicPr>
          <p:nvPr/>
        </p:nvPicPr>
        <p:blipFill>
          <a:blip r:embed="rId5"/>
          <a:stretch>
            <a:fillRect/>
          </a:stretch>
        </p:blipFill>
        <p:spPr>
          <a:xfrm>
            <a:off x="1042642" y="8267377"/>
            <a:ext cx="6900886" cy="4521977"/>
          </a:xfrm>
          <a:prstGeom prst="rect">
            <a:avLst/>
          </a:prstGeom>
          <a:ln w="19050">
            <a:solidFill>
              <a:srgbClr val="416FFE"/>
            </a:solidFill>
          </a:ln>
          <a:effectLst>
            <a:outerShdw blurRad="292100" dist="139700" dir="2700000" algn="tl" rotWithShape="0">
              <a:srgbClr val="333333">
                <a:alpha val="65000"/>
              </a:srgbClr>
            </a:outerShdw>
          </a:effectLst>
        </p:spPr>
      </p:pic>
      <p:pic>
        <p:nvPicPr>
          <p:cNvPr id="17" name="Image 16">
            <a:extLst>
              <a:ext uri="{FF2B5EF4-FFF2-40B4-BE49-F238E27FC236}">
                <a16:creationId xmlns:a16="http://schemas.microsoft.com/office/drawing/2014/main" id="{EFC1246F-366D-4CDF-B5D8-6BCC39159DE4}"/>
              </a:ext>
            </a:extLst>
          </p:cNvPr>
          <p:cNvPicPr>
            <a:picLocks noChangeAspect="1"/>
          </p:cNvPicPr>
          <p:nvPr/>
        </p:nvPicPr>
        <p:blipFill>
          <a:blip r:embed="rId6"/>
          <a:stretch>
            <a:fillRect/>
          </a:stretch>
        </p:blipFill>
        <p:spPr>
          <a:xfrm>
            <a:off x="9015412" y="8267376"/>
            <a:ext cx="6900886" cy="4552309"/>
          </a:xfrm>
          <a:prstGeom prst="rect">
            <a:avLst/>
          </a:prstGeom>
          <a:ln w="19050">
            <a:solidFill>
              <a:srgbClr val="416FFE"/>
            </a:solidFill>
          </a:ln>
          <a:effectLst>
            <a:outerShdw blurRad="292100" dist="139700" dir="2700000" algn="tl" rotWithShape="0">
              <a:srgbClr val="333333">
                <a:alpha val="65000"/>
              </a:srgbClr>
            </a:outerShdw>
          </a:effectLst>
        </p:spPr>
      </p:pic>
      <p:sp>
        <p:nvSpPr>
          <p:cNvPr id="18" name="Rectangle : coins arrondis 17">
            <a:extLst>
              <a:ext uri="{FF2B5EF4-FFF2-40B4-BE49-F238E27FC236}">
                <a16:creationId xmlns:a16="http://schemas.microsoft.com/office/drawing/2014/main" id="{6C8F861E-EE5D-4EBF-9AAF-D8CAB411D519}"/>
              </a:ext>
            </a:extLst>
          </p:cNvPr>
          <p:cNvSpPr/>
          <p:nvPr/>
        </p:nvSpPr>
        <p:spPr bwMode="auto">
          <a:xfrm>
            <a:off x="18384688" y="5448623"/>
            <a:ext cx="1224136" cy="961025"/>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9" name="Rectangle : coins arrondis 18">
            <a:extLst>
              <a:ext uri="{FF2B5EF4-FFF2-40B4-BE49-F238E27FC236}">
                <a16:creationId xmlns:a16="http://schemas.microsoft.com/office/drawing/2014/main" id="{FF56D80D-7EB7-4076-9CB9-602F05CB4D6E}"/>
              </a:ext>
            </a:extLst>
          </p:cNvPr>
          <p:cNvSpPr/>
          <p:nvPr/>
        </p:nvSpPr>
        <p:spPr bwMode="auto">
          <a:xfrm>
            <a:off x="10607824" y="8946232"/>
            <a:ext cx="5308474" cy="44339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0" name="Rectangle : coins arrondis 19">
            <a:extLst>
              <a:ext uri="{FF2B5EF4-FFF2-40B4-BE49-F238E27FC236}">
                <a16:creationId xmlns:a16="http://schemas.microsoft.com/office/drawing/2014/main" id="{D4736EAF-D806-47F4-A8A4-218E8F472C87}"/>
              </a:ext>
            </a:extLst>
          </p:cNvPr>
          <p:cNvSpPr/>
          <p:nvPr/>
        </p:nvSpPr>
        <p:spPr bwMode="auto">
          <a:xfrm>
            <a:off x="2830960" y="10750843"/>
            <a:ext cx="1152128" cy="139605"/>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2585539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500"/>
                                        <p:tgtEl>
                                          <p:spTgt spid="5">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8" end="8"/>
                                            </p:txEl>
                                          </p:spTgt>
                                        </p:tgtEl>
                                        <p:attrNameLst>
                                          <p:attrName>style.visibility</p:attrName>
                                        </p:attrNameLst>
                                      </p:cBhvr>
                                      <p:to>
                                        <p:strVal val="visible"/>
                                      </p:to>
                                    </p:set>
                                    <p:animEffect transition="in" filter="fade">
                                      <p:cBhvr>
                                        <p:cTn id="44" dur="500"/>
                                        <p:tgtEl>
                                          <p:spTgt spid="5">
                                            <p:txEl>
                                              <p:pRg st="8" end="8"/>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
                                            <p:txEl>
                                              <p:pRg st="10" end="10"/>
                                            </p:txEl>
                                          </p:spTgt>
                                        </p:tgtEl>
                                        <p:attrNameLst>
                                          <p:attrName>style.visibility</p:attrName>
                                        </p:attrNameLst>
                                      </p:cBhvr>
                                      <p:to>
                                        <p:strVal val="visible"/>
                                      </p:to>
                                    </p:set>
                                    <p:animEffect transition="in" filter="fade">
                                      <p:cBhvr>
                                        <p:cTn id="65" dur="500"/>
                                        <p:tgtEl>
                                          <p:spTgt spid="5">
                                            <p:txEl>
                                              <p:pRg st="10" end="10"/>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par>
                                <p:cTn id="69" presetID="10" presetClass="entr" presetSubtype="0"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
                                            <p:txEl>
                                              <p:pRg st="11" end="11"/>
                                            </p:txEl>
                                          </p:spTgt>
                                        </p:tgtEl>
                                        <p:attrNameLst>
                                          <p:attrName>style.visibility</p:attrName>
                                        </p:attrNameLst>
                                      </p:cBhvr>
                                      <p:to>
                                        <p:strVal val="visible"/>
                                      </p:to>
                                    </p:set>
                                    <p:animEffect transition="in" filter="fade">
                                      <p:cBhvr>
                                        <p:cTn id="76"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41</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Importer/Exporter des contacts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27E90908-42FD-41AF-8E87-0B5F8DA8E1EE}"/>
              </a:ext>
            </a:extLst>
          </p:cNvPr>
          <p:cNvSpPr txBox="1"/>
          <p:nvPr/>
        </p:nvSpPr>
        <p:spPr>
          <a:xfrm>
            <a:off x="1102768" y="1817440"/>
            <a:ext cx="22466496" cy="5632311"/>
          </a:xfrm>
          <a:prstGeom prst="rect">
            <a:avLst/>
          </a:prstGeom>
          <a:noFill/>
        </p:spPr>
        <p:txBody>
          <a:bodyPr wrap="square">
            <a:spAutoFit/>
          </a:bodyPr>
          <a:lstStyle/>
          <a:p>
            <a:r>
              <a:rPr lang="fr-FR" sz="3000" dirty="0">
                <a:solidFill>
                  <a:srgbClr val="2F5497"/>
                </a:solidFill>
                <a:latin typeface="Calibri" panose="020F0502020204030204" pitchFamily="34" charset="0"/>
                <a:cs typeface="Calibri" panose="020F0502020204030204" pitchFamily="34" charset="0"/>
              </a:rPr>
              <a:t>Importe</a:t>
            </a:r>
            <a:r>
              <a:rPr lang="fr-FR" sz="3000" b="0" i="0" u="none" strike="noStrike" baseline="0" dirty="0">
                <a:solidFill>
                  <a:srgbClr val="2F5497"/>
                </a:solidFill>
                <a:latin typeface="Calibri" panose="020F0502020204030204" pitchFamily="34" charset="0"/>
                <a:cs typeface="Calibri" panose="020F0502020204030204" pitchFamily="34" charset="0"/>
              </a:rPr>
              <a:t>r sa liste de contacts</a:t>
            </a:r>
          </a:p>
          <a:p>
            <a:pPr algn="l"/>
            <a:endParaRPr lang="fr-FR" sz="3000" dirty="0">
              <a:solidFill>
                <a:schemeClr val="bg1"/>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Dans l’onglet</a:t>
            </a:r>
            <a:r>
              <a:rPr lang="fr-FR" sz="3000" b="1" i="0" u="none" strike="noStrike" baseline="0" dirty="0">
                <a:solidFill>
                  <a:srgbClr val="000000"/>
                </a:solidFill>
                <a:latin typeface="Calibri" panose="020F0502020204030204" pitchFamily="34" charset="0"/>
                <a:cs typeface="Calibri" panose="020F0502020204030204" pitchFamily="34" charset="0"/>
              </a:rPr>
              <a:t> </a:t>
            </a:r>
            <a:r>
              <a:rPr lang="fr-FR" sz="3000" b="1" dirty="0">
                <a:solidFill>
                  <a:srgbClr val="000000"/>
                </a:solidFill>
                <a:latin typeface="Calibri" panose="020F0502020204030204" pitchFamily="34" charset="0"/>
                <a:cs typeface="Calibri" panose="020F0502020204030204" pitchFamily="34" charset="0"/>
              </a:rPr>
              <a:t>Fichier</a:t>
            </a:r>
            <a:r>
              <a:rPr lang="fr-FR" sz="3000" dirty="0">
                <a:solidFill>
                  <a:srgbClr val="000000"/>
                </a:solidFill>
                <a:latin typeface="Calibri" panose="020F0502020204030204" pitchFamily="34" charset="0"/>
                <a:cs typeface="Calibri" panose="020F0502020204030204" pitchFamily="34" charset="0"/>
              </a:rPr>
              <a:t>, c</a:t>
            </a:r>
            <a:r>
              <a:rPr lang="fr-FR" sz="3000" b="0" i="0" u="none" strike="noStrike" baseline="0" dirty="0">
                <a:solidFill>
                  <a:srgbClr val="000000"/>
                </a:solidFill>
                <a:latin typeface="Calibri" panose="020F0502020204030204" pitchFamily="34" charset="0"/>
                <a:cs typeface="Calibri" panose="020F0502020204030204" pitchFamily="34" charset="0"/>
              </a:rPr>
              <a:t>liquez sur </a:t>
            </a:r>
            <a:r>
              <a:rPr lang="fr-FR" sz="3000" b="1" i="0" u="none" strike="noStrike" baseline="0" dirty="0">
                <a:solidFill>
                  <a:srgbClr val="000000"/>
                </a:solidFill>
                <a:latin typeface="Calibri" panose="020F0502020204030204" pitchFamily="34" charset="0"/>
                <a:cs typeface="Calibri" panose="020F0502020204030204" pitchFamily="34" charset="0"/>
              </a:rPr>
              <a:t>Ouvrir et Exporter</a:t>
            </a:r>
          </a:p>
          <a:p>
            <a:pPr algn="l"/>
            <a:r>
              <a:rPr lang="fr-FR" sz="3000" dirty="0">
                <a:solidFill>
                  <a:srgbClr val="000000"/>
                </a:solidFill>
                <a:latin typeface="Calibri" panose="020F0502020204030204" pitchFamily="34" charset="0"/>
                <a:cs typeface="Calibri" panose="020F0502020204030204" pitchFamily="34" charset="0"/>
              </a:rPr>
              <a:t>Cliquez ensuite sur </a:t>
            </a:r>
            <a:r>
              <a:rPr lang="fr-FR" sz="3000" b="1" dirty="0">
                <a:solidFill>
                  <a:srgbClr val="000000"/>
                </a:solidFill>
                <a:latin typeface="Calibri" panose="020F0502020204030204" pitchFamily="34" charset="0"/>
                <a:cs typeface="Calibri" panose="020F0502020204030204" pitchFamily="34" charset="0"/>
              </a:rPr>
              <a:t>Importer/Exporter</a:t>
            </a:r>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Dans </a:t>
            </a:r>
            <a:r>
              <a:rPr lang="fr-FR" sz="3000" b="1" i="0" u="none" strike="noStrike" baseline="0" dirty="0">
                <a:solidFill>
                  <a:srgbClr val="000000"/>
                </a:solidFill>
                <a:latin typeface="Calibri" panose="020F0502020204030204" pitchFamily="34" charset="0"/>
                <a:cs typeface="Calibri" panose="020F0502020204030204" pitchFamily="34" charset="0"/>
              </a:rPr>
              <a:t>l’Assistant Importation et exportation</a:t>
            </a:r>
            <a:r>
              <a:rPr lang="fr-FR" sz="3000" b="0" i="0" u="none" strike="noStrike" baseline="0" dirty="0">
                <a:solidFill>
                  <a:srgbClr val="000000"/>
                </a:solidFill>
                <a:latin typeface="Calibri" panose="020F0502020204030204" pitchFamily="34" charset="0"/>
                <a:cs typeface="Calibri" panose="020F0502020204030204" pitchFamily="34" charset="0"/>
              </a:rPr>
              <a:t>, sélectionnez </a:t>
            </a:r>
            <a:r>
              <a:rPr lang="fr-FR" sz="3000" b="1" i="0" u="none" strike="noStrike" baseline="0" dirty="0">
                <a:solidFill>
                  <a:srgbClr val="000000"/>
                </a:solidFill>
                <a:latin typeface="Calibri" panose="020F0502020204030204" pitchFamily="34" charset="0"/>
                <a:cs typeface="Calibri" panose="020F0502020204030204" pitchFamily="34" charset="0"/>
              </a:rPr>
              <a:t>Importer à partir d’un autre programme ou fichier</a:t>
            </a:r>
          </a:p>
          <a:p>
            <a:pPr algn="l"/>
            <a:r>
              <a:rPr lang="fr-FR" sz="3000" i="0" u="none" strike="noStrike" baseline="0" dirty="0">
                <a:solidFill>
                  <a:srgbClr val="000000"/>
                </a:solidFill>
                <a:latin typeface="Calibri" panose="020F0502020204030204" pitchFamily="34" charset="0"/>
                <a:cs typeface="Calibri" panose="020F0502020204030204" pitchFamily="34" charset="0"/>
              </a:rPr>
              <a:t>Choisissez le type de fichier </a:t>
            </a:r>
            <a:r>
              <a:rPr lang="fr-FR" sz="3000" b="1" i="0" u="none" strike="noStrike" baseline="0" dirty="0">
                <a:solidFill>
                  <a:srgbClr val="000000"/>
                </a:solidFill>
                <a:latin typeface="Calibri" panose="020F0502020204030204" pitchFamily="34" charset="0"/>
                <a:cs typeface="Calibri" panose="020F0502020204030204" pitchFamily="34" charset="0"/>
              </a:rPr>
              <a:t>Valeurs séparées par une vir</a:t>
            </a:r>
            <a:r>
              <a:rPr lang="fr-FR" sz="3000" b="1" dirty="0">
                <a:solidFill>
                  <a:srgbClr val="000000"/>
                </a:solidFill>
                <a:latin typeface="Calibri" panose="020F0502020204030204" pitchFamily="34" charset="0"/>
                <a:cs typeface="Calibri" panose="020F0502020204030204" pitchFamily="34" charset="0"/>
              </a:rPr>
              <a:t>gule</a:t>
            </a:r>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Retrouvez votre liste à importer via le bouton </a:t>
            </a:r>
            <a:r>
              <a:rPr lang="fr-FR" sz="3000" b="1" i="0" u="none" strike="noStrike" baseline="0" dirty="0">
                <a:solidFill>
                  <a:srgbClr val="000000"/>
                </a:solidFill>
                <a:latin typeface="Calibri" panose="020F0502020204030204" pitchFamily="34" charset="0"/>
                <a:cs typeface="Calibri" panose="020F0502020204030204" pitchFamily="34" charset="0"/>
              </a:rPr>
              <a:t>Parcourir</a:t>
            </a:r>
          </a:p>
          <a:p>
            <a:pPr algn="l"/>
            <a:r>
              <a:rPr lang="fr-FR" sz="3000" dirty="0">
                <a:solidFill>
                  <a:srgbClr val="000000"/>
                </a:solidFill>
                <a:latin typeface="Calibri" panose="020F0502020204030204" pitchFamily="34" charset="0"/>
                <a:cs typeface="Calibri" panose="020F0502020204030204" pitchFamily="34" charset="0"/>
              </a:rPr>
              <a:t>Choisissez</a:t>
            </a:r>
            <a:r>
              <a:rPr lang="fr-FR" sz="3000" b="0" i="0" u="none" strike="noStrike" baseline="0" dirty="0">
                <a:solidFill>
                  <a:srgbClr val="000000"/>
                </a:solidFill>
                <a:latin typeface="Calibri" panose="020F0502020204030204" pitchFamily="34" charset="0"/>
                <a:cs typeface="Calibri" panose="020F0502020204030204" pitchFamily="34" charset="0"/>
              </a:rPr>
              <a:t> </a:t>
            </a:r>
            <a:r>
              <a:rPr lang="fr-FR" sz="3000" dirty="0">
                <a:solidFill>
                  <a:srgbClr val="000000"/>
                </a:solidFill>
                <a:latin typeface="Calibri" panose="020F0502020204030204" pitchFamily="34" charset="0"/>
                <a:cs typeface="Calibri" panose="020F0502020204030204" pitchFamily="34" charset="0"/>
              </a:rPr>
              <a:t>quoi faire avec les doublons.</a:t>
            </a:r>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r>
              <a:rPr lang="fr-FR" sz="3000" dirty="0">
                <a:solidFill>
                  <a:srgbClr val="000000"/>
                </a:solidFill>
                <a:latin typeface="Calibri" panose="020F0502020204030204" pitchFamily="34" charset="0"/>
                <a:cs typeface="Calibri" panose="020F0502020204030204" pitchFamily="34" charset="0"/>
              </a:rPr>
              <a:t>Cliquez sur </a:t>
            </a:r>
            <a:r>
              <a:rPr lang="fr-FR" sz="3000" b="1" dirty="0">
                <a:solidFill>
                  <a:srgbClr val="000000"/>
                </a:solidFill>
                <a:latin typeface="Calibri" panose="020F0502020204030204" pitchFamily="34" charset="0"/>
                <a:cs typeface="Calibri" panose="020F0502020204030204" pitchFamily="34" charset="0"/>
              </a:rPr>
              <a:t>Suivant.</a:t>
            </a:r>
          </a:p>
          <a:p>
            <a:pPr algn="l"/>
            <a:r>
              <a:rPr lang="fr-FR" sz="3000" i="0" u="none" strike="noStrike" baseline="0" dirty="0">
                <a:solidFill>
                  <a:srgbClr val="000000"/>
                </a:solidFill>
                <a:latin typeface="Calibri" panose="020F0502020204030204" pitchFamily="34" charset="0"/>
                <a:cs typeface="Calibri" panose="020F0502020204030204" pitchFamily="34" charset="0"/>
              </a:rPr>
              <a:t>Sélectionnez le dossier de destination ( contacts)</a:t>
            </a:r>
          </a:p>
          <a:p>
            <a:pPr algn="l"/>
            <a:r>
              <a:rPr lang="fr-FR" sz="3000" dirty="0">
                <a:solidFill>
                  <a:srgbClr val="000000"/>
                </a:solidFill>
                <a:latin typeface="Calibri" panose="020F0502020204030204" pitchFamily="34" charset="0"/>
                <a:cs typeface="Calibri" panose="020F0502020204030204" pitchFamily="34" charset="0"/>
              </a:rPr>
              <a:t>Cliquez sur </a:t>
            </a:r>
            <a:r>
              <a:rPr lang="fr-FR" sz="3000" b="1" dirty="0">
                <a:solidFill>
                  <a:srgbClr val="000000"/>
                </a:solidFill>
                <a:latin typeface="Calibri" panose="020F0502020204030204" pitchFamily="34" charset="0"/>
                <a:cs typeface="Calibri" panose="020F0502020204030204" pitchFamily="34" charset="0"/>
              </a:rPr>
              <a:t>Terminer.</a:t>
            </a:r>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dirty="0">
              <a:solidFill>
                <a:schemeClr val="bg1"/>
              </a:solidFill>
              <a:latin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id="{89A21A12-0C4F-4323-9A33-0365FC6C4366}"/>
              </a:ext>
            </a:extLst>
          </p:cNvPr>
          <p:cNvPicPr>
            <a:picLocks noChangeAspect="1"/>
          </p:cNvPicPr>
          <p:nvPr/>
        </p:nvPicPr>
        <p:blipFill>
          <a:blip r:embed="rId2"/>
          <a:stretch>
            <a:fillRect/>
          </a:stretch>
        </p:blipFill>
        <p:spPr>
          <a:xfrm>
            <a:off x="18206868" y="2897560"/>
            <a:ext cx="5074364" cy="3368072"/>
          </a:xfrm>
          <a:prstGeom prst="rect">
            <a:avLst/>
          </a:prstGeom>
          <a:ln w="19050">
            <a:solidFill>
              <a:srgbClr val="416FFE"/>
            </a:solidFill>
          </a:ln>
          <a:effectLst>
            <a:outerShdw blurRad="292100" dist="139700" dir="2700000" algn="tl" rotWithShape="0">
              <a:srgbClr val="333333">
                <a:alpha val="65000"/>
              </a:srgbClr>
            </a:outerShdw>
          </a:effectLst>
        </p:spPr>
      </p:pic>
      <p:pic>
        <p:nvPicPr>
          <p:cNvPr id="13" name="Image 12">
            <a:extLst>
              <a:ext uri="{FF2B5EF4-FFF2-40B4-BE49-F238E27FC236}">
                <a16:creationId xmlns:a16="http://schemas.microsoft.com/office/drawing/2014/main" id="{C66180E0-F697-4BBA-BA91-2FC0B4948B19}"/>
              </a:ext>
            </a:extLst>
          </p:cNvPr>
          <p:cNvPicPr>
            <a:picLocks noChangeAspect="1"/>
          </p:cNvPicPr>
          <p:nvPr/>
        </p:nvPicPr>
        <p:blipFill>
          <a:blip r:embed="rId3"/>
          <a:stretch>
            <a:fillRect/>
          </a:stretch>
        </p:blipFill>
        <p:spPr>
          <a:xfrm>
            <a:off x="18068567" y="10494884"/>
            <a:ext cx="5212665" cy="1548983"/>
          </a:xfrm>
          <a:prstGeom prst="rect">
            <a:avLst/>
          </a:prstGeom>
          <a:ln w="19050">
            <a:solidFill>
              <a:srgbClr val="416FFE"/>
            </a:solidFill>
          </a:ln>
          <a:effectLst>
            <a:outerShdw blurRad="292100" dist="139700" dir="2700000" algn="tl" rotWithShape="0">
              <a:srgbClr val="333333">
                <a:alpha val="65000"/>
              </a:srgbClr>
            </a:outerShdw>
          </a:effectLst>
        </p:spPr>
      </p:pic>
      <p:sp>
        <p:nvSpPr>
          <p:cNvPr id="18" name="Rectangle : coins arrondis 17">
            <a:extLst>
              <a:ext uri="{FF2B5EF4-FFF2-40B4-BE49-F238E27FC236}">
                <a16:creationId xmlns:a16="http://schemas.microsoft.com/office/drawing/2014/main" id="{6C8F861E-EE5D-4EBF-9AAF-D8CAB411D519}"/>
              </a:ext>
            </a:extLst>
          </p:cNvPr>
          <p:cNvSpPr/>
          <p:nvPr/>
        </p:nvSpPr>
        <p:spPr bwMode="auto">
          <a:xfrm>
            <a:off x="19968864" y="5345832"/>
            <a:ext cx="1080120" cy="961025"/>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4" name="Image 3">
            <a:extLst>
              <a:ext uri="{FF2B5EF4-FFF2-40B4-BE49-F238E27FC236}">
                <a16:creationId xmlns:a16="http://schemas.microsoft.com/office/drawing/2014/main" id="{74EDF500-D601-4D48-A571-FCCCE0833EB8}"/>
              </a:ext>
            </a:extLst>
          </p:cNvPr>
          <p:cNvPicPr>
            <a:picLocks noChangeAspect="1"/>
          </p:cNvPicPr>
          <p:nvPr/>
        </p:nvPicPr>
        <p:blipFill>
          <a:blip r:embed="rId4"/>
          <a:stretch>
            <a:fillRect/>
          </a:stretch>
        </p:blipFill>
        <p:spPr>
          <a:xfrm>
            <a:off x="806149" y="7074024"/>
            <a:ext cx="7607601" cy="5019216"/>
          </a:xfrm>
          <a:prstGeom prst="rect">
            <a:avLst/>
          </a:prstGeom>
          <a:ln w="19050">
            <a:solidFill>
              <a:srgbClr val="416FFE"/>
            </a:solidFill>
          </a:ln>
        </p:spPr>
      </p:pic>
      <p:pic>
        <p:nvPicPr>
          <p:cNvPr id="7" name="Image 6">
            <a:extLst>
              <a:ext uri="{FF2B5EF4-FFF2-40B4-BE49-F238E27FC236}">
                <a16:creationId xmlns:a16="http://schemas.microsoft.com/office/drawing/2014/main" id="{7BA1C210-39E7-48C5-B3C7-109B35346C3F}"/>
              </a:ext>
            </a:extLst>
          </p:cNvPr>
          <p:cNvPicPr>
            <a:picLocks noChangeAspect="1"/>
          </p:cNvPicPr>
          <p:nvPr/>
        </p:nvPicPr>
        <p:blipFill>
          <a:blip r:embed="rId5"/>
          <a:stretch>
            <a:fillRect/>
          </a:stretch>
        </p:blipFill>
        <p:spPr>
          <a:xfrm>
            <a:off x="8663608" y="7074024"/>
            <a:ext cx="7619399" cy="5026290"/>
          </a:xfrm>
          <a:prstGeom prst="rect">
            <a:avLst/>
          </a:prstGeom>
          <a:ln w="19050">
            <a:solidFill>
              <a:srgbClr val="416FFE"/>
            </a:solid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1B334107-D1DF-4037-A688-1F0663FE3DE4}"/>
              </a:ext>
            </a:extLst>
          </p:cNvPr>
          <p:cNvPicPr>
            <a:picLocks noChangeAspect="1"/>
          </p:cNvPicPr>
          <p:nvPr/>
        </p:nvPicPr>
        <p:blipFill>
          <a:blip r:embed="rId6"/>
          <a:stretch>
            <a:fillRect/>
          </a:stretch>
        </p:blipFill>
        <p:spPr>
          <a:xfrm>
            <a:off x="17918807" y="6665611"/>
            <a:ext cx="5400600" cy="3568254"/>
          </a:xfrm>
          <a:prstGeom prst="rect">
            <a:avLst/>
          </a:prstGeom>
          <a:ln w="19050">
            <a:solidFill>
              <a:srgbClr val="416FFE"/>
            </a:solidFill>
          </a:ln>
          <a:effectLst>
            <a:outerShdw blurRad="292100" dist="139700" dir="2700000" algn="tl" rotWithShape="0">
              <a:srgbClr val="333333">
                <a:alpha val="65000"/>
              </a:srgbClr>
            </a:outerShdw>
          </a:effectLst>
        </p:spPr>
      </p:pic>
      <p:sp>
        <p:nvSpPr>
          <p:cNvPr id="12" name="ZoneTexte 11">
            <a:extLst>
              <a:ext uri="{FF2B5EF4-FFF2-40B4-BE49-F238E27FC236}">
                <a16:creationId xmlns:a16="http://schemas.microsoft.com/office/drawing/2014/main" id="{626D4D41-D984-4076-81DA-FB350B689765}"/>
              </a:ext>
            </a:extLst>
          </p:cNvPr>
          <p:cNvSpPr txBox="1"/>
          <p:nvPr/>
        </p:nvSpPr>
        <p:spPr>
          <a:xfrm>
            <a:off x="2792756" y="12618640"/>
            <a:ext cx="17104100" cy="630942"/>
          </a:xfrm>
          <a:prstGeom prst="rect">
            <a:avLst/>
          </a:prstGeom>
          <a:noFill/>
        </p:spPr>
        <p:txBody>
          <a:bodyPr wrap="square" rtlCol="0">
            <a:spAutoFit/>
          </a:bodyPr>
          <a:lstStyle/>
          <a:p>
            <a:r>
              <a:rPr lang="fr-FR" sz="3500" dirty="0">
                <a:solidFill>
                  <a:schemeClr val="bg1"/>
                </a:solidFill>
                <a:latin typeface="Calibri" panose="020F0502020204030204" pitchFamily="34" charset="0"/>
                <a:cs typeface="Calibri" panose="020F0502020204030204" pitchFamily="34" charset="0"/>
              </a:rPr>
              <a:t>Vous pouvez exporter vos courriels, votre calendrier ou encore vos notes de la même façon.</a:t>
            </a:r>
          </a:p>
        </p:txBody>
      </p:sp>
      <p:pic>
        <p:nvPicPr>
          <p:cNvPr id="21" name="Graphique 20" descr="Commentaire important avec un remplissage uni">
            <a:extLst>
              <a:ext uri="{FF2B5EF4-FFF2-40B4-BE49-F238E27FC236}">
                <a16:creationId xmlns:a16="http://schemas.microsoft.com/office/drawing/2014/main" id="{C7E62FBB-2969-4731-A489-F22AD3A2F0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2768" y="12140592"/>
            <a:ext cx="1863176" cy="1863176"/>
          </a:xfrm>
          <a:prstGeom prst="rect">
            <a:avLst/>
          </a:prstGeom>
        </p:spPr>
      </p:pic>
      <p:sp>
        <p:nvSpPr>
          <p:cNvPr id="2" name="Rectangle : coins arrondis 1">
            <a:extLst>
              <a:ext uri="{FF2B5EF4-FFF2-40B4-BE49-F238E27FC236}">
                <a16:creationId xmlns:a16="http://schemas.microsoft.com/office/drawing/2014/main" id="{140E159E-365D-4015-823E-3FBF66C35A59}"/>
              </a:ext>
            </a:extLst>
          </p:cNvPr>
          <p:cNvSpPr/>
          <p:nvPr/>
        </p:nvSpPr>
        <p:spPr bwMode="auto">
          <a:xfrm>
            <a:off x="2686944" y="8298160"/>
            <a:ext cx="3782620" cy="1536366"/>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6" name="Rectangle : coins arrondis 5">
            <a:extLst>
              <a:ext uri="{FF2B5EF4-FFF2-40B4-BE49-F238E27FC236}">
                <a16:creationId xmlns:a16="http://schemas.microsoft.com/office/drawing/2014/main" id="{7814B684-8C4B-4B04-8B2C-5E92D71D2CDB}"/>
              </a:ext>
            </a:extLst>
          </p:cNvPr>
          <p:cNvSpPr/>
          <p:nvPr/>
        </p:nvSpPr>
        <p:spPr bwMode="auto">
          <a:xfrm>
            <a:off x="6215336" y="11610528"/>
            <a:ext cx="1080120" cy="433339"/>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2586796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500"/>
                                        <p:tgtEl>
                                          <p:spTgt spid="5">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fade">
                                      <p:cBhvr>
                                        <p:cTn id="36" dur="500"/>
                                        <p:tgtEl>
                                          <p:spTgt spid="5">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Effect transition="in" filter="fade">
                                      <p:cBhvr>
                                        <p:cTn id="44" dur="500"/>
                                        <p:tgtEl>
                                          <p:spTgt spid="5">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
                                            <p:txEl>
                                              <p:pRg st="8" end="8"/>
                                            </p:txEl>
                                          </p:spTgt>
                                        </p:tgtEl>
                                        <p:attrNameLst>
                                          <p:attrName>style.visibility</p:attrName>
                                        </p:attrNameLst>
                                      </p:cBhvr>
                                      <p:to>
                                        <p:strVal val="visible"/>
                                      </p:to>
                                    </p:set>
                                    <p:animEffect transition="in" filter="fade">
                                      <p:cBhvr>
                                        <p:cTn id="60" dur="500"/>
                                        <p:tgtEl>
                                          <p:spTgt spid="5">
                                            <p:txEl>
                                              <p:pRg st="8" end="8"/>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
                                            <p:txEl>
                                              <p:pRg st="9" end="9"/>
                                            </p:txEl>
                                          </p:spTgt>
                                        </p:tgtEl>
                                        <p:attrNameLst>
                                          <p:attrName>style.visibility</p:attrName>
                                        </p:attrNameLst>
                                      </p:cBhvr>
                                      <p:to>
                                        <p:strVal val="visible"/>
                                      </p:to>
                                    </p:set>
                                    <p:animEffect transition="in" filter="fade">
                                      <p:cBhvr>
                                        <p:cTn id="68" dur="500"/>
                                        <p:tgtEl>
                                          <p:spTgt spid="5">
                                            <p:txEl>
                                              <p:pRg st="9" end="9"/>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
                                            <p:txEl>
                                              <p:pRg st="10" end="10"/>
                                            </p:txEl>
                                          </p:spTgt>
                                        </p:tgtEl>
                                        <p:attrNameLst>
                                          <p:attrName>style.visibility</p:attrName>
                                        </p:attrNameLst>
                                      </p:cBhvr>
                                      <p:to>
                                        <p:strVal val="visible"/>
                                      </p:to>
                                    </p:set>
                                    <p:animEffect transition="in" filter="fade">
                                      <p:cBhvr>
                                        <p:cTn id="76" dur="500"/>
                                        <p:tgtEl>
                                          <p:spTgt spid="5">
                                            <p:txEl>
                                              <p:pRg st="10" end="1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par>
                                <p:cTn id="82" presetID="10" presetClass="entr" presetSubtype="0" fill="hold"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P spid="2"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42</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Gestion des </a:t>
            </a:r>
            <a:r>
              <a:rPr lang="en-US" altLang="x-none" sz="7200" b="1" dirty="0" err="1">
                <a:solidFill>
                  <a:srgbClr val="000000"/>
                </a:solidFill>
                <a:latin typeface="Montserrat Semi" charset="0"/>
                <a:ea typeface="Montserrat Semi" charset="0"/>
                <a:cs typeface="Montserrat Semi" charset="0"/>
                <a:sym typeface="Poppins Medium" charset="0"/>
              </a:rPr>
              <a:t>tâches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14" name="ZoneTexte 13">
            <a:extLst>
              <a:ext uri="{FF2B5EF4-FFF2-40B4-BE49-F238E27FC236}">
                <a16:creationId xmlns:a16="http://schemas.microsoft.com/office/drawing/2014/main" id="{ABE8F330-E1A5-4E24-B35C-20918744D33C}"/>
              </a:ext>
            </a:extLst>
          </p:cNvPr>
          <p:cNvSpPr txBox="1"/>
          <p:nvPr/>
        </p:nvSpPr>
        <p:spPr>
          <a:xfrm>
            <a:off x="670720" y="1889448"/>
            <a:ext cx="19946216" cy="553998"/>
          </a:xfrm>
          <a:prstGeom prst="rect">
            <a:avLst/>
          </a:prstGeom>
          <a:noFill/>
        </p:spPr>
        <p:txBody>
          <a:bodyPr wrap="square">
            <a:spAutoFit/>
          </a:bodyPr>
          <a:lstStyle/>
          <a:p>
            <a:r>
              <a:rPr lang="fr-FR" sz="3000" b="0" i="0" dirty="0">
                <a:solidFill>
                  <a:srgbClr val="000000"/>
                </a:solidFill>
                <a:effectLst/>
                <a:latin typeface="Calibri" panose="020F0502020204030204" pitchFamily="34" charset="0"/>
                <a:cs typeface="Calibri" panose="020F0502020204030204" pitchFamily="34" charset="0"/>
              </a:rPr>
              <a:t>Une </a:t>
            </a:r>
            <a:r>
              <a:rPr lang="fr-FR" sz="3000" b="1" i="0" dirty="0">
                <a:solidFill>
                  <a:srgbClr val="000000"/>
                </a:solidFill>
                <a:effectLst/>
                <a:latin typeface="Calibri" panose="020F0502020204030204" pitchFamily="34" charset="0"/>
                <a:cs typeface="Calibri" panose="020F0502020204030204" pitchFamily="34" charset="0"/>
              </a:rPr>
              <a:t>tâche</a:t>
            </a:r>
            <a:r>
              <a:rPr lang="fr-FR" sz="3000" b="0" i="0" dirty="0">
                <a:solidFill>
                  <a:srgbClr val="000000"/>
                </a:solidFill>
                <a:effectLst/>
                <a:latin typeface="Calibri" panose="020F0502020204030204" pitchFamily="34" charset="0"/>
                <a:cs typeface="Calibri" panose="020F0502020204030204" pitchFamily="34" charset="0"/>
              </a:rPr>
              <a:t> est une charge ou une obligation professionnelle ou personnelle que vous devez suivre jusqu’à son accomplissement.</a:t>
            </a:r>
            <a:endParaRPr lang="fr-FR" sz="3000" dirty="0">
              <a:latin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4F2E3670-D05C-47E5-B4E9-31E77AFEF03F}"/>
              </a:ext>
            </a:extLst>
          </p:cNvPr>
          <p:cNvSpPr txBox="1"/>
          <p:nvPr/>
        </p:nvSpPr>
        <p:spPr>
          <a:xfrm>
            <a:off x="680964" y="2609528"/>
            <a:ext cx="17435586" cy="4708981"/>
          </a:xfrm>
          <a:prstGeom prst="rect">
            <a:avLst/>
          </a:prstGeom>
          <a:noFill/>
        </p:spPr>
        <p:txBody>
          <a:bodyPr wrap="square">
            <a:spAutoFit/>
          </a:bodyPr>
          <a:lstStyle/>
          <a:p>
            <a:r>
              <a:rPr lang="fr-FR" sz="3000" b="0" i="0" u="none" strike="noStrike" baseline="0" dirty="0">
                <a:solidFill>
                  <a:srgbClr val="2F5497"/>
                </a:solidFill>
                <a:latin typeface="Calibri" panose="020F0502020204030204" pitchFamily="34" charset="0"/>
                <a:cs typeface="Calibri" panose="020F0502020204030204" pitchFamily="34" charset="0"/>
              </a:rPr>
              <a:t>Créer une tâche</a:t>
            </a:r>
          </a:p>
          <a:p>
            <a:pPr algn="l"/>
            <a:endParaRPr lang="fr-FR" sz="3000" dirty="0">
              <a:solidFill>
                <a:srgbClr val="1E1E1E"/>
              </a:solidFill>
              <a:latin typeface="Calibri" panose="020F0502020204030204" pitchFamily="34" charset="0"/>
              <a:cs typeface="Calibri" panose="020F0502020204030204" pitchFamily="34" charset="0"/>
            </a:endParaRPr>
          </a:p>
          <a:p>
            <a:pPr marL="514350" indent="-514350" algn="l">
              <a:buFont typeface="+mj-lt"/>
              <a:buAutoNum type="arabicPeriod"/>
            </a:pPr>
            <a:r>
              <a:rPr lang="fr-FR" sz="3000" b="0" i="0" dirty="0">
                <a:solidFill>
                  <a:srgbClr val="1E1E1E"/>
                </a:solidFill>
                <a:effectLst/>
                <a:latin typeface="Calibri" panose="020F0502020204030204" pitchFamily="34" charset="0"/>
                <a:cs typeface="Calibri" panose="020F0502020204030204" pitchFamily="34" charset="0"/>
              </a:rPr>
              <a:t>Dans l’onglet Tâches ,</a:t>
            </a:r>
            <a:r>
              <a:rPr lang="fr-FR" sz="3000" dirty="0">
                <a:solidFill>
                  <a:srgbClr val="1E1E1E"/>
                </a:solidFill>
                <a:latin typeface="Calibri" panose="020F0502020204030204" pitchFamily="34" charset="0"/>
                <a:cs typeface="Calibri" panose="020F0502020204030204" pitchFamily="34" charset="0"/>
              </a:rPr>
              <a:t>cliquez sur N</a:t>
            </a:r>
            <a:r>
              <a:rPr lang="fr-FR" sz="3000" b="1" i="0" dirty="0">
                <a:solidFill>
                  <a:srgbClr val="1E1E1E"/>
                </a:solidFill>
                <a:effectLst/>
                <a:latin typeface="Calibri" panose="020F0502020204030204" pitchFamily="34" charset="0"/>
                <a:cs typeface="Calibri" panose="020F0502020204030204" pitchFamily="34" charset="0"/>
              </a:rPr>
              <a:t>ouvelle tâche </a:t>
            </a:r>
          </a:p>
          <a:p>
            <a:pPr marL="514350" indent="-514350" algn="l">
              <a:buFont typeface="+mj-lt"/>
              <a:buAutoNum type="arabicPeriod"/>
            </a:pPr>
            <a:r>
              <a:rPr lang="fr-FR" sz="3000" b="0" i="0" dirty="0">
                <a:solidFill>
                  <a:srgbClr val="1E1E1E"/>
                </a:solidFill>
                <a:effectLst/>
                <a:latin typeface="Calibri" panose="020F0502020204030204" pitchFamily="34" charset="0"/>
                <a:cs typeface="Calibri" panose="020F0502020204030204" pitchFamily="34" charset="0"/>
              </a:rPr>
              <a:t>Dans </a:t>
            </a:r>
            <a:r>
              <a:rPr lang="fr-FR" sz="3000" b="1" i="0" dirty="0">
                <a:solidFill>
                  <a:srgbClr val="1E1E1E"/>
                </a:solidFill>
                <a:effectLst/>
                <a:latin typeface="Calibri" panose="020F0502020204030204" pitchFamily="34" charset="0"/>
                <a:cs typeface="Calibri" panose="020F0502020204030204" pitchFamily="34" charset="0"/>
              </a:rPr>
              <a:t>Objet,</a:t>
            </a:r>
            <a:r>
              <a:rPr lang="fr-FR" sz="3000" b="0" i="0" dirty="0">
                <a:solidFill>
                  <a:srgbClr val="1E1E1E"/>
                </a:solidFill>
                <a:effectLst/>
                <a:latin typeface="Calibri" panose="020F0502020204030204" pitchFamily="34" charset="0"/>
                <a:cs typeface="Calibri" panose="020F0502020204030204" pitchFamily="34" charset="0"/>
              </a:rPr>
              <a:t> entrez un nom pour la tâche. Il est préférable de garder un nom court, puis d'ajouter les détails dans le corps de la tâche.</a:t>
            </a:r>
          </a:p>
          <a:p>
            <a:pPr marL="514350" indent="-514350" algn="l">
              <a:buFont typeface="+mj-lt"/>
              <a:buAutoNum type="arabicPeriod"/>
            </a:pPr>
            <a:r>
              <a:rPr lang="fr-FR" sz="3000" b="0" i="0" dirty="0">
                <a:solidFill>
                  <a:srgbClr val="1E1E1E"/>
                </a:solidFill>
                <a:effectLst/>
                <a:latin typeface="Calibri" panose="020F0502020204030204" pitchFamily="34" charset="0"/>
                <a:cs typeface="Calibri" panose="020F0502020204030204" pitchFamily="34" charset="0"/>
              </a:rPr>
              <a:t>S’il existe une date prévue de début ou de fin, définissez les options </a:t>
            </a:r>
            <a:r>
              <a:rPr lang="fr-FR" sz="3000" b="1" i="0" dirty="0">
                <a:solidFill>
                  <a:srgbClr val="1E1E1E"/>
                </a:solidFill>
                <a:effectLst/>
                <a:latin typeface="Calibri" panose="020F0502020204030204" pitchFamily="34" charset="0"/>
                <a:cs typeface="Calibri" panose="020F0502020204030204" pitchFamily="34" charset="0"/>
              </a:rPr>
              <a:t>Date de début</a:t>
            </a:r>
            <a:r>
              <a:rPr lang="fr-FR" sz="3000" b="0" i="0" dirty="0">
                <a:solidFill>
                  <a:srgbClr val="1E1E1E"/>
                </a:solidFill>
                <a:effectLst/>
                <a:latin typeface="Calibri" panose="020F0502020204030204" pitchFamily="34" charset="0"/>
                <a:cs typeface="Calibri" panose="020F0502020204030204" pitchFamily="34" charset="0"/>
              </a:rPr>
              <a:t> </a:t>
            </a:r>
            <a:r>
              <a:rPr lang="fr-FR" sz="3000" dirty="0">
                <a:solidFill>
                  <a:srgbClr val="1E1E1E"/>
                </a:solidFill>
                <a:latin typeface="Calibri" panose="020F0502020204030204" pitchFamily="34" charset="0"/>
                <a:cs typeface="Calibri" panose="020F0502020204030204" pitchFamily="34" charset="0"/>
              </a:rPr>
              <a:t>et</a:t>
            </a:r>
            <a:r>
              <a:rPr lang="fr-FR" sz="3000" b="0" i="0" dirty="0">
                <a:solidFill>
                  <a:srgbClr val="1E1E1E"/>
                </a:solidFill>
                <a:effectLst/>
                <a:latin typeface="Calibri" panose="020F0502020204030204" pitchFamily="34" charset="0"/>
                <a:cs typeface="Calibri" panose="020F0502020204030204" pitchFamily="34" charset="0"/>
              </a:rPr>
              <a:t> </a:t>
            </a:r>
            <a:r>
              <a:rPr lang="fr-FR" sz="3000" b="1" dirty="0">
                <a:solidFill>
                  <a:srgbClr val="1E1E1E"/>
                </a:solidFill>
                <a:latin typeface="Calibri" panose="020F0502020204030204" pitchFamily="34" charset="0"/>
                <a:cs typeface="Calibri" panose="020F0502020204030204" pitchFamily="34" charset="0"/>
              </a:rPr>
              <a:t>Date de fin</a:t>
            </a:r>
            <a:r>
              <a:rPr lang="fr-FR" sz="3000" b="0" i="0" dirty="0">
                <a:solidFill>
                  <a:srgbClr val="1E1E1E"/>
                </a:solidFill>
                <a:effectLst/>
                <a:latin typeface="Calibri" panose="020F0502020204030204" pitchFamily="34" charset="0"/>
                <a:cs typeface="Calibri" panose="020F0502020204030204" pitchFamily="34" charset="0"/>
              </a:rPr>
              <a:t>.</a:t>
            </a:r>
          </a:p>
          <a:p>
            <a:pPr marL="514350" indent="-514350" algn="l">
              <a:buFont typeface="+mj-lt"/>
              <a:buAutoNum type="arabicPeriod"/>
            </a:pPr>
            <a:r>
              <a:rPr lang="fr-FR" sz="3000" b="0" i="0" dirty="0">
                <a:solidFill>
                  <a:srgbClr val="1E1E1E"/>
                </a:solidFill>
                <a:effectLst/>
                <a:latin typeface="Calibri" panose="020F0502020204030204" pitchFamily="34" charset="0"/>
                <a:cs typeface="Calibri" panose="020F0502020204030204" pitchFamily="34" charset="0"/>
              </a:rPr>
              <a:t>Définissez la priorité de la tâche à l’aide de l’option </a:t>
            </a:r>
            <a:r>
              <a:rPr lang="fr-FR" sz="3000" b="1" i="0" dirty="0">
                <a:solidFill>
                  <a:srgbClr val="1E1E1E"/>
                </a:solidFill>
                <a:effectLst/>
                <a:latin typeface="Calibri" panose="020F0502020204030204" pitchFamily="34" charset="0"/>
                <a:cs typeface="Calibri" panose="020F0502020204030204" pitchFamily="34" charset="0"/>
              </a:rPr>
              <a:t>Priorité</a:t>
            </a:r>
            <a:r>
              <a:rPr lang="fr-FR" sz="3000" b="0" i="0" dirty="0">
                <a:solidFill>
                  <a:srgbClr val="1E1E1E"/>
                </a:solidFill>
                <a:effectLst/>
                <a:latin typeface="Calibri" panose="020F0502020204030204" pitchFamily="34" charset="0"/>
                <a:cs typeface="Calibri" panose="020F0502020204030204" pitchFamily="34" charset="0"/>
              </a:rPr>
              <a:t>.</a:t>
            </a:r>
          </a:p>
          <a:p>
            <a:pPr marL="514350" indent="-514350" algn="l">
              <a:buFont typeface="+mj-lt"/>
              <a:buAutoNum type="arabicPeriod"/>
            </a:pPr>
            <a:r>
              <a:rPr lang="fr-FR" sz="3000" b="0" i="0" dirty="0">
                <a:solidFill>
                  <a:srgbClr val="1E1E1E"/>
                </a:solidFill>
                <a:effectLst/>
                <a:latin typeface="Calibri" panose="020F0502020204030204" pitchFamily="34" charset="0"/>
                <a:cs typeface="Calibri" panose="020F0502020204030204" pitchFamily="34" charset="0"/>
              </a:rPr>
              <a:t>Si vous voulez recevoir un rappel, activez la case à cocher </a:t>
            </a:r>
            <a:r>
              <a:rPr lang="fr-FR" sz="3000" b="1" i="0" dirty="0">
                <a:solidFill>
                  <a:srgbClr val="1E1E1E"/>
                </a:solidFill>
                <a:effectLst/>
                <a:latin typeface="Calibri" panose="020F0502020204030204" pitchFamily="34" charset="0"/>
                <a:cs typeface="Calibri" panose="020F0502020204030204" pitchFamily="34" charset="0"/>
              </a:rPr>
              <a:t>Rappel</a:t>
            </a:r>
            <a:r>
              <a:rPr lang="fr-FR" sz="3000" b="0" i="0" dirty="0">
                <a:solidFill>
                  <a:srgbClr val="1E1E1E"/>
                </a:solidFill>
                <a:effectLst/>
                <a:latin typeface="Calibri" panose="020F0502020204030204" pitchFamily="34" charset="0"/>
                <a:cs typeface="Calibri" panose="020F0502020204030204" pitchFamily="34" charset="0"/>
              </a:rPr>
              <a:t>, puis définissez la date et l’heure.</a:t>
            </a:r>
          </a:p>
          <a:p>
            <a:pPr marL="514350" indent="-514350" algn="l">
              <a:buFont typeface="+mj-lt"/>
              <a:buAutoNum type="arabicPeriod"/>
            </a:pPr>
            <a:r>
              <a:rPr lang="fr-FR" sz="3000" dirty="0">
                <a:solidFill>
                  <a:srgbClr val="1E1E1E"/>
                </a:solidFill>
                <a:latin typeface="Calibri" panose="020F0502020204030204" pitchFamily="34" charset="0"/>
                <a:cs typeface="Calibri" panose="020F0502020204030204" pitchFamily="34" charset="0"/>
              </a:rPr>
              <a:t>Si vous avez une tâche récurrente, cliquez sur </a:t>
            </a:r>
            <a:r>
              <a:rPr lang="fr-FR" sz="3000" b="1" dirty="0">
                <a:solidFill>
                  <a:srgbClr val="1E1E1E"/>
                </a:solidFill>
                <a:latin typeface="Calibri" panose="020F0502020204030204" pitchFamily="34" charset="0"/>
                <a:cs typeface="Calibri" panose="020F0502020204030204" pitchFamily="34" charset="0"/>
              </a:rPr>
              <a:t>Périodicité</a:t>
            </a:r>
            <a:r>
              <a:rPr lang="fr-FR" sz="3000" dirty="0">
                <a:solidFill>
                  <a:srgbClr val="1E1E1E"/>
                </a:solidFill>
                <a:latin typeface="Calibri" panose="020F0502020204030204" pitchFamily="34" charset="0"/>
                <a:cs typeface="Calibri" panose="020F0502020204030204" pitchFamily="34" charset="0"/>
              </a:rPr>
              <a:t> et définissez les options.</a:t>
            </a:r>
            <a:endParaRPr lang="fr-FR" sz="3000" b="0" i="0" dirty="0">
              <a:solidFill>
                <a:srgbClr val="1E1E1E"/>
              </a:solidFill>
              <a:effectLst/>
              <a:latin typeface="Calibri" panose="020F0502020204030204" pitchFamily="34" charset="0"/>
              <a:cs typeface="Calibri" panose="020F0502020204030204" pitchFamily="34" charset="0"/>
            </a:endParaRPr>
          </a:p>
          <a:p>
            <a:pPr marL="514350" indent="-514350" algn="l">
              <a:buFont typeface="+mj-lt"/>
              <a:buAutoNum type="arabicPeriod"/>
            </a:pPr>
            <a:r>
              <a:rPr lang="fr-FR" sz="3000" b="0" i="0" dirty="0">
                <a:solidFill>
                  <a:srgbClr val="1E1E1E"/>
                </a:solidFill>
                <a:effectLst/>
                <a:latin typeface="Calibri" panose="020F0502020204030204" pitchFamily="34" charset="0"/>
                <a:cs typeface="Calibri" panose="020F0502020204030204" pitchFamily="34" charset="0"/>
              </a:rPr>
              <a:t>Cliquez sur </a:t>
            </a:r>
            <a:r>
              <a:rPr lang="fr-FR" sz="3000" b="1" i="0" dirty="0">
                <a:solidFill>
                  <a:srgbClr val="1E1E1E"/>
                </a:solidFill>
                <a:effectLst/>
                <a:latin typeface="Calibri" panose="020F0502020204030204" pitchFamily="34" charset="0"/>
                <a:cs typeface="Calibri" panose="020F0502020204030204" pitchFamily="34" charset="0"/>
              </a:rPr>
              <a:t>Enregistrer et fermer</a:t>
            </a:r>
            <a:r>
              <a:rPr lang="fr-FR" sz="3000" b="0" i="0" dirty="0">
                <a:solidFill>
                  <a:srgbClr val="1E1E1E"/>
                </a:solidFill>
                <a:effectLst/>
                <a:latin typeface="Calibri" panose="020F0502020204030204" pitchFamily="34" charset="0"/>
                <a:cs typeface="Calibri" panose="020F0502020204030204" pitchFamily="34" charset="0"/>
              </a:rPr>
              <a:t>.</a:t>
            </a:r>
          </a:p>
        </p:txBody>
      </p:sp>
      <p:pic>
        <p:nvPicPr>
          <p:cNvPr id="11" name="Image 10">
            <a:extLst>
              <a:ext uri="{FF2B5EF4-FFF2-40B4-BE49-F238E27FC236}">
                <a16:creationId xmlns:a16="http://schemas.microsoft.com/office/drawing/2014/main" id="{20A47C53-C9E8-4DB7-BA7C-ECED11F2687B}"/>
              </a:ext>
            </a:extLst>
          </p:cNvPr>
          <p:cNvPicPr>
            <a:picLocks noChangeAspect="1"/>
          </p:cNvPicPr>
          <p:nvPr/>
        </p:nvPicPr>
        <p:blipFill>
          <a:blip r:embed="rId2"/>
          <a:stretch>
            <a:fillRect/>
          </a:stretch>
        </p:blipFill>
        <p:spPr>
          <a:xfrm>
            <a:off x="18780074" y="3667433"/>
            <a:ext cx="1872208" cy="2179786"/>
          </a:xfrm>
          <a:prstGeom prst="rect">
            <a:avLst/>
          </a:prstGeom>
          <a:ln w="19050">
            <a:solidFill>
              <a:srgbClr val="416FFE"/>
            </a:solidFill>
          </a:ln>
          <a:effectLst>
            <a:outerShdw blurRad="292100" dist="139700" dir="2700000" algn="tl" rotWithShape="0">
              <a:srgbClr val="333333">
                <a:alpha val="65000"/>
              </a:srgbClr>
            </a:outerShdw>
          </a:effectLst>
        </p:spPr>
      </p:pic>
      <p:pic>
        <p:nvPicPr>
          <p:cNvPr id="17" name="Image 16">
            <a:extLst>
              <a:ext uri="{FF2B5EF4-FFF2-40B4-BE49-F238E27FC236}">
                <a16:creationId xmlns:a16="http://schemas.microsoft.com/office/drawing/2014/main" id="{41FB4812-3E59-43A5-BF9B-58ED1D6C45EB}"/>
              </a:ext>
            </a:extLst>
          </p:cNvPr>
          <p:cNvPicPr>
            <a:picLocks noChangeAspect="1"/>
          </p:cNvPicPr>
          <p:nvPr/>
        </p:nvPicPr>
        <p:blipFill>
          <a:blip r:embed="rId3"/>
          <a:stretch>
            <a:fillRect/>
          </a:stretch>
        </p:blipFill>
        <p:spPr>
          <a:xfrm>
            <a:off x="310680" y="7362056"/>
            <a:ext cx="14813910" cy="4896544"/>
          </a:xfrm>
          <a:prstGeom prst="rect">
            <a:avLst/>
          </a:prstGeom>
          <a:ln w="19050">
            <a:solidFill>
              <a:srgbClr val="416FFE"/>
            </a:solidFill>
          </a:ln>
          <a:effectLst>
            <a:outerShdw blurRad="292100" dist="139700" dir="2700000" algn="tl" rotWithShape="0">
              <a:srgbClr val="333333">
                <a:alpha val="65000"/>
              </a:srgbClr>
            </a:outerShdw>
          </a:effectLst>
        </p:spPr>
      </p:pic>
      <p:pic>
        <p:nvPicPr>
          <p:cNvPr id="20" name="Image 19">
            <a:extLst>
              <a:ext uri="{FF2B5EF4-FFF2-40B4-BE49-F238E27FC236}">
                <a16:creationId xmlns:a16="http://schemas.microsoft.com/office/drawing/2014/main" id="{EE5D5581-9689-4C54-8CF3-BC29D4D4E25F}"/>
              </a:ext>
            </a:extLst>
          </p:cNvPr>
          <p:cNvPicPr>
            <a:picLocks noChangeAspect="1"/>
          </p:cNvPicPr>
          <p:nvPr/>
        </p:nvPicPr>
        <p:blipFill>
          <a:blip r:embed="rId4"/>
          <a:stretch>
            <a:fillRect/>
          </a:stretch>
        </p:blipFill>
        <p:spPr>
          <a:xfrm>
            <a:off x="15431811" y="7362056"/>
            <a:ext cx="8568733" cy="4540696"/>
          </a:xfrm>
          <a:prstGeom prst="rect">
            <a:avLst/>
          </a:prstGeom>
          <a:ln w="19050">
            <a:solidFill>
              <a:srgbClr val="416FFE"/>
            </a:solidFill>
          </a:ln>
          <a:effectLst>
            <a:outerShdw blurRad="292100" dist="139700" dir="2700000" algn="tl" rotWithShape="0">
              <a:srgbClr val="333333">
                <a:alpha val="65000"/>
              </a:srgbClr>
            </a:outerShdw>
          </a:effectLst>
        </p:spPr>
      </p:pic>
      <p:sp>
        <p:nvSpPr>
          <p:cNvPr id="23" name="Rectangle : coins arrondis 22">
            <a:extLst>
              <a:ext uri="{FF2B5EF4-FFF2-40B4-BE49-F238E27FC236}">
                <a16:creationId xmlns:a16="http://schemas.microsoft.com/office/drawing/2014/main" id="{3536FC27-7570-4B73-9426-B968AEAA3132}"/>
              </a:ext>
            </a:extLst>
          </p:cNvPr>
          <p:cNvSpPr/>
          <p:nvPr/>
        </p:nvSpPr>
        <p:spPr bwMode="auto">
          <a:xfrm>
            <a:off x="670720" y="10026352"/>
            <a:ext cx="720080" cy="43204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4" name="Rectangle : coins arrondis 23">
            <a:extLst>
              <a:ext uri="{FF2B5EF4-FFF2-40B4-BE49-F238E27FC236}">
                <a16:creationId xmlns:a16="http://schemas.microsoft.com/office/drawing/2014/main" id="{A885CF5F-829F-4577-9FAF-7698312C37C0}"/>
              </a:ext>
            </a:extLst>
          </p:cNvPr>
          <p:cNvSpPr/>
          <p:nvPr/>
        </p:nvSpPr>
        <p:spPr bwMode="auto">
          <a:xfrm>
            <a:off x="383456" y="10818440"/>
            <a:ext cx="1511400" cy="93610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5" name="Rectangle : coins arrondis 24">
            <a:extLst>
              <a:ext uri="{FF2B5EF4-FFF2-40B4-BE49-F238E27FC236}">
                <a16:creationId xmlns:a16="http://schemas.microsoft.com/office/drawing/2014/main" id="{67D9B67F-5BC6-4848-87E7-132719CF4F2B}"/>
              </a:ext>
            </a:extLst>
          </p:cNvPr>
          <p:cNvSpPr/>
          <p:nvPr/>
        </p:nvSpPr>
        <p:spPr bwMode="auto">
          <a:xfrm>
            <a:off x="4631160" y="11322496"/>
            <a:ext cx="3888432" cy="43204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7" name="Rectangle : coins arrondis 26">
            <a:extLst>
              <a:ext uri="{FF2B5EF4-FFF2-40B4-BE49-F238E27FC236}">
                <a16:creationId xmlns:a16="http://schemas.microsoft.com/office/drawing/2014/main" id="{40B3942A-31D8-4230-A6BF-EC42A972A700}"/>
              </a:ext>
            </a:extLst>
          </p:cNvPr>
          <p:cNvSpPr/>
          <p:nvPr/>
        </p:nvSpPr>
        <p:spPr bwMode="auto">
          <a:xfrm>
            <a:off x="383456" y="11754544"/>
            <a:ext cx="1007344" cy="504056"/>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8" name="Rectangle : coins arrondis 27">
            <a:extLst>
              <a:ext uri="{FF2B5EF4-FFF2-40B4-BE49-F238E27FC236}">
                <a16:creationId xmlns:a16="http://schemas.microsoft.com/office/drawing/2014/main" id="{B8E56153-2BAA-4AD8-87FB-140335DB7DBC}"/>
              </a:ext>
            </a:extLst>
          </p:cNvPr>
          <p:cNvSpPr/>
          <p:nvPr/>
        </p:nvSpPr>
        <p:spPr bwMode="auto">
          <a:xfrm>
            <a:off x="9383688" y="7794104"/>
            <a:ext cx="1008112" cy="1440160"/>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30" name="ZoneTexte 29">
            <a:extLst>
              <a:ext uri="{FF2B5EF4-FFF2-40B4-BE49-F238E27FC236}">
                <a16:creationId xmlns:a16="http://schemas.microsoft.com/office/drawing/2014/main" id="{F3F1E396-9ED0-4303-B80B-31B60ABBB7FE}"/>
              </a:ext>
            </a:extLst>
          </p:cNvPr>
          <p:cNvSpPr txBox="1"/>
          <p:nvPr/>
        </p:nvSpPr>
        <p:spPr>
          <a:xfrm>
            <a:off x="2792756" y="12618640"/>
            <a:ext cx="19048316" cy="630942"/>
          </a:xfrm>
          <a:prstGeom prst="rect">
            <a:avLst/>
          </a:prstGeom>
          <a:noFill/>
        </p:spPr>
        <p:txBody>
          <a:bodyPr wrap="square" rtlCol="0">
            <a:spAutoFit/>
          </a:bodyPr>
          <a:lstStyle/>
          <a:p>
            <a:r>
              <a:rPr lang="fr-FR" sz="3500" dirty="0">
                <a:solidFill>
                  <a:schemeClr val="bg1"/>
                </a:solidFill>
                <a:latin typeface="Calibri" panose="020F0502020204030204" pitchFamily="34" charset="0"/>
                <a:cs typeface="Calibri" panose="020F0502020204030204" pitchFamily="34" charset="0"/>
              </a:rPr>
              <a:t>Vous pouvez Glisser-Déposer un email sur l’icone Taches pour créer une tâche à partir de votre email.</a:t>
            </a:r>
          </a:p>
        </p:txBody>
      </p:sp>
      <p:pic>
        <p:nvPicPr>
          <p:cNvPr id="31" name="Graphique 30" descr="Commentaire important avec un remplissage uni">
            <a:extLst>
              <a:ext uri="{FF2B5EF4-FFF2-40B4-BE49-F238E27FC236}">
                <a16:creationId xmlns:a16="http://schemas.microsoft.com/office/drawing/2014/main" id="{079289AB-C676-44B8-BA53-1F429FC0F5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2768" y="12140592"/>
            <a:ext cx="1863176" cy="1863176"/>
          </a:xfrm>
          <a:prstGeom prst="rect">
            <a:avLst/>
          </a:prstGeom>
        </p:spPr>
      </p:pic>
    </p:spTree>
    <p:extLst>
      <p:ext uri="{BB962C8B-B14F-4D97-AF65-F5344CB8AC3E}">
        <p14:creationId xmlns:p14="http://schemas.microsoft.com/office/powerpoint/2010/main" val="1088692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Effect transition="in" filter="fade">
                                      <p:cBhvr>
                                        <p:cTn id="25" dur="500"/>
                                        <p:tgtEl>
                                          <p:spTgt spid="16">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xEl>
                                              <p:pRg st="4" end="4"/>
                                            </p:txEl>
                                          </p:spTgt>
                                        </p:tgtEl>
                                        <p:attrNameLst>
                                          <p:attrName>style.visibility</p:attrName>
                                        </p:attrNameLst>
                                      </p:cBhvr>
                                      <p:to>
                                        <p:strVal val="visible"/>
                                      </p:to>
                                    </p:set>
                                    <p:animEffect transition="in" filter="fade">
                                      <p:cBhvr>
                                        <p:cTn id="36" dur="500"/>
                                        <p:tgtEl>
                                          <p:spTgt spid="16">
                                            <p:txEl>
                                              <p:pRg st="4" end="4"/>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xEl>
                                              <p:pRg st="5" end="5"/>
                                            </p:txEl>
                                          </p:spTgt>
                                        </p:tgtEl>
                                        <p:attrNameLst>
                                          <p:attrName>style.visibility</p:attrName>
                                        </p:attrNameLst>
                                      </p:cBhvr>
                                      <p:to>
                                        <p:strVal val="visible"/>
                                      </p:to>
                                    </p:set>
                                    <p:animEffect transition="in" filter="fade">
                                      <p:cBhvr>
                                        <p:cTn id="44" dur="500"/>
                                        <p:tgtEl>
                                          <p:spTgt spid="16">
                                            <p:txEl>
                                              <p:pRg st="5" end="5"/>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xEl>
                                              <p:pRg st="6" end="6"/>
                                            </p:txEl>
                                          </p:spTgt>
                                        </p:tgtEl>
                                        <p:attrNameLst>
                                          <p:attrName>style.visibility</p:attrName>
                                        </p:attrNameLst>
                                      </p:cBhvr>
                                      <p:to>
                                        <p:strVal val="visible"/>
                                      </p:to>
                                    </p:set>
                                    <p:animEffect transition="in" filter="fade">
                                      <p:cBhvr>
                                        <p:cTn id="55" dur="500"/>
                                        <p:tgtEl>
                                          <p:spTgt spid="16">
                                            <p:txEl>
                                              <p:pRg st="6" end="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xEl>
                                              <p:pRg st="7" end="7"/>
                                            </p:txEl>
                                          </p:spTgt>
                                        </p:tgtEl>
                                        <p:attrNameLst>
                                          <p:attrName>style.visibility</p:attrName>
                                        </p:attrNameLst>
                                      </p:cBhvr>
                                      <p:to>
                                        <p:strVal val="visible"/>
                                      </p:to>
                                    </p:set>
                                    <p:animEffect transition="in" filter="fade">
                                      <p:cBhvr>
                                        <p:cTn id="63" dur="500"/>
                                        <p:tgtEl>
                                          <p:spTgt spid="16">
                                            <p:txEl>
                                              <p:pRg st="7" end="7"/>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6">
                                            <p:txEl>
                                              <p:pRg st="8" end="8"/>
                                            </p:txEl>
                                          </p:spTgt>
                                        </p:tgtEl>
                                        <p:attrNameLst>
                                          <p:attrName>style.visibility</p:attrName>
                                        </p:attrNameLst>
                                      </p:cBhvr>
                                      <p:to>
                                        <p:strVal val="visible"/>
                                      </p:to>
                                    </p:set>
                                    <p:animEffect transition="in" filter="fade">
                                      <p:cBhvr>
                                        <p:cTn id="71" dur="500"/>
                                        <p:tgtEl>
                                          <p:spTgt spid="16">
                                            <p:txEl>
                                              <p:pRg st="8" end="8"/>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ntr" presetSubtype="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7" grpId="0" animBg="1"/>
      <p:bldP spid="28" grpId="0" animBg="1"/>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43</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Gestion des </a:t>
            </a:r>
            <a:r>
              <a:rPr lang="en-US" altLang="x-none" sz="7200" b="1" dirty="0" err="1">
                <a:solidFill>
                  <a:srgbClr val="000000"/>
                </a:solidFill>
                <a:latin typeface="Montserrat Semi" charset="0"/>
                <a:ea typeface="Montserrat Semi" charset="0"/>
                <a:cs typeface="Montserrat Semi" charset="0"/>
                <a:sym typeface="Poppins Medium" charset="0"/>
              </a:rPr>
              <a:t>tâches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4" name="ZoneTexte 3">
            <a:extLst>
              <a:ext uri="{FF2B5EF4-FFF2-40B4-BE49-F238E27FC236}">
                <a16:creationId xmlns:a16="http://schemas.microsoft.com/office/drawing/2014/main" id="{668B37B7-3D7B-4919-B334-F6B0B44F9B4C}"/>
              </a:ext>
            </a:extLst>
          </p:cNvPr>
          <p:cNvSpPr txBox="1"/>
          <p:nvPr/>
        </p:nvSpPr>
        <p:spPr>
          <a:xfrm>
            <a:off x="0" y="2105472"/>
            <a:ext cx="12624048" cy="9325630"/>
          </a:xfrm>
          <a:prstGeom prst="rect">
            <a:avLst/>
          </a:prstGeom>
          <a:noFill/>
        </p:spPr>
        <p:txBody>
          <a:bodyPr wrap="square">
            <a:spAutoFit/>
          </a:bodyPr>
          <a:lstStyle/>
          <a:p>
            <a:endParaRPr lang="fr-FR" sz="3000" b="0" i="0" u="none" strike="noStrike" baseline="0" dirty="0">
              <a:solidFill>
                <a:schemeClr val="bg1"/>
              </a:solidFill>
              <a:latin typeface="Calibri" panose="020F0502020204030204" pitchFamily="34" charset="0"/>
              <a:cs typeface="Calibri" panose="020F0502020204030204" pitchFamily="34" charset="0"/>
            </a:endParaRPr>
          </a:p>
          <a:p>
            <a:r>
              <a:rPr lang="fr-FR" sz="3000" dirty="0">
                <a:solidFill>
                  <a:srgbClr val="2F5497"/>
                </a:solidFill>
                <a:latin typeface="Calibri" panose="020F0502020204030204" pitchFamily="34" charset="0"/>
                <a:cs typeface="Calibri" panose="020F0502020204030204" pitchFamily="34" charset="0"/>
              </a:rPr>
              <a:t>Marquer une tâche comme terminée</a:t>
            </a:r>
            <a:endParaRPr lang="fr-FR" sz="3000" b="0" i="0" u="none" strike="noStrike" baseline="0" dirty="0">
              <a:solidFill>
                <a:srgbClr val="2F5497"/>
              </a:solidFill>
              <a:latin typeface="Calibri" panose="020F0502020204030204" pitchFamily="34" charset="0"/>
              <a:cs typeface="Calibri" panose="020F0502020204030204" pitchFamily="34" charset="0"/>
            </a:endParaRPr>
          </a:p>
          <a:p>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fr-FR" sz="3000" dirty="0">
                <a:solidFill>
                  <a:schemeClr val="bg1"/>
                </a:solidFill>
                <a:latin typeface="Calibri" panose="020F0502020204030204" pitchFamily="34" charset="0"/>
                <a:cs typeface="Calibri" panose="020F0502020204030204" pitchFamily="34" charset="0"/>
              </a:rPr>
              <a:t>Depuis la liste des tâches, e</a:t>
            </a:r>
            <a:r>
              <a:rPr lang="fr-FR" sz="3000" b="0" i="0" u="none" strike="noStrike" baseline="0" dirty="0">
                <a:solidFill>
                  <a:schemeClr val="bg1"/>
                </a:solidFill>
                <a:latin typeface="Calibri" panose="020F0502020204030204" pitchFamily="34" charset="0"/>
                <a:cs typeface="Calibri" panose="020F0502020204030204" pitchFamily="34" charset="0"/>
              </a:rPr>
              <a:t>ffectuez un clic droit sur votre tâche et cliquez sur </a:t>
            </a:r>
            <a:r>
              <a:rPr lang="fr-FR" sz="3000" b="1" i="0" u="none" strike="noStrike" baseline="0" dirty="0">
                <a:solidFill>
                  <a:schemeClr val="bg1"/>
                </a:solidFill>
                <a:latin typeface="Calibri" panose="020F0502020204030204" pitchFamily="34" charset="0"/>
                <a:cs typeface="Calibri" panose="020F0502020204030204" pitchFamily="34" charset="0"/>
              </a:rPr>
              <a:t>Marquer comme terminées.</a:t>
            </a:r>
          </a:p>
          <a:p>
            <a:pPr marL="457200" indent="-457200">
              <a:buFont typeface="Arial" panose="020B0604020202020204" pitchFamily="34" charset="0"/>
              <a:buChar char="•"/>
            </a:pPr>
            <a:r>
              <a:rPr lang="fr-FR" sz="3000" dirty="0">
                <a:solidFill>
                  <a:schemeClr val="bg1"/>
                </a:solidFill>
                <a:latin typeface="Calibri" panose="020F0502020204030204" pitchFamily="34" charset="0"/>
                <a:cs typeface="Calibri" panose="020F0502020204030204" pitchFamily="34" charset="0"/>
              </a:rPr>
              <a:t>Depuis votre tâche, cliquez </a:t>
            </a:r>
            <a:r>
              <a:rPr lang="fr-FR" sz="3000" b="1" dirty="0">
                <a:solidFill>
                  <a:schemeClr val="bg1"/>
                </a:solidFill>
                <a:latin typeface="Calibri" panose="020F0502020204030204" pitchFamily="34" charset="0"/>
                <a:cs typeface="Calibri" panose="020F0502020204030204" pitchFamily="34" charset="0"/>
              </a:rPr>
              <a:t>sur Marquer comme terminée(s</a:t>
            </a:r>
            <a:r>
              <a:rPr lang="fr-FR" sz="3000" dirty="0">
                <a:solidFill>
                  <a:schemeClr val="bg1"/>
                </a:solidFill>
                <a:latin typeface="Calibri" panose="020F0502020204030204" pitchFamily="34" charset="0"/>
                <a:cs typeface="Calibri" panose="020F0502020204030204" pitchFamily="34" charset="0"/>
              </a:rPr>
              <a:t>) depuis le ruban</a:t>
            </a:r>
            <a:endParaRPr lang="fr-FR" sz="3000" i="0" u="none" strike="noStrike" baseline="0" dirty="0">
              <a:solidFill>
                <a:schemeClr val="bg1"/>
              </a:solidFill>
              <a:latin typeface="Calibri" panose="020F0502020204030204" pitchFamily="34" charset="0"/>
              <a:cs typeface="Calibri" panose="020F0502020204030204" pitchFamily="34" charset="0"/>
            </a:endParaRPr>
          </a:p>
          <a:p>
            <a:endParaRPr lang="fr-FR" sz="3000" dirty="0">
              <a:solidFill>
                <a:srgbClr val="2F5497"/>
              </a:solidFill>
              <a:latin typeface="Calibri" panose="020F0502020204030204" pitchFamily="34" charset="0"/>
              <a:cs typeface="Calibri" panose="020F0502020204030204" pitchFamily="34" charset="0"/>
            </a:endParaRPr>
          </a:p>
          <a:p>
            <a:endParaRPr lang="fr-FR" sz="3000" b="0" i="0" u="none" strike="noStrike" baseline="0" dirty="0">
              <a:solidFill>
                <a:srgbClr val="2F5497"/>
              </a:solidFill>
              <a:latin typeface="Calibri" panose="020F0502020204030204" pitchFamily="34" charset="0"/>
              <a:cs typeface="Calibri" panose="020F0502020204030204" pitchFamily="34" charset="0"/>
            </a:endParaRPr>
          </a:p>
          <a:p>
            <a:endParaRPr lang="fr-FR" sz="3000" dirty="0">
              <a:solidFill>
                <a:srgbClr val="2F5497"/>
              </a:solidFill>
              <a:latin typeface="Calibri" panose="020F0502020204030204" pitchFamily="34" charset="0"/>
              <a:cs typeface="Calibri" panose="020F0502020204030204" pitchFamily="34" charset="0"/>
            </a:endParaRPr>
          </a:p>
          <a:p>
            <a:endParaRPr lang="fr-FR" sz="3000" b="0" i="0" u="none" strike="noStrike" baseline="0" dirty="0">
              <a:solidFill>
                <a:srgbClr val="2F5497"/>
              </a:solidFill>
              <a:latin typeface="Calibri" panose="020F0502020204030204" pitchFamily="34" charset="0"/>
              <a:cs typeface="Calibri" panose="020F0502020204030204" pitchFamily="34" charset="0"/>
            </a:endParaRPr>
          </a:p>
          <a:p>
            <a:r>
              <a:rPr lang="fr-FR" sz="3000" b="0" i="0" u="none" strike="noStrike" baseline="0" dirty="0">
                <a:solidFill>
                  <a:srgbClr val="2F5497"/>
                </a:solidFill>
                <a:latin typeface="Calibri" panose="020F0502020204030204" pitchFamily="34" charset="0"/>
                <a:cs typeface="Calibri" panose="020F0502020204030204" pitchFamily="34" charset="0"/>
              </a:rPr>
              <a:t>Changer l’affichage</a:t>
            </a:r>
          </a:p>
          <a:p>
            <a:endParaRPr lang="fr-FR" sz="3000" dirty="0">
              <a:solidFill>
                <a:srgbClr val="2F5497"/>
              </a:solidFill>
              <a:latin typeface="Calibri" panose="020F0502020204030204" pitchFamily="34" charset="0"/>
              <a:cs typeface="Calibri" panose="020F0502020204030204" pitchFamily="34" charset="0"/>
            </a:endParaRPr>
          </a:p>
          <a:p>
            <a:r>
              <a:rPr lang="fr-FR" sz="3000" b="0" i="0" u="none" strike="noStrike" baseline="0" dirty="0">
                <a:solidFill>
                  <a:schemeClr val="bg1"/>
                </a:solidFill>
                <a:latin typeface="Calibri" panose="020F0502020204030204" pitchFamily="34" charset="0"/>
                <a:cs typeface="Calibri" panose="020F0502020204030204" pitchFamily="34" charset="0"/>
              </a:rPr>
              <a:t>Afin de pouvoir rapidement identifier vos tâches prioritaires, les tâches à venir ou encore les tâches terminées,  il est pratique de pouvoir modifier l’affichage.</a:t>
            </a:r>
          </a:p>
          <a:p>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FR" sz="3000" dirty="0">
                <a:solidFill>
                  <a:schemeClr val="bg1"/>
                </a:solidFill>
                <a:latin typeface="Calibri" panose="020F0502020204030204" pitchFamily="34" charset="0"/>
                <a:cs typeface="Calibri" panose="020F0502020204030204" pitchFamily="34" charset="0"/>
              </a:rPr>
              <a:t>Depuis l’onglet Affichage, cliquez sur </a:t>
            </a:r>
            <a:r>
              <a:rPr lang="fr-FR" sz="3000" b="1" dirty="0">
                <a:solidFill>
                  <a:schemeClr val="bg1"/>
                </a:solidFill>
                <a:latin typeface="Calibri" panose="020F0502020204030204" pitchFamily="34" charset="0"/>
                <a:cs typeface="Calibri" panose="020F0502020204030204" pitchFamily="34" charset="0"/>
              </a:rPr>
              <a:t>Changer l’affichage</a:t>
            </a:r>
          </a:p>
          <a:p>
            <a:pPr marL="514350" indent="-514350">
              <a:buFont typeface="+mj-lt"/>
              <a:buAutoNum type="arabicPeriod"/>
            </a:pPr>
            <a:r>
              <a:rPr lang="fr-FR" sz="3000" b="0" i="0" u="none" strike="noStrike" baseline="0" dirty="0">
                <a:solidFill>
                  <a:schemeClr val="bg1"/>
                </a:solidFill>
                <a:latin typeface="Calibri" panose="020F0502020204030204" pitchFamily="34" charset="0"/>
                <a:cs typeface="Calibri" panose="020F0502020204030204" pitchFamily="34" charset="0"/>
              </a:rPr>
              <a:t>Choisissez l’affichage voulu selon vos besoins.</a:t>
            </a:r>
          </a:p>
          <a:p>
            <a:endParaRPr lang="fr-FR" sz="3000" b="1" i="0" u="none" strike="noStrike" baseline="0" dirty="0">
              <a:solidFill>
                <a:schemeClr val="bg1"/>
              </a:solidFill>
              <a:latin typeface="Calibri" panose="020F0502020204030204" pitchFamily="34" charset="0"/>
              <a:cs typeface="Calibri" panose="020F0502020204030204" pitchFamily="34" charset="0"/>
            </a:endParaRPr>
          </a:p>
          <a:p>
            <a:endParaRPr lang="fr-FR" sz="3000" b="0" i="0" u="none" strike="noStrike" baseline="0" dirty="0">
              <a:solidFill>
                <a:schemeClr val="bg1"/>
              </a:solidFill>
              <a:latin typeface="Calibri" panose="020F0502020204030204" pitchFamily="34" charset="0"/>
              <a:cs typeface="Calibri" panose="020F0502020204030204" pitchFamily="34" charset="0"/>
            </a:endParaRPr>
          </a:p>
          <a:p>
            <a:endParaRPr lang="fr-FR" sz="3000" dirty="0">
              <a:latin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id="{5B29C389-EB86-4071-B995-C679482C0EBC}"/>
              </a:ext>
            </a:extLst>
          </p:cNvPr>
          <p:cNvPicPr>
            <a:picLocks noChangeAspect="1"/>
          </p:cNvPicPr>
          <p:nvPr/>
        </p:nvPicPr>
        <p:blipFill rotWithShape="1">
          <a:blip r:embed="rId2"/>
          <a:srcRect t="1" r="87286" b="63584"/>
          <a:stretch/>
        </p:blipFill>
        <p:spPr>
          <a:xfrm>
            <a:off x="13416136" y="6639976"/>
            <a:ext cx="8136904" cy="6554728"/>
          </a:xfrm>
          <a:prstGeom prst="rect">
            <a:avLst/>
          </a:prstGeom>
          <a:ln w="19050">
            <a:solidFill>
              <a:srgbClr val="416FFE"/>
            </a:solid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4AEF20C4-79D8-4A09-A18A-6FD5C4495684}"/>
              </a:ext>
            </a:extLst>
          </p:cNvPr>
          <p:cNvPicPr>
            <a:picLocks noChangeAspect="1"/>
          </p:cNvPicPr>
          <p:nvPr/>
        </p:nvPicPr>
        <p:blipFill rotWithShape="1">
          <a:blip r:embed="rId3"/>
          <a:srcRect l="6589" t="28658" r="81802" b="45673"/>
          <a:stretch/>
        </p:blipFill>
        <p:spPr>
          <a:xfrm>
            <a:off x="13416136" y="2609528"/>
            <a:ext cx="4737051" cy="2946054"/>
          </a:xfrm>
          <a:prstGeom prst="rect">
            <a:avLst/>
          </a:prstGeom>
          <a:ln w="19050">
            <a:solidFill>
              <a:srgbClr val="416FFE"/>
            </a:solid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7A7853D4-2904-44E7-B697-284A05DE220D}"/>
              </a:ext>
            </a:extLst>
          </p:cNvPr>
          <p:cNvPicPr>
            <a:picLocks noChangeAspect="1"/>
          </p:cNvPicPr>
          <p:nvPr/>
        </p:nvPicPr>
        <p:blipFill>
          <a:blip r:embed="rId4"/>
          <a:stretch>
            <a:fillRect/>
          </a:stretch>
        </p:blipFill>
        <p:spPr>
          <a:xfrm>
            <a:off x="18600712" y="3113584"/>
            <a:ext cx="5200650" cy="1476375"/>
          </a:xfrm>
          <a:prstGeom prst="rect">
            <a:avLst/>
          </a:prstGeom>
          <a:ln w="19050">
            <a:solidFill>
              <a:srgbClr val="416FFE"/>
            </a:solidFill>
          </a:ln>
          <a:effectLst>
            <a:outerShdw blurRad="292100" dist="139700" dir="2700000" algn="tl" rotWithShape="0">
              <a:srgbClr val="333333">
                <a:alpha val="65000"/>
              </a:srgbClr>
            </a:outerShdw>
          </a:effectLst>
        </p:spPr>
      </p:pic>
      <p:sp>
        <p:nvSpPr>
          <p:cNvPr id="13" name="Rectangle : coins arrondis 12">
            <a:extLst>
              <a:ext uri="{FF2B5EF4-FFF2-40B4-BE49-F238E27FC236}">
                <a16:creationId xmlns:a16="http://schemas.microsoft.com/office/drawing/2014/main" id="{2C56DFB8-A063-4DF9-A18E-2AACE88CE3E8}"/>
              </a:ext>
            </a:extLst>
          </p:cNvPr>
          <p:cNvSpPr/>
          <p:nvPr/>
        </p:nvSpPr>
        <p:spPr bwMode="auto">
          <a:xfrm>
            <a:off x="15648384" y="4769768"/>
            <a:ext cx="2504803" cy="43204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4" name="Rectangle : coins arrondis 13">
            <a:extLst>
              <a:ext uri="{FF2B5EF4-FFF2-40B4-BE49-F238E27FC236}">
                <a16:creationId xmlns:a16="http://schemas.microsoft.com/office/drawing/2014/main" id="{B31B267C-9F02-4D17-A6E7-B871396CF64C}"/>
              </a:ext>
            </a:extLst>
          </p:cNvPr>
          <p:cNvSpPr/>
          <p:nvPr/>
        </p:nvSpPr>
        <p:spPr bwMode="auto">
          <a:xfrm>
            <a:off x="22545675" y="3499346"/>
            <a:ext cx="1255687" cy="91038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3304034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9" end="9"/>
                                            </p:txEl>
                                          </p:spTgt>
                                        </p:tgtEl>
                                        <p:attrNameLst>
                                          <p:attrName>style.visibility</p:attrName>
                                        </p:attrNameLst>
                                      </p:cBhvr>
                                      <p:to>
                                        <p:strVal val="visible"/>
                                      </p:to>
                                    </p:set>
                                    <p:animEffect transition="in" filter="fade">
                                      <p:cBhvr>
                                        <p:cTn id="36" dur="500"/>
                                        <p:tgtEl>
                                          <p:spTgt spid="4">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animEffect transition="in" filter="fade">
                                      <p:cBhvr>
                                        <p:cTn id="41" dur="500"/>
                                        <p:tgtEl>
                                          <p:spTgt spid="4">
                                            <p:txEl>
                                              <p:pRg st="11" end="1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13" end="13"/>
                                            </p:txEl>
                                          </p:spTgt>
                                        </p:tgtEl>
                                        <p:attrNameLst>
                                          <p:attrName>style.visibility</p:attrName>
                                        </p:attrNameLst>
                                      </p:cBhvr>
                                      <p:to>
                                        <p:strVal val="visible"/>
                                      </p:to>
                                    </p:set>
                                    <p:animEffect transition="in" filter="fade">
                                      <p:cBhvr>
                                        <p:cTn id="46" dur="500"/>
                                        <p:tgtEl>
                                          <p:spTgt spid="4">
                                            <p:txEl>
                                              <p:pRg st="13" end="1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xEl>
                                              <p:pRg st="14" end="14"/>
                                            </p:txEl>
                                          </p:spTgt>
                                        </p:tgtEl>
                                        <p:attrNameLst>
                                          <p:attrName>style.visibility</p:attrName>
                                        </p:attrNameLst>
                                      </p:cBhvr>
                                      <p:to>
                                        <p:strVal val="visible"/>
                                      </p:to>
                                    </p:set>
                                    <p:animEffect transition="in" filter="fade">
                                      <p:cBhvr>
                                        <p:cTn id="54" dur="50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44</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Gestion des </a:t>
            </a:r>
            <a:r>
              <a:rPr lang="en-US" altLang="x-none" sz="7200" b="1" dirty="0" err="1">
                <a:solidFill>
                  <a:srgbClr val="000000"/>
                </a:solidFill>
                <a:latin typeface="Montserrat Semi" charset="0"/>
                <a:ea typeface="Montserrat Semi" charset="0"/>
                <a:cs typeface="Montserrat Semi" charset="0"/>
                <a:sym typeface="Poppins Medium" charset="0"/>
              </a:rPr>
              <a:t>tâches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6" name="ZoneTexte 5">
            <a:extLst>
              <a:ext uri="{FF2B5EF4-FFF2-40B4-BE49-F238E27FC236}">
                <a16:creationId xmlns:a16="http://schemas.microsoft.com/office/drawing/2014/main" id="{0E7690A6-E5D7-4ABF-86E4-A6A31E728396}"/>
              </a:ext>
            </a:extLst>
          </p:cNvPr>
          <p:cNvSpPr txBox="1"/>
          <p:nvPr/>
        </p:nvSpPr>
        <p:spPr>
          <a:xfrm>
            <a:off x="814736" y="2103711"/>
            <a:ext cx="12192000" cy="553998"/>
          </a:xfrm>
          <a:prstGeom prst="rect">
            <a:avLst/>
          </a:prstGeom>
          <a:noFill/>
        </p:spPr>
        <p:txBody>
          <a:bodyPr wrap="square">
            <a:spAutoFit/>
          </a:bodyPr>
          <a:lstStyle/>
          <a:p>
            <a:r>
              <a:rPr lang="fr-FR" sz="3000" b="0" i="0" u="none" strike="noStrike" baseline="0" dirty="0">
                <a:solidFill>
                  <a:srgbClr val="2F5497"/>
                </a:solidFill>
                <a:latin typeface="Calibri" panose="020F0502020204030204" pitchFamily="34" charset="0"/>
                <a:cs typeface="Calibri" panose="020F0502020204030204" pitchFamily="34" charset="0"/>
              </a:rPr>
              <a:t>Affecter une tâche</a:t>
            </a:r>
          </a:p>
        </p:txBody>
      </p:sp>
      <p:sp>
        <p:nvSpPr>
          <p:cNvPr id="10" name="ZoneTexte 9">
            <a:extLst>
              <a:ext uri="{FF2B5EF4-FFF2-40B4-BE49-F238E27FC236}">
                <a16:creationId xmlns:a16="http://schemas.microsoft.com/office/drawing/2014/main" id="{F4371657-57AB-462F-8060-5760CE63D3FB}"/>
              </a:ext>
            </a:extLst>
          </p:cNvPr>
          <p:cNvSpPr txBox="1"/>
          <p:nvPr/>
        </p:nvSpPr>
        <p:spPr>
          <a:xfrm>
            <a:off x="526704" y="2979814"/>
            <a:ext cx="12192000" cy="4247317"/>
          </a:xfrm>
          <a:prstGeom prst="rect">
            <a:avLst/>
          </a:prstGeom>
          <a:noFill/>
        </p:spPr>
        <p:txBody>
          <a:bodyPr wrap="square">
            <a:spAutoFit/>
          </a:bodyPr>
          <a:lstStyle/>
          <a:p>
            <a:pPr marL="457200" indent="-457200">
              <a:buFont typeface="Arial" panose="020B0604020202020204" pitchFamily="34" charset="0"/>
              <a:buChar char="•"/>
            </a:pPr>
            <a:r>
              <a:rPr lang="fr-FR" sz="3000" dirty="0">
                <a:solidFill>
                  <a:schemeClr val="bg1"/>
                </a:solidFill>
                <a:latin typeface="Calibri" panose="020F0502020204030204" pitchFamily="34" charset="0"/>
                <a:cs typeface="Calibri" panose="020F0502020204030204" pitchFamily="34" charset="0"/>
              </a:rPr>
              <a:t>Depuis la liste des tâches, e</a:t>
            </a:r>
            <a:r>
              <a:rPr lang="fr-FR" sz="3000" b="0" i="0" u="none" strike="noStrike" baseline="0" dirty="0">
                <a:solidFill>
                  <a:schemeClr val="bg1"/>
                </a:solidFill>
                <a:latin typeface="Calibri" panose="020F0502020204030204" pitchFamily="34" charset="0"/>
                <a:cs typeface="Calibri" panose="020F0502020204030204" pitchFamily="34" charset="0"/>
              </a:rPr>
              <a:t>ffectuez un clic droit sur votre tâche et cliquez sur </a:t>
            </a:r>
            <a:r>
              <a:rPr lang="fr-FR" sz="3000" b="1" dirty="0">
                <a:solidFill>
                  <a:schemeClr val="bg1"/>
                </a:solidFill>
                <a:latin typeface="Calibri" panose="020F0502020204030204" pitchFamily="34" charset="0"/>
                <a:cs typeface="Calibri" panose="020F0502020204030204" pitchFamily="34" charset="0"/>
              </a:rPr>
              <a:t>Affecter une tâche</a:t>
            </a:r>
            <a:r>
              <a:rPr lang="fr-FR" sz="3000" b="1" i="0" u="none" strike="noStrike" baseline="0" dirty="0">
                <a:solidFill>
                  <a:schemeClr val="bg1"/>
                </a:solidFill>
                <a:latin typeface="Calibri" panose="020F0502020204030204" pitchFamily="34" charset="0"/>
                <a:cs typeface="Calibri" panose="020F0502020204030204" pitchFamily="34" charset="0"/>
              </a:rPr>
              <a:t>.</a:t>
            </a:r>
          </a:p>
          <a:p>
            <a:pPr marL="457200" indent="-457200">
              <a:buFont typeface="Arial" panose="020B0604020202020204" pitchFamily="34" charset="0"/>
              <a:buChar char="•"/>
            </a:pPr>
            <a:r>
              <a:rPr lang="fr-FR" sz="3000" dirty="0">
                <a:solidFill>
                  <a:schemeClr val="bg1"/>
                </a:solidFill>
                <a:latin typeface="Calibri" panose="020F0502020204030204" pitchFamily="34" charset="0"/>
                <a:cs typeface="Calibri" panose="020F0502020204030204" pitchFamily="34" charset="0"/>
              </a:rPr>
              <a:t>Depuis votre tâche, cliquez sur</a:t>
            </a:r>
            <a:r>
              <a:rPr lang="fr-FR" sz="3000" b="1" dirty="0">
                <a:solidFill>
                  <a:schemeClr val="bg1"/>
                </a:solidFill>
                <a:latin typeface="Calibri" panose="020F0502020204030204" pitchFamily="34" charset="0"/>
                <a:cs typeface="Calibri" panose="020F0502020204030204" pitchFamily="34" charset="0"/>
              </a:rPr>
              <a:t> Affecter une tâche</a:t>
            </a:r>
            <a:r>
              <a:rPr lang="fr-FR" sz="3000" dirty="0">
                <a:solidFill>
                  <a:schemeClr val="bg1"/>
                </a:solidFill>
                <a:latin typeface="Calibri" panose="020F0502020204030204" pitchFamily="34" charset="0"/>
                <a:cs typeface="Calibri" panose="020F0502020204030204" pitchFamily="34" charset="0"/>
              </a:rPr>
              <a:t> depuis le ruban</a:t>
            </a:r>
          </a:p>
          <a:p>
            <a:pPr marL="457200" indent="-457200">
              <a:buFont typeface="Arial" panose="020B0604020202020204" pitchFamily="34" charset="0"/>
              <a:buChar char="•"/>
            </a:pPr>
            <a:endParaRPr lang="fr-FR" sz="3000" i="0" u="none" strike="noStrike" baseline="0" dirty="0">
              <a:solidFill>
                <a:schemeClr val="bg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fr-FR" sz="3000" dirty="0">
                <a:solidFill>
                  <a:schemeClr val="bg1"/>
                </a:solidFill>
                <a:latin typeface="Calibri" panose="020F0502020204030204" pitchFamily="34" charset="0"/>
                <a:cs typeface="Calibri" panose="020F0502020204030204" pitchFamily="34" charset="0"/>
              </a:rPr>
              <a:t>Renseignez ensuite le nom du destinataire </a:t>
            </a:r>
          </a:p>
          <a:p>
            <a:pPr marL="457200" indent="-457200">
              <a:buFont typeface="Arial" panose="020B0604020202020204" pitchFamily="34" charset="0"/>
              <a:buChar char="•"/>
            </a:pPr>
            <a:r>
              <a:rPr lang="fr-FR" sz="3000" dirty="0">
                <a:solidFill>
                  <a:schemeClr val="bg1"/>
                </a:solidFill>
                <a:latin typeface="Calibri" panose="020F0502020204030204" pitchFamily="34" charset="0"/>
                <a:cs typeface="Calibri" panose="020F0502020204030204" pitchFamily="34" charset="0"/>
              </a:rPr>
              <a:t>Cochez les cases </a:t>
            </a:r>
            <a:r>
              <a:rPr lang="fr-FR" sz="3000" b="1" dirty="0">
                <a:solidFill>
                  <a:schemeClr val="bg1"/>
                </a:solidFill>
                <a:latin typeface="Calibri" panose="020F0502020204030204" pitchFamily="34" charset="0"/>
                <a:cs typeface="Calibri" panose="020F0502020204030204" pitchFamily="34" charset="0"/>
              </a:rPr>
              <a:t>Conserver dans ma liste de tâches une copie à jour de la tâche </a:t>
            </a:r>
            <a:r>
              <a:rPr lang="fr-FR" sz="3000" dirty="0">
                <a:solidFill>
                  <a:schemeClr val="bg1"/>
                </a:solidFill>
                <a:latin typeface="Calibri" panose="020F0502020204030204" pitchFamily="34" charset="0"/>
                <a:cs typeface="Calibri" panose="020F0502020204030204" pitchFamily="34" charset="0"/>
              </a:rPr>
              <a:t>et </a:t>
            </a:r>
            <a:r>
              <a:rPr lang="fr-FR" sz="3000" b="1" dirty="0">
                <a:solidFill>
                  <a:schemeClr val="bg1"/>
                </a:solidFill>
                <a:latin typeface="Calibri" panose="020F0502020204030204" pitchFamily="34" charset="0"/>
                <a:cs typeface="Calibri" panose="020F0502020204030204" pitchFamily="34" charset="0"/>
              </a:rPr>
              <a:t>Envoyer un rapport d’état quand la tâche est terminée </a:t>
            </a:r>
            <a:r>
              <a:rPr lang="fr-FR" sz="3000" dirty="0">
                <a:solidFill>
                  <a:schemeClr val="bg1"/>
                </a:solidFill>
                <a:latin typeface="Calibri" panose="020F0502020204030204" pitchFamily="34" charset="0"/>
                <a:cs typeface="Calibri" panose="020F0502020204030204" pitchFamily="34" charset="0"/>
              </a:rPr>
              <a:t>afin d’avoir un suivi sur l’avancement de la tâche.</a:t>
            </a:r>
          </a:p>
          <a:p>
            <a:pPr marL="457200" indent="-457200">
              <a:buFont typeface="Arial" panose="020B0604020202020204" pitchFamily="34" charset="0"/>
              <a:buChar char="•"/>
            </a:pPr>
            <a:r>
              <a:rPr lang="fr-FR" sz="3000" i="0" u="none" strike="noStrike" baseline="0" dirty="0">
                <a:solidFill>
                  <a:schemeClr val="bg1"/>
                </a:solidFill>
                <a:latin typeface="Calibri" panose="020F0502020204030204" pitchFamily="34" charset="0"/>
                <a:cs typeface="Calibri" panose="020F0502020204030204" pitchFamily="34" charset="0"/>
              </a:rPr>
              <a:t>Cliquer sur </a:t>
            </a:r>
            <a:r>
              <a:rPr lang="fr-FR" sz="3000" b="1" i="0" u="none" strike="noStrike" baseline="0" dirty="0">
                <a:solidFill>
                  <a:schemeClr val="bg1"/>
                </a:solidFill>
                <a:latin typeface="Calibri" panose="020F0502020204030204" pitchFamily="34" charset="0"/>
                <a:cs typeface="Calibri" panose="020F0502020204030204" pitchFamily="34" charset="0"/>
              </a:rPr>
              <a:t>Envoyer.</a:t>
            </a:r>
          </a:p>
        </p:txBody>
      </p:sp>
      <p:pic>
        <p:nvPicPr>
          <p:cNvPr id="11" name="Image 10">
            <a:extLst>
              <a:ext uri="{FF2B5EF4-FFF2-40B4-BE49-F238E27FC236}">
                <a16:creationId xmlns:a16="http://schemas.microsoft.com/office/drawing/2014/main" id="{0A841D6A-ECF6-4226-85A3-D85BECB921EB}"/>
              </a:ext>
            </a:extLst>
          </p:cNvPr>
          <p:cNvPicPr>
            <a:picLocks noChangeAspect="1"/>
          </p:cNvPicPr>
          <p:nvPr/>
        </p:nvPicPr>
        <p:blipFill rotWithShape="1">
          <a:blip r:embed="rId2"/>
          <a:srcRect l="6589" t="28658" r="81802" b="45673"/>
          <a:stretch/>
        </p:blipFill>
        <p:spPr>
          <a:xfrm>
            <a:off x="13416136" y="2609528"/>
            <a:ext cx="4737051" cy="2946054"/>
          </a:xfrm>
          <a:prstGeom prst="rect">
            <a:avLst/>
          </a:prstGeom>
          <a:ln w="19050">
            <a:solidFill>
              <a:srgbClr val="416FFE"/>
            </a:solid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38FCEEBA-8416-41D1-82A9-90155FAACF59}"/>
              </a:ext>
            </a:extLst>
          </p:cNvPr>
          <p:cNvPicPr>
            <a:picLocks noChangeAspect="1"/>
          </p:cNvPicPr>
          <p:nvPr/>
        </p:nvPicPr>
        <p:blipFill>
          <a:blip r:embed="rId3"/>
          <a:stretch>
            <a:fillRect/>
          </a:stretch>
        </p:blipFill>
        <p:spPr>
          <a:xfrm>
            <a:off x="13375892" y="5856163"/>
            <a:ext cx="9554590" cy="2304256"/>
          </a:xfrm>
          <a:prstGeom prst="rect">
            <a:avLst/>
          </a:prstGeom>
          <a:ln w="19050">
            <a:solidFill>
              <a:srgbClr val="416FFE"/>
            </a:solidFill>
          </a:ln>
          <a:effectLst>
            <a:outerShdw blurRad="292100" dist="139700" dir="2700000" algn="tl" rotWithShape="0">
              <a:srgbClr val="333333">
                <a:alpha val="65000"/>
              </a:srgbClr>
            </a:outerShdw>
          </a:effectLst>
        </p:spPr>
      </p:pic>
      <p:pic>
        <p:nvPicPr>
          <p:cNvPr id="14" name="Image 13">
            <a:extLst>
              <a:ext uri="{FF2B5EF4-FFF2-40B4-BE49-F238E27FC236}">
                <a16:creationId xmlns:a16="http://schemas.microsoft.com/office/drawing/2014/main" id="{87408DA9-7318-4359-8629-3645918F1BDE}"/>
              </a:ext>
            </a:extLst>
          </p:cNvPr>
          <p:cNvPicPr>
            <a:picLocks noChangeAspect="1"/>
          </p:cNvPicPr>
          <p:nvPr/>
        </p:nvPicPr>
        <p:blipFill>
          <a:blip r:embed="rId4"/>
          <a:stretch>
            <a:fillRect/>
          </a:stretch>
        </p:blipFill>
        <p:spPr>
          <a:xfrm>
            <a:off x="4136170" y="8730208"/>
            <a:ext cx="12347750" cy="4464496"/>
          </a:xfrm>
          <a:prstGeom prst="rect">
            <a:avLst/>
          </a:prstGeom>
          <a:ln w="19050">
            <a:solidFill>
              <a:srgbClr val="416FFE"/>
            </a:solidFill>
          </a:ln>
          <a:effectLst>
            <a:outerShdw blurRad="292100" dist="139700" dir="2700000" algn="tl" rotWithShape="0">
              <a:srgbClr val="333333">
                <a:alpha val="65000"/>
              </a:srgbClr>
            </a:outerShdw>
          </a:effectLst>
        </p:spPr>
      </p:pic>
      <p:sp>
        <p:nvSpPr>
          <p:cNvPr id="15" name="Rectangle : coins arrondis 14">
            <a:extLst>
              <a:ext uri="{FF2B5EF4-FFF2-40B4-BE49-F238E27FC236}">
                <a16:creationId xmlns:a16="http://schemas.microsoft.com/office/drawing/2014/main" id="{CB80E54D-477D-4820-A784-D37534EAB784}"/>
              </a:ext>
            </a:extLst>
          </p:cNvPr>
          <p:cNvSpPr/>
          <p:nvPr/>
        </p:nvSpPr>
        <p:spPr bwMode="auto">
          <a:xfrm>
            <a:off x="4136170" y="8730208"/>
            <a:ext cx="999046" cy="151216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6" name="Rectangle : coins arrondis 15">
            <a:extLst>
              <a:ext uri="{FF2B5EF4-FFF2-40B4-BE49-F238E27FC236}">
                <a16:creationId xmlns:a16="http://schemas.microsoft.com/office/drawing/2014/main" id="{25EA5049-6AC4-4FF7-A716-6E4A5A8674D6}"/>
              </a:ext>
            </a:extLst>
          </p:cNvPr>
          <p:cNvSpPr/>
          <p:nvPr/>
        </p:nvSpPr>
        <p:spPr bwMode="auto">
          <a:xfrm>
            <a:off x="20328904" y="6353944"/>
            <a:ext cx="1080120" cy="136815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7" name="Rectangle : coins arrondis 16">
            <a:extLst>
              <a:ext uri="{FF2B5EF4-FFF2-40B4-BE49-F238E27FC236}">
                <a16:creationId xmlns:a16="http://schemas.microsoft.com/office/drawing/2014/main" id="{75315204-D6F2-4E2B-B85A-82AA829CCF3E}"/>
              </a:ext>
            </a:extLst>
          </p:cNvPr>
          <p:cNvSpPr/>
          <p:nvPr/>
        </p:nvSpPr>
        <p:spPr bwMode="auto">
          <a:xfrm>
            <a:off x="15720392" y="5129808"/>
            <a:ext cx="1728192" cy="42577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 name="Rectangle : coins arrondis 1">
            <a:extLst>
              <a:ext uri="{FF2B5EF4-FFF2-40B4-BE49-F238E27FC236}">
                <a16:creationId xmlns:a16="http://schemas.microsoft.com/office/drawing/2014/main" id="{21A118BD-142B-453A-B76F-CF61571FD00D}"/>
              </a:ext>
            </a:extLst>
          </p:cNvPr>
          <p:cNvSpPr/>
          <p:nvPr/>
        </p:nvSpPr>
        <p:spPr bwMode="auto">
          <a:xfrm>
            <a:off x="5423248" y="12402616"/>
            <a:ext cx="6120680" cy="85072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3934887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fade">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3" end="3"/>
                                            </p:txEl>
                                          </p:spTgt>
                                        </p:tgtEl>
                                        <p:attrNameLst>
                                          <p:attrName>style.visibility</p:attrName>
                                        </p:attrNameLst>
                                      </p:cBhvr>
                                      <p:to>
                                        <p:strVal val="visible"/>
                                      </p:to>
                                    </p:set>
                                    <p:animEffect transition="in" filter="fade">
                                      <p:cBhvr>
                                        <p:cTn id="36" dur="500"/>
                                        <p:tgtEl>
                                          <p:spTgt spid="10">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4" end="4"/>
                                            </p:txEl>
                                          </p:spTgt>
                                        </p:tgtEl>
                                        <p:attrNameLst>
                                          <p:attrName>style.visibility</p:attrName>
                                        </p:attrNameLst>
                                      </p:cBhvr>
                                      <p:to>
                                        <p:strVal val="visible"/>
                                      </p:to>
                                    </p:set>
                                    <p:animEffect transition="in" filter="fade">
                                      <p:cBhvr>
                                        <p:cTn id="44" dur="500"/>
                                        <p:tgtEl>
                                          <p:spTgt spid="10">
                                            <p:txEl>
                                              <p:pRg st="4" end="4"/>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xEl>
                                              <p:pRg st="5" end="5"/>
                                            </p:txEl>
                                          </p:spTgt>
                                        </p:tgtEl>
                                        <p:attrNameLst>
                                          <p:attrName>style.visibility</p:attrName>
                                        </p:attrNameLst>
                                      </p:cBhvr>
                                      <p:to>
                                        <p:strVal val="visible"/>
                                      </p:to>
                                    </p:set>
                                    <p:animEffect transition="in" filter="fade">
                                      <p:cBhvr>
                                        <p:cTn id="52" dur="500"/>
                                        <p:tgtEl>
                                          <p:spTgt spid="10">
                                            <p:txEl>
                                              <p:pRg st="5" end="5"/>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45</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Gestion des </a:t>
            </a:r>
            <a:r>
              <a:rPr lang="en-US" altLang="x-none" sz="7200" b="1" dirty="0" err="1">
                <a:solidFill>
                  <a:srgbClr val="000000"/>
                </a:solidFill>
                <a:latin typeface="Montserrat Semi" charset="0"/>
                <a:ea typeface="Montserrat Semi" charset="0"/>
                <a:cs typeface="Montserrat Semi" charset="0"/>
                <a:sym typeface="Poppins Medium" charset="0"/>
              </a:rPr>
              <a:t>tâches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6042FF9D-2F5B-46D3-B43C-66B2D681EF10}"/>
              </a:ext>
            </a:extLst>
          </p:cNvPr>
          <p:cNvSpPr txBox="1"/>
          <p:nvPr/>
        </p:nvSpPr>
        <p:spPr>
          <a:xfrm>
            <a:off x="0" y="8322936"/>
            <a:ext cx="11483688" cy="3323987"/>
          </a:xfrm>
          <a:prstGeom prst="rect">
            <a:avLst/>
          </a:prstGeom>
          <a:noFill/>
        </p:spPr>
        <p:txBody>
          <a:bodyPr wrap="square">
            <a:spAutoFit/>
          </a:bodyPr>
          <a:lstStyle/>
          <a:p>
            <a:pPr algn="l"/>
            <a:r>
              <a:rPr lang="fr-FR" sz="3000" b="0" i="0" u="none" strike="noStrike" baseline="0" dirty="0">
                <a:solidFill>
                  <a:schemeClr val="bg1"/>
                </a:solidFill>
                <a:latin typeface="Calibri" panose="020F0502020204030204" pitchFamily="34" charset="0"/>
              </a:rPr>
              <a:t>Vous pouvez marquer rapidement des courriers électroniques en tant qu’éléments de tâche en utilisant les </a:t>
            </a:r>
            <a:r>
              <a:rPr lang="fr-FR" sz="3000" dirty="0">
                <a:solidFill>
                  <a:schemeClr val="bg1"/>
                </a:solidFill>
                <a:latin typeface="Calibri" panose="020F0502020204030204" pitchFamily="34" charset="0"/>
              </a:rPr>
              <a:t>suivi</a:t>
            </a:r>
            <a:r>
              <a:rPr lang="fr-FR" sz="3000" b="0" i="0" u="none" strike="noStrike" baseline="0" dirty="0">
                <a:solidFill>
                  <a:schemeClr val="bg1"/>
                </a:solidFill>
                <a:latin typeface="Calibri" panose="020F0502020204030204" pitchFamily="34" charset="0"/>
              </a:rPr>
              <a:t>s.</a:t>
            </a:r>
          </a:p>
          <a:p>
            <a:pPr algn="l"/>
            <a:r>
              <a:rPr lang="fr-FR" sz="3000" b="0" i="0" u="none" strike="noStrike" baseline="0" dirty="0">
                <a:solidFill>
                  <a:schemeClr val="bg1"/>
                </a:solidFill>
                <a:latin typeface="Calibri" panose="020F0502020204030204" pitchFamily="34" charset="0"/>
              </a:rPr>
              <a:t>Ainsi, le message apparaît dans la liste des tâches et dans le dossier </a:t>
            </a:r>
            <a:r>
              <a:rPr lang="fr-FR" sz="3000" b="1" i="0" u="none" strike="noStrike" baseline="0" dirty="0">
                <a:solidFill>
                  <a:schemeClr val="bg1"/>
                </a:solidFill>
                <a:latin typeface="Calibri" panose="020F0502020204030204" pitchFamily="34" charset="0"/>
              </a:rPr>
              <a:t>Tâches</a:t>
            </a:r>
            <a:r>
              <a:rPr lang="fr-FR" sz="3000" b="0" i="0" u="none" strike="noStrike" baseline="0" dirty="0">
                <a:solidFill>
                  <a:schemeClr val="bg1"/>
                </a:solidFill>
                <a:latin typeface="Calibri" panose="020F0502020204030204" pitchFamily="34" charset="0"/>
              </a:rPr>
              <a:t>, mais un rappel n’est pas automatiquement ajouté. </a:t>
            </a:r>
          </a:p>
          <a:p>
            <a:pPr marL="514350" indent="-514350" algn="l">
              <a:buFont typeface="+mj-lt"/>
              <a:buAutoNum type="arabicPeriod"/>
            </a:pPr>
            <a:endParaRPr lang="fr-FR" sz="3000" dirty="0">
              <a:solidFill>
                <a:schemeClr val="bg1"/>
              </a:solidFill>
              <a:latin typeface="Calibri" panose="020F0502020204030204" pitchFamily="34" charset="0"/>
            </a:endParaRPr>
          </a:p>
          <a:p>
            <a:pPr marL="514350" indent="-514350" algn="l">
              <a:buFont typeface="+mj-lt"/>
              <a:buAutoNum type="arabicPeriod"/>
            </a:pPr>
            <a:r>
              <a:rPr lang="fr-FR" sz="3000" dirty="0">
                <a:solidFill>
                  <a:schemeClr val="bg1"/>
                </a:solidFill>
                <a:latin typeface="Calibri" panose="020F0502020204030204" pitchFamily="34" charset="0"/>
              </a:rPr>
              <a:t>Effectuez un clic droit sur votre courriel pour </a:t>
            </a:r>
            <a:r>
              <a:rPr lang="fr-FR" sz="3000" b="1" dirty="0">
                <a:solidFill>
                  <a:schemeClr val="bg1"/>
                </a:solidFill>
                <a:latin typeface="Calibri" panose="020F0502020204030204" pitchFamily="34" charset="0"/>
              </a:rPr>
              <a:t>Assurer un suivi</a:t>
            </a:r>
            <a:r>
              <a:rPr lang="fr-FR" sz="3000" dirty="0">
                <a:solidFill>
                  <a:schemeClr val="bg1"/>
                </a:solidFill>
                <a:latin typeface="Calibri" panose="020F0502020204030204" pitchFamily="34" charset="0"/>
              </a:rPr>
              <a:t>.</a:t>
            </a:r>
          </a:p>
          <a:p>
            <a:pPr marL="514350" indent="-514350" algn="l">
              <a:buFont typeface="+mj-lt"/>
              <a:buAutoNum type="arabicPeriod"/>
            </a:pPr>
            <a:r>
              <a:rPr lang="fr-FR" sz="3000" dirty="0">
                <a:solidFill>
                  <a:schemeClr val="bg1"/>
                </a:solidFill>
                <a:latin typeface="Calibri" panose="020F0502020204030204" pitchFamily="34" charset="0"/>
              </a:rPr>
              <a:t>Si besoin, cliquez sur </a:t>
            </a:r>
            <a:r>
              <a:rPr lang="fr-FR" sz="3000" b="1" dirty="0">
                <a:solidFill>
                  <a:schemeClr val="bg1"/>
                </a:solidFill>
                <a:latin typeface="Calibri" panose="020F0502020204030204" pitchFamily="34" charset="0"/>
              </a:rPr>
              <a:t>Ajouter un rappel</a:t>
            </a:r>
            <a:r>
              <a:rPr lang="fr-FR" sz="3000" dirty="0">
                <a:solidFill>
                  <a:schemeClr val="bg1"/>
                </a:solidFill>
                <a:latin typeface="Calibri" panose="020F0502020204030204" pitchFamily="34" charset="0"/>
              </a:rPr>
              <a:t>.</a:t>
            </a:r>
            <a:endParaRPr lang="fr-FR" sz="3000" dirty="0">
              <a:solidFill>
                <a:schemeClr val="bg1"/>
              </a:solidFill>
            </a:endParaRPr>
          </a:p>
        </p:txBody>
      </p:sp>
      <p:pic>
        <p:nvPicPr>
          <p:cNvPr id="4" name="Image 3">
            <a:extLst>
              <a:ext uri="{FF2B5EF4-FFF2-40B4-BE49-F238E27FC236}">
                <a16:creationId xmlns:a16="http://schemas.microsoft.com/office/drawing/2014/main" id="{1711E353-0C2E-45BD-A446-5B3D1E74F983}"/>
              </a:ext>
            </a:extLst>
          </p:cNvPr>
          <p:cNvPicPr>
            <a:picLocks noChangeAspect="1"/>
          </p:cNvPicPr>
          <p:nvPr/>
        </p:nvPicPr>
        <p:blipFill rotWithShape="1">
          <a:blip r:embed="rId2"/>
          <a:srcRect l="17516" t="47234" r="67128" b="25850"/>
          <a:stretch/>
        </p:blipFill>
        <p:spPr>
          <a:xfrm>
            <a:off x="11183888" y="7764652"/>
            <a:ext cx="11161240" cy="5502060"/>
          </a:xfrm>
          <a:prstGeom prst="rect">
            <a:avLst/>
          </a:prstGeom>
          <a:ln w="19050">
            <a:solidFill>
              <a:srgbClr val="416FFE"/>
            </a:solidFill>
          </a:ln>
          <a:effectLst>
            <a:outerShdw blurRad="292100" dist="139700" dir="2700000" algn="tl" rotWithShape="0">
              <a:srgbClr val="333333">
                <a:alpha val="65000"/>
              </a:srgbClr>
            </a:outerShdw>
          </a:effectLst>
        </p:spPr>
      </p:pic>
      <p:sp>
        <p:nvSpPr>
          <p:cNvPr id="6" name="Rectangle : coins arrondis 5">
            <a:extLst>
              <a:ext uri="{FF2B5EF4-FFF2-40B4-BE49-F238E27FC236}">
                <a16:creationId xmlns:a16="http://schemas.microsoft.com/office/drawing/2014/main" id="{4F9AE36C-2C07-40CB-B6D5-5288DEBA1846}"/>
              </a:ext>
            </a:extLst>
          </p:cNvPr>
          <p:cNvSpPr/>
          <p:nvPr/>
        </p:nvSpPr>
        <p:spPr bwMode="auto">
          <a:xfrm>
            <a:off x="17556596" y="11787433"/>
            <a:ext cx="3384376" cy="79208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0" name="ZoneTexte 9">
            <a:extLst>
              <a:ext uri="{FF2B5EF4-FFF2-40B4-BE49-F238E27FC236}">
                <a16:creationId xmlns:a16="http://schemas.microsoft.com/office/drawing/2014/main" id="{269E8C3A-9273-4EE4-8013-24AECCA81DEF}"/>
              </a:ext>
            </a:extLst>
          </p:cNvPr>
          <p:cNvSpPr txBox="1"/>
          <p:nvPr/>
        </p:nvSpPr>
        <p:spPr>
          <a:xfrm>
            <a:off x="515380" y="2271554"/>
            <a:ext cx="12192000" cy="553998"/>
          </a:xfrm>
          <a:prstGeom prst="rect">
            <a:avLst/>
          </a:prstGeom>
          <a:noFill/>
        </p:spPr>
        <p:txBody>
          <a:bodyPr wrap="square">
            <a:spAutoFit/>
          </a:bodyPr>
          <a:lstStyle/>
          <a:p>
            <a:r>
              <a:rPr lang="fr-FR" sz="3000" b="0" i="0" u="none" strike="noStrike" baseline="0" dirty="0">
                <a:solidFill>
                  <a:srgbClr val="2F5497"/>
                </a:solidFill>
                <a:latin typeface="Calibri" panose="020F0502020204030204" pitchFamily="34" charset="0"/>
                <a:cs typeface="Calibri" panose="020F0502020204030204" pitchFamily="34" charset="0"/>
              </a:rPr>
              <a:t>Envoyer un rappo</a:t>
            </a:r>
            <a:r>
              <a:rPr lang="fr-FR" sz="3000" dirty="0">
                <a:solidFill>
                  <a:srgbClr val="2F5497"/>
                </a:solidFill>
                <a:latin typeface="Calibri" panose="020F0502020204030204" pitchFamily="34" charset="0"/>
                <a:cs typeface="Calibri" panose="020F0502020204030204" pitchFamily="34" charset="0"/>
              </a:rPr>
              <a:t>rt d’état</a:t>
            </a:r>
            <a:endParaRPr lang="fr-FR" sz="3000" b="0" i="0" u="none" strike="noStrike" baseline="0" dirty="0">
              <a:solidFill>
                <a:srgbClr val="2F5497"/>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5FF0DD46-F9D5-489B-AC7E-3FB5FF3C0494}"/>
              </a:ext>
            </a:extLst>
          </p:cNvPr>
          <p:cNvSpPr txBox="1"/>
          <p:nvPr/>
        </p:nvSpPr>
        <p:spPr>
          <a:xfrm>
            <a:off x="515380" y="7533570"/>
            <a:ext cx="12192000" cy="553998"/>
          </a:xfrm>
          <a:prstGeom prst="rect">
            <a:avLst/>
          </a:prstGeom>
          <a:noFill/>
        </p:spPr>
        <p:txBody>
          <a:bodyPr wrap="square">
            <a:spAutoFit/>
          </a:bodyPr>
          <a:lstStyle/>
          <a:p>
            <a:r>
              <a:rPr lang="fr-FR" sz="3000" b="0" i="0" u="none" strike="noStrike" baseline="0" dirty="0">
                <a:solidFill>
                  <a:srgbClr val="2F5497"/>
                </a:solidFill>
                <a:latin typeface="Calibri" panose="020F0502020204030204" pitchFamily="34" charset="0"/>
                <a:cs typeface="Calibri" panose="020F0502020204030204" pitchFamily="34" charset="0"/>
              </a:rPr>
              <a:t>Assurer un suivi sur un courriel</a:t>
            </a:r>
          </a:p>
        </p:txBody>
      </p:sp>
      <p:sp>
        <p:nvSpPr>
          <p:cNvPr id="12" name="ZoneTexte 11">
            <a:extLst>
              <a:ext uri="{FF2B5EF4-FFF2-40B4-BE49-F238E27FC236}">
                <a16:creationId xmlns:a16="http://schemas.microsoft.com/office/drawing/2014/main" id="{A879A224-323F-4696-AF46-09EBE60DA130}"/>
              </a:ext>
            </a:extLst>
          </p:cNvPr>
          <p:cNvSpPr txBox="1"/>
          <p:nvPr/>
        </p:nvSpPr>
        <p:spPr>
          <a:xfrm>
            <a:off x="0" y="3191185"/>
            <a:ext cx="11483688" cy="3323987"/>
          </a:xfrm>
          <a:prstGeom prst="rect">
            <a:avLst/>
          </a:prstGeom>
          <a:noFill/>
        </p:spPr>
        <p:txBody>
          <a:bodyPr wrap="square">
            <a:spAutoFit/>
          </a:bodyPr>
          <a:lstStyle/>
          <a:p>
            <a:pPr algn="l"/>
            <a:r>
              <a:rPr lang="fr-FR" sz="3000" b="0" i="0" u="none" strike="noStrike" baseline="0" dirty="0">
                <a:solidFill>
                  <a:schemeClr val="bg1"/>
                </a:solidFill>
                <a:latin typeface="Calibri" panose="020F0502020204030204" pitchFamily="34" charset="0"/>
              </a:rPr>
              <a:t>Vous pouvez envoyer un rapport d’état d’une tâche afin de tenir au courant un collègue ou la personne qui vous a assigné la tâche de l’avancement de celle-ci.</a:t>
            </a:r>
          </a:p>
          <a:p>
            <a:pPr marL="514350" indent="-514350" algn="l">
              <a:buFont typeface="+mj-lt"/>
              <a:buAutoNum type="arabicPeriod"/>
            </a:pPr>
            <a:endParaRPr lang="fr-FR" sz="3000" dirty="0">
              <a:solidFill>
                <a:schemeClr val="bg1"/>
              </a:solidFill>
              <a:latin typeface="Calibri" panose="020F0502020204030204" pitchFamily="34" charset="0"/>
            </a:endParaRPr>
          </a:p>
          <a:p>
            <a:pPr marL="514350" indent="-514350" algn="l">
              <a:buFont typeface="+mj-lt"/>
              <a:buAutoNum type="arabicPeriod"/>
            </a:pPr>
            <a:r>
              <a:rPr lang="fr-FR" sz="3000" dirty="0">
                <a:solidFill>
                  <a:schemeClr val="bg1"/>
                </a:solidFill>
                <a:latin typeface="Calibri" panose="020F0502020204030204" pitchFamily="34" charset="0"/>
              </a:rPr>
              <a:t>Ouvrez la tâche concernée</a:t>
            </a:r>
          </a:p>
          <a:p>
            <a:pPr marL="514350" indent="-514350" algn="l">
              <a:buFont typeface="+mj-lt"/>
              <a:buAutoNum type="arabicPeriod"/>
            </a:pPr>
            <a:r>
              <a:rPr lang="fr-FR" sz="3000" dirty="0">
                <a:solidFill>
                  <a:schemeClr val="bg1"/>
                </a:solidFill>
                <a:latin typeface="Calibri" panose="020F0502020204030204" pitchFamily="34" charset="0"/>
              </a:rPr>
              <a:t>Depuis le ruban, cliquez sur </a:t>
            </a:r>
            <a:r>
              <a:rPr lang="fr-FR" sz="3000" b="1" dirty="0">
                <a:solidFill>
                  <a:schemeClr val="bg1"/>
                </a:solidFill>
                <a:latin typeface="Calibri" panose="020F0502020204030204" pitchFamily="34" charset="0"/>
              </a:rPr>
              <a:t>Envoyer le rapport d’état</a:t>
            </a:r>
          </a:p>
          <a:p>
            <a:pPr marL="514350" indent="-514350" algn="l">
              <a:buFont typeface="+mj-lt"/>
              <a:buAutoNum type="arabicPeriod"/>
            </a:pPr>
            <a:r>
              <a:rPr lang="fr-FR" sz="3000" dirty="0">
                <a:solidFill>
                  <a:schemeClr val="bg1"/>
                </a:solidFill>
                <a:latin typeface="Calibri" panose="020F0502020204030204" pitchFamily="34" charset="0"/>
              </a:rPr>
              <a:t>Ajouter le destinataire puis cliquez sur </a:t>
            </a:r>
            <a:r>
              <a:rPr lang="fr-FR" sz="3000" b="1" dirty="0">
                <a:solidFill>
                  <a:schemeClr val="bg1"/>
                </a:solidFill>
                <a:latin typeface="Calibri" panose="020F0502020204030204" pitchFamily="34" charset="0"/>
              </a:rPr>
              <a:t>Envoyer</a:t>
            </a:r>
          </a:p>
        </p:txBody>
      </p:sp>
      <p:pic>
        <p:nvPicPr>
          <p:cNvPr id="13" name="Image 12">
            <a:extLst>
              <a:ext uri="{FF2B5EF4-FFF2-40B4-BE49-F238E27FC236}">
                <a16:creationId xmlns:a16="http://schemas.microsoft.com/office/drawing/2014/main" id="{8FBF743D-8E48-49A3-B945-A9EB710BAAD6}"/>
              </a:ext>
            </a:extLst>
          </p:cNvPr>
          <p:cNvPicPr>
            <a:picLocks noChangeAspect="1"/>
          </p:cNvPicPr>
          <p:nvPr/>
        </p:nvPicPr>
        <p:blipFill>
          <a:blip r:embed="rId3"/>
          <a:stretch>
            <a:fillRect/>
          </a:stretch>
        </p:blipFill>
        <p:spPr>
          <a:xfrm>
            <a:off x="15000312" y="3388327"/>
            <a:ext cx="7210425" cy="2590800"/>
          </a:xfrm>
          <a:prstGeom prst="rect">
            <a:avLst/>
          </a:prstGeom>
          <a:ln w="19050">
            <a:solidFill>
              <a:srgbClr val="416FFE"/>
            </a:solidFill>
          </a:ln>
          <a:effectLst>
            <a:outerShdw blurRad="292100" dist="139700" dir="2700000" algn="tl" rotWithShape="0">
              <a:srgbClr val="333333">
                <a:alpha val="65000"/>
              </a:srgbClr>
            </a:outerShdw>
          </a:effectLst>
        </p:spPr>
      </p:pic>
      <p:pic>
        <p:nvPicPr>
          <p:cNvPr id="15" name="Image 14">
            <a:extLst>
              <a:ext uri="{FF2B5EF4-FFF2-40B4-BE49-F238E27FC236}">
                <a16:creationId xmlns:a16="http://schemas.microsoft.com/office/drawing/2014/main" id="{74697580-55CE-466D-B1C4-9569B868FB71}"/>
              </a:ext>
            </a:extLst>
          </p:cNvPr>
          <p:cNvPicPr>
            <a:picLocks noChangeAspect="1"/>
          </p:cNvPicPr>
          <p:nvPr/>
        </p:nvPicPr>
        <p:blipFill>
          <a:blip r:embed="rId4"/>
          <a:stretch>
            <a:fillRect/>
          </a:stretch>
        </p:blipFill>
        <p:spPr>
          <a:xfrm>
            <a:off x="12012011" y="3388327"/>
            <a:ext cx="1944216" cy="2142605"/>
          </a:xfrm>
          <a:prstGeom prst="rect">
            <a:avLst/>
          </a:prstGeom>
          <a:ln w="19050">
            <a:solidFill>
              <a:srgbClr val="416FFE"/>
            </a:solidFill>
          </a:ln>
          <a:effectLst>
            <a:outerShdw blurRad="292100" dist="139700" dir="2700000" algn="tl" rotWithShape="0">
              <a:srgbClr val="333333">
                <a:alpha val="65000"/>
              </a:srgbClr>
            </a:outerShdw>
          </a:effectLst>
        </p:spPr>
      </p:pic>
      <p:sp>
        <p:nvSpPr>
          <p:cNvPr id="3" name="Rectangle : coins arrondis 2">
            <a:extLst>
              <a:ext uri="{FF2B5EF4-FFF2-40B4-BE49-F238E27FC236}">
                <a16:creationId xmlns:a16="http://schemas.microsoft.com/office/drawing/2014/main" id="{86956AA3-8D41-483E-8407-FBA146F264B6}"/>
              </a:ext>
            </a:extLst>
          </p:cNvPr>
          <p:cNvSpPr/>
          <p:nvPr/>
        </p:nvSpPr>
        <p:spPr bwMode="auto">
          <a:xfrm>
            <a:off x="14928304" y="3458714"/>
            <a:ext cx="792088" cy="95101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3415462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fade">
                                      <p:cBhvr>
                                        <p:cTn id="20" dur="500"/>
                                        <p:tgtEl>
                                          <p:spTgt spid="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fade">
                                      <p:cBhvr>
                                        <p:cTn id="25" dur="500"/>
                                        <p:tgtEl>
                                          <p:spTgt spid="1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4" end="4"/>
                                            </p:txEl>
                                          </p:spTgt>
                                        </p:tgtEl>
                                        <p:attrNameLst>
                                          <p:attrName>style.visibility</p:attrName>
                                        </p:attrNameLst>
                                      </p:cBhvr>
                                      <p:to>
                                        <p:strVal val="visible"/>
                                      </p:to>
                                    </p:set>
                                    <p:animEffect transition="in" filter="fade">
                                      <p:cBhvr>
                                        <p:cTn id="30" dur="500"/>
                                        <p:tgtEl>
                                          <p:spTgt spid="12">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fade">
                                      <p:cBhvr>
                                        <p:cTn id="41" dur="500"/>
                                        <p:tgtEl>
                                          <p:spTgt spid="1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0" end="0"/>
                                            </p:txEl>
                                          </p:spTgt>
                                        </p:tgtEl>
                                        <p:attrNameLst>
                                          <p:attrName>style.visibility</p:attrName>
                                        </p:attrNameLst>
                                      </p:cBhvr>
                                      <p:to>
                                        <p:strVal val="visible"/>
                                      </p:to>
                                    </p:set>
                                    <p:animEffect transition="in" filter="fade">
                                      <p:cBhvr>
                                        <p:cTn id="46" dur="500"/>
                                        <p:tgtEl>
                                          <p:spTgt spid="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animEffect transition="in" filter="fade">
                                      <p:cBhvr>
                                        <p:cTn id="51" dur="500"/>
                                        <p:tgtEl>
                                          <p:spTgt spid="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
                                            <p:txEl>
                                              <p:pRg st="3" end="3"/>
                                            </p:txEl>
                                          </p:spTgt>
                                        </p:tgtEl>
                                        <p:attrNameLst>
                                          <p:attrName>style.visibility</p:attrName>
                                        </p:attrNameLst>
                                      </p:cBhvr>
                                      <p:to>
                                        <p:strVal val="visible"/>
                                      </p:to>
                                    </p:set>
                                    <p:animEffect transition="in" filter="fade">
                                      <p:cBhvr>
                                        <p:cTn id="56" dur="500"/>
                                        <p:tgtEl>
                                          <p:spTgt spid="5">
                                            <p:txEl>
                                              <p:pRg st="3" end="3"/>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
                                            <p:txEl>
                                              <p:pRg st="4" end="4"/>
                                            </p:txEl>
                                          </p:spTgt>
                                        </p:tgtEl>
                                        <p:attrNameLst>
                                          <p:attrName>style.visibility</p:attrName>
                                        </p:attrNameLst>
                                      </p:cBhvr>
                                      <p:to>
                                        <p:strVal val="visible"/>
                                      </p:to>
                                    </p:set>
                                    <p:animEffect transition="in" filter="fade">
                                      <p:cBhvr>
                                        <p:cTn id="64" dur="500"/>
                                        <p:tgtEl>
                                          <p:spTgt spid="5">
                                            <p:txEl>
                                              <p:pRg st="4" end="4"/>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46</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 </a:t>
            </a:r>
            <a:r>
              <a:rPr lang="en-US" altLang="x-none" sz="7200" b="1" dirty="0" err="1">
                <a:solidFill>
                  <a:srgbClr val="000000"/>
                </a:solidFill>
                <a:latin typeface="Montserrat Semi" charset="0"/>
                <a:ea typeface="Montserrat Semi" charset="0"/>
                <a:cs typeface="Montserrat Semi" charset="0"/>
                <a:sym typeface="Poppins Medium" charset="0"/>
              </a:rPr>
              <a:t>calendrier</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12" name="ZoneTexte 11">
            <a:extLst>
              <a:ext uri="{FF2B5EF4-FFF2-40B4-BE49-F238E27FC236}">
                <a16:creationId xmlns:a16="http://schemas.microsoft.com/office/drawing/2014/main" id="{A879A224-323F-4696-AF46-09EBE60DA130}"/>
              </a:ext>
            </a:extLst>
          </p:cNvPr>
          <p:cNvSpPr txBox="1"/>
          <p:nvPr/>
        </p:nvSpPr>
        <p:spPr>
          <a:xfrm>
            <a:off x="-2" y="1961456"/>
            <a:ext cx="24217337" cy="1938992"/>
          </a:xfrm>
          <a:prstGeom prst="rect">
            <a:avLst/>
          </a:prstGeom>
          <a:noFill/>
        </p:spPr>
        <p:txBody>
          <a:bodyPr wrap="square">
            <a:spAutoFit/>
          </a:bodyPr>
          <a:lstStyle/>
          <a:p>
            <a:r>
              <a:rPr lang="fr-FR" sz="3000" b="0" i="0" u="none" strike="noStrike" baseline="0" dirty="0">
                <a:solidFill>
                  <a:schemeClr val="bg1"/>
                </a:solidFill>
                <a:latin typeface="Calibri" panose="020F0502020204030204" pitchFamily="34" charset="0"/>
              </a:rPr>
              <a:t>Les rendez-vous et réunions constitue des aspects importants de votre vie personnelle et professionnelle.</a:t>
            </a:r>
          </a:p>
          <a:p>
            <a:r>
              <a:rPr lang="fr-FR" sz="3000" b="0" i="0" u="none" strike="noStrike" baseline="0" dirty="0">
                <a:solidFill>
                  <a:schemeClr val="bg1"/>
                </a:solidFill>
                <a:latin typeface="Calibri" panose="020F0502020204030204" pitchFamily="34" charset="0"/>
              </a:rPr>
              <a:t>Le fait d’ajouter vos rendez-vous et réunions vous assurera une meilleure organisation mais permettra également à vos collaborateurs de consulter vos disponibilités.</a:t>
            </a:r>
          </a:p>
          <a:p>
            <a:endParaRPr lang="fr-FR" sz="3000" b="0" i="0" u="none" strike="noStrike" baseline="0" dirty="0">
              <a:solidFill>
                <a:schemeClr val="bg1"/>
              </a:solidFill>
              <a:latin typeface="Calibri" panose="020F0502020204030204" pitchFamily="34" charset="0"/>
            </a:endParaRPr>
          </a:p>
        </p:txBody>
      </p:sp>
      <p:sp>
        <p:nvSpPr>
          <p:cNvPr id="14" name="ZoneTexte 13">
            <a:extLst>
              <a:ext uri="{FF2B5EF4-FFF2-40B4-BE49-F238E27FC236}">
                <a16:creationId xmlns:a16="http://schemas.microsoft.com/office/drawing/2014/main" id="{78457169-A6D3-4C30-A320-91297C8BF74A}"/>
              </a:ext>
            </a:extLst>
          </p:cNvPr>
          <p:cNvSpPr txBox="1"/>
          <p:nvPr/>
        </p:nvSpPr>
        <p:spPr>
          <a:xfrm>
            <a:off x="310680" y="3881192"/>
            <a:ext cx="24073320" cy="3785652"/>
          </a:xfrm>
          <a:prstGeom prst="rect">
            <a:avLst/>
          </a:prstGeom>
          <a:noFill/>
        </p:spPr>
        <p:txBody>
          <a:bodyPr wrap="square">
            <a:spAutoFit/>
          </a:bodyPr>
          <a:lstStyle/>
          <a:p>
            <a:r>
              <a:rPr lang="fr-FR" sz="3000" b="0" i="0" u="none" strike="noStrike" baseline="0" dirty="0">
                <a:solidFill>
                  <a:srgbClr val="2F5497"/>
                </a:solidFill>
                <a:latin typeface="Calibri" panose="020F0502020204030204" pitchFamily="34" charset="0"/>
                <a:cs typeface="Calibri" panose="020F0502020204030204" pitchFamily="34" charset="0"/>
              </a:rPr>
              <a:t>Créer un rendez-vous</a:t>
            </a:r>
            <a:endParaRPr lang="fr-FR" sz="3000" dirty="0">
              <a:solidFill>
                <a:schemeClr val="bg1"/>
              </a:solidFill>
              <a:latin typeface="Calibri" panose="020F0502020204030204" pitchFamily="34" charset="0"/>
              <a:cs typeface="Calibri" panose="020F0502020204030204" pitchFamily="34" charset="0"/>
            </a:endParaRPr>
          </a:p>
          <a:p>
            <a:r>
              <a:rPr lang="fr-FR" sz="3000" b="0" i="0" u="none" strike="noStrike" baseline="0" dirty="0">
                <a:solidFill>
                  <a:schemeClr val="bg1"/>
                </a:solidFill>
                <a:latin typeface="Calibri" panose="020F0502020204030204" pitchFamily="34" charset="0"/>
                <a:cs typeface="Calibri" panose="020F0502020204030204" pitchFamily="34" charset="0"/>
              </a:rPr>
              <a:t>Dans Outlook, les rendez-vous ne sont pas à confondre avec les réunions. Les rendez-vous sont des activités pour lesquelles vous planifiez du temps dans votre calendrier. Ils n’impliquent ni invitation d’autres personnes, ni réservation de ressources, telles qu’une salle de conférence ou un équipement.</a:t>
            </a:r>
          </a:p>
          <a:p>
            <a:pPr marL="514350" indent="-514350">
              <a:buFont typeface="+mj-lt"/>
              <a:buAutoNum type="arabicPeriod"/>
            </a:pPr>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FR" sz="3000" b="0" i="0" u="none" strike="noStrike" baseline="0" dirty="0">
                <a:solidFill>
                  <a:schemeClr val="bg1"/>
                </a:solidFill>
                <a:latin typeface="Calibri" panose="020F0502020204030204" pitchFamily="34" charset="0"/>
                <a:cs typeface="Calibri" panose="020F0502020204030204" pitchFamily="34" charset="0"/>
              </a:rPr>
              <a:t>Depuis l’onglet  Calendrier, sélectionnez </a:t>
            </a:r>
            <a:r>
              <a:rPr lang="fr-FR" sz="3000" b="1" i="0" u="none" strike="noStrike" baseline="0" dirty="0">
                <a:solidFill>
                  <a:schemeClr val="bg1"/>
                </a:solidFill>
                <a:latin typeface="Calibri" panose="020F0502020204030204" pitchFamily="34" charset="0"/>
                <a:cs typeface="Calibri" panose="020F0502020204030204" pitchFamily="34" charset="0"/>
              </a:rPr>
              <a:t>Nouveau rendez-vous .</a:t>
            </a:r>
          </a:p>
          <a:p>
            <a:pPr marL="514350" indent="-514350">
              <a:buFont typeface="+mj-lt"/>
              <a:buAutoNum type="arabicPeriod"/>
            </a:pPr>
            <a:r>
              <a:rPr lang="fr-FR" sz="3000" b="0" i="0" u="none" strike="noStrike" baseline="0" dirty="0">
                <a:solidFill>
                  <a:schemeClr val="bg1"/>
                </a:solidFill>
                <a:latin typeface="Calibri" panose="020F0502020204030204" pitchFamily="34" charset="0"/>
                <a:cs typeface="Calibri" panose="020F0502020204030204" pitchFamily="34" charset="0"/>
              </a:rPr>
              <a:t>Vous pouvez également effectuer un clic droit sur un emplacement libre de votre calendrier et sélectionner </a:t>
            </a:r>
            <a:r>
              <a:rPr lang="fr-FR" sz="3000" b="1" i="0" u="none" strike="noStrike" baseline="0" dirty="0">
                <a:solidFill>
                  <a:schemeClr val="bg1"/>
                </a:solidFill>
                <a:latin typeface="Calibri" panose="020F0502020204030204" pitchFamily="34" charset="0"/>
                <a:cs typeface="Calibri" panose="020F0502020204030204" pitchFamily="34" charset="0"/>
              </a:rPr>
              <a:t>Nouveau rendez-vous</a:t>
            </a:r>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startAt="2"/>
            </a:pPr>
            <a:r>
              <a:rPr lang="fr-FR" sz="3000" dirty="0">
                <a:solidFill>
                  <a:schemeClr val="bg1"/>
                </a:solidFill>
                <a:latin typeface="Calibri" panose="020F0502020204030204" pitchFamily="34" charset="0"/>
                <a:cs typeface="Calibri" panose="020F0502020204030204" pitchFamily="34" charset="0"/>
              </a:rPr>
              <a:t>Remplissez les différents champs et définissez vos options ( titre, heure de début et fin, rappel, afficher comme, classer…)</a:t>
            </a:r>
          </a:p>
          <a:p>
            <a:pPr marL="514350" indent="-514350">
              <a:buFont typeface="+mj-lt"/>
              <a:buAutoNum type="arabicPeriod" startAt="2"/>
            </a:pPr>
            <a:r>
              <a:rPr lang="fr-FR" sz="3000" b="0" i="0" u="none" strike="noStrike" baseline="0" dirty="0">
                <a:solidFill>
                  <a:schemeClr val="bg1"/>
                </a:solidFill>
                <a:latin typeface="Calibri" panose="020F0502020204030204" pitchFamily="34" charset="0"/>
                <a:cs typeface="Calibri" panose="020F0502020204030204" pitchFamily="34" charset="0"/>
              </a:rPr>
              <a:t>Cliques sur </a:t>
            </a:r>
            <a:r>
              <a:rPr lang="fr-FR" sz="3000" b="1" i="0" u="none" strike="noStrike" baseline="0" dirty="0">
                <a:solidFill>
                  <a:schemeClr val="bg1"/>
                </a:solidFill>
                <a:latin typeface="Calibri" panose="020F0502020204030204" pitchFamily="34" charset="0"/>
                <a:cs typeface="Calibri" panose="020F0502020204030204" pitchFamily="34" charset="0"/>
              </a:rPr>
              <a:t>Enregistrer et fermer</a:t>
            </a:r>
          </a:p>
        </p:txBody>
      </p:sp>
      <p:pic>
        <p:nvPicPr>
          <p:cNvPr id="7" name="Image 6">
            <a:extLst>
              <a:ext uri="{FF2B5EF4-FFF2-40B4-BE49-F238E27FC236}">
                <a16:creationId xmlns:a16="http://schemas.microsoft.com/office/drawing/2014/main" id="{20B8CB98-60DA-4196-9FE4-E641BA2D1072}"/>
              </a:ext>
            </a:extLst>
          </p:cNvPr>
          <p:cNvPicPr>
            <a:picLocks noChangeAspect="1"/>
          </p:cNvPicPr>
          <p:nvPr/>
        </p:nvPicPr>
        <p:blipFill>
          <a:blip r:embed="rId2"/>
          <a:stretch>
            <a:fillRect/>
          </a:stretch>
        </p:blipFill>
        <p:spPr>
          <a:xfrm>
            <a:off x="5499812" y="8950176"/>
            <a:ext cx="13384376" cy="3884488"/>
          </a:xfrm>
          <a:prstGeom prst="rect">
            <a:avLst/>
          </a:prstGeom>
          <a:ln w="19050">
            <a:solidFill>
              <a:srgbClr val="416FFE"/>
            </a:solidFill>
          </a:ln>
          <a:effectLst>
            <a:outerShdw blurRad="292100" dist="139700" dir="2700000" algn="tl" rotWithShape="0">
              <a:srgbClr val="333333">
                <a:alpha val="65000"/>
              </a:srgbClr>
            </a:outerShdw>
          </a:effectLst>
        </p:spPr>
      </p:pic>
      <p:sp>
        <p:nvSpPr>
          <p:cNvPr id="9" name="Rectangle : coins arrondis 8">
            <a:extLst>
              <a:ext uri="{FF2B5EF4-FFF2-40B4-BE49-F238E27FC236}">
                <a16:creationId xmlns:a16="http://schemas.microsoft.com/office/drawing/2014/main" id="{94F23C63-AED1-40A2-9AC9-A710727B95F2}"/>
              </a:ext>
            </a:extLst>
          </p:cNvPr>
          <p:cNvSpPr/>
          <p:nvPr/>
        </p:nvSpPr>
        <p:spPr bwMode="auto">
          <a:xfrm>
            <a:off x="5639272" y="10818440"/>
            <a:ext cx="864096" cy="1150156"/>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12030751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fade">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4" end="4"/>
                                            </p:txEl>
                                          </p:spTgt>
                                        </p:tgtEl>
                                        <p:attrNameLst>
                                          <p:attrName>style.visibility</p:attrName>
                                        </p:attrNameLst>
                                      </p:cBhvr>
                                      <p:to>
                                        <p:strVal val="visible"/>
                                      </p:to>
                                    </p:set>
                                    <p:animEffect transition="in" filter="fade">
                                      <p:cBhvr>
                                        <p:cTn id="32" dur="500"/>
                                        <p:tgtEl>
                                          <p:spTgt spid="1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Effect transition="in" filter="fade">
                                      <p:cBhvr>
                                        <p:cTn id="37" dur="500"/>
                                        <p:tgtEl>
                                          <p:spTgt spid="14">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xEl>
                                              <p:pRg st="6" end="6"/>
                                            </p:txEl>
                                          </p:spTgt>
                                        </p:tgtEl>
                                        <p:attrNameLst>
                                          <p:attrName>style.visibility</p:attrName>
                                        </p:attrNameLst>
                                      </p:cBhvr>
                                      <p:to>
                                        <p:strVal val="visible"/>
                                      </p:to>
                                    </p:set>
                                    <p:animEffect transition="in" filter="fade">
                                      <p:cBhvr>
                                        <p:cTn id="45" dur="500"/>
                                        <p:tgtEl>
                                          <p:spTgt spid="14">
                                            <p:txEl>
                                              <p:pRg st="6" end="6"/>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47</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 </a:t>
            </a:r>
            <a:r>
              <a:rPr lang="en-US" altLang="x-none" sz="7200" b="1" dirty="0" err="1">
                <a:solidFill>
                  <a:srgbClr val="000000"/>
                </a:solidFill>
                <a:latin typeface="Montserrat Semi" charset="0"/>
                <a:ea typeface="Montserrat Semi" charset="0"/>
                <a:cs typeface="Montserrat Semi" charset="0"/>
                <a:sym typeface="Poppins Medium" charset="0"/>
              </a:rPr>
              <a:t>calendrier</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6" name="ZoneTexte 5">
            <a:extLst>
              <a:ext uri="{FF2B5EF4-FFF2-40B4-BE49-F238E27FC236}">
                <a16:creationId xmlns:a16="http://schemas.microsoft.com/office/drawing/2014/main" id="{5A3C8A2D-87BE-4339-BFC2-6B7E2E239FBC}"/>
              </a:ext>
            </a:extLst>
          </p:cNvPr>
          <p:cNvSpPr txBox="1"/>
          <p:nvPr/>
        </p:nvSpPr>
        <p:spPr>
          <a:xfrm>
            <a:off x="814736" y="2393504"/>
            <a:ext cx="12192000" cy="553998"/>
          </a:xfrm>
          <a:prstGeom prst="rect">
            <a:avLst/>
          </a:prstGeom>
          <a:noFill/>
        </p:spPr>
        <p:txBody>
          <a:bodyPr wrap="square">
            <a:spAutoFit/>
          </a:bodyPr>
          <a:lstStyle/>
          <a:p>
            <a:r>
              <a:rPr lang="fr-FR" sz="3000" b="0" i="0" u="none" strike="noStrike" baseline="0" dirty="0">
                <a:solidFill>
                  <a:srgbClr val="2F5497"/>
                </a:solidFill>
                <a:latin typeface="Calibri" panose="020F0502020204030204" pitchFamily="34" charset="0"/>
                <a:cs typeface="Calibri" panose="020F0502020204030204" pitchFamily="34" charset="0"/>
              </a:rPr>
              <a:t>Créer une réunion</a:t>
            </a:r>
            <a:endParaRPr lang="fr-FR" sz="3000" dirty="0">
              <a:solidFill>
                <a:schemeClr val="bg1"/>
              </a:solidFill>
              <a:latin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D7C61904-B804-4DCB-B7AD-5094E4A561F4}"/>
              </a:ext>
            </a:extLst>
          </p:cNvPr>
          <p:cNvSpPr txBox="1"/>
          <p:nvPr/>
        </p:nvSpPr>
        <p:spPr>
          <a:xfrm>
            <a:off x="238672" y="2969568"/>
            <a:ext cx="10513168" cy="8402300"/>
          </a:xfrm>
          <a:prstGeom prst="rect">
            <a:avLst/>
          </a:prstGeom>
          <a:noFill/>
        </p:spPr>
        <p:txBody>
          <a:bodyPr wrap="square">
            <a:spAutoFit/>
          </a:bodyPr>
          <a:lstStyle/>
          <a:p>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FR" sz="3000" b="0" i="0" u="none" strike="noStrike" baseline="0" dirty="0">
                <a:solidFill>
                  <a:schemeClr val="bg1"/>
                </a:solidFill>
                <a:latin typeface="Calibri" panose="020F0502020204030204" pitchFamily="34" charset="0"/>
                <a:cs typeface="Calibri" panose="020F0502020204030204" pitchFamily="34" charset="0"/>
              </a:rPr>
              <a:t>Depuis l’onglet  Calendrier, sélectionnez </a:t>
            </a:r>
            <a:r>
              <a:rPr lang="fr-FR" sz="3000" b="1" i="0" u="none" strike="noStrike" baseline="0" dirty="0">
                <a:solidFill>
                  <a:schemeClr val="bg1"/>
                </a:solidFill>
                <a:latin typeface="Calibri" panose="020F0502020204030204" pitchFamily="34" charset="0"/>
                <a:cs typeface="Calibri" panose="020F0502020204030204" pitchFamily="34" charset="0"/>
              </a:rPr>
              <a:t>Nouvelle réunion</a:t>
            </a:r>
          </a:p>
          <a:p>
            <a:pPr marL="514350" indent="-514350">
              <a:buFont typeface="+mj-lt"/>
              <a:buAutoNum type="arabicPeriod"/>
            </a:pPr>
            <a:r>
              <a:rPr lang="fr-FR" sz="3000" b="0" i="0" u="none" strike="noStrike" baseline="0" dirty="0">
                <a:solidFill>
                  <a:schemeClr val="bg1"/>
                </a:solidFill>
                <a:latin typeface="Calibri" panose="020F0502020204030204" pitchFamily="34" charset="0"/>
                <a:cs typeface="Calibri" panose="020F0502020204030204" pitchFamily="34" charset="0"/>
              </a:rPr>
              <a:t>Vous pouvez également effectuer un clic droit sur un emplacement libre de votre calendrier et sélectionner </a:t>
            </a:r>
            <a:r>
              <a:rPr lang="fr-FR" sz="3000" b="1" i="0" u="none" strike="noStrike" baseline="0" dirty="0">
                <a:solidFill>
                  <a:schemeClr val="bg1"/>
                </a:solidFill>
                <a:latin typeface="Calibri" panose="020F0502020204030204" pitchFamily="34" charset="0"/>
                <a:cs typeface="Calibri" panose="020F0502020204030204" pitchFamily="34" charset="0"/>
              </a:rPr>
              <a:t>Nouvelle demande de réunion</a:t>
            </a:r>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startAt="2"/>
            </a:pPr>
            <a:r>
              <a:rPr lang="fr-FR" sz="3000" dirty="0">
                <a:solidFill>
                  <a:schemeClr val="bg1"/>
                </a:solidFill>
                <a:latin typeface="Calibri" panose="020F0502020204030204" pitchFamily="34" charset="0"/>
                <a:cs typeface="Calibri" panose="020F0502020204030204" pitchFamily="34" charset="0"/>
              </a:rPr>
              <a:t>Remplissez les différents champs et définissez vos options ( titre, heure de début et fin, rappel, afficher comme, classer…)</a:t>
            </a:r>
          </a:p>
          <a:p>
            <a:pPr marL="514350" indent="-514350">
              <a:buFont typeface="+mj-lt"/>
              <a:buAutoNum type="arabicPeriod" startAt="2"/>
            </a:pPr>
            <a:r>
              <a:rPr lang="fr-FR" sz="3000" b="0" i="0" u="none" strike="noStrike" baseline="0" dirty="0">
                <a:solidFill>
                  <a:schemeClr val="bg1"/>
                </a:solidFill>
                <a:latin typeface="Calibri" panose="020F0502020204030204" pitchFamily="34" charset="0"/>
                <a:cs typeface="Calibri" panose="020F0502020204030204" pitchFamily="34" charset="0"/>
              </a:rPr>
              <a:t>L’onglet </a:t>
            </a:r>
            <a:r>
              <a:rPr lang="fr-FR" sz="3000" b="1" i="0" u="none" strike="noStrike" baseline="0" dirty="0">
                <a:solidFill>
                  <a:schemeClr val="bg1"/>
                </a:solidFill>
                <a:latin typeface="Calibri" panose="020F0502020204030204" pitchFamily="34" charset="0"/>
                <a:cs typeface="Calibri" panose="020F0502020204030204" pitchFamily="34" charset="0"/>
              </a:rPr>
              <a:t>Assistant de planification </a:t>
            </a:r>
            <a:r>
              <a:rPr lang="fr-FR" sz="3000" b="0" i="0" u="none" strike="noStrike" baseline="0" dirty="0">
                <a:solidFill>
                  <a:schemeClr val="bg1"/>
                </a:solidFill>
                <a:latin typeface="Calibri" panose="020F0502020204030204" pitchFamily="34" charset="0"/>
                <a:cs typeface="Calibri" panose="020F0502020204030204" pitchFamily="34" charset="0"/>
              </a:rPr>
              <a:t>vous permet de savoir si vos collègues ( uniquement les personnes internes à la compagnie) sont disponibles sur le créneau de réunion que vous avez choisi (pas de détails sur leurs activités). Il vous permet également d’ajouter des participants facultatifs ains que des ressources </a:t>
            </a:r>
          </a:p>
          <a:p>
            <a:r>
              <a:rPr lang="fr-FR" sz="3000" b="0" i="0" u="none" strike="noStrike" baseline="0" dirty="0">
                <a:solidFill>
                  <a:schemeClr val="bg1"/>
                </a:solidFill>
                <a:latin typeface="Calibri" panose="020F0502020204030204" pitchFamily="34" charset="0"/>
                <a:cs typeface="Calibri" panose="020F0502020204030204" pitchFamily="34" charset="0"/>
              </a:rPr>
              <a:t>      (salle ou  matériel).</a:t>
            </a:r>
          </a:p>
          <a:p>
            <a:pPr marL="514350" indent="-514350">
              <a:buFont typeface="+mj-lt"/>
              <a:buAutoNum type="arabicPeriod" startAt="2"/>
            </a:pPr>
            <a:r>
              <a:rPr lang="fr-FR" sz="3000" dirty="0">
                <a:solidFill>
                  <a:schemeClr val="bg1"/>
                </a:solidFill>
                <a:latin typeface="Calibri" panose="020F0502020204030204" pitchFamily="34" charset="0"/>
                <a:cs typeface="Calibri" panose="020F0502020204030204" pitchFamily="34" charset="0"/>
              </a:rPr>
              <a:t>Cliquez sur </a:t>
            </a:r>
            <a:r>
              <a:rPr lang="fr-FR" sz="3000" b="1" dirty="0">
                <a:solidFill>
                  <a:schemeClr val="bg1"/>
                </a:solidFill>
                <a:latin typeface="Calibri" panose="020F0502020204030204" pitchFamily="34" charset="0"/>
                <a:cs typeface="Calibri" panose="020F0502020204030204" pitchFamily="34" charset="0"/>
              </a:rPr>
              <a:t>Envoyer</a:t>
            </a:r>
          </a:p>
          <a:p>
            <a:pPr marL="514350" indent="-514350">
              <a:buFont typeface="+mj-lt"/>
              <a:buAutoNum type="arabicPeriod" startAt="2"/>
            </a:pPr>
            <a:endParaRPr lang="fr-FR" sz="3000" b="1"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startAt="2"/>
            </a:pPr>
            <a:endParaRPr lang="fr-FR" sz="3000" b="1" dirty="0">
              <a:solidFill>
                <a:schemeClr val="bg1"/>
              </a:solidFill>
              <a:latin typeface="Calibri" panose="020F0502020204030204" pitchFamily="34" charset="0"/>
              <a:cs typeface="Calibri" panose="020F0502020204030204" pitchFamily="34" charset="0"/>
            </a:endParaRPr>
          </a:p>
          <a:p>
            <a:r>
              <a:rPr lang="fr-FR" sz="3000" i="0" u="none" strike="noStrike" baseline="0" dirty="0">
                <a:solidFill>
                  <a:schemeClr val="bg1"/>
                </a:solidFill>
                <a:latin typeface="Calibri" panose="020F0502020204030204" pitchFamily="34" charset="0"/>
                <a:cs typeface="Calibri" panose="020F0502020204030204" pitchFamily="34" charset="0"/>
              </a:rPr>
              <a:t>L’onglet</a:t>
            </a:r>
            <a:r>
              <a:rPr lang="fr-FR" sz="3000" b="1" i="0" u="none" strike="noStrike" baseline="0" dirty="0">
                <a:solidFill>
                  <a:schemeClr val="bg1"/>
                </a:solidFill>
                <a:latin typeface="Calibri" panose="020F0502020204030204" pitchFamily="34" charset="0"/>
                <a:cs typeface="Calibri" panose="020F0502020204030204" pitchFamily="34" charset="0"/>
              </a:rPr>
              <a:t> Suivi </a:t>
            </a:r>
            <a:r>
              <a:rPr lang="fr-FR" sz="3000" i="0" u="none" strike="noStrike" baseline="0" dirty="0">
                <a:solidFill>
                  <a:schemeClr val="bg1"/>
                </a:solidFill>
                <a:latin typeface="Calibri" panose="020F0502020204030204" pitchFamily="34" charset="0"/>
                <a:cs typeface="Calibri" panose="020F0502020204030204" pitchFamily="34" charset="0"/>
              </a:rPr>
              <a:t>quand à lui vous permet de consulter les réponses de vos collaborateurs à votre invitation.</a:t>
            </a:r>
          </a:p>
        </p:txBody>
      </p:sp>
      <p:pic>
        <p:nvPicPr>
          <p:cNvPr id="5" name="Image 4">
            <a:extLst>
              <a:ext uri="{FF2B5EF4-FFF2-40B4-BE49-F238E27FC236}">
                <a16:creationId xmlns:a16="http://schemas.microsoft.com/office/drawing/2014/main" id="{E8678A64-76DE-4CA0-8EB2-DDB10EF8D1FD}"/>
              </a:ext>
            </a:extLst>
          </p:cNvPr>
          <p:cNvPicPr>
            <a:picLocks noChangeAspect="1"/>
          </p:cNvPicPr>
          <p:nvPr/>
        </p:nvPicPr>
        <p:blipFill>
          <a:blip r:embed="rId2"/>
          <a:stretch>
            <a:fillRect/>
          </a:stretch>
        </p:blipFill>
        <p:spPr>
          <a:xfrm>
            <a:off x="10751840" y="3767585"/>
            <a:ext cx="13139257" cy="4497942"/>
          </a:xfrm>
          <a:prstGeom prst="rect">
            <a:avLst/>
          </a:prstGeom>
          <a:ln w="19050">
            <a:solidFill>
              <a:srgbClr val="416FFE"/>
            </a:solid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E0C67A5A-4A76-4A81-AAB5-6E7FE13A86E4}"/>
              </a:ext>
            </a:extLst>
          </p:cNvPr>
          <p:cNvPicPr>
            <a:picLocks noChangeAspect="1"/>
          </p:cNvPicPr>
          <p:nvPr/>
        </p:nvPicPr>
        <p:blipFill>
          <a:blip r:embed="rId3"/>
          <a:stretch>
            <a:fillRect/>
          </a:stretch>
        </p:blipFill>
        <p:spPr>
          <a:xfrm>
            <a:off x="10751840" y="8956402"/>
            <a:ext cx="13139257" cy="3645522"/>
          </a:xfrm>
          <a:prstGeom prst="rect">
            <a:avLst/>
          </a:prstGeom>
          <a:ln w="19050">
            <a:solidFill>
              <a:srgbClr val="416FFE"/>
            </a:solidFill>
          </a:ln>
          <a:effectLst>
            <a:outerShdw blurRad="292100" dist="139700" dir="2700000" algn="tl" rotWithShape="0">
              <a:srgbClr val="333333">
                <a:alpha val="65000"/>
              </a:srgbClr>
            </a:outerShdw>
          </a:effectLst>
        </p:spPr>
      </p:pic>
      <p:sp>
        <p:nvSpPr>
          <p:cNvPr id="11" name="Rectangle : coins arrondis 10">
            <a:extLst>
              <a:ext uri="{FF2B5EF4-FFF2-40B4-BE49-F238E27FC236}">
                <a16:creationId xmlns:a16="http://schemas.microsoft.com/office/drawing/2014/main" id="{3A5B82BF-D118-434C-8014-1703E01AC05B}"/>
              </a:ext>
            </a:extLst>
          </p:cNvPr>
          <p:cNvSpPr/>
          <p:nvPr/>
        </p:nvSpPr>
        <p:spPr bwMode="auto">
          <a:xfrm>
            <a:off x="22849184" y="10806957"/>
            <a:ext cx="895350" cy="1641945"/>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 name="Rectangle : coins arrondis 1">
            <a:extLst>
              <a:ext uri="{FF2B5EF4-FFF2-40B4-BE49-F238E27FC236}">
                <a16:creationId xmlns:a16="http://schemas.microsoft.com/office/drawing/2014/main" id="{59230B2D-9D7D-4B9F-8102-424B260DE96B}"/>
              </a:ext>
            </a:extLst>
          </p:cNvPr>
          <p:cNvSpPr/>
          <p:nvPr/>
        </p:nvSpPr>
        <p:spPr bwMode="auto">
          <a:xfrm>
            <a:off x="10751840" y="5417840"/>
            <a:ext cx="864096" cy="93610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1300476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animEffect transition="in" filter="fade">
                                      <p:cBhvr>
                                        <p:cTn id="30" dur="500"/>
                                        <p:tgtEl>
                                          <p:spTgt spid="9">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xEl>
                                              <p:pRg st="6" end="6"/>
                                            </p:txEl>
                                          </p:spTgt>
                                        </p:tgtEl>
                                        <p:attrNameLst>
                                          <p:attrName>style.visibility</p:attrName>
                                        </p:attrNameLst>
                                      </p:cBhvr>
                                      <p:to>
                                        <p:strVal val="visible"/>
                                      </p:to>
                                    </p:set>
                                    <p:animEffect transition="in" filter="fade">
                                      <p:cBhvr>
                                        <p:cTn id="38" dur="500"/>
                                        <p:tgtEl>
                                          <p:spTgt spid="9">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xEl>
                                              <p:pRg st="9" end="9"/>
                                            </p:txEl>
                                          </p:spTgt>
                                        </p:tgtEl>
                                        <p:attrNameLst>
                                          <p:attrName>style.visibility</p:attrName>
                                        </p:attrNameLst>
                                      </p:cBhvr>
                                      <p:to>
                                        <p:strVal val="visible"/>
                                      </p:to>
                                    </p:set>
                                    <p:animEffect transition="in" filter="fade">
                                      <p:cBhvr>
                                        <p:cTn id="46" dur="500"/>
                                        <p:tgtEl>
                                          <p:spTgt spid="9">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48</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 </a:t>
            </a:r>
            <a:r>
              <a:rPr lang="en-US" altLang="x-none" sz="7200" b="1" dirty="0" err="1">
                <a:solidFill>
                  <a:srgbClr val="000000"/>
                </a:solidFill>
                <a:latin typeface="Montserrat Semi" charset="0"/>
                <a:ea typeface="Montserrat Semi" charset="0"/>
                <a:cs typeface="Montserrat Semi" charset="0"/>
                <a:sym typeface="Poppins Medium" charset="0"/>
              </a:rPr>
              <a:t>calendrier</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6" name="ZoneTexte 5">
            <a:extLst>
              <a:ext uri="{FF2B5EF4-FFF2-40B4-BE49-F238E27FC236}">
                <a16:creationId xmlns:a16="http://schemas.microsoft.com/office/drawing/2014/main" id="{5A3C8A2D-87BE-4339-BFC2-6B7E2E239FBC}"/>
              </a:ext>
            </a:extLst>
          </p:cNvPr>
          <p:cNvSpPr txBox="1"/>
          <p:nvPr/>
        </p:nvSpPr>
        <p:spPr>
          <a:xfrm>
            <a:off x="814736" y="2393504"/>
            <a:ext cx="13753528" cy="553998"/>
          </a:xfrm>
          <a:prstGeom prst="rect">
            <a:avLst/>
          </a:prstGeom>
          <a:noFill/>
        </p:spPr>
        <p:txBody>
          <a:bodyPr wrap="square">
            <a:spAutoFit/>
          </a:bodyPr>
          <a:lstStyle/>
          <a:p>
            <a:r>
              <a:rPr lang="fr-CA" sz="3000" dirty="0">
                <a:solidFill>
                  <a:srgbClr val="2F5497"/>
                </a:solidFill>
                <a:latin typeface="Calibri" panose="020F0502020204030204" pitchFamily="34" charset="0"/>
                <a:cs typeface="Calibri" panose="020F0502020204030204" pitchFamily="34" charset="0"/>
              </a:rPr>
              <a:t>Importer des notes One Note dans une invitation de réunion</a:t>
            </a:r>
            <a:endParaRPr lang="fr-FR" sz="3000" dirty="0">
              <a:solidFill>
                <a:schemeClr val="bg1"/>
              </a:solidFill>
              <a:latin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D7C61904-B804-4DCB-B7AD-5094E4A561F4}"/>
              </a:ext>
            </a:extLst>
          </p:cNvPr>
          <p:cNvSpPr txBox="1"/>
          <p:nvPr/>
        </p:nvSpPr>
        <p:spPr>
          <a:xfrm>
            <a:off x="238671" y="2969568"/>
            <a:ext cx="11487007" cy="9325630"/>
          </a:xfrm>
          <a:prstGeom prst="rect">
            <a:avLst/>
          </a:prstGeom>
          <a:noFill/>
        </p:spPr>
        <p:txBody>
          <a:bodyPr wrap="square">
            <a:spAutoFit/>
          </a:bodyPr>
          <a:lstStyle/>
          <a:p>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Créez l’invitation à la réunion dans votre calendrier</a:t>
            </a: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Dans le formulaire de votre invitation, cliquez sur le bouton </a:t>
            </a:r>
            <a:r>
              <a:rPr lang="fr-CA" sz="3000" i="1" dirty="0">
                <a:solidFill>
                  <a:schemeClr val="bg1"/>
                </a:solidFill>
                <a:latin typeface="Calibri" panose="020F0502020204030204" pitchFamily="34" charset="0"/>
                <a:cs typeface="Calibri" panose="020F0502020204030204" pitchFamily="34" charset="0"/>
              </a:rPr>
              <a:t>Envoyer à OneNote </a:t>
            </a:r>
            <a:r>
              <a:rPr lang="fr-CA" sz="3000" dirty="0">
                <a:solidFill>
                  <a:schemeClr val="bg1"/>
                </a:solidFill>
                <a:latin typeface="Calibri" panose="020F0502020204030204" pitchFamily="34" charset="0"/>
                <a:cs typeface="Calibri" panose="020F0502020204030204" pitchFamily="34" charset="0"/>
              </a:rPr>
              <a:t>dans l’onglet </a:t>
            </a:r>
            <a:r>
              <a:rPr lang="fr-CA" sz="3000" b="1" dirty="0">
                <a:solidFill>
                  <a:schemeClr val="bg1"/>
                </a:solidFill>
                <a:latin typeface="Calibri" panose="020F0502020204030204" pitchFamily="34" charset="0"/>
                <a:cs typeface="Calibri" panose="020F0502020204030204" pitchFamily="34" charset="0"/>
              </a:rPr>
              <a:t>Réunion</a:t>
            </a:r>
            <a:r>
              <a:rPr lang="fr-CA" sz="3000" dirty="0">
                <a:solidFill>
                  <a:schemeClr val="bg1"/>
                </a:solidFill>
                <a:latin typeface="Calibri" panose="020F0502020204030204" pitchFamily="34" charset="0"/>
                <a:cs typeface="Calibri" panose="020F0502020204030204" pitchFamily="34" charset="0"/>
              </a:rPr>
              <a:t>.</a:t>
            </a: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Dans la boite de dialogue qui s’affiche, vous avez deux options :</a:t>
            </a: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971550" lvl="1"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Partager les notes de la réunion qui permettra aux invités de cliquer sur un lien leur permettant d’accéder à votre dossier OneNote à la page choisie par vous.</a:t>
            </a:r>
          </a:p>
          <a:p>
            <a:pPr marL="971550" lvl="1"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971550" lvl="1"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971550" lvl="1"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971550" lvl="1"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971550" lvl="1"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971550" lvl="1"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971550" lvl="1"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971550" lvl="1"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971550" lvl="1"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Prendre vos propres notes où seulement vous avez accès à la page que vous aurez déterminé pour votre prise de notes. Donc pas de lien web, juste une redirection vers la page choisie (points 3 et 5)</a:t>
            </a:r>
          </a:p>
        </p:txBody>
      </p:sp>
      <p:grpSp>
        <p:nvGrpSpPr>
          <p:cNvPr id="24" name="Groupe 23">
            <a:extLst>
              <a:ext uri="{FF2B5EF4-FFF2-40B4-BE49-F238E27FC236}">
                <a16:creationId xmlns:a16="http://schemas.microsoft.com/office/drawing/2014/main" id="{A841C95A-663F-F787-DA13-3EE5A0EA3C68}"/>
              </a:ext>
            </a:extLst>
          </p:cNvPr>
          <p:cNvGrpSpPr/>
          <p:nvPr/>
        </p:nvGrpSpPr>
        <p:grpSpPr>
          <a:xfrm>
            <a:off x="12447204" y="2757170"/>
            <a:ext cx="1464642" cy="2618050"/>
            <a:chOff x="12447204" y="2757170"/>
            <a:chExt cx="1464642" cy="2618050"/>
          </a:xfrm>
        </p:grpSpPr>
        <p:pic>
          <p:nvPicPr>
            <p:cNvPr id="4" name="Image 3">
              <a:extLst>
                <a:ext uri="{FF2B5EF4-FFF2-40B4-BE49-F238E27FC236}">
                  <a16:creationId xmlns:a16="http://schemas.microsoft.com/office/drawing/2014/main" id="{52524B87-E56D-2575-8FC3-39B3ACFB4B8E}"/>
                </a:ext>
              </a:extLst>
            </p:cNvPr>
            <p:cNvPicPr>
              <a:picLocks noChangeAspect="1"/>
            </p:cNvPicPr>
            <p:nvPr/>
          </p:nvPicPr>
          <p:blipFill rotWithShape="1">
            <a:blip r:embed="rId2"/>
            <a:srcRect l="72312" t="19892"/>
            <a:stretch/>
          </p:blipFill>
          <p:spPr>
            <a:xfrm>
              <a:off x="12447204" y="3280945"/>
              <a:ext cx="1464642" cy="2094275"/>
            </a:xfrm>
            <a:prstGeom prst="rect">
              <a:avLst/>
            </a:prstGeom>
          </p:spPr>
        </p:pic>
        <p:sp>
          <p:nvSpPr>
            <p:cNvPr id="19" name="Ellipse 18">
              <a:extLst>
                <a:ext uri="{FF2B5EF4-FFF2-40B4-BE49-F238E27FC236}">
                  <a16:creationId xmlns:a16="http://schemas.microsoft.com/office/drawing/2014/main" id="{6061E100-099A-3029-4567-0FFA464060F6}"/>
                </a:ext>
              </a:extLst>
            </p:cNvPr>
            <p:cNvSpPr/>
            <p:nvPr/>
          </p:nvSpPr>
          <p:spPr bwMode="auto">
            <a:xfrm>
              <a:off x="12658324" y="2757170"/>
              <a:ext cx="952289" cy="714107"/>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8100" tIns="38100" rIns="38100" bIns="3810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r>
                <a:rPr kumimoji="0" lang="fr-CA" sz="2800" b="1" i="0" u="none" strike="noStrike" cap="none" normalizeH="0" baseline="0" dirty="0">
                  <a:ln>
                    <a:noFill/>
                  </a:ln>
                  <a:solidFill>
                    <a:schemeClr val="tx2"/>
                  </a:solidFill>
                  <a:effectLst/>
                  <a:latin typeface="Poppins" charset="0"/>
                  <a:ea typeface="Poppins" charset="0"/>
                  <a:cs typeface="Poppins" charset="0"/>
                  <a:sym typeface="Poppins" charset="0"/>
                </a:rPr>
                <a:t>1</a:t>
              </a:r>
            </a:p>
          </p:txBody>
        </p:sp>
      </p:grpSp>
      <p:grpSp>
        <p:nvGrpSpPr>
          <p:cNvPr id="25" name="Groupe 24">
            <a:extLst>
              <a:ext uri="{FF2B5EF4-FFF2-40B4-BE49-F238E27FC236}">
                <a16:creationId xmlns:a16="http://schemas.microsoft.com/office/drawing/2014/main" id="{4B2E98C7-4900-367C-4D8C-F6EB14388A5B}"/>
              </a:ext>
            </a:extLst>
          </p:cNvPr>
          <p:cNvGrpSpPr/>
          <p:nvPr/>
        </p:nvGrpSpPr>
        <p:grpSpPr>
          <a:xfrm>
            <a:off x="15289790" y="2683872"/>
            <a:ext cx="5117754" cy="3153009"/>
            <a:chOff x="15289790" y="2683872"/>
            <a:chExt cx="5117754" cy="3153009"/>
          </a:xfrm>
        </p:grpSpPr>
        <p:pic>
          <p:nvPicPr>
            <p:cNvPr id="12" name="Image 11">
              <a:extLst>
                <a:ext uri="{FF2B5EF4-FFF2-40B4-BE49-F238E27FC236}">
                  <a16:creationId xmlns:a16="http://schemas.microsoft.com/office/drawing/2014/main" id="{8A99A686-B6F2-C112-9FF9-2D8DA4586E88}"/>
                </a:ext>
              </a:extLst>
            </p:cNvPr>
            <p:cNvPicPr>
              <a:picLocks noChangeAspect="1"/>
            </p:cNvPicPr>
            <p:nvPr/>
          </p:nvPicPr>
          <p:blipFill>
            <a:blip r:embed="rId3"/>
            <a:stretch>
              <a:fillRect/>
            </a:stretch>
          </p:blipFill>
          <p:spPr>
            <a:xfrm>
              <a:off x="15289790" y="2969568"/>
              <a:ext cx="5117754" cy="2867313"/>
            </a:xfrm>
            <a:prstGeom prst="rect">
              <a:avLst/>
            </a:prstGeom>
          </p:spPr>
        </p:pic>
        <p:sp>
          <p:nvSpPr>
            <p:cNvPr id="20" name="Ellipse 19">
              <a:extLst>
                <a:ext uri="{FF2B5EF4-FFF2-40B4-BE49-F238E27FC236}">
                  <a16:creationId xmlns:a16="http://schemas.microsoft.com/office/drawing/2014/main" id="{C7B1B8C4-05E5-A725-31B7-756645A0024F}"/>
                </a:ext>
              </a:extLst>
            </p:cNvPr>
            <p:cNvSpPr/>
            <p:nvPr/>
          </p:nvSpPr>
          <p:spPr bwMode="auto">
            <a:xfrm>
              <a:off x="19308941" y="2683872"/>
              <a:ext cx="952289" cy="714107"/>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8100" tIns="38100" rIns="38100" bIns="3810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r>
                <a:rPr kumimoji="0" lang="fr-CA" sz="2800" b="1" i="0" u="none" strike="noStrike" cap="none" normalizeH="0" baseline="0" dirty="0">
                  <a:ln>
                    <a:noFill/>
                  </a:ln>
                  <a:solidFill>
                    <a:schemeClr val="tx2"/>
                  </a:solidFill>
                  <a:effectLst/>
                  <a:latin typeface="Poppins" charset="0"/>
                  <a:ea typeface="Poppins" charset="0"/>
                  <a:cs typeface="Poppins" charset="0"/>
                  <a:sym typeface="Poppins" charset="0"/>
                </a:rPr>
                <a:t>2</a:t>
              </a:r>
            </a:p>
          </p:txBody>
        </p:sp>
      </p:grpSp>
      <p:grpSp>
        <p:nvGrpSpPr>
          <p:cNvPr id="26" name="Groupe 25">
            <a:extLst>
              <a:ext uri="{FF2B5EF4-FFF2-40B4-BE49-F238E27FC236}">
                <a16:creationId xmlns:a16="http://schemas.microsoft.com/office/drawing/2014/main" id="{4F6E52B4-4439-CDCB-2A4C-7095696A481B}"/>
              </a:ext>
            </a:extLst>
          </p:cNvPr>
          <p:cNvGrpSpPr/>
          <p:nvPr/>
        </p:nvGrpSpPr>
        <p:grpSpPr>
          <a:xfrm>
            <a:off x="9848046" y="6308225"/>
            <a:ext cx="4327929" cy="3417479"/>
            <a:chOff x="5972897" y="6996020"/>
            <a:chExt cx="4327929" cy="3417479"/>
          </a:xfrm>
        </p:grpSpPr>
        <p:pic>
          <p:nvPicPr>
            <p:cNvPr id="14" name="Image 13">
              <a:extLst>
                <a:ext uri="{FF2B5EF4-FFF2-40B4-BE49-F238E27FC236}">
                  <a16:creationId xmlns:a16="http://schemas.microsoft.com/office/drawing/2014/main" id="{00CA3E36-1FE0-6908-BB13-09C02EE2FDB3}"/>
                </a:ext>
              </a:extLst>
            </p:cNvPr>
            <p:cNvPicPr>
              <a:picLocks noChangeAspect="1"/>
            </p:cNvPicPr>
            <p:nvPr/>
          </p:nvPicPr>
          <p:blipFill>
            <a:blip r:embed="rId4"/>
            <a:stretch>
              <a:fillRect/>
            </a:stretch>
          </p:blipFill>
          <p:spPr>
            <a:xfrm>
              <a:off x="7042974" y="6996020"/>
              <a:ext cx="3257852" cy="3417479"/>
            </a:xfrm>
            <a:prstGeom prst="rect">
              <a:avLst/>
            </a:prstGeom>
          </p:spPr>
        </p:pic>
        <p:sp>
          <p:nvSpPr>
            <p:cNvPr id="21" name="Ellipse 20">
              <a:extLst>
                <a:ext uri="{FF2B5EF4-FFF2-40B4-BE49-F238E27FC236}">
                  <a16:creationId xmlns:a16="http://schemas.microsoft.com/office/drawing/2014/main" id="{1A535008-2E5F-E2FD-338A-FD05384299E6}"/>
                </a:ext>
              </a:extLst>
            </p:cNvPr>
            <p:cNvSpPr/>
            <p:nvPr/>
          </p:nvSpPr>
          <p:spPr bwMode="auto">
            <a:xfrm>
              <a:off x="5972897" y="7367224"/>
              <a:ext cx="952289" cy="714107"/>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8100" tIns="38100" rIns="38100" bIns="3810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r>
                <a:rPr kumimoji="0" lang="fr-CA" sz="2800" b="1" i="0" u="none" strike="noStrike" cap="none" normalizeH="0" baseline="0" dirty="0">
                  <a:ln>
                    <a:noFill/>
                  </a:ln>
                  <a:solidFill>
                    <a:schemeClr val="tx2"/>
                  </a:solidFill>
                  <a:effectLst/>
                  <a:latin typeface="Poppins" charset="0"/>
                  <a:ea typeface="Poppins" charset="0"/>
                  <a:cs typeface="Poppins" charset="0"/>
                  <a:sym typeface="Poppins" charset="0"/>
                </a:rPr>
                <a:t>3</a:t>
              </a:r>
            </a:p>
          </p:txBody>
        </p:sp>
      </p:grpSp>
      <p:grpSp>
        <p:nvGrpSpPr>
          <p:cNvPr id="27" name="Groupe 26">
            <a:extLst>
              <a:ext uri="{FF2B5EF4-FFF2-40B4-BE49-F238E27FC236}">
                <a16:creationId xmlns:a16="http://schemas.microsoft.com/office/drawing/2014/main" id="{A814C81A-476F-2F94-4559-7868CF4A1A10}"/>
              </a:ext>
            </a:extLst>
          </p:cNvPr>
          <p:cNvGrpSpPr/>
          <p:nvPr/>
        </p:nvGrpSpPr>
        <p:grpSpPr>
          <a:xfrm>
            <a:off x="16211983" y="6318841"/>
            <a:ext cx="3964257" cy="3417479"/>
            <a:chOff x="11327904" y="6858000"/>
            <a:chExt cx="3703242" cy="2978052"/>
          </a:xfrm>
        </p:grpSpPr>
        <p:pic>
          <p:nvPicPr>
            <p:cNvPr id="16" name="Image 15">
              <a:extLst>
                <a:ext uri="{FF2B5EF4-FFF2-40B4-BE49-F238E27FC236}">
                  <a16:creationId xmlns:a16="http://schemas.microsoft.com/office/drawing/2014/main" id="{2FA99674-85CE-D195-8778-FD4B15ED5121}"/>
                </a:ext>
              </a:extLst>
            </p:cNvPr>
            <p:cNvPicPr>
              <a:picLocks noChangeAspect="1"/>
            </p:cNvPicPr>
            <p:nvPr/>
          </p:nvPicPr>
          <p:blipFill>
            <a:blip r:embed="rId5"/>
            <a:stretch>
              <a:fillRect/>
            </a:stretch>
          </p:blipFill>
          <p:spPr>
            <a:xfrm>
              <a:off x="11327904" y="7367224"/>
              <a:ext cx="3703242" cy="2468828"/>
            </a:xfrm>
            <a:prstGeom prst="rect">
              <a:avLst/>
            </a:prstGeom>
          </p:spPr>
        </p:pic>
        <p:sp>
          <p:nvSpPr>
            <p:cNvPr id="22" name="Ellipse 21">
              <a:extLst>
                <a:ext uri="{FF2B5EF4-FFF2-40B4-BE49-F238E27FC236}">
                  <a16:creationId xmlns:a16="http://schemas.microsoft.com/office/drawing/2014/main" id="{353631BE-6A2B-63D8-45E9-20A1C0B1F005}"/>
                </a:ext>
              </a:extLst>
            </p:cNvPr>
            <p:cNvSpPr/>
            <p:nvPr/>
          </p:nvSpPr>
          <p:spPr bwMode="auto">
            <a:xfrm>
              <a:off x="13253344" y="6858000"/>
              <a:ext cx="952289" cy="714107"/>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8100" tIns="38100" rIns="38100" bIns="3810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r>
                <a:rPr kumimoji="0" lang="fr-CA" sz="2800" b="1" i="0" u="none" strike="noStrike" cap="none" normalizeH="0" baseline="0" dirty="0">
                  <a:ln>
                    <a:noFill/>
                  </a:ln>
                  <a:solidFill>
                    <a:schemeClr val="tx2"/>
                  </a:solidFill>
                  <a:effectLst/>
                  <a:latin typeface="Poppins" charset="0"/>
                  <a:ea typeface="Poppins" charset="0"/>
                  <a:cs typeface="Poppins" charset="0"/>
                  <a:sym typeface="Poppins" charset="0"/>
                </a:rPr>
                <a:t>4</a:t>
              </a:r>
            </a:p>
          </p:txBody>
        </p:sp>
      </p:grpSp>
      <p:grpSp>
        <p:nvGrpSpPr>
          <p:cNvPr id="28" name="Groupe 27">
            <a:extLst>
              <a:ext uri="{FF2B5EF4-FFF2-40B4-BE49-F238E27FC236}">
                <a16:creationId xmlns:a16="http://schemas.microsoft.com/office/drawing/2014/main" id="{8BF414F0-0FC2-E98A-3241-DC102B6694BB}"/>
              </a:ext>
            </a:extLst>
          </p:cNvPr>
          <p:cNvGrpSpPr/>
          <p:nvPr/>
        </p:nvGrpSpPr>
        <p:grpSpPr>
          <a:xfrm>
            <a:off x="14078238" y="10334954"/>
            <a:ext cx="4376303" cy="2499710"/>
            <a:chOff x="17464769" y="7367224"/>
            <a:chExt cx="4376303" cy="2499710"/>
          </a:xfrm>
        </p:grpSpPr>
        <p:pic>
          <p:nvPicPr>
            <p:cNvPr id="18" name="Image 17">
              <a:extLst>
                <a:ext uri="{FF2B5EF4-FFF2-40B4-BE49-F238E27FC236}">
                  <a16:creationId xmlns:a16="http://schemas.microsoft.com/office/drawing/2014/main" id="{7EFA0791-55AE-0018-60D9-BD31984F1D0D}"/>
                </a:ext>
              </a:extLst>
            </p:cNvPr>
            <p:cNvPicPr>
              <a:picLocks noChangeAspect="1"/>
            </p:cNvPicPr>
            <p:nvPr/>
          </p:nvPicPr>
          <p:blipFill>
            <a:blip r:embed="rId6"/>
            <a:stretch>
              <a:fillRect/>
            </a:stretch>
          </p:blipFill>
          <p:spPr>
            <a:xfrm>
              <a:off x="17464769" y="7367224"/>
              <a:ext cx="4376303" cy="2499710"/>
            </a:xfrm>
            <a:prstGeom prst="rect">
              <a:avLst/>
            </a:prstGeom>
          </p:spPr>
        </p:pic>
        <p:sp>
          <p:nvSpPr>
            <p:cNvPr id="23" name="Ellipse 22">
              <a:extLst>
                <a:ext uri="{FF2B5EF4-FFF2-40B4-BE49-F238E27FC236}">
                  <a16:creationId xmlns:a16="http://schemas.microsoft.com/office/drawing/2014/main" id="{B81FC1A2-EDBF-F353-1111-F53200BA94E2}"/>
                </a:ext>
              </a:extLst>
            </p:cNvPr>
            <p:cNvSpPr/>
            <p:nvPr/>
          </p:nvSpPr>
          <p:spPr bwMode="auto">
            <a:xfrm>
              <a:off x="20261230" y="8759914"/>
              <a:ext cx="952289" cy="714107"/>
            </a:xfrm>
            <a:prstGeom prst="ellips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38100" tIns="38100" rIns="38100" bIns="3810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r>
                <a:rPr kumimoji="0" lang="fr-CA" sz="2800" b="1" i="0" u="none" strike="noStrike" cap="none" normalizeH="0" baseline="0" dirty="0">
                  <a:ln>
                    <a:noFill/>
                  </a:ln>
                  <a:solidFill>
                    <a:schemeClr val="tx2"/>
                  </a:solidFill>
                  <a:effectLst/>
                  <a:latin typeface="Poppins" charset="0"/>
                  <a:ea typeface="Poppins" charset="0"/>
                  <a:cs typeface="Poppins" charset="0"/>
                  <a:sym typeface="Poppins" charset="0"/>
                </a:rPr>
                <a:t>5</a:t>
              </a:r>
            </a:p>
          </p:txBody>
        </p:sp>
      </p:grpSp>
    </p:spTree>
    <p:extLst>
      <p:ext uri="{BB962C8B-B14F-4D97-AF65-F5344CB8AC3E}">
        <p14:creationId xmlns:p14="http://schemas.microsoft.com/office/powerpoint/2010/main" val="4023048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49</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 </a:t>
            </a:r>
            <a:r>
              <a:rPr lang="en-US" altLang="x-none" sz="7200" b="1" dirty="0" err="1">
                <a:solidFill>
                  <a:srgbClr val="000000"/>
                </a:solidFill>
                <a:latin typeface="Montserrat Semi" charset="0"/>
                <a:ea typeface="Montserrat Semi" charset="0"/>
                <a:cs typeface="Montserrat Semi" charset="0"/>
                <a:sym typeface="Poppins Medium" charset="0"/>
              </a:rPr>
              <a:t>calendrier</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6" name="ZoneTexte 5">
            <a:extLst>
              <a:ext uri="{FF2B5EF4-FFF2-40B4-BE49-F238E27FC236}">
                <a16:creationId xmlns:a16="http://schemas.microsoft.com/office/drawing/2014/main" id="{098791EC-CD99-4209-9F52-A9DCD6A3EB85}"/>
              </a:ext>
            </a:extLst>
          </p:cNvPr>
          <p:cNvSpPr txBox="1"/>
          <p:nvPr/>
        </p:nvSpPr>
        <p:spPr>
          <a:xfrm>
            <a:off x="958752" y="2084289"/>
            <a:ext cx="12192000" cy="553998"/>
          </a:xfrm>
          <a:prstGeom prst="rect">
            <a:avLst/>
          </a:prstGeom>
          <a:noFill/>
        </p:spPr>
        <p:txBody>
          <a:bodyPr wrap="square">
            <a:spAutoFit/>
          </a:bodyPr>
          <a:lstStyle/>
          <a:p>
            <a:r>
              <a:rPr lang="fr-FR" sz="3000" dirty="0">
                <a:solidFill>
                  <a:srgbClr val="2F5497"/>
                </a:solidFill>
                <a:latin typeface="Calibri" panose="020F0502020204030204" pitchFamily="34" charset="0"/>
                <a:cs typeface="Calibri" panose="020F0502020204030204" pitchFamily="34" charset="0"/>
              </a:rPr>
              <a:t>Créer des calendriers et groupes de calendriers</a:t>
            </a:r>
            <a:endParaRPr lang="fr-FR" sz="3000" dirty="0">
              <a:solidFill>
                <a:schemeClr val="bg1"/>
              </a:solidFill>
              <a:latin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E398EA7B-D6B1-4FAC-8E87-6A717A1CC6C4}"/>
              </a:ext>
            </a:extLst>
          </p:cNvPr>
          <p:cNvSpPr txBox="1"/>
          <p:nvPr/>
        </p:nvSpPr>
        <p:spPr>
          <a:xfrm>
            <a:off x="238672" y="2969568"/>
            <a:ext cx="24145328" cy="3785652"/>
          </a:xfrm>
          <a:prstGeom prst="rect">
            <a:avLst/>
          </a:prstGeom>
          <a:noFill/>
        </p:spPr>
        <p:txBody>
          <a:bodyPr wrap="square">
            <a:spAutoFit/>
          </a:bodyPr>
          <a:lstStyle/>
          <a:p>
            <a:r>
              <a:rPr lang="fr-FR" sz="3000" b="0" i="0" dirty="0">
                <a:solidFill>
                  <a:srgbClr val="303030"/>
                </a:solidFill>
                <a:effectLst/>
                <a:latin typeface="Calibri" panose="020F0502020204030204" pitchFamily="34" charset="0"/>
                <a:cs typeface="Calibri" panose="020F0502020204030204" pitchFamily="34" charset="0"/>
              </a:rPr>
              <a:t>Outre le calendrier Microsoft Outlook par défaut, vous pouvez créer d'autres calendriers. Vous avez par exemple la possibilité de créer un calendrier pour vos rendez-vous personnels ou bien pour une autre société.</a:t>
            </a:r>
          </a:p>
          <a:p>
            <a:endParaRPr lang="fr-FR" sz="3000" u="none" strike="noStrike" baseline="0" dirty="0">
              <a:solidFill>
                <a:srgbClr val="303030"/>
              </a:solidFill>
              <a:latin typeface="Calibri" panose="020F0502020204030204" pitchFamily="34" charset="0"/>
              <a:cs typeface="Calibri" panose="020F0502020204030204" pitchFamily="34" charset="0"/>
            </a:endParaRPr>
          </a:p>
          <a:p>
            <a:r>
              <a:rPr lang="fr-FR" sz="3000" i="0" dirty="0">
                <a:solidFill>
                  <a:srgbClr val="303030"/>
                </a:solidFill>
                <a:latin typeface="Calibri" panose="020F0502020204030204" pitchFamily="34" charset="0"/>
                <a:cs typeface="Calibri" panose="020F0502020204030204" pitchFamily="34" charset="0"/>
              </a:rPr>
              <a:t>Depuis le ruban, cliquez </a:t>
            </a:r>
            <a:r>
              <a:rPr lang="fr-FR" sz="3000" b="1" i="0" dirty="0">
                <a:solidFill>
                  <a:srgbClr val="303030"/>
                </a:solidFill>
                <a:latin typeface="Calibri" panose="020F0502020204030204" pitchFamily="34" charset="0"/>
                <a:cs typeface="Calibri" panose="020F0502020204030204" pitchFamily="34" charset="0"/>
              </a:rPr>
              <a:t>sur Ajouter un calendrier </a:t>
            </a:r>
            <a:r>
              <a:rPr lang="fr-FR" sz="3000" i="0" dirty="0">
                <a:solidFill>
                  <a:srgbClr val="303030"/>
                </a:solidFill>
                <a:latin typeface="Calibri" panose="020F0502020204030204" pitchFamily="34" charset="0"/>
                <a:cs typeface="Calibri" panose="020F0502020204030204" pitchFamily="34" charset="0"/>
              </a:rPr>
              <a:t>puis sur </a:t>
            </a:r>
            <a:r>
              <a:rPr lang="fr-FR" sz="3000" b="1" i="0" dirty="0">
                <a:solidFill>
                  <a:srgbClr val="303030"/>
                </a:solidFill>
                <a:latin typeface="Calibri" panose="020F0502020204030204" pitchFamily="34" charset="0"/>
                <a:cs typeface="Calibri" panose="020F0502020204030204" pitchFamily="34" charset="0"/>
              </a:rPr>
              <a:t>Créer un calendrier vide</a:t>
            </a:r>
            <a:r>
              <a:rPr lang="fr-FR" sz="3000" i="0" dirty="0">
                <a:solidFill>
                  <a:srgbClr val="303030"/>
                </a:solidFill>
                <a:latin typeface="Calibri" panose="020F0502020204030204" pitchFamily="34" charset="0"/>
                <a:cs typeface="Calibri" panose="020F0502020204030204" pitchFamily="34" charset="0"/>
              </a:rPr>
              <a:t>.</a:t>
            </a:r>
          </a:p>
          <a:p>
            <a:r>
              <a:rPr lang="fr-FR" sz="3000" i="0" dirty="0">
                <a:solidFill>
                  <a:srgbClr val="303030"/>
                </a:solidFill>
                <a:latin typeface="Calibri" panose="020F0502020204030204" pitchFamily="34" charset="0"/>
                <a:cs typeface="Calibri" panose="020F0502020204030204" pitchFamily="34" charset="0"/>
              </a:rPr>
              <a:t>Nommer votre calendrier puis validez sur </a:t>
            </a:r>
            <a:r>
              <a:rPr lang="fr-FR" sz="3000" b="1" i="0" dirty="0">
                <a:solidFill>
                  <a:srgbClr val="303030"/>
                </a:solidFill>
                <a:latin typeface="Calibri" panose="020F0502020204030204" pitchFamily="34" charset="0"/>
                <a:cs typeface="Calibri" panose="020F0502020204030204" pitchFamily="34" charset="0"/>
              </a:rPr>
              <a:t>Ok</a:t>
            </a:r>
            <a:r>
              <a:rPr lang="fr-FR" sz="3000" i="0" dirty="0">
                <a:solidFill>
                  <a:srgbClr val="303030"/>
                </a:solidFill>
                <a:latin typeface="Calibri" panose="020F0502020204030204" pitchFamily="34" charset="0"/>
                <a:cs typeface="Calibri" panose="020F0502020204030204" pitchFamily="34" charset="0"/>
              </a:rPr>
              <a:t>.</a:t>
            </a:r>
          </a:p>
          <a:p>
            <a:endParaRPr lang="fr-FR" sz="3000" dirty="0">
              <a:solidFill>
                <a:srgbClr val="303030"/>
              </a:solidFill>
              <a:latin typeface="Calibri" panose="020F0502020204030204" pitchFamily="34" charset="0"/>
              <a:cs typeface="Calibri" panose="020F0502020204030204" pitchFamily="34" charset="0"/>
            </a:endParaRPr>
          </a:p>
          <a:p>
            <a:r>
              <a:rPr lang="fr-FR" sz="3000" i="0" dirty="0">
                <a:solidFill>
                  <a:srgbClr val="303030"/>
                </a:solidFill>
                <a:latin typeface="Calibri" panose="020F0502020204030204" pitchFamily="34" charset="0"/>
                <a:cs typeface="Calibri" panose="020F0502020204030204" pitchFamily="34" charset="0"/>
              </a:rPr>
              <a:t>Si vous faites un clic droit sur votre groupe </a:t>
            </a:r>
            <a:r>
              <a:rPr lang="fr-FR" sz="3000" b="1" i="0" dirty="0">
                <a:solidFill>
                  <a:srgbClr val="303030"/>
                </a:solidFill>
                <a:latin typeface="Calibri" panose="020F0502020204030204" pitchFamily="34" charset="0"/>
                <a:cs typeface="Calibri" panose="020F0502020204030204" pitchFamily="34" charset="0"/>
              </a:rPr>
              <a:t>Mes calendriers </a:t>
            </a:r>
            <a:r>
              <a:rPr lang="fr-FR" sz="3000" i="0" dirty="0">
                <a:solidFill>
                  <a:srgbClr val="303030"/>
                </a:solidFill>
                <a:latin typeface="Calibri" panose="020F0502020204030204" pitchFamily="34" charset="0"/>
                <a:cs typeface="Calibri" panose="020F0502020204030204" pitchFamily="34" charset="0"/>
              </a:rPr>
              <a:t>dans le volet de navigation, vous aurez la possibilité de créer des groupes de calendriers dans le cas ou vous auriez beaucoup de calendriers à gérer.</a:t>
            </a:r>
            <a:endParaRPr lang="fr-FR" sz="3000" i="0" u="none" strike="noStrike" baseline="0" dirty="0">
              <a:solidFill>
                <a:schemeClr val="bg1"/>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EEB9E842-7AFE-44CA-90FD-550A2DC79E83}"/>
              </a:ext>
            </a:extLst>
          </p:cNvPr>
          <p:cNvPicPr>
            <a:picLocks noChangeAspect="1"/>
          </p:cNvPicPr>
          <p:nvPr/>
        </p:nvPicPr>
        <p:blipFill rotWithShape="1">
          <a:blip r:embed="rId2"/>
          <a:srcRect t="41676" r="89276" b="30050"/>
          <a:stretch/>
        </p:blipFill>
        <p:spPr>
          <a:xfrm>
            <a:off x="15144328" y="7603837"/>
            <a:ext cx="6408712" cy="4752101"/>
          </a:xfrm>
          <a:prstGeom prst="rect">
            <a:avLst/>
          </a:prstGeom>
          <a:ln w="19050">
            <a:solidFill>
              <a:srgbClr val="416FFE"/>
            </a:solidFill>
          </a:ln>
          <a:effectLst>
            <a:outerShdw blurRad="292100" dist="139700" dir="2700000" algn="tl" rotWithShape="0">
              <a:srgbClr val="333333">
                <a:alpha val="65000"/>
              </a:srgbClr>
            </a:outerShdw>
          </a:effectLst>
        </p:spPr>
      </p:pic>
      <p:pic>
        <p:nvPicPr>
          <p:cNvPr id="13" name="Image 12">
            <a:extLst>
              <a:ext uri="{FF2B5EF4-FFF2-40B4-BE49-F238E27FC236}">
                <a16:creationId xmlns:a16="http://schemas.microsoft.com/office/drawing/2014/main" id="{921F7725-885B-48EC-8516-6C3C775A2668}"/>
              </a:ext>
            </a:extLst>
          </p:cNvPr>
          <p:cNvPicPr>
            <a:picLocks noChangeAspect="1"/>
          </p:cNvPicPr>
          <p:nvPr/>
        </p:nvPicPr>
        <p:blipFill rotWithShape="1">
          <a:blip r:embed="rId3"/>
          <a:srcRect l="25489" t="6951" r="68014" b="65750"/>
          <a:stretch/>
        </p:blipFill>
        <p:spPr>
          <a:xfrm>
            <a:off x="1606824" y="7497393"/>
            <a:ext cx="4201144" cy="4964988"/>
          </a:xfrm>
          <a:prstGeom prst="rect">
            <a:avLst/>
          </a:prstGeom>
          <a:ln w="19050">
            <a:solidFill>
              <a:srgbClr val="416FFE"/>
            </a:solidFill>
          </a:ln>
          <a:effectLst>
            <a:outerShdw blurRad="292100" dist="139700" dir="2700000" algn="tl" rotWithShape="0">
              <a:srgbClr val="333333">
                <a:alpha val="65000"/>
              </a:srgbClr>
            </a:outerShdw>
          </a:effectLst>
        </p:spPr>
      </p:pic>
      <p:pic>
        <p:nvPicPr>
          <p:cNvPr id="15" name="Image 14">
            <a:extLst>
              <a:ext uri="{FF2B5EF4-FFF2-40B4-BE49-F238E27FC236}">
                <a16:creationId xmlns:a16="http://schemas.microsoft.com/office/drawing/2014/main" id="{3FFBF51B-94C5-4794-8629-18954BC5072E}"/>
              </a:ext>
            </a:extLst>
          </p:cNvPr>
          <p:cNvPicPr>
            <a:picLocks noChangeAspect="1"/>
          </p:cNvPicPr>
          <p:nvPr/>
        </p:nvPicPr>
        <p:blipFill>
          <a:blip r:embed="rId4"/>
          <a:stretch>
            <a:fillRect/>
          </a:stretch>
        </p:blipFill>
        <p:spPr>
          <a:xfrm>
            <a:off x="8159552" y="7537917"/>
            <a:ext cx="4449020" cy="5656787"/>
          </a:xfrm>
          <a:prstGeom prst="rect">
            <a:avLst/>
          </a:prstGeom>
          <a:ln w="19050">
            <a:solidFill>
              <a:srgbClr val="416FFE"/>
            </a:solidFill>
          </a:ln>
          <a:effectLst>
            <a:outerShdw blurRad="292100" dist="139700" dir="2700000" algn="tl" rotWithShape="0">
              <a:srgbClr val="333333">
                <a:alpha val="65000"/>
              </a:srgbClr>
            </a:outerShdw>
          </a:effectLst>
        </p:spPr>
      </p:pic>
      <p:sp>
        <p:nvSpPr>
          <p:cNvPr id="16" name="Rectangle : coins arrondis 15">
            <a:extLst>
              <a:ext uri="{FF2B5EF4-FFF2-40B4-BE49-F238E27FC236}">
                <a16:creationId xmlns:a16="http://schemas.microsoft.com/office/drawing/2014/main" id="{2C799AFA-B999-4891-A6DA-16CA58B28848}"/>
              </a:ext>
            </a:extLst>
          </p:cNvPr>
          <p:cNvSpPr/>
          <p:nvPr/>
        </p:nvSpPr>
        <p:spPr bwMode="auto">
          <a:xfrm>
            <a:off x="2398912" y="11178480"/>
            <a:ext cx="3224884" cy="453231"/>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7" name="Rectangle : coins arrondis 16">
            <a:extLst>
              <a:ext uri="{FF2B5EF4-FFF2-40B4-BE49-F238E27FC236}">
                <a16:creationId xmlns:a16="http://schemas.microsoft.com/office/drawing/2014/main" id="{C1E54F66-7C34-4257-A831-EB57B1857631}"/>
              </a:ext>
            </a:extLst>
          </p:cNvPr>
          <p:cNvSpPr/>
          <p:nvPr/>
        </p:nvSpPr>
        <p:spPr bwMode="auto">
          <a:xfrm>
            <a:off x="17376576" y="9738320"/>
            <a:ext cx="3528392" cy="57606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498137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500"/>
                                        <p:tgtEl>
                                          <p:spTgt spid="9">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fade">
                                      <p:cBhvr>
                                        <p:cTn id="36" dur="500"/>
                                        <p:tgtEl>
                                          <p:spTgt spid="9">
                                            <p:txEl>
                                              <p:pRg st="5" end="5"/>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5</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Modifier la police des messages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13" name="ZoneTexte 12">
            <a:extLst>
              <a:ext uri="{FF2B5EF4-FFF2-40B4-BE49-F238E27FC236}">
                <a16:creationId xmlns:a16="http://schemas.microsoft.com/office/drawing/2014/main" id="{40A53C13-5399-4066-9469-406062BA2366}"/>
              </a:ext>
            </a:extLst>
          </p:cNvPr>
          <p:cNvSpPr txBox="1"/>
          <p:nvPr/>
        </p:nvSpPr>
        <p:spPr>
          <a:xfrm>
            <a:off x="310680" y="2393504"/>
            <a:ext cx="17065896" cy="1015663"/>
          </a:xfrm>
          <a:prstGeom prst="rect">
            <a:avLst/>
          </a:prstGeom>
          <a:noFill/>
        </p:spPr>
        <p:txBody>
          <a:bodyPr wrap="square">
            <a:spAutoFit/>
          </a:bodyPr>
          <a:lstStyle/>
          <a:p>
            <a:pPr algn="l"/>
            <a:r>
              <a:rPr lang="fr-FR" sz="3000" b="0" i="0" u="none" strike="noStrike" baseline="0" dirty="0">
                <a:solidFill>
                  <a:schemeClr val="bg1"/>
                </a:solidFill>
                <a:latin typeface="Calibri" panose="020F0502020204030204" pitchFamily="34" charset="0"/>
                <a:cs typeface="Calibri" panose="020F0502020204030204" pitchFamily="34" charset="0"/>
              </a:rPr>
              <a:t>Vous pouvez modifier la taille de la police dans votre boite de réception.</a:t>
            </a:r>
          </a:p>
          <a:p>
            <a:pPr algn="l"/>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sp>
        <p:nvSpPr>
          <p:cNvPr id="15" name="ZoneTexte 14">
            <a:extLst>
              <a:ext uri="{FF2B5EF4-FFF2-40B4-BE49-F238E27FC236}">
                <a16:creationId xmlns:a16="http://schemas.microsoft.com/office/drawing/2014/main" id="{4D48A0AD-43D0-4A07-80F4-1FB04C299707}"/>
              </a:ext>
            </a:extLst>
          </p:cNvPr>
          <p:cNvSpPr txBox="1"/>
          <p:nvPr/>
        </p:nvSpPr>
        <p:spPr>
          <a:xfrm>
            <a:off x="670720" y="3505954"/>
            <a:ext cx="12192000" cy="10248960"/>
          </a:xfrm>
          <a:prstGeom prst="rect">
            <a:avLst/>
          </a:prstGeom>
          <a:noFill/>
        </p:spPr>
        <p:txBody>
          <a:bodyPr wrap="square">
            <a:spAutoFit/>
          </a:bodyPr>
          <a:lstStyle/>
          <a:p>
            <a:pPr algn="l"/>
            <a:r>
              <a:rPr lang="fr-FR" sz="3000" b="0" i="0" u="none" strike="noStrike" baseline="0" dirty="0">
                <a:solidFill>
                  <a:srgbClr val="000000"/>
                </a:solidFill>
                <a:latin typeface="Calibri" panose="020F0502020204030204" pitchFamily="34" charset="0"/>
                <a:cs typeface="Calibri" panose="020F0502020204030204" pitchFamily="34" charset="0"/>
              </a:rPr>
              <a:t>Cliquez dans </a:t>
            </a:r>
            <a:r>
              <a:rPr lang="fr-FR" sz="3000" b="1" i="0" u="none" strike="noStrike" baseline="0" dirty="0">
                <a:solidFill>
                  <a:srgbClr val="000000"/>
                </a:solidFill>
                <a:latin typeface="Calibri" panose="020F0502020204030204" pitchFamily="34" charset="0"/>
                <a:cs typeface="Calibri" panose="020F0502020204030204" pitchFamily="34" charset="0"/>
              </a:rPr>
              <a:t>Paramètres d’affichage</a:t>
            </a:r>
          </a:p>
          <a:p>
            <a:pPr algn="l"/>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b="1" dirty="0">
              <a:solidFill>
                <a:srgbClr val="000000"/>
              </a:solidFill>
              <a:latin typeface="Calibri" panose="020F0502020204030204" pitchFamily="34" charset="0"/>
              <a:cs typeface="Calibri" panose="020F0502020204030204" pitchFamily="34" charset="0"/>
            </a:endParaRPr>
          </a:p>
          <a:p>
            <a:pPr algn="l"/>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b="1" dirty="0">
              <a:solidFill>
                <a:srgbClr val="000000"/>
              </a:solidFill>
              <a:latin typeface="Calibri" panose="020F0502020204030204" pitchFamily="34" charset="0"/>
              <a:cs typeface="Calibri" panose="020F0502020204030204" pitchFamily="34" charset="0"/>
            </a:endParaRPr>
          </a:p>
          <a:p>
            <a:pPr algn="l"/>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2F5497"/>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Cliquez sur </a:t>
            </a:r>
            <a:r>
              <a:rPr lang="fr-FR" sz="3000" b="1" i="0" u="none" strike="noStrike" baseline="0" dirty="0">
                <a:solidFill>
                  <a:srgbClr val="000000"/>
                </a:solidFill>
                <a:latin typeface="Calibri" panose="020F0502020204030204" pitchFamily="34" charset="0"/>
                <a:cs typeface="Calibri" panose="020F0502020204030204" pitchFamily="34" charset="0"/>
              </a:rPr>
              <a:t>Autres paramètres</a:t>
            </a:r>
          </a:p>
          <a:p>
            <a:pPr algn="l"/>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b="0" i="0" u="none" strike="noStrike" baseline="0" dirty="0">
              <a:solidFill>
                <a:srgbClr val="2F5497"/>
              </a:solidFill>
              <a:latin typeface="Calibri" panose="020F0502020204030204" pitchFamily="34" charset="0"/>
              <a:cs typeface="Calibri" panose="020F0502020204030204" pitchFamily="34" charset="0"/>
            </a:endParaRPr>
          </a:p>
          <a:p>
            <a:pPr algn="l"/>
            <a:endParaRPr lang="fr-FR" sz="3000" dirty="0">
              <a:solidFill>
                <a:srgbClr val="2F5497"/>
              </a:solidFill>
              <a:latin typeface="Calibri" panose="020F0502020204030204" pitchFamily="34" charset="0"/>
              <a:cs typeface="Calibri" panose="020F0502020204030204" pitchFamily="34" charset="0"/>
            </a:endParaRPr>
          </a:p>
          <a:p>
            <a:pPr algn="l"/>
            <a:endParaRPr lang="fr-FR" sz="3000" b="0" i="0" u="none" strike="noStrike" baseline="0" dirty="0">
              <a:solidFill>
                <a:srgbClr val="2F5497"/>
              </a:solidFill>
              <a:latin typeface="Calibri" panose="020F0502020204030204" pitchFamily="34" charset="0"/>
              <a:cs typeface="Calibri" panose="020F0502020204030204" pitchFamily="34" charset="0"/>
            </a:endParaRPr>
          </a:p>
          <a:p>
            <a:pPr algn="l"/>
            <a:endParaRPr lang="fr-FR" sz="3000" dirty="0">
              <a:solidFill>
                <a:srgbClr val="2F5497"/>
              </a:solidFill>
              <a:latin typeface="Calibri" panose="020F0502020204030204" pitchFamily="34" charset="0"/>
              <a:cs typeface="Calibri" panose="020F0502020204030204" pitchFamily="34" charset="0"/>
            </a:endParaRPr>
          </a:p>
          <a:p>
            <a:pPr algn="l"/>
            <a:endParaRPr lang="fr-FR" sz="3000" b="0" i="0" u="none" strike="noStrike" baseline="0" dirty="0">
              <a:solidFill>
                <a:srgbClr val="2F5497"/>
              </a:solidFill>
              <a:latin typeface="Calibri" panose="020F0502020204030204" pitchFamily="34" charset="0"/>
              <a:cs typeface="Calibri" panose="020F0502020204030204" pitchFamily="34" charset="0"/>
            </a:endParaRPr>
          </a:p>
          <a:p>
            <a:pPr algn="l"/>
            <a:endParaRPr lang="fr-FR" sz="3000" dirty="0">
              <a:solidFill>
                <a:srgbClr val="2F5497"/>
              </a:solidFill>
              <a:latin typeface="Calibri" panose="020F0502020204030204" pitchFamily="34" charset="0"/>
              <a:cs typeface="Calibri" panose="020F0502020204030204" pitchFamily="34" charset="0"/>
            </a:endParaRPr>
          </a:p>
          <a:p>
            <a:pPr algn="l"/>
            <a:endParaRPr lang="fr-FR" sz="3000" b="0" i="0" u="none" strike="noStrike" baseline="0" dirty="0">
              <a:solidFill>
                <a:srgbClr val="2F5497"/>
              </a:solidFill>
              <a:latin typeface="Calibri" panose="020F0502020204030204" pitchFamily="34" charset="0"/>
              <a:cs typeface="Calibri" panose="020F0502020204030204" pitchFamily="34" charset="0"/>
            </a:endParaRPr>
          </a:p>
          <a:p>
            <a:pPr algn="l"/>
            <a:r>
              <a:rPr lang="fr-FR" sz="3000" b="0" i="0" u="none" strike="noStrike" baseline="0" dirty="0">
                <a:solidFill>
                  <a:srgbClr val="2F5497"/>
                </a:solidFill>
                <a:latin typeface="Calibri" panose="020F0502020204030204" pitchFamily="34" charset="0"/>
                <a:cs typeface="Calibri" panose="020F0502020204030204" pitchFamily="34" charset="0"/>
              </a:rPr>
              <a:t> </a:t>
            </a:r>
            <a:r>
              <a:rPr lang="fr-FR" sz="3000" b="0" i="0" u="none" strike="noStrike" baseline="0" dirty="0">
                <a:solidFill>
                  <a:srgbClr val="000000"/>
                </a:solidFill>
                <a:latin typeface="Calibri" panose="020F0502020204030204" pitchFamily="34" charset="0"/>
                <a:cs typeface="Calibri" panose="020F0502020204030204" pitchFamily="34" charset="0"/>
              </a:rPr>
              <a:t>Cliquez sur</a:t>
            </a:r>
            <a:r>
              <a:rPr lang="fr-FR" sz="3000" b="1" i="0" u="none" strike="noStrike" baseline="0" dirty="0">
                <a:solidFill>
                  <a:srgbClr val="000000"/>
                </a:solidFill>
                <a:latin typeface="Calibri" panose="020F0502020204030204" pitchFamily="34" charset="0"/>
                <a:cs typeface="Calibri" panose="020F0502020204030204" pitchFamily="34" charset="0"/>
              </a:rPr>
              <a:t> Police</a:t>
            </a: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2F5497"/>
                </a:solidFill>
                <a:latin typeface="Calibri" panose="020F0502020204030204" pitchFamily="34" charset="0"/>
                <a:cs typeface="Calibri" panose="020F0502020204030204" pitchFamily="34" charset="0"/>
              </a:rPr>
              <a:t> </a:t>
            </a:r>
          </a:p>
          <a:p>
            <a:pPr algn="l"/>
            <a:endParaRPr lang="fr-FR" sz="3000" dirty="0">
              <a:solidFill>
                <a:srgbClr val="2F5497"/>
              </a:solidFill>
              <a:latin typeface="Calibri" panose="020F0502020204030204" pitchFamily="34" charset="0"/>
              <a:cs typeface="Calibri" panose="020F0502020204030204" pitchFamily="34" charset="0"/>
            </a:endParaRPr>
          </a:p>
          <a:p>
            <a:pPr algn="l"/>
            <a:endParaRPr lang="fr-FR" sz="3000" b="0" i="0" u="none" strike="noStrike" baseline="0" dirty="0">
              <a:solidFill>
                <a:srgbClr val="2F5497"/>
              </a:solidFill>
              <a:latin typeface="Calibri" panose="020F0502020204030204" pitchFamily="34" charset="0"/>
              <a:cs typeface="Calibri" panose="020F0502020204030204" pitchFamily="34" charset="0"/>
            </a:endParaRPr>
          </a:p>
          <a:p>
            <a:pPr algn="l"/>
            <a:endParaRPr lang="fr-FR" sz="3000" dirty="0">
              <a:solidFill>
                <a:srgbClr val="2F5497"/>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Modifiez la taille au besoin</a:t>
            </a:r>
            <a:endParaRPr lang="fr-FR" sz="3000" dirty="0">
              <a:latin typeface="Calibri" panose="020F0502020204030204" pitchFamily="34" charset="0"/>
              <a:cs typeface="Calibri" panose="020F0502020204030204" pitchFamily="34" charset="0"/>
            </a:endParaRPr>
          </a:p>
        </p:txBody>
      </p:sp>
      <p:pic>
        <p:nvPicPr>
          <p:cNvPr id="18" name="Graphique 17" descr="Flèche vers la droite avec un remplissage uni">
            <a:extLst>
              <a:ext uri="{FF2B5EF4-FFF2-40B4-BE49-F238E27FC236}">
                <a16:creationId xmlns:a16="http://schemas.microsoft.com/office/drawing/2014/main" id="{C3D8014A-8D6F-43E5-A46A-7945BD4344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338" y="3611325"/>
            <a:ext cx="421382" cy="421382"/>
          </a:xfrm>
          <a:prstGeom prst="rect">
            <a:avLst/>
          </a:prstGeom>
        </p:spPr>
      </p:pic>
      <p:pic>
        <p:nvPicPr>
          <p:cNvPr id="4" name="Image 3">
            <a:extLst>
              <a:ext uri="{FF2B5EF4-FFF2-40B4-BE49-F238E27FC236}">
                <a16:creationId xmlns:a16="http://schemas.microsoft.com/office/drawing/2014/main" id="{996AB7E3-4BCE-477F-91AB-E725F1C7A1AB}"/>
              </a:ext>
            </a:extLst>
          </p:cNvPr>
          <p:cNvPicPr>
            <a:picLocks noChangeAspect="1"/>
          </p:cNvPicPr>
          <p:nvPr/>
        </p:nvPicPr>
        <p:blipFill>
          <a:blip r:embed="rId4"/>
          <a:stretch>
            <a:fillRect/>
          </a:stretch>
        </p:blipFill>
        <p:spPr>
          <a:xfrm>
            <a:off x="7358767" y="3182968"/>
            <a:ext cx="3213084" cy="2044690"/>
          </a:xfrm>
          <a:prstGeom prst="rect">
            <a:avLst/>
          </a:prstGeom>
          <a:ln w="19050">
            <a:solidFill>
              <a:srgbClr val="416FFE"/>
            </a:solid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D73472A0-2E8A-4991-B79B-D391C69BDA4F}"/>
              </a:ext>
            </a:extLst>
          </p:cNvPr>
          <p:cNvPicPr>
            <a:picLocks noChangeAspect="1"/>
          </p:cNvPicPr>
          <p:nvPr/>
        </p:nvPicPr>
        <p:blipFill>
          <a:blip r:embed="rId5"/>
          <a:stretch>
            <a:fillRect/>
          </a:stretch>
        </p:blipFill>
        <p:spPr>
          <a:xfrm>
            <a:off x="7358767" y="5561856"/>
            <a:ext cx="4909791" cy="3528392"/>
          </a:xfrm>
          <a:prstGeom prst="rect">
            <a:avLst/>
          </a:prstGeom>
          <a:ln w="19050">
            <a:solidFill>
              <a:srgbClr val="416FFE"/>
            </a:solid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DDF4FB92-BF96-4995-9C01-9C4C09A4C6C3}"/>
              </a:ext>
            </a:extLst>
          </p:cNvPr>
          <p:cNvPicPr>
            <a:picLocks noChangeAspect="1"/>
          </p:cNvPicPr>
          <p:nvPr/>
        </p:nvPicPr>
        <p:blipFill>
          <a:blip r:embed="rId6"/>
          <a:stretch>
            <a:fillRect/>
          </a:stretch>
        </p:blipFill>
        <p:spPr>
          <a:xfrm>
            <a:off x="7339345" y="9287915"/>
            <a:ext cx="5227893" cy="4050805"/>
          </a:xfrm>
          <a:prstGeom prst="rect">
            <a:avLst/>
          </a:prstGeom>
          <a:ln w="19050">
            <a:solidFill>
              <a:srgbClr val="416FFE"/>
            </a:solidFill>
          </a:ln>
          <a:effectLst>
            <a:outerShdw blurRad="292100" dist="139700" dir="2700000" algn="tl" rotWithShape="0">
              <a:srgbClr val="333333">
                <a:alpha val="65000"/>
              </a:srgbClr>
            </a:outerShdw>
          </a:effectLst>
        </p:spPr>
      </p:pic>
      <p:pic>
        <p:nvPicPr>
          <p:cNvPr id="24" name="Graphique 23" descr="Flèche vers la droite avec un remplissage uni">
            <a:extLst>
              <a:ext uri="{FF2B5EF4-FFF2-40B4-BE49-F238E27FC236}">
                <a16:creationId xmlns:a16="http://schemas.microsoft.com/office/drawing/2014/main" id="{D9F15ED9-E929-429A-B2CE-932D4E061B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749" y="6335122"/>
            <a:ext cx="421382" cy="421382"/>
          </a:xfrm>
          <a:prstGeom prst="rect">
            <a:avLst/>
          </a:prstGeom>
        </p:spPr>
      </p:pic>
      <p:pic>
        <p:nvPicPr>
          <p:cNvPr id="27" name="Graphique 26" descr="Flèche vers la droite avec un remplissage uni">
            <a:extLst>
              <a:ext uri="{FF2B5EF4-FFF2-40B4-BE49-F238E27FC236}">
                <a16:creationId xmlns:a16="http://schemas.microsoft.com/office/drawing/2014/main" id="{21693615-58C8-4893-A5B1-3612944284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749" y="10458400"/>
            <a:ext cx="421382" cy="421382"/>
          </a:xfrm>
          <a:prstGeom prst="rect">
            <a:avLst/>
          </a:prstGeom>
        </p:spPr>
      </p:pic>
      <p:sp>
        <p:nvSpPr>
          <p:cNvPr id="10" name="Rectangle : coins arrondis 9">
            <a:extLst>
              <a:ext uri="{FF2B5EF4-FFF2-40B4-BE49-F238E27FC236}">
                <a16:creationId xmlns:a16="http://schemas.microsoft.com/office/drawing/2014/main" id="{B2035956-E92A-4A5A-AC8B-577AF9E8B721}"/>
              </a:ext>
            </a:extLst>
          </p:cNvPr>
          <p:cNvSpPr/>
          <p:nvPr/>
        </p:nvSpPr>
        <p:spPr bwMode="auto">
          <a:xfrm>
            <a:off x="7439472" y="7578080"/>
            <a:ext cx="1656184" cy="30950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8" name="Rectangle : coins arrondis 27">
            <a:extLst>
              <a:ext uri="{FF2B5EF4-FFF2-40B4-BE49-F238E27FC236}">
                <a16:creationId xmlns:a16="http://schemas.microsoft.com/office/drawing/2014/main" id="{F41D4BDC-FAB8-4F4E-BA4A-A4916EC5C2B5}"/>
              </a:ext>
            </a:extLst>
          </p:cNvPr>
          <p:cNvSpPr/>
          <p:nvPr/>
        </p:nvSpPr>
        <p:spPr bwMode="auto">
          <a:xfrm>
            <a:off x="7439472" y="11106472"/>
            <a:ext cx="1152128" cy="360040"/>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1" name="Rectangle : coins arrondis 10">
            <a:extLst>
              <a:ext uri="{FF2B5EF4-FFF2-40B4-BE49-F238E27FC236}">
                <a16:creationId xmlns:a16="http://schemas.microsoft.com/office/drawing/2014/main" id="{558C182E-4141-42F5-AE35-D92B422E65CD}"/>
              </a:ext>
            </a:extLst>
          </p:cNvPr>
          <p:cNvSpPr/>
          <p:nvPr/>
        </p:nvSpPr>
        <p:spPr bwMode="auto">
          <a:xfrm>
            <a:off x="8447584" y="3611325"/>
            <a:ext cx="1080120" cy="1230451"/>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3071743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xEl>
                                              <p:pRg st="6" end="6"/>
                                            </p:txEl>
                                          </p:spTgt>
                                        </p:tgtEl>
                                        <p:attrNameLst>
                                          <p:attrName>style.visibility</p:attrName>
                                        </p:attrNameLst>
                                      </p:cBhvr>
                                      <p:to>
                                        <p:strVal val="visible"/>
                                      </p:to>
                                    </p:set>
                                    <p:animEffect transition="in" filter="fade">
                                      <p:cBhvr>
                                        <p:cTn id="26" dur="500"/>
                                        <p:tgtEl>
                                          <p:spTgt spid="15">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xEl>
                                              <p:pRg st="15" end="15"/>
                                            </p:txEl>
                                          </p:spTgt>
                                        </p:tgtEl>
                                        <p:attrNameLst>
                                          <p:attrName>style.visibility</p:attrName>
                                        </p:attrNameLst>
                                      </p:cBhvr>
                                      <p:to>
                                        <p:strVal val="visible"/>
                                      </p:to>
                                    </p:set>
                                    <p:animEffect transition="in" filter="fade">
                                      <p:cBhvr>
                                        <p:cTn id="40" dur="500"/>
                                        <p:tgtEl>
                                          <p:spTgt spid="15">
                                            <p:txEl>
                                              <p:pRg st="15" end="15"/>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5">
                                            <p:txEl>
                                              <p:pRg st="21" end="21"/>
                                            </p:txEl>
                                          </p:spTgt>
                                        </p:tgtEl>
                                        <p:attrNameLst>
                                          <p:attrName>style.visibility</p:attrName>
                                        </p:attrNameLst>
                                      </p:cBhvr>
                                      <p:to>
                                        <p:strVal val="visible"/>
                                      </p:to>
                                    </p:set>
                                    <p:animEffect transition="in" filter="fade">
                                      <p:cBhvr>
                                        <p:cTn id="54" dur="500"/>
                                        <p:tgtEl>
                                          <p:spTgt spid="15">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animBg="1"/>
      <p:bldP spid="28"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50</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 </a:t>
            </a:r>
            <a:r>
              <a:rPr lang="en-US" altLang="x-none" sz="7200" b="1" dirty="0" err="1">
                <a:solidFill>
                  <a:srgbClr val="000000"/>
                </a:solidFill>
                <a:latin typeface="Montserrat Semi" charset="0"/>
                <a:ea typeface="Montserrat Semi" charset="0"/>
                <a:cs typeface="Montserrat Semi" charset="0"/>
                <a:sym typeface="Poppins Medium" charset="0"/>
              </a:rPr>
              <a:t>calendrier</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4" name="ZoneTexte 3">
            <a:extLst>
              <a:ext uri="{FF2B5EF4-FFF2-40B4-BE49-F238E27FC236}">
                <a16:creationId xmlns:a16="http://schemas.microsoft.com/office/drawing/2014/main" id="{2724E9AB-A6FD-4BAA-92FB-94CD37D595DB}"/>
              </a:ext>
            </a:extLst>
          </p:cNvPr>
          <p:cNvSpPr txBox="1"/>
          <p:nvPr/>
        </p:nvSpPr>
        <p:spPr>
          <a:xfrm>
            <a:off x="598712" y="2123877"/>
            <a:ext cx="12192000" cy="553998"/>
          </a:xfrm>
          <a:prstGeom prst="rect">
            <a:avLst/>
          </a:prstGeom>
          <a:noFill/>
        </p:spPr>
        <p:txBody>
          <a:bodyPr wrap="square">
            <a:spAutoFit/>
          </a:bodyPr>
          <a:lstStyle/>
          <a:p>
            <a:r>
              <a:rPr lang="fr-FR" sz="3000" dirty="0">
                <a:solidFill>
                  <a:srgbClr val="2F5497"/>
                </a:solidFill>
                <a:latin typeface="Calibri" panose="020F0502020204030204" pitchFamily="34" charset="0"/>
                <a:cs typeface="Calibri" panose="020F0502020204030204" pitchFamily="34" charset="0"/>
              </a:rPr>
              <a:t>Partager un calendrier</a:t>
            </a:r>
            <a:endParaRPr lang="fr-FR" sz="3000" dirty="0">
              <a:solidFill>
                <a:schemeClr val="bg1"/>
              </a:solidFill>
              <a:latin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CD01759F-EF2E-4D76-A720-7AF9995D75D4}"/>
              </a:ext>
            </a:extLst>
          </p:cNvPr>
          <p:cNvSpPr txBox="1"/>
          <p:nvPr/>
        </p:nvSpPr>
        <p:spPr>
          <a:xfrm>
            <a:off x="598712" y="2681536"/>
            <a:ext cx="12192000" cy="4247317"/>
          </a:xfrm>
          <a:prstGeom prst="rect">
            <a:avLst/>
          </a:prstGeom>
          <a:noFill/>
        </p:spPr>
        <p:txBody>
          <a:bodyPr wrap="square">
            <a:spAutoFit/>
          </a:bodyPr>
          <a:lstStyle/>
          <a:p>
            <a:pPr marL="514350" indent="-514350">
              <a:buFont typeface="+mj-lt"/>
              <a:buAutoNum type="arabicPeriod"/>
            </a:pPr>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FR" sz="3000" b="0" i="0" u="none" strike="noStrike" baseline="0" dirty="0">
                <a:solidFill>
                  <a:schemeClr val="bg1"/>
                </a:solidFill>
                <a:latin typeface="Calibri" panose="020F0502020204030204" pitchFamily="34" charset="0"/>
                <a:cs typeface="Calibri" panose="020F0502020204030204" pitchFamily="34" charset="0"/>
              </a:rPr>
              <a:t>Depuis l’onglet  Calendrier, cliquez sur </a:t>
            </a:r>
            <a:r>
              <a:rPr lang="fr-FR" sz="3000" b="1" i="0" u="none" strike="noStrike" baseline="0" dirty="0">
                <a:solidFill>
                  <a:schemeClr val="bg1"/>
                </a:solidFill>
                <a:latin typeface="Calibri" panose="020F0502020204030204" pitchFamily="34" charset="0"/>
                <a:cs typeface="Calibri" panose="020F0502020204030204" pitchFamily="34" charset="0"/>
              </a:rPr>
              <a:t>Partager le calendrier</a:t>
            </a:r>
          </a:p>
          <a:p>
            <a:pPr marL="514350" indent="-514350">
              <a:buFont typeface="+mj-lt"/>
              <a:buAutoNum type="arabicPeriod"/>
            </a:pPr>
            <a:r>
              <a:rPr lang="fr-FR" sz="3000" b="0" i="0" u="none" strike="noStrike" baseline="0" dirty="0">
                <a:solidFill>
                  <a:schemeClr val="bg1"/>
                </a:solidFill>
                <a:latin typeface="Calibri" panose="020F0502020204030204" pitchFamily="34" charset="0"/>
                <a:cs typeface="Calibri" panose="020F0502020204030204" pitchFamily="34" charset="0"/>
              </a:rPr>
              <a:t>Sélectionnez le calendrier à partager</a:t>
            </a:r>
          </a:p>
          <a:p>
            <a:pPr marL="514350" indent="-514350">
              <a:buFont typeface="+mj-lt"/>
              <a:buAutoNum type="arabicPeriod"/>
            </a:pPr>
            <a:r>
              <a:rPr lang="fr-FR" sz="3000" dirty="0">
                <a:solidFill>
                  <a:schemeClr val="bg1"/>
                </a:solidFill>
                <a:latin typeface="Calibri" panose="020F0502020204030204" pitchFamily="34" charset="0"/>
                <a:cs typeface="Calibri" panose="020F0502020204030204" pitchFamily="34" charset="0"/>
              </a:rPr>
              <a:t>Cliquez sur </a:t>
            </a:r>
            <a:r>
              <a:rPr lang="fr-FR" sz="3000" b="1" dirty="0">
                <a:solidFill>
                  <a:schemeClr val="bg1"/>
                </a:solidFill>
                <a:latin typeface="Calibri" panose="020F0502020204030204" pitchFamily="34" charset="0"/>
                <a:cs typeface="Calibri" panose="020F0502020204030204" pitchFamily="34" charset="0"/>
              </a:rPr>
              <a:t>Ajout</a:t>
            </a:r>
            <a:r>
              <a:rPr lang="fr-FR" sz="3000" dirty="0">
                <a:solidFill>
                  <a:schemeClr val="bg1"/>
                </a:solidFill>
                <a:latin typeface="Calibri" panose="020F0502020204030204" pitchFamily="34" charset="0"/>
                <a:cs typeface="Calibri" panose="020F0502020204030204" pitchFamily="34" charset="0"/>
              </a:rPr>
              <a:t>er pour accéder au carnet d’adresse et contacts et choisissez les personnes avec qui vous souhaitez partager votre calendrier.</a:t>
            </a:r>
            <a:endParaRPr lang="fr-FR" sz="3000" b="0" i="0" u="none" strike="noStrike" baseline="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FR" sz="3000" b="0" i="0" u="none" strike="noStrike" baseline="0" dirty="0">
                <a:solidFill>
                  <a:schemeClr val="bg1"/>
                </a:solidFill>
                <a:latin typeface="Calibri" panose="020F0502020204030204" pitchFamily="34" charset="0"/>
                <a:cs typeface="Calibri" panose="020F0502020204030204" pitchFamily="34" charset="0"/>
              </a:rPr>
              <a:t>Choisissez le niveau d’autorisation que vous lui accordez ( disponibilités uniquement, peut afficher les fonctions et les lieux, peut afficher tous les détails)</a:t>
            </a:r>
          </a:p>
          <a:p>
            <a:pPr marL="514350" indent="-514350">
              <a:buFont typeface="+mj-lt"/>
              <a:buAutoNum type="arabicPeriod"/>
            </a:pPr>
            <a:r>
              <a:rPr lang="fr-FR" sz="3000" dirty="0">
                <a:solidFill>
                  <a:schemeClr val="bg1"/>
                </a:solidFill>
                <a:latin typeface="Calibri" panose="020F0502020204030204" pitchFamily="34" charset="0"/>
                <a:cs typeface="Calibri" panose="020F0502020204030204" pitchFamily="34" charset="0"/>
              </a:rPr>
              <a:t>Validez sur </a:t>
            </a:r>
            <a:r>
              <a:rPr lang="fr-FR" sz="3000" b="1" dirty="0">
                <a:solidFill>
                  <a:schemeClr val="bg1"/>
                </a:solidFill>
                <a:latin typeface="Calibri" panose="020F0502020204030204" pitchFamily="34" charset="0"/>
                <a:cs typeface="Calibri" panose="020F0502020204030204" pitchFamily="34" charset="0"/>
              </a:rPr>
              <a:t>ok.</a:t>
            </a:r>
            <a:endParaRPr lang="fr-FR" sz="3000" b="1" i="0" u="none" strike="noStrike" baseline="0" dirty="0">
              <a:solidFill>
                <a:schemeClr val="bg1"/>
              </a:solidFill>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FF700846-8704-4A65-9C60-5FE653ACB967}"/>
              </a:ext>
            </a:extLst>
          </p:cNvPr>
          <p:cNvPicPr>
            <a:picLocks noChangeAspect="1"/>
          </p:cNvPicPr>
          <p:nvPr/>
        </p:nvPicPr>
        <p:blipFill rotWithShape="1">
          <a:blip r:embed="rId2"/>
          <a:srcRect l="27828" t="6951" r="69834" b="84338"/>
          <a:stretch/>
        </p:blipFill>
        <p:spPr>
          <a:xfrm>
            <a:off x="13360760" y="3717555"/>
            <a:ext cx="1512168" cy="1584325"/>
          </a:xfrm>
          <a:prstGeom prst="rect">
            <a:avLst/>
          </a:prstGeom>
          <a:ln w="19050">
            <a:solidFill>
              <a:srgbClr val="416FFE"/>
            </a:solidFill>
          </a:ln>
          <a:effectLst>
            <a:outerShdw blurRad="292100" dist="139700" dir="2700000" algn="tl" rotWithShape="0">
              <a:srgbClr val="333333">
                <a:alpha val="65000"/>
              </a:srgbClr>
            </a:outerShdw>
          </a:effectLst>
        </p:spPr>
      </p:pic>
      <p:sp>
        <p:nvSpPr>
          <p:cNvPr id="9" name="ZoneTexte 8">
            <a:extLst>
              <a:ext uri="{FF2B5EF4-FFF2-40B4-BE49-F238E27FC236}">
                <a16:creationId xmlns:a16="http://schemas.microsoft.com/office/drawing/2014/main" id="{52B7A159-B6BD-4366-8F1B-2DE5002346D6}"/>
              </a:ext>
            </a:extLst>
          </p:cNvPr>
          <p:cNvSpPr txBox="1"/>
          <p:nvPr/>
        </p:nvSpPr>
        <p:spPr>
          <a:xfrm>
            <a:off x="598712" y="7362056"/>
            <a:ext cx="12192000" cy="5170646"/>
          </a:xfrm>
          <a:prstGeom prst="rect">
            <a:avLst/>
          </a:prstGeom>
          <a:noFill/>
        </p:spPr>
        <p:txBody>
          <a:bodyPr wrap="square">
            <a:spAutoFit/>
          </a:bodyPr>
          <a:lstStyle/>
          <a:p>
            <a:r>
              <a:rPr lang="fr-FR" sz="3000" dirty="0">
                <a:solidFill>
                  <a:srgbClr val="2F5497"/>
                </a:solidFill>
                <a:latin typeface="Calibri" panose="020F0502020204030204" pitchFamily="34" charset="0"/>
                <a:cs typeface="Calibri" panose="020F0502020204030204" pitchFamily="34" charset="0"/>
              </a:rPr>
              <a:t>Ouvrir un calendrier partagé </a:t>
            </a:r>
          </a:p>
          <a:p>
            <a:endParaRPr lang="fr-FR" sz="3000" dirty="0">
              <a:solidFill>
                <a:srgbClr val="2F5497"/>
              </a:solidFill>
              <a:latin typeface="Calibri" panose="020F0502020204030204" pitchFamily="34" charset="0"/>
              <a:cs typeface="Calibri" panose="020F0502020204030204" pitchFamily="34" charset="0"/>
            </a:endParaRPr>
          </a:p>
          <a:p>
            <a:pPr marL="514350" indent="-514350">
              <a:buFont typeface="+mj-lt"/>
              <a:buAutoNum type="arabicPeriod"/>
            </a:pPr>
            <a:r>
              <a:rPr lang="fr-FR" sz="3000" b="0" i="0" u="none" strike="noStrike" baseline="0" dirty="0">
                <a:solidFill>
                  <a:schemeClr val="bg1"/>
                </a:solidFill>
                <a:latin typeface="Calibri" panose="020F0502020204030204" pitchFamily="34" charset="0"/>
                <a:cs typeface="Calibri" panose="020F0502020204030204" pitchFamily="34" charset="0"/>
              </a:rPr>
              <a:t>Depuis l’onglet  Calendrier, cliquez sur </a:t>
            </a:r>
            <a:r>
              <a:rPr lang="fr-FR" sz="3000" b="1" i="0" u="none" strike="noStrike" baseline="0" dirty="0">
                <a:solidFill>
                  <a:schemeClr val="bg1"/>
                </a:solidFill>
                <a:latin typeface="Calibri" panose="020F0502020204030204" pitchFamily="34" charset="0"/>
                <a:cs typeface="Calibri" panose="020F0502020204030204" pitchFamily="34" charset="0"/>
              </a:rPr>
              <a:t>Ajouter un calendrier</a:t>
            </a:r>
          </a:p>
          <a:p>
            <a:pPr marL="514350" indent="-514350">
              <a:buFont typeface="+mj-lt"/>
              <a:buAutoNum type="arabicPeriod"/>
            </a:pPr>
            <a:r>
              <a:rPr lang="fr-FR" sz="3000" b="0" i="0" u="none" strike="noStrike" baseline="0" dirty="0">
                <a:solidFill>
                  <a:schemeClr val="bg1"/>
                </a:solidFill>
                <a:latin typeface="Calibri" panose="020F0502020204030204" pitchFamily="34" charset="0"/>
                <a:cs typeface="Calibri" panose="020F0502020204030204" pitchFamily="34" charset="0"/>
              </a:rPr>
              <a:t>Sélectionnez </a:t>
            </a:r>
            <a:r>
              <a:rPr lang="fr-FR" sz="3000" b="1" i="0" u="none" strike="noStrike" baseline="0" dirty="0">
                <a:solidFill>
                  <a:schemeClr val="bg1"/>
                </a:solidFill>
                <a:latin typeface="Calibri" panose="020F0502020204030204" pitchFamily="34" charset="0"/>
                <a:cs typeface="Calibri" panose="020F0502020204030204" pitchFamily="34" charset="0"/>
              </a:rPr>
              <a:t>Ouvrir le </a:t>
            </a:r>
            <a:r>
              <a:rPr lang="fr-FR" sz="3000" b="1" dirty="0">
                <a:solidFill>
                  <a:schemeClr val="bg1"/>
                </a:solidFill>
                <a:latin typeface="Calibri" panose="020F0502020204030204" pitchFamily="34" charset="0"/>
                <a:cs typeface="Calibri" panose="020F0502020204030204" pitchFamily="34" charset="0"/>
              </a:rPr>
              <a:t>calendrie</a:t>
            </a:r>
            <a:r>
              <a:rPr lang="fr-FR" sz="3000" b="1" i="0" u="none" strike="noStrike" baseline="0" dirty="0">
                <a:solidFill>
                  <a:schemeClr val="bg1"/>
                </a:solidFill>
                <a:latin typeface="Calibri" panose="020F0502020204030204" pitchFamily="34" charset="0"/>
                <a:cs typeface="Calibri" panose="020F0502020204030204" pitchFamily="34" charset="0"/>
              </a:rPr>
              <a:t>r partagé</a:t>
            </a:r>
          </a:p>
          <a:p>
            <a:pPr marL="514350" indent="-514350">
              <a:buFont typeface="+mj-lt"/>
              <a:buAutoNum type="arabicPeriod"/>
            </a:pPr>
            <a:r>
              <a:rPr lang="fr-FR" sz="3000" dirty="0">
                <a:solidFill>
                  <a:schemeClr val="bg1"/>
                </a:solidFill>
                <a:latin typeface="Calibri" panose="020F0502020204030204" pitchFamily="34" charset="0"/>
                <a:cs typeface="Calibri" panose="020F0502020204030204" pitchFamily="34" charset="0"/>
              </a:rPr>
              <a:t>Inscrivez le nom de la personne qui vous a partagé le calendrier ou cliquez sur </a:t>
            </a:r>
            <a:r>
              <a:rPr lang="fr-FR" sz="3000" b="1" dirty="0">
                <a:solidFill>
                  <a:schemeClr val="bg1"/>
                </a:solidFill>
                <a:latin typeface="Calibri" panose="020F0502020204030204" pitchFamily="34" charset="0"/>
                <a:cs typeface="Calibri" panose="020F0502020204030204" pitchFamily="34" charset="0"/>
              </a:rPr>
              <a:t>Nom</a:t>
            </a:r>
            <a:r>
              <a:rPr lang="fr-FR" sz="3000" dirty="0">
                <a:solidFill>
                  <a:schemeClr val="bg1"/>
                </a:solidFill>
                <a:latin typeface="Calibri" panose="020F0502020204030204" pitchFamily="34" charset="0"/>
                <a:cs typeface="Calibri" panose="020F0502020204030204" pitchFamily="34" charset="0"/>
              </a:rPr>
              <a:t> pour faire afficher les contacts et le carnet d’adresse.</a:t>
            </a:r>
          </a:p>
          <a:p>
            <a:pPr marL="514350" indent="-514350">
              <a:buFont typeface="+mj-lt"/>
              <a:buAutoNum type="arabicPeriod"/>
            </a:pPr>
            <a:r>
              <a:rPr lang="fr-FR" sz="3000" i="0" u="none" strike="noStrike" baseline="0" dirty="0">
                <a:solidFill>
                  <a:schemeClr val="bg1"/>
                </a:solidFill>
                <a:latin typeface="Calibri" panose="020F0502020204030204" pitchFamily="34" charset="0"/>
                <a:cs typeface="Calibri" panose="020F0502020204030204" pitchFamily="34" charset="0"/>
              </a:rPr>
              <a:t>Val</a:t>
            </a:r>
            <a:r>
              <a:rPr lang="fr-FR" sz="3000" dirty="0">
                <a:solidFill>
                  <a:schemeClr val="bg1"/>
                </a:solidFill>
                <a:latin typeface="Calibri" panose="020F0502020204030204" pitchFamily="34" charset="0"/>
                <a:cs typeface="Calibri" panose="020F0502020204030204" pitchFamily="34" charset="0"/>
              </a:rPr>
              <a:t>idez sur </a:t>
            </a:r>
            <a:r>
              <a:rPr lang="fr-FR" sz="3000" b="1" dirty="0">
                <a:solidFill>
                  <a:schemeClr val="bg1"/>
                </a:solidFill>
                <a:latin typeface="Calibri" panose="020F0502020204030204" pitchFamily="34" charset="0"/>
                <a:cs typeface="Calibri" panose="020F0502020204030204" pitchFamily="34" charset="0"/>
              </a:rPr>
              <a:t>ok</a:t>
            </a:r>
          </a:p>
          <a:p>
            <a:pPr marL="514350" indent="-514350">
              <a:buFont typeface="+mj-lt"/>
              <a:buAutoNum type="arabicPeriod"/>
            </a:pPr>
            <a:endParaRPr lang="fr-FR" sz="3000" b="1" i="0" u="none" strike="noStrike" baseline="0" dirty="0">
              <a:solidFill>
                <a:schemeClr val="bg1"/>
              </a:solidFill>
              <a:latin typeface="Calibri" panose="020F0502020204030204" pitchFamily="34" charset="0"/>
              <a:cs typeface="Calibri" panose="020F0502020204030204" pitchFamily="34" charset="0"/>
            </a:endParaRPr>
          </a:p>
          <a:p>
            <a:r>
              <a:rPr lang="fr-FR" sz="3000" i="0" u="none" strike="noStrike" baseline="0" dirty="0">
                <a:solidFill>
                  <a:schemeClr val="bg1"/>
                </a:solidFill>
                <a:latin typeface="Calibri" panose="020F0502020204030204" pitchFamily="34" charset="0"/>
                <a:cs typeface="Calibri" panose="020F0502020204030204" pitchFamily="34" charset="0"/>
              </a:rPr>
              <a:t>Le calendrier de votre </a:t>
            </a:r>
            <a:r>
              <a:rPr lang="fr-FR" sz="3000" dirty="0">
                <a:solidFill>
                  <a:schemeClr val="bg1"/>
                </a:solidFill>
                <a:latin typeface="Calibri" panose="020F0502020204030204" pitchFamily="34" charset="0"/>
                <a:cs typeface="Calibri" panose="020F0502020204030204" pitchFamily="34" charset="0"/>
              </a:rPr>
              <a:t>collègue apparait maintenant dans le groupe </a:t>
            </a:r>
            <a:r>
              <a:rPr lang="fr-FR" sz="3000" b="1" dirty="0">
                <a:solidFill>
                  <a:schemeClr val="bg1"/>
                </a:solidFill>
                <a:latin typeface="Calibri" panose="020F0502020204030204" pitchFamily="34" charset="0"/>
                <a:cs typeface="Calibri" panose="020F0502020204030204" pitchFamily="34" charset="0"/>
              </a:rPr>
              <a:t>Calendriers partagés </a:t>
            </a:r>
            <a:r>
              <a:rPr lang="fr-FR" sz="3000" dirty="0">
                <a:solidFill>
                  <a:schemeClr val="bg1"/>
                </a:solidFill>
                <a:latin typeface="Calibri" panose="020F0502020204030204" pitchFamily="34" charset="0"/>
                <a:cs typeface="Calibri" panose="020F0502020204030204" pitchFamily="34" charset="0"/>
              </a:rPr>
              <a:t>du volet de navigation</a:t>
            </a:r>
            <a:endParaRPr lang="fr-FR" sz="3000" i="0" u="none" strike="noStrike" baseline="0" dirty="0">
              <a:solidFill>
                <a:schemeClr val="bg1"/>
              </a:solidFill>
              <a:latin typeface="Calibri" panose="020F0502020204030204" pitchFamily="34" charset="0"/>
              <a:cs typeface="Calibri" panose="020F0502020204030204" pitchFamily="34" charset="0"/>
            </a:endParaRPr>
          </a:p>
          <a:p>
            <a:endParaRPr lang="fr-FR" sz="3000" dirty="0">
              <a:solidFill>
                <a:schemeClr val="bg1"/>
              </a:solidFill>
              <a:latin typeface="Calibri" panose="020F0502020204030204" pitchFamily="34" charset="0"/>
              <a:cs typeface="Calibri" panose="020F0502020204030204" pitchFamily="34" charset="0"/>
            </a:endParaRPr>
          </a:p>
        </p:txBody>
      </p:sp>
      <p:pic>
        <p:nvPicPr>
          <p:cNvPr id="5" name="Image 4">
            <a:extLst>
              <a:ext uri="{FF2B5EF4-FFF2-40B4-BE49-F238E27FC236}">
                <a16:creationId xmlns:a16="http://schemas.microsoft.com/office/drawing/2014/main" id="{42B42CF2-B30D-4D91-A3CD-6CAB6335E7EA}"/>
              </a:ext>
            </a:extLst>
          </p:cNvPr>
          <p:cNvPicPr>
            <a:picLocks noChangeAspect="1"/>
          </p:cNvPicPr>
          <p:nvPr/>
        </p:nvPicPr>
        <p:blipFill rotWithShape="1">
          <a:blip r:embed="rId3"/>
          <a:srcRect l="27852" t="8000" r="64765" b="53150"/>
          <a:stretch/>
        </p:blipFill>
        <p:spPr>
          <a:xfrm>
            <a:off x="15216336" y="2644711"/>
            <a:ext cx="2520280" cy="3730014"/>
          </a:xfrm>
          <a:prstGeom prst="rect">
            <a:avLst/>
          </a:prstGeom>
          <a:ln w="19050">
            <a:solidFill>
              <a:srgbClr val="416FFE"/>
            </a:solid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729A04C0-1856-4710-873B-92CE6137518F}"/>
              </a:ext>
            </a:extLst>
          </p:cNvPr>
          <p:cNvPicPr>
            <a:picLocks noChangeAspect="1"/>
          </p:cNvPicPr>
          <p:nvPr/>
        </p:nvPicPr>
        <p:blipFill>
          <a:blip r:embed="rId4"/>
          <a:stretch>
            <a:fillRect/>
          </a:stretch>
        </p:blipFill>
        <p:spPr>
          <a:xfrm>
            <a:off x="18024648" y="2086571"/>
            <a:ext cx="5334000" cy="6143625"/>
          </a:xfrm>
          <a:prstGeom prst="rect">
            <a:avLst/>
          </a:prstGeom>
          <a:ln w="19050">
            <a:solidFill>
              <a:srgbClr val="416FFE"/>
            </a:solidFill>
          </a:ln>
          <a:effectLst>
            <a:outerShdw blurRad="292100" dist="139700" dir="2700000" algn="tl" rotWithShape="0">
              <a:srgbClr val="333333">
                <a:alpha val="65000"/>
              </a:srgbClr>
            </a:outerShdw>
          </a:effectLst>
        </p:spPr>
      </p:pic>
      <p:pic>
        <p:nvPicPr>
          <p:cNvPr id="13" name="Image 12">
            <a:extLst>
              <a:ext uri="{FF2B5EF4-FFF2-40B4-BE49-F238E27FC236}">
                <a16:creationId xmlns:a16="http://schemas.microsoft.com/office/drawing/2014/main" id="{BE674D2F-6564-4CD6-BC5F-DA216E3D2BDD}"/>
              </a:ext>
            </a:extLst>
          </p:cNvPr>
          <p:cNvPicPr>
            <a:picLocks noChangeAspect="1"/>
          </p:cNvPicPr>
          <p:nvPr/>
        </p:nvPicPr>
        <p:blipFill rotWithShape="1">
          <a:blip r:embed="rId5"/>
          <a:srcRect l="25426" t="6273" r="68012" b="67051"/>
          <a:stretch/>
        </p:blipFill>
        <p:spPr>
          <a:xfrm>
            <a:off x="13556593" y="8775385"/>
            <a:ext cx="3689026" cy="4218706"/>
          </a:xfrm>
          <a:prstGeom prst="rect">
            <a:avLst/>
          </a:prstGeom>
          <a:ln w="19050">
            <a:solidFill>
              <a:srgbClr val="416FFE"/>
            </a:solidFill>
          </a:ln>
          <a:effectLst>
            <a:outerShdw blurRad="292100" dist="139700" dir="2700000" algn="tl" rotWithShape="0">
              <a:srgbClr val="333333">
                <a:alpha val="65000"/>
              </a:srgbClr>
            </a:outerShdw>
          </a:effectLst>
        </p:spPr>
      </p:pic>
      <p:pic>
        <p:nvPicPr>
          <p:cNvPr id="15" name="Image 14">
            <a:extLst>
              <a:ext uri="{FF2B5EF4-FFF2-40B4-BE49-F238E27FC236}">
                <a16:creationId xmlns:a16="http://schemas.microsoft.com/office/drawing/2014/main" id="{90323740-A000-4FF7-A5BD-C1116C885F54}"/>
              </a:ext>
            </a:extLst>
          </p:cNvPr>
          <p:cNvPicPr>
            <a:picLocks noChangeAspect="1"/>
          </p:cNvPicPr>
          <p:nvPr/>
        </p:nvPicPr>
        <p:blipFill>
          <a:blip r:embed="rId6"/>
          <a:stretch>
            <a:fillRect/>
          </a:stretch>
        </p:blipFill>
        <p:spPr>
          <a:xfrm>
            <a:off x="18018074" y="9090093"/>
            <a:ext cx="4255046" cy="1794645"/>
          </a:xfrm>
          <a:prstGeom prst="rect">
            <a:avLst/>
          </a:prstGeom>
          <a:ln w="19050">
            <a:solidFill>
              <a:srgbClr val="416FFE"/>
            </a:solidFill>
          </a:ln>
          <a:effectLst>
            <a:outerShdw blurRad="292100" dist="139700" dir="2700000" algn="tl" rotWithShape="0">
              <a:srgbClr val="333333">
                <a:alpha val="65000"/>
              </a:srgbClr>
            </a:outerShdw>
          </a:effectLst>
        </p:spPr>
      </p:pic>
      <p:pic>
        <p:nvPicPr>
          <p:cNvPr id="17" name="Image 16">
            <a:extLst>
              <a:ext uri="{FF2B5EF4-FFF2-40B4-BE49-F238E27FC236}">
                <a16:creationId xmlns:a16="http://schemas.microsoft.com/office/drawing/2014/main" id="{97AE4287-ADB3-4AE9-B194-6B5A66D240B6}"/>
              </a:ext>
            </a:extLst>
          </p:cNvPr>
          <p:cNvPicPr>
            <a:picLocks noChangeAspect="1"/>
          </p:cNvPicPr>
          <p:nvPr/>
        </p:nvPicPr>
        <p:blipFill>
          <a:blip r:embed="rId7"/>
          <a:stretch>
            <a:fillRect/>
          </a:stretch>
        </p:blipFill>
        <p:spPr>
          <a:xfrm>
            <a:off x="18024648" y="11170974"/>
            <a:ext cx="4386864" cy="1533619"/>
          </a:xfrm>
          <a:prstGeom prst="rect">
            <a:avLst/>
          </a:prstGeom>
          <a:ln w="19050">
            <a:solidFill>
              <a:srgbClr val="416FFE"/>
            </a:solidFill>
          </a:ln>
          <a:effectLst>
            <a:outerShdw blurRad="292100" dist="139700" dir="2700000" algn="tl" rotWithShape="0">
              <a:srgbClr val="333333">
                <a:alpha val="65000"/>
              </a:srgbClr>
            </a:outerShdw>
          </a:effectLst>
        </p:spPr>
      </p:pic>
      <p:sp>
        <p:nvSpPr>
          <p:cNvPr id="18" name="Rectangle : coins arrondis 17">
            <a:extLst>
              <a:ext uri="{FF2B5EF4-FFF2-40B4-BE49-F238E27FC236}">
                <a16:creationId xmlns:a16="http://schemas.microsoft.com/office/drawing/2014/main" id="{826CE539-A07B-4BF3-B514-4F56E28A6F33}"/>
              </a:ext>
            </a:extLst>
          </p:cNvPr>
          <p:cNvSpPr/>
          <p:nvPr/>
        </p:nvSpPr>
        <p:spPr bwMode="auto">
          <a:xfrm>
            <a:off x="20688944" y="7794104"/>
            <a:ext cx="936104" cy="43609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9" name="Rectangle : coins arrondis 18">
            <a:extLst>
              <a:ext uri="{FF2B5EF4-FFF2-40B4-BE49-F238E27FC236}">
                <a16:creationId xmlns:a16="http://schemas.microsoft.com/office/drawing/2014/main" id="{71C1AEE8-F0B1-4804-98EC-DEDFC9F6B4C5}"/>
              </a:ext>
            </a:extLst>
          </p:cNvPr>
          <p:cNvSpPr/>
          <p:nvPr/>
        </p:nvSpPr>
        <p:spPr bwMode="auto">
          <a:xfrm>
            <a:off x="13776176" y="12448902"/>
            <a:ext cx="3469443" cy="545189"/>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0" name="Rectangle : coins arrondis 19">
            <a:extLst>
              <a:ext uri="{FF2B5EF4-FFF2-40B4-BE49-F238E27FC236}">
                <a16:creationId xmlns:a16="http://schemas.microsoft.com/office/drawing/2014/main" id="{E0E93100-4BBF-4D72-A57C-3C1F9F79AF65}"/>
              </a:ext>
            </a:extLst>
          </p:cNvPr>
          <p:cNvSpPr/>
          <p:nvPr/>
        </p:nvSpPr>
        <p:spPr bwMode="auto">
          <a:xfrm>
            <a:off x="18011500" y="9594304"/>
            <a:ext cx="1309292" cy="57606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 name="Rectangle : coins arrondis 1">
            <a:extLst>
              <a:ext uri="{FF2B5EF4-FFF2-40B4-BE49-F238E27FC236}">
                <a16:creationId xmlns:a16="http://schemas.microsoft.com/office/drawing/2014/main" id="{A79F08F9-10F1-4017-9E12-B1A59EE9EEDC}"/>
              </a:ext>
            </a:extLst>
          </p:cNvPr>
          <p:cNvSpPr/>
          <p:nvPr/>
        </p:nvSpPr>
        <p:spPr bwMode="auto">
          <a:xfrm>
            <a:off x="21409024" y="4553744"/>
            <a:ext cx="864096" cy="43609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4036730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fade">
                                      <p:cBhvr>
                                        <p:cTn id="41" dur="500"/>
                                        <p:tgtEl>
                                          <p:spTgt spid="6">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
                                            <p:txEl>
                                              <p:pRg st="5" end="5"/>
                                            </p:txEl>
                                          </p:spTgt>
                                        </p:tgtEl>
                                        <p:attrNameLst>
                                          <p:attrName>style.visibility</p:attrName>
                                        </p:attrNameLst>
                                      </p:cBhvr>
                                      <p:to>
                                        <p:strVal val="visible"/>
                                      </p:to>
                                    </p:set>
                                    <p:animEffect transition="in" filter="fade">
                                      <p:cBhvr>
                                        <p:cTn id="46" dur="500"/>
                                        <p:tgtEl>
                                          <p:spTgt spid="6">
                                            <p:txEl>
                                              <p:pRg st="5" end="5"/>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
                                            <p:txEl>
                                              <p:pRg st="0" end="0"/>
                                            </p:txEl>
                                          </p:spTgt>
                                        </p:tgtEl>
                                        <p:attrNameLst>
                                          <p:attrName>style.visibility</p:attrName>
                                        </p:attrNameLst>
                                      </p:cBhvr>
                                      <p:to>
                                        <p:strVal val="visible"/>
                                      </p:to>
                                    </p:set>
                                    <p:animEffect transition="in" filter="fade">
                                      <p:cBhvr>
                                        <p:cTn id="54" dur="500"/>
                                        <p:tgtEl>
                                          <p:spTgt spid="9">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9">
                                            <p:txEl>
                                              <p:pRg st="2" end="2"/>
                                            </p:txEl>
                                          </p:spTgt>
                                        </p:tgtEl>
                                        <p:attrNameLst>
                                          <p:attrName>style.visibility</p:attrName>
                                        </p:attrNameLst>
                                      </p:cBhvr>
                                      <p:to>
                                        <p:strVal val="visible"/>
                                      </p:to>
                                    </p:set>
                                    <p:animEffect transition="in" filter="fade">
                                      <p:cBhvr>
                                        <p:cTn id="59" dur="500"/>
                                        <p:tgtEl>
                                          <p:spTgt spid="9">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9">
                                            <p:txEl>
                                              <p:pRg st="3" end="3"/>
                                            </p:txEl>
                                          </p:spTgt>
                                        </p:tgtEl>
                                        <p:attrNameLst>
                                          <p:attrName>style.visibility</p:attrName>
                                        </p:attrNameLst>
                                      </p:cBhvr>
                                      <p:to>
                                        <p:strVal val="visible"/>
                                      </p:to>
                                    </p:set>
                                    <p:animEffect transition="in" filter="fade">
                                      <p:cBhvr>
                                        <p:cTn id="69" dur="500"/>
                                        <p:tgtEl>
                                          <p:spTgt spid="9">
                                            <p:txEl>
                                              <p:pRg st="3" end="3"/>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9">
                                            <p:txEl>
                                              <p:pRg st="4" end="4"/>
                                            </p:txEl>
                                          </p:spTgt>
                                        </p:tgtEl>
                                        <p:attrNameLst>
                                          <p:attrName>style.visibility</p:attrName>
                                        </p:attrNameLst>
                                      </p:cBhvr>
                                      <p:to>
                                        <p:strVal val="visible"/>
                                      </p:to>
                                    </p:set>
                                    <p:animEffect transition="in" filter="fade">
                                      <p:cBhvr>
                                        <p:cTn id="77" dur="500"/>
                                        <p:tgtEl>
                                          <p:spTgt spid="9">
                                            <p:txEl>
                                              <p:pRg st="4" end="4"/>
                                            </p:tx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par>
                                <p:cTn id="81" presetID="10" presetClass="entr" presetSubtype="0" fill="hold" nodeType="with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9">
                                            <p:txEl>
                                              <p:pRg st="5" end="5"/>
                                            </p:txEl>
                                          </p:spTgt>
                                        </p:tgtEl>
                                        <p:attrNameLst>
                                          <p:attrName>style.visibility</p:attrName>
                                        </p:attrNameLst>
                                      </p:cBhvr>
                                      <p:to>
                                        <p:strVal val="visible"/>
                                      </p:to>
                                    </p:set>
                                    <p:animEffect transition="in" filter="fade">
                                      <p:cBhvr>
                                        <p:cTn id="88" dur="500"/>
                                        <p:tgtEl>
                                          <p:spTgt spid="9">
                                            <p:txEl>
                                              <p:pRg st="5" end="5"/>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9">
                                            <p:txEl>
                                              <p:pRg st="7" end="7"/>
                                            </p:txEl>
                                          </p:spTgt>
                                        </p:tgtEl>
                                        <p:attrNameLst>
                                          <p:attrName>style.visibility</p:attrName>
                                        </p:attrNameLst>
                                      </p:cBhvr>
                                      <p:to>
                                        <p:strVal val="visible"/>
                                      </p:to>
                                    </p:set>
                                    <p:animEffect transition="in" filter="fade">
                                      <p:cBhvr>
                                        <p:cTn id="93" dur="500"/>
                                        <p:tgtEl>
                                          <p:spTgt spid="9">
                                            <p:txEl>
                                              <p:pRg st="7" end="7"/>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51</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 </a:t>
            </a:r>
            <a:r>
              <a:rPr lang="en-US" altLang="x-none" sz="7200" b="1" dirty="0" err="1">
                <a:solidFill>
                  <a:srgbClr val="000000"/>
                </a:solidFill>
                <a:latin typeface="Montserrat Semi" charset="0"/>
                <a:ea typeface="Montserrat Semi" charset="0"/>
                <a:cs typeface="Montserrat Semi" charset="0"/>
                <a:sym typeface="Poppins Medium" charset="0"/>
              </a:rPr>
              <a:t>calendrier</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F4D9E39C-45FF-4706-8D8E-B9B28B842950}"/>
              </a:ext>
            </a:extLst>
          </p:cNvPr>
          <p:cNvSpPr txBox="1"/>
          <p:nvPr/>
        </p:nvSpPr>
        <p:spPr>
          <a:xfrm>
            <a:off x="670720" y="2249488"/>
            <a:ext cx="12192000" cy="553998"/>
          </a:xfrm>
          <a:prstGeom prst="rect">
            <a:avLst/>
          </a:prstGeom>
          <a:noFill/>
        </p:spPr>
        <p:txBody>
          <a:bodyPr wrap="square">
            <a:spAutoFit/>
          </a:bodyPr>
          <a:lstStyle/>
          <a:p>
            <a:r>
              <a:rPr lang="fr-FR" sz="3000" dirty="0">
                <a:solidFill>
                  <a:srgbClr val="2F5497"/>
                </a:solidFill>
                <a:latin typeface="Calibri" panose="020F0502020204030204" pitchFamily="34" charset="0"/>
                <a:cs typeface="Calibri" panose="020F0502020204030204" pitchFamily="34" charset="0"/>
              </a:rPr>
              <a:t>Personnaliser l’affichage de vos calendriers</a:t>
            </a:r>
          </a:p>
        </p:txBody>
      </p:sp>
      <p:sp>
        <p:nvSpPr>
          <p:cNvPr id="6" name="ZoneTexte 5">
            <a:extLst>
              <a:ext uri="{FF2B5EF4-FFF2-40B4-BE49-F238E27FC236}">
                <a16:creationId xmlns:a16="http://schemas.microsoft.com/office/drawing/2014/main" id="{88E86600-C8C4-430D-A39E-249B12DDE58E}"/>
              </a:ext>
            </a:extLst>
          </p:cNvPr>
          <p:cNvSpPr txBox="1"/>
          <p:nvPr/>
        </p:nvSpPr>
        <p:spPr>
          <a:xfrm>
            <a:off x="454696" y="2365287"/>
            <a:ext cx="12192000" cy="1015663"/>
          </a:xfrm>
          <a:prstGeom prst="rect">
            <a:avLst/>
          </a:prstGeom>
          <a:noFill/>
        </p:spPr>
        <p:txBody>
          <a:bodyPr wrap="square">
            <a:spAutoFit/>
          </a:bodyPr>
          <a:lstStyle/>
          <a:p>
            <a:endParaRPr lang="fr-FR" sz="3000" b="0" i="0" u="none" strike="noStrike" baseline="0" dirty="0">
              <a:solidFill>
                <a:schemeClr val="bg1"/>
              </a:solidFill>
              <a:latin typeface="Calibri" panose="020F0502020204030204" pitchFamily="34" charset="0"/>
              <a:cs typeface="Calibri" panose="020F0502020204030204" pitchFamily="34" charset="0"/>
            </a:endParaRPr>
          </a:p>
          <a:p>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F1F86F97-C7BD-4CC4-BFD1-EBC6AA16AB57}"/>
              </a:ext>
            </a:extLst>
          </p:cNvPr>
          <p:cNvSpPr txBox="1"/>
          <p:nvPr/>
        </p:nvSpPr>
        <p:spPr>
          <a:xfrm>
            <a:off x="562708" y="3223702"/>
            <a:ext cx="12192000" cy="2862322"/>
          </a:xfrm>
          <a:prstGeom prst="rect">
            <a:avLst/>
          </a:prstGeom>
          <a:noFill/>
        </p:spPr>
        <p:txBody>
          <a:bodyPr wrap="square">
            <a:spAutoFit/>
          </a:bodyPr>
          <a:lstStyle/>
          <a:p>
            <a:r>
              <a:rPr lang="fr-FR" sz="3000" i="0" u="none" strike="noStrike" baseline="0" dirty="0">
                <a:solidFill>
                  <a:schemeClr val="bg1"/>
                </a:solidFill>
                <a:latin typeface="Calibri" panose="020F0502020204030204" pitchFamily="34" charset="0"/>
                <a:cs typeface="Calibri" panose="020F0502020204030204" pitchFamily="34" charset="0"/>
              </a:rPr>
              <a:t>Comme pour les tâches, vous pouvez modifier l’affichage.</a:t>
            </a:r>
          </a:p>
          <a:p>
            <a:r>
              <a:rPr lang="fr-FR" sz="3000" dirty="0">
                <a:solidFill>
                  <a:schemeClr val="bg1"/>
                </a:solidFill>
                <a:latin typeface="Calibri" panose="020F0502020204030204" pitchFamily="34" charset="0"/>
                <a:cs typeface="Calibri" panose="020F0502020204030204" pitchFamily="34" charset="0"/>
              </a:rPr>
              <a:t>Dans l’onglet Affichage, cliquez sur </a:t>
            </a:r>
            <a:r>
              <a:rPr lang="fr-FR" sz="3000" b="1" dirty="0">
                <a:solidFill>
                  <a:schemeClr val="bg1"/>
                </a:solidFill>
                <a:latin typeface="Calibri" panose="020F0502020204030204" pitchFamily="34" charset="0"/>
                <a:cs typeface="Calibri" panose="020F0502020204030204" pitchFamily="34" charset="0"/>
              </a:rPr>
              <a:t>Changer l’affichage </a:t>
            </a:r>
            <a:r>
              <a:rPr lang="fr-FR" sz="3000" dirty="0">
                <a:solidFill>
                  <a:schemeClr val="bg1"/>
                </a:solidFill>
                <a:latin typeface="Calibri" panose="020F0502020204030204" pitchFamily="34" charset="0"/>
                <a:cs typeface="Calibri" panose="020F0502020204030204" pitchFamily="34" charset="0"/>
              </a:rPr>
              <a:t>et faites votre choix.</a:t>
            </a:r>
          </a:p>
          <a:p>
            <a:endParaRPr lang="fr-FR" sz="3000" dirty="0">
              <a:solidFill>
                <a:schemeClr val="bg1"/>
              </a:solidFill>
              <a:latin typeface="Calibri" panose="020F0502020204030204" pitchFamily="34" charset="0"/>
              <a:cs typeface="Calibri" panose="020F0502020204030204" pitchFamily="34" charset="0"/>
            </a:endParaRPr>
          </a:p>
          <a:p>
            <a:r>
              <a:rPr lang="fr-FR" sz="3000" i="0" u="none" strike="noStrike" baseline="0" dirty="0">
                <a:solidFill>
                  <a:schemeClr val="bg1"/>
                </a:solidFill>
                <a:latin typeface="Calibri" panose="020F0502020204030204" pitchFamily="34" charset="0"/>
                <a:cs typeface="Calibri" panose="020F0502020204030204" pitchFamily="34" charset="0"/>
              </a:rPr>
              <a:t>Définissez l’échelle de temps et choisissez d’afficher une seule journée, la semaine de travail, la semaine enti</a:t>
            </a:r>
            <a:r>
              <a:rPr lang="fr-FR" sz="3000" dirty="0">
                <a:solidFill>
                  <a:schemeClr val="bg1"/>
                </a:solidFill>
                <a:latin typeface="Calibri" panose="020F0502020204030204" pitchFamily="34" charset="0"/>
                <a:cs typeface="Calibri" panose="020F0502020204030204" pitchFamily="34" charset="0"/>
              </a:rPr>
              <a:t>ère ou le mois entier sur votre calendrier.</a:t>
            </a:r>
            <a:endParaRPr lang="fr-FR" sz="3000" i="0" u="none" strike="noStrike" baseline="0" dirty="0">
              <a:solidFill>
                <a:schemeClr val="bg1"/>
              </a:solidFill>
              <a:latin typeface="Calibri" panose="020F0502020204030204" pitchFamily="34" charset="0"/>
              <a:cs typeface="Calibri" panose="020F0502020204030204" pitchFamily="34" charset="0"/>
            </a:endParaRPr>
          </a:p>
          <a:p>
            <a:endParaRPr lang="fr-FR" sz="3000" i="0" u="none" strike="noStrike" baseline="0" dirty="0">
              <a:solidFill>
                <a:schemeClr val="bg1"/>
              </a:solidFill>
              <a:latin typeface="Calibri" panose="020F0502020204030204" pitchFamily="34" charset="0"/>
              <a:cs typeface="Calibri" panose="020F0502020204030204" pitchFamily="34" charset="0"/>
            </a:endParaRPr>
          </a:p>
        </p:txBody>
      </p:sp>
      <p:pic>
        <p:nvPicPr>
          <p:cNvPr id="10" name="Image 9">
            <a:extLst>
              <a:ext uri="{FF2B5EF4-FFF2-40B4-BE49-F238E27FC236}">
                <a16:creationId xmlns:a16="http://schemas.microsoft.com/office/drawing/2014/main" id="{470811A8-601E-4466-9949-4549E1D4B989}"/>
              </a:ext>
            </a:extLst>
          </p:cNvPr>
          <p:cNvPicPr>
            <a:picLocks noChangeAspect="1"/>
          </p:cNvPicPr>
          <p:nvPr/>
        </p:nvPicPr>
        <p:blipFill rotWithShape="1">
          <a:blip r:embed="rId2"/>
          <a:srcRect r="84607" b="76004"/>
          <a:stretch/>
        </p:blipFill>
        <p:spPr>
          <a:xfrm>
            <a:off x="13920192" y="3229754"/>
            <a:ext cx="7560840" cy="3314779"/>
          </a:xfrm>
          <a:prstGeom prst="rect">
            <a:avLst/>
          </a:prstGeom>
        </p:spPr>
      </p:pic>
      <p:sp>
        <p:nvSpPr>
          <p:cNvPr id="12" name="ZoneTexte 11">
            <a:extLst>
              <a:ext uri="{FF2B5EF4-FFF2-40B4-BE49-F238E27FC236}">
                <a16:creationId xmlns:a16="http://schemas.microsoft.com/office/drawing/2014/main" id="{8F869753-4CD5-4271-AA94-271E434A88F6}"/>
              </a:ext>
            </a:extLst>
          </p:cNvPr>
          <p:cNvSpPr txBox="1"/>
          <p:nvPr/>
        </p:nvSpPr>
        <p:spPr>
          <a:xfrm>
            <a:off x="607096" y="2517687"/>
            <a:ext cx="12192000" cy="1015663"/>
          </a:xfrm>
          <a:prstGeom prst="rect">
            <a:avLst/>
          </a:prstGeom>
          <a:noFill/>
        </p:spPr>
        <p:txBody>
          <a:bodyPr wrap="square">
            <a:spAutoFit/>
          </a:bodyPr>
          <a:lstStyle/>
          <a:p>
            <a:endParaRPr lang="fr-FR" sz="3000" b="0" i="0" u="none" strike="noStrike" baseline="0" dirty="0">
              <a:solidFill>
                <a:schemeClr val="bg1"/>
              </a:solidFill>
              <a:latin typeface="Calibri" panose="020F0502020204030204" pitchFamily="34" charset="0"/>
              <a:cs typeface="Calibri" panose="020F0502020204030204" pitchFamily="34" charset="0"/>
            </a:endParaRPr>
          </a:p>
          <a:p>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sp>
        <p:nvSpPr>
          <p:cNvPr id="14" name="ZoneTexte 13">
            <a:extLst>
              <a:ext uri="{FF2B5EF4-FFF2-40B4-BE49-F238E27FC236}">
                <a16:creationId xmlns:a16="http://schemas.microsoft.com/office/drawing/2014/main" id="{8A051053-6166-44D0-BD14-8F6172E64C2E}"/>
              </a:ext>
            </a:extLst>
          </p:cNvPr>
          <p:cNvSpPr txBox="1"/>
          <p:nvPr/>
        </p:nvSpPr>
        <p:spPr>
          <a:xfrm>
            <a:off x="670720" y="7002016"/>
            <a:ext cx="12192000" cy="553998"/>
          </a:xfrm>
          <a:prstGeom prst="rect">
            <a:avLst/>
          </a:prstGeom>
          <a:noFill/>
        </p:spPr>
        <p:txBody>
          <a:bodyPr wrap="square">
            <a:spAutoFit/>
          </a:bodyPr>
          <a:lstStyle/>
          <a:p>
            <a:r>
              <a:rPr lang="fr-FR" sz="3000" dirty="0">
                <a:solidFill>
                  <a:srgbClr val="2F5497"/>
                </a:solidFill>
                <a:latin typeface="Calibri" panose="020F0502020204030204" pitchFamily="34" charset="0"/>
                <a:cs typeface="Calibri" panose="020F0502020204030204" pitchFamily="34" charset="0"/>
              </a:rPr>
              <a:t>Afficher plusieurs calendriers </a:t>
            </a:r>
            <a:endParaRPr lang="fr-FR" sz="3000" dirty="0">
              <a:solidFill>
                <a:schemeClr val="bg1"/>
              </a:solidFill>
              <a:latin typeface="Calibri" panose="020F0502020204030204" pitchFamily="34" charset="0"/>
              <a:cs typeface="Calibri" panose="020F0502020204030204" pitchFamily="34" charset="0"/>
            </a:endParaRPr>
          </a:p>
        </p:txBody>
      </p:sp>
      <p:sp>
        <p:nvSpPr>
          <p:cNvPr id="15" name="ZoneTexte 14">
            <a:extLst>
              <a:ext uri="{FF2B5EF4-FFF2-40B4-BE49-F238E27FC236}">
                <a16:creationId xmlns:a16="http://schemas.microsoft.com/office/drawing/2014/main" id="{8FA1BBF5-BC51-4018-89FF-C3467B617906}"/>
              </a:ext>
            </a:extLst>
          </p:cNvPr>
          <p:cNvSpPr txBox="1"/>
          <p:nvPr/>
        </p:nvSpPr>
        <p:spPr>
          <a:xfrm>
            <a:off x="670720" y="7650088"/>
            <a:ext cx="15841760" cy="2862322"/>
          </a:xfrm>
          <a:prstGeom prst="rect">
            <a:avLst/>
          </a:prstGeom>
          <a:noFill/>
        </p:spPr>
        <p:txBody>
          <a:bodyPr wrap="square">
            <a:spAutoFit/>
          </a:bodyPr>
          <a:lstStyle/>
          <a:p>
            <a:r>
              <a:rPr lang="fr-FR" sz="3000" i="0" u="none" strike="noStrike" baseline="0" dirty="0">
                <a:solidFill>
                  <a:schemeClr val="bg1"/>
                </a:solidFill>
                <a:latin typeface="Calibri" panose="020F0502020204030204" pitchFamily="34" charset="0"/>
                <a:cs typeface="Calibri" panose="020F0502020204030204" pitchFamily="34" charset="0"/>
              </a:rPr>
              <a:t>Vous pouvez afficher plusieurs calendriers en mode côte à côte ou en mode superposé</a:t>
            </a:r>
            <a:r>
              <a:rPr lang="fr-FR" sz="3000" dirty="0">
                <a:solidFill>
                  <a:schemeClr val="bg1"/>
                </a:solidFill>
                <a:latin typeface="Calibri" panose="020F0502020204030204" pitchFamily="34" charset="0"/>
                <a:cs typeface="Calibri" panose="020F0502020204030204" pitchFamily="34" charset="0"/>
              </a:rPr>
              <a:t>.</a:t>
            </a:r>
          </a:p>
          <a:p>
            <a:pPr marL="514350" indent="-514350">
              <a:buFont typeface="+mj-lt"/>
              <a:buAutoNum type="arabicPeriod"/>
            </a:pPr>
            <a:r>
              <a:rPr lang="fr-FR" sz="3000" i="0" u="none" strike="noStrike" baseline="0" dirty="0">
                <a:solidFill>
                  <a:schemeClr val="bg1"/>
                </a:solidFill>
                <a:latin typeface="Calibri" panose="020F0502020204030204" pitchFamily="34" charset="0"/>
                <a:cs typeface="Calibri" panose="020F0502020204030204" pitchFamily="34" charset="0"/>
              </a:rPr>
              <a:t>Sélectionnez</a:t>
            </a:r>
            <a:r>
              <a:rPr lang="fr-FR" sz="3000" dirty="0">
                <a:solidFill>
                  <a:schemeClr val="bg1"/>
                </a:solidFill>
                <a:latin typeface="Calibri" panose="020F0502020204030204" pitchFamily="34" charset="0"/>
                <a:cs typeface="Calibri" panose="020F0502020204030204" pitchFamily="34" charset="0"/>
              </a:rPr>
              <a:t> les calendriers à afficher dans votre volet de navigation.</a:t>
            </a:r>
          </a:p>
          <a:p>
            <a:pPr marL="514350" indent="-514350">
              <a:buFont typeface="+mj-lt"/>
              <a:buAutoNum type="arabicPeriod"/>
            </a:pPr>
            <a:r>
              <a:rPr lang="fr-FR" sz="3000" i="0" u="none" strike="noStrike" baseline="0" dirty="0">
                <a:solidFill>
                  <a:schemeClr val="bg1"/>
                </a:solidFill>
                <a:latin typeface="Calibri" panose="020F0502020204030204" pitchFamily="34" charset="0"/>
                <a:cs typeface="Calibri" panose="020F0502020204030204" pitchFamily="34" charset="0"/>
              </a:rPr>
              <a:t>Pour passer en mode superposé, cliquez sur la flèche du second calendrier</a:t>
            </a:r>
          </a:p>
          <a:p>
            <a:r>
              <a:rPr lang="fr-FR" sz="3000" dirty="0">
                <a:solidFill>
                  <a:schemeClr val="bg1"/>
                </a:solidFill>
                <a:latin typeface="Calibri" panose="020F0502020204030204" pitchFamily="34" charset="0"/>
                <a:cs typeface="Calibri" panose="020F0502020204030204" pitchFamily="34" charset="0"/>
              </a:rPr>
              <a:t>Vous pouvez modifier la couleur des calendriers via un clic droit.</a:t>
            </a:r>
            <a:endParaRPr lang="fr-FR" sz="3000" i="0" u="none" strike="noStrike" baseline="0" dirty="0">
              <a:solidFill>
                <a:schemeClr val="bg1"/>
              </a:solidFill>
              <a:latin typeface="Calibri" panose="020F0502020204030204" pitchFamily="34" charset="0"/>
              <a:cs typeface="Calibri" panose="020F0502020204030204" pitchFamily="34" charset="0"/>
            </a:endParaRPr>
          </a:p>
          <a:p>
            <a:endParaRPr lang="fr-FR" sz="3000" i="0" u="none" strike="noStrike" baseline="0" dirty="0">
              <a:solidFill>
                <a:schemeClr val="bg1"/>
              </a:solidFill>
              <a:latin typeface="Calibri" panose="020F0502020204030204" pitchFamily="34" charset="0"/>
              <a:cs typeface="Calibri" panose="020F0502020204030204" pitchFamily="34" charset="0"/>
            </a:endParaRPr>
          </a:p>
          <a:p>
            <a:endParaRPr lang="fr-FR" sz="3000" i="0" u="none" strike="noStrike" baseline="0" dirty="0">
              <a:solidFill>
                <a:schemeClr val="bg1"/>
              </a:solidFill>
              <a:latin typeface="Calibri" panose="020F0502020204030204" pitchFamily="34" charset="0"/>
              <a:cs typeface="Calibri" panose="020F0502020204030204" pitchFamily="34" charset="0"/>
            </a:endParaRPr>
          </a:p>
        </p:txBody>
      </p:sp>
      <p:pic>
        <p:nvPicPr>
          <p:cNvPr id="16" name="Image 15">
            <a:extLst>
              <a:ext uri="{FF2B5EF4-FFF2-40B4-BE49-F238E27FC236}">
                <a16:creationId xmlns:a16="http://schemas.microsoft.com/office/drawing/2014/main" id="{C6A666E1-153B-4CEF-AAD8-E911A8123B65}"/>
              </a:ext>
            </a:extLst>
          </p:cNvPr>
          <p:cNvPicPr>
            <a:picLocks noChangeAspect="1"/>
          </p:cNvPicPr>
          <p:nvPr/>
        </p:nvPicPr>
        <p:blipFill>
          <a:blip r:embed="rId3"/>
          <a:stretch>
            <a:fillRect/>
          </a:stretch>
        </p:blipFill>
        <p:spPr>
          <a:xfrm>
            <a:off x="670720" y="9877166"/>
            <a:ext cx="10253862" cy="2941266"/>
          </a:xfrm>
          <a:prstGeom prst="rect">
            <a:avLst/>
          </a:prstGeom>
          <a:ln w="19050">
            <a:solidFill>
              <a:srgbClr val="416FFE"/>
            </a:solidFill>
          </a:ln>
          <a:effectLst>
            <a:outerShdw blurRad="292100" dist="139700" dir="2700000" algn="tl" rotWithShape="0">
              <a:srgbClr val="333333">
                <a:alpha val="65000"/>
              </a:srgbClr>
            </a:outerShdw>
          </a:effectLst>
        </p:spPr>
      </p:pic>
      <p:pic>
        <p:nvPicPr>
          <p:cNvPr id="18" name="Image 17">
            <a:extLst>
              <a:ext uri="{FF2B5EF4-FFF2-40B4-BE49-F238E27FC236}">
                <a16:creationId xmlns:a16="http://schemas.microsoft.com/office/drawing/2014/main" id="{06B396F4-98F7-4813-A485-D3E041913F0C}"/>
              </a:ext>
            </a:extLst>
          </p:cNvPr>
          <p:cNvPicPr>
            <a:picLocks noChangeAspect="1"/>
          </p:cNvPicPr>
          <p:nvPr/>
        </p:nvPicPr>
        <p:blipFill>
          <a:blip r:embed="rId4"/>
          <a:stretch>
            <a:fillRect/>
          </a:stretch>
        </p:blipFill>
        <p:spPr>
          <a:xfrm>
            <a:off x="11471920" y="9877166"/>
            <a:ext cx="7747725" cy="2941266"/>
          </a:xfrm>
          <a:prstGeom prst="rect">
            <a:avLst/>
          </a:prstGeom>
          <a:ln w="19050">
            <a:solidFill>
              <a:srgbClr val="416FFE"/>
            </a:solidFill>
          </a:ln>
          <a:effectLst>
            <a:outerShdw blurRad="292100" dist="139700" dir="2700000" algn="tl" rotWithShape="0">
              <a:srgbClr val="333333">
                <a:alpha val="65000"/>
              </a:srgbClr>
            </a:outerShdw>
          </a:effectLst>
        </p:spPr>
      </p:pic>
      <p:sp>
        <p:nvSpPr>
          <p:cNvPr id="19" name="Rectangle : coins arrondis 18">
            <a:extLst>
              <a:ext uri="{FF2B5EF4-FFF2-40B4-BE49-F238E27FC236}">
                <a16:creationId xmlns:a16="http://schemas.microsoft.com/office/drawing/2014/main" id="{54305C4F-C37F-4804-9EF7-A29FEFC67551}"/>
              </a:ext>
            </a:extLst>
          </p:cNvPr>
          <p:cNvSpPr/>
          <p:nvPr/>
        </p:nvSpPr>
        <p:spPr bwMode="auto">
          <a:xfrm>
            <a:off x="8087544" y="9877166"/>
            <a:ext cx="276330" cy="40738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160630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fade">
                                      <p:cBhvr>
                                        <p:cTn id="30" dur="500"/>
                                        <p:tgtEl>
                                          <p:spTgt spid="1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fade">
                                      <p:cBhvr>
                                        <p:cTn id="35" dur="500"/>
                                        <p:tgtEl>
                                          <p:spTgt spid="1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xEl>
                                              <p:pRg st="1" end="1"/>
                                            </p:txEl>
                                          </p:spTgt>
                                        </p:tgtEl>
                                        <p:attrNameLst>
                                          <p:attrName>style.visibility</p:attrName>
                                        </p:attrNameLst>
                                      </p:cBhvr>
                                      <p:to>
                                        <p:strVal val="visible"/>
                                      </p:to>
                                    </p:set>
                                    <p:animEffect transition="in" filter="fade">
                                      <p:cBhvr>
                                        <p:cTn id="40" dur="500"/>
                                        <p:tgtEl>
                                          <p:spTgt spid="1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
                                            <p:txEl>
                                              <p:pRg st="2" end="2"/>
                                            </p:txEl>
                                          </p:spTgt>
                                        </p:tgtEl>
                                        <p:attrNameLst>
                                          <p:attrName>style.visibility</p:attrName>
                                        </p:attrNameLst>
                                      </p:cBhvr>
                                      <p:to>
                                        <p:strVal val="visible"/>
                                      </p:to>
                                    </p:set>
                                    <p:animEffect transition="in" filter="fade">
                                      <p:cBhvr>
                                        <p:cTn id="50" dur="500"/>
                                        <p:tgtEl>
                                          <p:spTgt spid="15">
                                            <p:txEl>
                                              <p:pRg st="2" end="2"/>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5">
                                            <p:txEl>
                                              <p:pRg st="3" end="3"/>
                                            </p:txEl>
                                          </p:spTgt>
                                        </p:tgtEl>
                                        <p:attrNameLst>
                                          <p:attrName>style.visibility</p:attrName>
                                        </p:attrNameLst>
                                      </p:cBhvr>
                                      <p:to>
                                        <p:strVal val="visible"/>
                                      </p:to>
                                    </p:set>
                                    <p:animEffect transition="in" filter="fade">
                                      <p:cBhvr>
                                        <p:cTn id="61"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52</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fr-CA" altLang="x-none" sz="7200" b="1" dirty="0">
                <a:solidFill>
                  <a:srgbClr val="000000"/>
                </a:solidFill>
                <a:latin typeface="Montserrat Semi" charset="0"/>
                <a:ea typeface="Montserrat Semi" charset="0"/>
                <a:cs typeface="Montserrat Semi" charset="0"/>
                <a:sym typeface="Poppins Medium" charset="0"/>
              </a:rPr>
              <a:t>Le calendrier</a:t>
            </a:r>
          </a:p>
        </p:txBody>
      </p:sp>
      <p:sp>
        <p:nvSpPr>
          <p:cNvPr id="5" name="ZoneTexte 4">
            <a:extLst>
              <a:ext uri="{FF2B5EF4-FFF2-40B4-BE49-F238E27FC236}">
                <a16:creationId xmlns:a16="http://schemas.microsoft.com/office/drawing/2014/main" id="{F4D9E39C-45FF-4706-8D8E-B9B28B842950}"/>
              </a:ext>
            </a:extLst>
          </p:cNvPr>
          <p:cNvSpPr txBox="1"/>
          <p:nvPr/>
        </p:nvSpPr>
        <p:spPr>
          <a:xfrm>
            <a:off x="670720" y="2105472"/>
            <a:ext cx="12192000" cy="553998"/>
          </a:xfrm>
          <a:prstGeom prst="rect">
            <a:avLst/>
          </a:prstGeom>
          <a:noFill/>
        </p:spPr>
        <p:txBody>
          <a:bodyPr wrap="square">
            <a:spAutoFit/>
          </a:bodyPr>
          <a:lstStyle/>
          <a:p>
            <a:r>
              <a:rPr lang="fr-FR" sz="3000" dirty="0">
                <a:solidFill>
                  <a:srgbClr val="2F5497"/>
                </a:solidFill>
                <a:latin typeface="Calibri" panose="020F0502020204030204" pitchFamily="34" charset="0"/>
                <a:cs typeface="Calibri" panose="020F0502020204030204" pitchFamily="34" charset="0"/>
              </a:rPr>
              <a:t>Importer des calendriers (exemple d’un calendrier Google)</a:t>
            </a:r>
          </a:p>
        </p:txBody>
      </p:sp>
      <p:sp>
        <p:nvSpPr>
          <p:cNvPr id="6" name="ZoneTexte 5">
            <a:extLst>
              <a:ext uri="{FF2B5EF4-FFF2-40B4-BE49-F238E27FC236}">
                <a16:creationId xmlns:a16="http://schemas.microsoft.com/office/drawing/2014/main" id="{88E86600-C8C4-430D-A39E-249B12DDE58E}"/>
              </a:ext>
            </a:extLst>
          </p:cNvPr>
          <p:cNvSpPr txBox="1"/>
          <p:nvPr/>
        </p:nvSpPr>
        <p:spPr>
          <a:xfrm>
            <a:off x="454696" y="2365287"/>
            <a:ext cx="12192000" cy="1015663"/>
          </a:xfrm>
          <a:prstGeom prst="rect">
            <a:avLst/>
          </a:prstGeom>
          <a:noFill/>
        </p:spPr>
        <p:txBody>
          <a:bodyPr wrap="square">
            <a:spAutoFit/>
          </a:bodyPr>
          <a:lstStyle/>
          <a:p>
            <a:endParaRPr lang="fr-FR" sz="3000" b="0" i="0" u="none" strike="noStrike" baseline="0" dirty="0">
              <a:solidFill>
                <a:schemeClr val="bg1"/>
              </a:solidFill>
              <a:latin typeface="Calibri" panose="020F0502020204030204" pitchFamily="34" charset="0"/>
              <a:cs typeface="Calibri" panose="020F0502020204030204" pitchFamily="34" charset="0"/>
            </a:endParaRPr>
          </a:p>
          <a:p>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F1F86F97-C7BD-4CC4-BFD1-EBC6AA16AB57}"/>
              </a:ext>
            </a:extLst>
          </p:cNvPr>
          <p:cNvSpPr txBox="1"/>
          <p:nvPr/>
        </p:nvSpPr>
        <p:spPr>
          <a:xfrm>
            <a:off x="562707" y="2720755"/>
            <a:ext cx="15568089" cy="11172289"/>
          </a:xfrm>
          <a:prstGeom prst="rect">
            <a:avLst/>
          </a:prstGeom>
          <a:noFill/>
        </p:spPr>
        <p:txBody>
          <a:bodyPr wrap="square">
            <a:spAutoFit/>
          </a:bodyPr>
          <a:lstStyle/>
          <a:p>
            <a:r>
              <a:rPr lang="fr-FR" sz="3000" i="0" u="none" strike="noStrike" baseline="0" dirty="0">
                <a:solidFill>
                  <a:schemeClr val="bg1"/>
                </a:solidFill>
                <a:latin typeface="Calibri" panose="020F0502020204030204" pitchFamily="34" charset="0"/>
                <a:cs typeface="Calibri" panose="020F0502020204030204" pitchFamily="34" charset="0"/>
              </a:rPr>
              <a:t>Lorsque vous </a:t>
            </a:r>
            <a:r>
              <a:rPr lang="fr-FR" sz="3000" dirty="0">
                <a:solidFill>
                  <a:schemeClr val="bg1"/>
                </a:solidFill>
                <a:latin typeface="Calibri" panose="020F0502020204030204" pitchFamily="34" charset="0"/>
                <a:cs typeface="Calibri" panose="020F0502020204030204" pitchFamily="34" charset="0"/>
              </a:rPr>
              <a:t>importez un calendrier internet comme celui de Google vers votre élément calendrier Outlook, préférez la version ICAL (Calendrier </a:t>
            </a:r>
            <a:r>
              <a:rPr lang="fr-CA" sz="3000" dirty="0">
                <a:solidFill>
                  <a:schemeClr val="bg1"/>
                </a:solidFill>
                <a:latin typeface="Calibri" panose="020F0502020204030204" pitchFamily="34" charset="0"/>
                <a:cs typeface="Calibri" panose="020F0502020204030204" pitchFamily="34" charset="0"/>
              </a:rPr>
              <a:t>Internet) afin que ce dernier puisse se mettre à jour automatiquement</a:t>
            </a:r>
            <a:r>
              <a:rPr lang="fr-FR" sz="3000" dirty="0">
                <a:solidFill>
                  <a:schemeClr val="bg1"/>
                </a:solidFill>
                <a:latin typeface="Calibri" panose="020F0502020204030204" pitchFamily="34" charset="0"/>
                <a:cs typeface="Calibri" panose="020F0502020204030204" pitchFamily="34" charset="0"/>
              </a:rPr>
              <a:t>.</a:t>
            </a:r>
          </a:p>
          <a:p>
            <a:endParaRPr lang="fr-FR" sz="3000" i="0" u="none" strike="noStrike" baseline="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Connectez-vous à votre compte ou ouvrez votre Agenda</a:t>
            </a: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Dans la colonne de gauche, cliquez sur Mes Agendas pour le développer, puis pointez sur le calendrier que vous souhaitez ajouter à Outlook. Sélectionnez les trois points à droite du nom du calendrier, puis cliquez sur Paramètres et partage.</a:t>
            </a: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En bas de la page, dans la rubrique </a:t>
            </a:r>
            <a:r>
              <a:rPr lang="fr-CA" sz="3000" b="1" dirty="0">
                <a:solidFill>
                  <a:schemeClr val="bg1"/>
                </a:solidFill>
                <a:latin typeface="Calibri" panose="020F0502020204030204" pitchFamily="34" charset="0"/>
                <a:cs typeface="Calibri" panose="020F0502020204030204" pitchFamily="34" charset="0"/>
              </a:rPr>
              <a:t>Intégrer l’Agenda</a:t>
            </a:r>
            <a:r>
              <a:rPr lang="fr-CA" sz="3000" dirty="0">
                <a:solidFill>
                  <a:schemeClr val="bg1"/>
                </a:solidFill>
                <a:latin typeface="Calibri" panose="020F0502020204030204" pitchFamily="34" charset="0"/>
                <a:cs typeface="Calibri" panose="020F0502020204030204" pitchFamily="34" charset="0"/>
              </a:rPr>
              <a:t>, recherchez l’option </a:t>
            </a:r>
            <a:r>
              <a:rPr lang="fr-CA" sz="3000" i="1" dirty="0">
                <a:solidFill>
                  <a:schemeClr val="bg1"/>
                </a:solidFill>
                <a:latin typeface="Calibri" panose="020F0502020204030204" pitchFamily="34" charset="0"/>
                <a:cs typeface="Calibri" panose="020F0502020204030204" pitchFamily="34" charset="0"/>
              </a:rPr>
              <a:t>Adresse secrète au format </a:t>
            </a:r>
            <a:r>
              <a:rPr lang="fr-CA" sz="3000" i="1" dirty="0" err="1">
                <a:solidFill>
                  <a:schemeClr val="bg1"/>
                </a:solidFill>
                <a:latin typeface="Calibri" panose="020F0502020204030204" pitchFamily="34" charset="0"/>
                <a:cs typeface="Calibri" panose="020F0502020204030204" pitchFamily="34" charset="0"/>
              </a:rPr>
              <a:t>iCal</a:t>
            </a:r>
            <a:r>
              <a:rPr lang="fr-CA" sz="3000" dirty="0">
                <a:solidFill>
                  <a:schemeClr val="bg1"/>
                </a:solidFill>
                <a:latin typeface="Calibri" panose="020F0502020204030204" pitchFamily="34" charset="0"/>
                <a:cs typeface="Calibri" panose="020F0502020204030204" pitchFamily="34" charset="0"/>
              </a:rPr>
              <a:t>, puis cliquez sur le bouton </a:t>
            </a:r>
            <a:r>
              <a:rPr lang="fr-CA" sz="3000" i="1" dirty="0">
                <a:solidFill>
                  <a:schemeClr val="bg1"/>
                </a:solidFill>
                <a:latin typeface="Calibri" panose="020F0502020204030204" pitchFamily="34" charset="0"/>
                <a:cs typeface="Calibri" panose="020F0502020204030204" pitchFamily="34" charset="0"/>
              </a:rPr>
              <a:t>Copier</a:t>
            </a:r>
            <a:r>
              <a:rPr lang="fr-CA" sz="3000" dirty="0">
                <a:solidFill>
                  <a:schemeClr val="bg1"/>
                </a:solidFill>
                <a:latin typeface="Calibri" panose="020F0502020204030204" pitchFamily="34" charset="0"/>
                <a:cs typeface="Calibri" panose="020F0502020204030204" pitchFamily="34" charset="0"/>
              </a:rPr>
              <a:t> </a:t>
            </a:r>
            <a:r>
              <a:rPr lang="fr-CA" sz="3000" i="1" dirty="0">
                <a:solidFill>
                  <a:schemeClr val="bg1"/>
                </a:solidFill>
                <a:latin typeface="Calibri" panose="020F0502020204030204" pitchFamily="34" charset="0"/>
                <a:cs typeface="Calibri" panose="020F0502020204030204" pitchFamily="34" charset="0"/>
              </a:rPr>
              <a:t>dans le Presse-papiers</a:t>
            </a:r>
            <a:r>
              <a:rPr lang="fr-CA" sz="3000" dirty="0">
                <a:solidFill>
                  <a:schemeClr val="bg1"/>
                </a:solidFill>
                <a:latin typeface="Calibri" panose="020F0502020204030204" pitchFamily="34" charset="0"/>
                <a:cs typeface="Calibri" panose="020F0502020204030204" pitchFamily="34" charset="0"/>
              </a:rPr>
              <a:t>. Validez par Ok, le message d’avertissement qui s’affiche.</a:t>
            </a: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Dans Outlook, sélectionnez Fichier/Paramètres du compte/Paramètres du compte.</a:t>
            </a: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Sous l’onglet Calendriers Internet, cliquez sur Nouveau et collez le lien du calendrier Google précédemment copier, puis validez l’insertion.</a:t>
            </a: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Nommez votre calendrier, dans la nouvelle boîte qui s’affiche, puis valider vos options.</a:t>
            </a: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Au démarrage Outlook, il y a une mise à jour de votre Google Agenda et téléchargement des modifications. Les mises à jour régulières d’Outlook ouvert permettent aussi le téléchargement des modifications. Mais ce n’est pas toujours immédiat ou effectif. Alors restez vigilant.</a:t>
            </a: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CA" sz="3000" b="1" u="sng" dirty="0">
                <a:solidFill>
                  <a:schemeClr val="bg1"/>
                </a:solidFill>
                <a:latin typeface="Calibri" panose="020F0502020204030204" pitchFamily="34" charset="0"/>
                <a:cs typeface="Calibri" panose="020F0502020204030204" pitchFamily="34" charset="0"/>
              </a:rPr>
              <a:t>ATTENTION</a:t>
            </a:r>
            <a:r>
              <a:rPr lang="fr-CA" sz="3000" dirty="0">
                <a:solidFill>
                  <a:schemeClr val="bg1"/>
                </a:solidFill>
                <a:latin typeface="Calibri" panose="020F0502020204030204" pitchFamily="34" charset="0"/>
                <a:cs typeface="Calibri" panose="020F0502020204030204" pitchFamily="34" charset="0"/>
              </a:rPr>
              <a:t> : Si vous portez des modifications à votre Agenda Google depuis Outlook, assurez-vous de laisser votre Agenda ouvert dans un navigateur pour que la mise à jour soit faite.</a:t>
            </a: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8F869753-4CD5-4271-AA94-271E434A88F6}"/>
              </a:ext>
            </a:extLst>
          </p:cNvPr>
          <p:cNvSpPr txBox="1"/>
          <p:nvPr/>
        </p:nvSpPr>
        <p:spPr>
          <a:xfrm>
            <a:off x="607096" y="2517687"/>
            <a:ext cx="12192000" cy="1015663"/>
          </a:xfrm>
          <a:prstGeom prst="rect">
            <a:avLst/>
          </a:prstGeom>
          <a:noFill/>
        </p:spPr>
        <p:txBody>
          <a:bodyPr wrap="square">
            <a:spAutoFit/>
          </a:bodyPr>
          <a:lstStyle/>
          <a:p>
            <a:endParaRPr lang="fr-FR" sz="3000" b="0" i="0" u="none" strike="noStrike" baseline="0" dirty="0">
              <a:solidFill>
                <a:schemeClr val="bg1"/>
              </a:solidFill>
              <a:latin typeface="Calibri" panose="020F0502020204030204" pitchFamily="34" charset="0"/>
              <a:cs typeface="Calibri" panose="020F0502020204030204" pitchFamily="34" charset="0"/>
            </a:endParaRPr>
          </a:p>
          <a:p>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grpSp>
        <p:nvGrpSpPr>
          <p:cNvPr id="34" name="Groupe 33">
            <a:extLst>
              <a:ext uri="{FF2B5EF4-FFF2-40B4-BE49-F238E27FC236}">
                <a16:creationId xmlns:a16="http://schemas.microsoft.com/office/drawing/2014/main" id="{8548941F-1124-CC0C-95AE-4739153EE47C}"/>
              </a:ext>
            </a:extLst>
          </p:cNvPr>
          <p:cNvGrpSpPr/>
          <p:nvPr/>
        </p:nvGrpSpPr>
        <p:grpSpPr>
          <a:xfrm>
            <a:off x="15628960" y="4214153"/>
            <a:ext cx="4827556" cy="2061315"/>
            <a:chOff x="17013516" y="2717939"/>
            <a:chExt cx="4827556" cy="2061315"/>
          </a:xfrm>
        </p:grpSpPr>
        <p:pic>
          <p:nvPicPr>
            <p:cNvPr id="4" name="Image 3">
              <a:extLst>
                <a:ext uri="{FF2B5EF4-FFF2-40B4-BE49-F238E27FC236}">
                  <a16:creationId xmlns:a16="http://schemas.microsoft.com/office/drawing/2014/main" id="{918F4C37-D0C7-DB32-0543-E05C362D7B30}"/>
                </a:ext>
              </a:extLst>
            </p:cNvPr>
            <p:cNvPicPr>
              <a:picLocks noChangeAspect="1"/>
            </p:cNvPicPr>
            <p:nvPr/>
          </p:nvPicPr>
          <p:blipFill rotWithShape="1">
            <a:blip r:embed="rId2"/>
            <a:srcRect l="15496" t="64236" r="65134" b="7586"/>
            <a:stretch/>
          </p:blipFill>
          <p:spPr>
            <a:xfrm>
              <a:off x="19320792" y="2717939"/>
              <a:ext cx="2520280" cy="2061315"/>
            </a:xfrm>
            <a:prstGeom prst="rect">
              <a:avLst/>
            </a:prstGeom>
          </p:spPr>
        </p:pic>
        <p:pic>
          <p:nvPicPr>
            <p:cNvPr id="17" name="Image 16">
              <a:extLst>
                <a:ext uri="{FF2B5EF4-FFF2-40B4-BE49-F238E27FC236}">
                  <a16:creationId xmlns:a16="http://schemas.microsoft.com/office/drawing/2014/main" id="{65694CDC-62DA-3B5A-520E-E42B00963481}"/>
                </a:ext>
              </a:extLst>
            </p:cNvPr>
            <p:cNvPicPr>
              <a:picLocks noChangeAspect="1"/>
            </p:cNvPicPr>
            <p:nvPr/>
          </p:nvPicPr>
          <p:blipFill rotWithShape="1">
            <a:blip r:embed="rId3"/>
            <a:srcRect l="2214" t="63859" r="80630" b="22256"/>
            <a:stretch/>
          </p:blipFill>
          <p:spPr>
            <a:xfrm>
              <a:off x="17013516" y="3025518"/>
              <a:ext cx="2232248" cy="1015663"/>
            </a:xfrm>
            <a:prstGeom prst="rect">
              <a:avLst/>
            </a:prstGeom>
          </p:spPr>
        </p:pic>
      </p:grpSp>
      <p:grpSp>
        <p:nvGrpSpPr>
          <p:cNvPr id="33" name="Groupe 32">
            <a:extLst>
              <a:ext uri="{FF2B5EF4-FFF2-40B4-BE49-F238E27FC236}">
                <a16:creationId xmlns:a16="http://schemas.microsoft.com/office/drawing/2014/main" id="{FB28F9C4-9BDC-5444-0727-730C964803DA}"/>
              </a:ext>
            </a:extLst>
          </p:cNvPr>
          <p:cNvGrpSpPr/>
          <p:nvPr/>
        </p:nvGrpSpPr>
        <p:grpSpPr>
          <a:xfrm>
            <a:off x="12952864" y="7820143"/>
            <a:ext cx="3024670" cy="784410"/>
            <a:chOff x="12799096" y="7811070"/>
            <a:chExt cx="3024670" cy="784410"/>
          </a:xfrm>
        </p:grpSpPr>
        <p:pic>
          <p:nvPicPr>
            <p:cNvPr id="21" name="Image 20">
              <a:extLst>
                <a:ext uri="{FF2B5EF4-FFF2-40B4-BE49-F238E27FC236}">
                  <a16:creationId xmlns:a16="http://schemas.microsoft.com/office/drawing/2014/main" id="{E5EF3104-07D8-1106-E928-E57A38697DBA}"/>
                </a:ext>
              </a:extLst>
            </p:cNvPr>
            <p:cNvPicPr>
              <a:picLocks noChangeAspect="1"/>
            </p:cNvPicPr>
            <p:nvPr/>
          </p:nvPicPr>
          <p:blipFill rotWithShape="1">
            <a:blip r:embed="rId4"/>
            <a:srcRect l="47104"/>
            <a:stretch/>
          </p:blipFill>
          <p:spPr>
            <a:xfrm>
              <a:off x="12799096" y="7811070"/>
              <a:ext cx="977080" cy="784410"/>
            </a:xfrm>
            <a:prstGeom prst="rect">
              <a:avLst/>
            </a:prstGeom>
          </p:spPr>
        </p:pic>
        <p:pic>
          <p:nvPicPr>
            <p:cNvPr id="23" name="Image 22">
              <a:extLst>
                <a:ext uri="{FF2B5EF4-FFF2-40B4-BE49-F238E27FC236}">
                  <a16:creationId xmlns:a16="http://schemas.microsoft.com/office/drawing/2014/main" id="{04CAF8D8-6B1F-7776-7B6D-FA18E8AFEB07}"/>
                </a:ext>
              </a:extLst>
            </p:cNvPr>
            <p:cNvPicPr>
              <a:picLocks noChangeAspect="1"/>
            </p:cNvPicPr>
            <p:nvPr/>
          </p:nvPicPr>
          <p:blipFill rotWithShape="1">
            <a:blip r:embed="rId5"/>
            <a:srcRect l="66965" t="53361" r="18748" b="38764"/>
            <a:stretch/>
          </p:blipFill>
          <p:spPr>
            <a:xfrm>
              <a:off x="13560152" y="7893979"/>
              <a:ext cx="2263614" cy="701501"/>
            </a:xfrm>
            <a:prstGeom prst="rect">
              <a:avLst/>
            </a:prstGeom>
          </p:spPr>
        </p:pic>
      </p:grpSp>
      <p:grpSp>
        <p:nvGrpSpPr>
          <p:cNvPr id="32" name="Groupe 31">
            <a:extLst>
              <a:ext uri="{FF2B5EF4-FFF2-40B4-BE49-F238E27FC236}">
                <a16:creationId xmlns:a16="http://schemas.microsoft.com/office/drawing/2014/main" id="{2C02117C-F303-421A-5DD3-D25CDE990E06}"/>
              </a:ext>
            </a:extLst>
          </p:cNvPr>
          <p:cNvGrpSpPr/>
          <p:nvPr/>
        </p:nvGrpSpPr>
        <p:grpSpPr>
          <a:xfrm>
            <a:off x="16395222" y="6393747"/>
            <a:ext cx="4169786" cy="3569718"/>
            <a:chOff x="3335016" y="5431109"/>
            <a:chExt cx="7920880" cy="6317844"/>
          </a:xfrm>
        </p:grpSpPr>
        <p:pic>
          <p:nvPicPr>
            <p:cNvPr id="25" name="Image 24">
              <a:extLst>
                <a:ext uri="{FF2B5EF4-FFF2-40B4-BE49-F238E27FC236}">
                  <a16:creationId xmlns:a16="http://schemas.microsoft.com/office/drawing/2014/main" id="{C2DA2D75-377C-74A9-64C9-E9F447AB0ACA}"/>
                </a:ext>
              </a:extLst>
            </p:cNvPr>
            <p:cNvPicPr>
              <a:picLocks noChangeAspect="1"/>
            </p:cNvPicPr>
            <p:nvPr/>
          </p:nvPicPr>
          <p:blipFill rotWithShape="1">
            <a:blip r:embed="rId6"/>
            <a:srcRect l="17737" t="15406" r="35775" b="18643"/>
            <a:stretch/>
          </p:blipFill>
          <p:spPr>
            <a:xfrm>
              <a:off x="3335016" y="5431109"/>
              <a:ext cx="7920880" cy="6317844"/>
            </a:xfrm>
            <a:prstGeom prst="rect">
              <a:avLst/>
            </a:prstGeom>
          </p:spPr>
        </p:pic>
        <p:sp>
          <p:nvSpPr>
            <p:cNvPr id="26" name="Rectangle : coins arrondis 25">
              <a:extLst>
                <a:ext uri="{FF2B5EF4-FFF2-40B4-BE49-F238E27FC236}">
                  <a16:creationId xmlns:a16="http://schemas.microsoft.com/office/drawing/2014/main" id="{0BBD96D7-2C5C-B176-0F9A-7602BE946D4E}"/>
                </a:ext>
              </a:extLst>
            </p:cNvPr>
            <p:cNvSpPr/>
            <p:nvPr/>
          </p:nvSpPr>
          <p:spPr bwMode="auto">
            <a:xfrm>
              <a:off x="8231560" y="6759968"/>
              <a:ext cx="1512168" cy="345036"/>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30" name="Rectangle : coins arrondis 29">
              <a:extLst>
                <a:ext uri="{FF2B5EF4-FFF2-40B4-BE49-F238E27FC236}">
                  <a16:creationId xmlns:a16="http://schemas.microsoft.com/office/drawing/2014/main" id="{88FD49CA-7350-15DE-2647-B58422D4BD6D}"/>
                </a:ext>
              </a:extLst>
            </p:cNvPr>
            <p:cNvSpPr/>
            <p:nvPr/>
          </p:nvSpPr>
          <p:spPr bwMode="auto">
            <a:xfrm>
              <a:off x="3519278" y="7203036"/>
              <a:ext cx="1111882" cy="303036"/>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31" name="Rectangle : coins arrondis 30">
              <a:extLst>
                <a:ext uri="{FF2B5EF4-FFF2-40B4-BE49-F238E27FC236}">
                  <a16:creationId xmlns:a16="http://schemas.microsoft.com/office/drawing/2014/main" id="{DDE18E08-7539-EA20-3041-8B8E46931A9E}"/>
                </a:ext>
              </a:extLst>
            </p:cNvPr>
            <p:cNvSpPr/>
            <p:nvPr/>
          </p:nvSpPr>
          <p:spPr bwMode="auto">
            <a:xfrm>
              <a:off x="5379686" y="7548942"/>
              <a:ext cx="4508058" cy="1685321"/>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CA"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grpSp>
      <p:pic>
        <p:nvPicPr>
          <p:cNvPr id="36" name="Image 35">
            <a:extLst>
              <a:ext uri="{FF2B5EF4-FFF2-40B4-BE49-F238E27FC236}">
                <a16:creationId xmlns:a16="http://schemas.microsoft.com/office/drawing/2014/main" id="{3B49123B-72C1-2E19-AD9B-FCBA4B722454}"/>
              </a:ext>
            </a:extLst>
          </p:cNvPr>
          <p:cNvPicPr>
            <a:picLocks noChangeAspect="1"/>
          </p:cNvPicPr>
          <p:nvPr/>
        </p:nvPicPr>
        <p:blipFill rotWithShape="1">
          <a:blip r:embed="rId7"/>
          <a:srcRect l="21221" r="22881" b="79131"/>
          <a:stretch/>
        </p:blipFill>
        <p:spPr>
          <a:xfrm>
            <a:off x="16208367" y="10018464"/>
            <a:ext cx="7272809" cy="1526631"/>
          </a:xfrm>
          <a:prstGeom prst="rect">
            <a:avLst/>
          </a:prstGeom>
        </p:spPr>
      </p:pic>
      <p:pic>
        <p:nvPicPr>
          <p:cNvPr id="38" name="Image 37">
            <a:extLst>
              <a:ext uri="{FF2B5EF4-FFF2-40B4-BE49-F238E27FC236}">
                <a16:creationId xmlns:a16="http://schemas.microsoft.com/office/drawing/2014/main" id="{56E2A284-2DFA-19BF-2929-F797975B70E1}"/>
              </a:ext>
            </a:extLst>
          </p:cNvPr>
          <p:cNvPicPr>
            <a:picLocks noChangeAspect="1"/>
          </p:cNvPicPr>
          <p:nvPr/>
        </p:nvPicPr>
        <p:blipFill>
          <a:blip r:embed="rId8"/>
          <a:stretch>
            <a:fillRect/>
          </a:stretch>
        </p:blipFill>
        <p:spPr>
          <a:xfrm>
            <a:off x="15941049" y="11629637"/>
            <a:ext cx="6182588" cy="1638529"/>
          </a:xfrm>
          <a:prstGeom prst="rect">
            <a:avLst/>
          </a:prstGeom>
        </p:spPr>
      </p:pic>
    </p:spTree>
    <p:extLst>
      <p:ext uri="{BB962C8B-B14F-4D97-AF65-F5344CB8AC3E}">
        <p14:creationId xmlns:p14="http://schemas.microsoft.com/office/powerpoint/2010/main" val="194203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fade">
                                      <p:cBhvr>
                                        <p:cTn id="32" dur="500"/>
                                        <p:tgtEl>
                                          <p:spTgt spid="9">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Effect transition="in" filter="fade">
                                      <p:cBhvr>
                                        <p:cTn id="37" dur="500"/>
                                        <p:tgtEl>
                                          <p:spTgt spid="9">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9" end="9"/>
                                            </p:txEl>
                                          </p:spTgt>
                                        </p:tgtEl>
                                        <p:attrNameLst>
                                          <p:attrName>style.visibility</p:attrName>
                                        </p:attrNameLst>
                                      </p:cBhvr>
                                      <p:to>
                                        <p:strVal val="visible"/>
                                      </p:to>
                                    </p:set>
                                    <p:animEffect transition="in" filter="fade">
                                      <p:cBhvr>
                                        <p:cTn id="42" dur="500"/>
                                        <p:tgtEl>
                                          <p:spTgt spid="9">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animEffect transition="in" filter="fade">
                                      <p:cBhvr>
                                        <p:cTn id="47" dur="500"/>
                                        <p:tgtEl>
                                          <p:spTgt spid="9">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xEl>
                                              <p:pRg st="12" end="12"/>
                                            </p:txEl>
                                          </p:spTgt>
                                        </p:tgtEl>
                                        <p:attrNameLst>
                                          <p:attrName>style.visibility</p:attrName>
                                        </p:attrNameLst>
                                      </p:cBhvr>
                                      <p:to>
                                        <p:strVal val="visible"/>
                                      </p:to>
                                    </p:set>
                                    <p:animEffect transition="in" filter="fade">
                                      <p:cBhvr>
                                        <p:cTn id="52" dur="500"/>
                                        <p:tgtEl>
                                          <p:spTgt spid="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53</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rgbClr val="000000"/>
                </a:solidFill>
                <a:latin typeface="Montserrat Semi" charset="0"/>
                <a:ea typeface="Montserrat Semi" charset="0"/>
                <a:cs typeface="Montserrat Semi" charset="0"/>
                <a:sym typeface="Poppins Medium" charset="0"/>
              </a:rPr>
              <a:t>Gestionnaire</a:t>
            </a:r>
            <a:r>
              <a:rPr lang="en-US" altLang="x-none" sz="7200" b="1" dirty="0">
                <a:solidFill>
                  <a:srgbClr val="000000"/>
                </a:solidFill>
                <a:latin typeface="Montserrat Semi" charset="0"/>
                <a:ea typeface="Montserrat Semi" charset="0"/>
                <a:cs typeface="Montserrat Semi" charset="0"/>
                <a:sym typeface="Poppins Medium" charset="0"/>
              </a:rPr>
              <a:t> </a:t>
            </a:r>
            <a:r>
              <a:rPr lang="en-US" altLang="x-none" sz="7200" b="1" dirty="0" err="1">
                <a:solidFill>
                  <a:srgbClr val="000000"/>
                </a:solidFill>
                <a:latin typeface="Montserrat Semi" charset="0"/>
                <a:ea typeface="Montserrat Semi" charset="0"/>
                <a:cs typeface="Montserrat Semi" charset="0"/>
                <a:sym typeface="Poppins Medium" charset="0"/>
              </a:rPr>
              <a:t>d’absence</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F4D9E39C-45FF-4706-8D8E-B9B28B842950}"/>
              </a:ext>
            </a:extLst>
          </p:cNvPr>
          <p:cNvSpPr txBox="1"/>
          <p:nvPr/>
        </p:nvSpPr>
        <p:spPr>
          <a:xfrm>
            <a:off x="454696" y="4830438"/>
            <a:ext cx="12192000" cy="553998"/>
          </a:xfrm>
          <a:prstGeom prst="rect">
            <a:avLst/>
          </a:prstGeom>
          <a:noFill/>
        </p:spPr>
        <p:txBody>
          <a:bodyPr wrap="square">
            <a:spAutoFit/>
          </a:bodyPr>
          <a:lstStyle/>
          <a:p>
            <a:r>
              <a:rPr lang="fr-FR" sz="3000" dirty="0">
                <a:solidFill>
                  <a:srgbClr val="2F5497"/>
                </a:solidFill>
                <a:latin typeface="Calibri" panose="020F0502020204030204" pitchFamily="34" charset="0"/>
                <a:cs typeface="Calibri" panose="020F0502020204030204" pitchFamily="34" charset="0"/>
              </a:rPr>
              <a:t>Configurer une réponse automatique</a:t>
            </a:r>
          </a:p>
        </p:txBody>
      </p:sp>
      <p:sp>
        <p:nvSpPr>
          <p:cNvPr id="6" name="ZoneTexte 5">
            <a:extLst>
              <a:ext uri="{FF2B5EF4-FFF2-40B4-BE49-F238E27FC236}">
                <a16:creationId xmlns:a16="http://schemas.microsoft.com/office/drawing/2014/main" id="{88E86600-C8C4-430D-A39E-249B12DDE58E}"/>
              </a:ext>
            </a:extLst>
          </p:cNvPr>
          <p:cNvSpPr txBox="1"/>
          <p:nvPr/>
        </p:nvSpPr>
        <p:spPr>
          <a:xfrm>
            <a:off x="454696" y="2365287"/>
            <a:ext cx="12192000" cy="1015663"/>
          </a:xfrm>
          <a:prstGeom prst="rect">
            <a:avLst/>
          </a:prstGeom>
          <a:noFill/>
        </p:spPr>
        <p:txBody>
          <a:bodyPr wrap="square">
            <a:spAutoFit/>
          </a:bodyPr>
          <a:lstStyle/>
          <a:p>
            <a:endParaRPr lang="fr-FR" sz="3000" b="0" i="0" u="none" strike="noStrike" baseline="0" dirty="0">
              <a:solidFill>
                <a:schemeClr val="bg1"/>
              </a:solidFill>
              <a:latin typeface="Calibri" panose="020F0502020204030204" pitchFamily="34" charset="0"/>
              <a:cs typeface="Calibri" panose="020F0502020204030204" pitchFamily="34" charset="0"/>
            </a:endParaRPr>
          </a:p>
          <a:p>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F1F86F97-C7BD-4CC4-BFD1-EBC6AA16AB57}"/>
              </a:ext>
            </a:extLst>
          </p:cNvPr>
          <p:cNvSpPr txBox="1"/>
          <p:nvPr/>
        </p:nvSpPr>
        <p:spPr>
          <a:xfrm>
            <a:off x="454696" y="1783450"/>
            <a:ext cx="21386376" cy="3323987"/>
          </a:xfrm>
          <a:prstGeom prst="rect">
            <a:avLst/>
          </a:prstGeom>
          <a:noFill/>
        </p:spPr>
        <p:txBody>
          <a:bodyPr wrap="square">
            <a:spAutoFit/>
          </a:bodyPr>
          <a:lstStyle/>
          <a:p>
            <a:r>
              <a:rPr lang="fr-FR" sz="3000" i="0" u="none" strike="noStrike" baseline="0" dirty="0">
                <a:solidFill>
                  <a:schemeClr val="bg1"/>
                </a:solidFill>
                <a:latin typeface="Calibri" panose="020F0502020204030204" pitchFamily="34" charset="0"/>
                <a:cs typeface="Calibri" panose="020F0502020204030204" pitchFamily="34" charset="0"/>
              </a:rPr>
              <a:t>Si vous partez en vacances ou que vous êtes malade et ne pouvez ou ne voulez pas être joignable par e-mail pendant cette période, une réponse automatique incluant un message d'absence du bureau est utile pour que vos contacts n'aient pas à attendre longtemps et inutilement une réponse.</a:t>
            </a:r>
          </a:p>
          <a:p>
            <a:r>
              <a:rPr lang="fr-FR" sz="3000" i="0" u="none" strike="noStrike" baseline="0" dirty="0">
                <a:solidFill>
                  <a:schemeClr val="bg1"/>
                </a:solidFill>
                <a:latin typeface="Calibri" panose="020F0502020204030204" pitchFamily="34" charset="0"/>
                <a:cs typeface="Calibri" panose="020F0502020204030204" pitchFamily="34" charset="0"/>
              </a:rPr>
              <a:t> Une note d'absence du bureau est un texte concis qui transmet les informations les plus importantes : dans quelle période de temps vous n'êtes pas disponible, quand vos contacts peuvent s'attendre à une réponse, éventuellement la raison de l'absence et si nécessaire une touche personnelle.</a:t>
            </a:r>
          </a:p>
          <a:p>
            <a:endParaRPr lang="fr-FR" sz="3000" i="0" u="none" strike="noStrike" baseline="0" dirty="0">
              <a:solidFill>
                <a:schemeClr val="bg1"/>
              </a:solidFill>
              <a:latin typeface="Calibri" panose="020F0502020204030204" pitchFamily="34" charset="0"/>
              <a:cs typeface="Calibri" panose="020F0502020204030204" pitchFamily="34" charset="0"/>
            </a:endParaRPr>
          </a:p>
        </p:txBody>
      </p:sp>
      <p:sp>
        <p:nvSpPr>
          <p:cNvPr id="14" name="ZoneTexte 13">
            <a:extLst>
              <a:ext uri="{FF2B5EF4-FFF2-40B4-BE49-F238E27FC236}">
                <a16:creationId xmlns:a16="http://schemas.microsoft.com/office/drawing/2014/main" id="{43F9B26B-1EC8-422D-88D6-5C14BA69F2C6}"/>
              </a:ext>
            </a:extLst>
          </p:cNvPr>
          <p:cNvSpPr txBox="1"/>
          <p:nvPr/>
        </p:nvSpPr>
        <p:spPr>
          <a:xfrm>
            <a:off x="454696" y="5417840"/>
            <a:ext cx="10729192" cy="8402300"/>
          </a:xfrm>
          <a:prstGeom prst="rect">
            <a:avLst/>
          </a:prstGeom>
          <a:noFill/>
        </p:spPr>
        <p:txBody>
          <a:bodyPr wrap="square">
            <a:spAutoFit/>
          </a:bodyPr>
          <a:lstStyle/>
          <a:p>
            <a:pPr marL="514350" indent="-514350" algn="l">
              <a:buFont typeface="+mj-lt"/>
              <a:buAutoNum type="arabicPeriod"/>
            </a:pPr>
            <a:r>
              <a:rPr lang="fr-FR" sz="3000" b="0" i="0" u="none" strike="noStrike" baseline="0" dirty="0">
                <a:solidFill>
                  <a:srgbClr val="000000"/>
                </a:solidFill>
                <a:latin typeface="Calibri" panose="020F0502020204030204" pitchFamily="34" charset="0"/>
                <a:cs typeface="Calibri" panose="020F0502020204030204" pitchFamily="34" charset="0"/>
              </a:rPr>
              <a:t>Sélectionnez Fichier, </a:t>
            </a:r>
            <a:r>
              <a:rPr lang="fr-FR" sz="3000" b="1" i="0" u="none" strike="noStrike" baseline="0" dirty="0">
                <a:solidFill>
                  <a:srgbClr val="000000"/>
                </a:solidFill>
                <a:latin typeface="Calibri" panose="020F0502020204030204" pitchFamily="34" charset="0"/>
                <a:cs typeface="Calibri" panose="020F0502020204030204" pitchFamily="34" charset="0"/>
              </a:rPr>
              <a:t>Réponses automatiques.</a:t>
            </a:r>
          </a:p>
          <a:p>
            <a:pPr marL="514350" indent="-514350" algn="l">
              <a:buFont typeface="+mj-lt"/>
              <a:buAutoNum type="arabicPeriod"/>
            </a:pPr>
            <a:r>
              <a:rPr lang="fr-FR" sz="3000" b="0" i="0" u="none" strike="noStrike" baseline="0" dirty="0">
                <a:solidFill>
                  <a:srgbClr val="000000"/>
                </a:solidFill>
                <a:latin typeface="Calibri" panose="020F0502020204030204" pitchFamily="34" charset="0"/>
                <a:cs typeface="Calibri" panose="020F0502020204030204" pitchFamily="34" charset="0"/>
              </a:rPr>
              <a:t>Dans la boîte de dialogue </a:t>
            </a:r>
            <a:r>
              <a:rPr lang="fr-FR" sz="3000" b="1" i="0" u="none" strike="noStrike" baseline="0" dirty="0">
                <a:solidFill>
                  <a:srgbClr val="000000"/>
                </a:solidFill>
                <a:latin typeface="Calibri" panose="020F0502020204030204" pitchFamily="34" charset="0"/>
                <a:cs typeface="Calibri" panose="020F0502020204030204" pitchFamily="34" charset="0"/>
              </a:rPr>
              <a:t>Réponses automatiques, </a:t>
            </a:r>
            <a:r>
              <a:rPr lang="fr-FR" sz="3000" b="0" i="0" u="none" strike="noStrike" baseline="0" dirty="0">
                <a:solidFill>
                  <a:srgbClr val="000000"/>
                </a:solidFill>
                <a:latin typeface="Calibri" panose="020F0502020204030204" pitchFamily="34" charset="0"/>
                <a:cs typeface="Calibri" panose="020F0502020204030204" pitchFamily="34" charset="0"/>
              </a:rPr>
              <a:t>sélectionnez </a:t>
            </a:r>
            <a:r>
              <a:rPr lang="fr-FR" sz="3000" b="1" i="0" u="none" strike="noStrike" baseline="0" dirty="0">
                <a:solidFill>
                  <a:srgbClr val="000000"/>
                </a:solidFill>
                <a:latin typeface="Calibri" panose="020F0502020204030204" pitchFamily="34" charset="0"/>
                <a:cs typeface="Calibri" panose="020F0502020204030204" pitchFamily="34" charset="0"/>
              </a:rPr>
              <a:t>Envoyer des</a:t>
            </a:r>
            <a:r>
              <a:rPr lang="fr-FR" sz="3000" b="1" dirty="0">
                <a:solidFill>
                  <a:srgbClr val="000000"/>
                </a:solidFill>
                <a:latin typeface="Calibri" panose="020F0502020204030204" pitchFamily="34" charset="0"/>
                <a:cs typeface="Calibri" panose="020F0502020204030204" pitchFamily="34" charset="0"/>
              </a:rPr>
              <a:t> </a:t>
            </a:r>
            <a:r>
              <a:rPr lang="fr-FR" sz="3000" b="1" i="0" u="none" strike="noStrike" baseline="0" dirty="0">
                <a:solidFill>
                  <a:srgbClr val="000000"/>
                </a:solidFill>
                <a:latin typeface="Calibri" panose="020F0502020204030204" pitchFamily="34" charset="0"/>
                <a:cs typeface="Calibri" panose="020F0502020204030204" pitchFamily="34" charset="0"/>
              </a:rPr>
              <a:t>réponses automatiques.</a:t>
            </a:r>
          </a:p>
          <a:p>
            <a:pPr marL="514350" indent="-514350" algn="l">
              <a:buFont typeface="+mj-lt"/>
              <a:buAutoNum type="arabicPeriod"/>
            </a:pPr>
            <a:r>
              <a:rPr lang="fr-FR" sz="3000" b="0" i="0" u="none" strike="noStrike" baseline="0" dirty="0">
                <a:solidFill>
                  <a:srgbClr val="000000"/>
                </a:solidFill>
                <a:latin typeface="Calibri" panose="020F0502020204030204" pitchFamily="34" charset="0"/>
                <a:cs typeface="Calibri" panose="020F0502020204030204" pitchFamily="34" charset="0"/>
              </a:rPr>
              <a:t>Cochez la case </a:t>
            </a:r>
            <a:r>
              <a:rPr lang="fr-FR" sz="3000" b="1" i="0" u="none" strike="noStrike" baseline="0" dirty="0">
                <a:solidFill>
                  <a:srgbClr val="000000"/>
                </a:solidFill>
                <a:latin typeface="Calibri" panose="020F0502020204030204" pitchFamily="34" charset="0"/>
                <a:cs typeface="Calibri" panose="020F0502020204030204" pitchFamily="34" charset="0"/>
              </a:rPr>
              <a:t>Envoyer uniquement pendant ce laps de temps</a:t>
            </a:r>
          </a:p>
          <a:p>
            <a:pPr marL="514350" indent="-514350" algn="l">
              <a:buFont typeface="+mj-lt"/>
              <a:buAutoNum type="arabicPeriod"/>
            </a:pPr>
            <a:r>
              <a:rPr lang="fr-FR" sz="3000" b="0" i="0" u="none" strike="noStrike" baseline="0" dirty="0">
                <a:solidFill>
                  <a:srgbClr val="000000"/>
                </a:solidFill>
                <a:latin typeface="Calibri" panose="020F0502020204030204" pitchFamily="34" charset="0"/>
                <a:cs typeface="Calibri" panose="020F0502020204030204" pitchFamily="34" charset="0"/>
              </a:rPr>
              <a:t>Renseignez le laps de temps de votre absence</a:t>
            </a:r>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marL="514350" indent="-514350" algn="l">
              <a:buFont typeface="+mj-lt"/>
              <a:buAutoNum type="arabicPeriod"/>
            </a:pPr>
            <a:r>
              <a:rPr lang="fr-FR" sz="3000" dirty="0">
                <a:solidFill>
                  <a:schemeClr val="bg1"/>
                </a:solidFill>
                <a:latin typeface="Calibri" panose="020F0502020204030204" pitchFamily="34" charset="0"/>
                <a:cs typeface="Calibri" panose="020F0502020204030204" pitchFamily="34" charset="0"/>
              </a:rPr>
              <a:t>Dans le champ </a:t>
            </a:r>
            <a:r>
              <a:rPr lang="fr-FR" sz="3000" b="1" dirty="0">
                <a:solidFill>
                  <a:schemeClr val="bg1"/>
                </a:solidFill>
                <a:latin typeface="Calibri" panose="020F0502020204030204" pitchFamily="34" charset="0"/>
                <a:cs typeface="Calibri" panose="020F0502020204030204" pitchFamily="34" charset="0"/>
              </a:rPr>
              <a:t>Au Sein de mon organisation </a:t>
            </a:r>
            <a:r>
              <a:rPr lang="fr-FR" sz="3000" dirty="0">
                <a:solidFill>
                  <a:srgbClr val="000000"/>
                </a:solidFill>
                <a:latin typeface="Calibri" panose="020F0502020204030204" pitchFamily="34" charset="0"/>
                <a:cs typeface="Calibri" panose="020F0502020204030204" pitchFamily="34" charset="0"/>
              </a:rPr>
              <a:t>écrivez</a:t>
            </a:r>
            <a:r>
              <a:rPr lang="fr-FR" sz="3000" b="0" i="0" u="none" strike="noStrike" baseline="0" dirty="0">
                <a:solidFill>
                  <a:srgbClr val="000000"/>
                </a:solidFill>
                <a:latin typeface="Calibri" panose="020F0502020204030204" pitchFamily="34" charset="0"/>
                <a:cs typeface="Calibri" panose="020F0502020204030204" pitchFamily="34" charset="0"/>
              </a:rPr>
              <a:t> la réponse que vous voulez envoyer à vos collègues lors de vos absences du bureau.</a:t>
            </a:r>
          </a:p>
          <a:p>
            <a:pPr marL="514350" indent="-514350" algn="l">
              <a:buFont typeface="+mj-lt"/>
              <a:buAutoNum type="arabicPeriod"/>
            </a:pPr>
            <a:r>
              <a:rPr lang="fr-FR" sz="3000" dirty="0">
                <a:solidFill>
                  <a:srgbClr val="000000"/>
                </a:solidFill>
                <a:latin typeface="Calibri" panose="020F0502020204030204" pitchFamily="34" charset="0"/>
                <a:cs typeface="Calibri" panose="020F0502020204030204" pitchFamily="34" charset="0"/>
              </a:rPr>
              <a:t>Dans le champ </a:t>
            </a:r>
            <a:r>
              <a:rPr lang="fr-FR" sz="3000" b="1" dirty="0">
                <a:solidFill>
                  <a:srgbClr val="000000"/>
                </a:solidFill>
                <a:latin typeface="Calibri" panose="020F0502020204030204" pitchFamily="34" charset="0"/>
                <a:cs typeface="Calibri" panose="020F0502020204030204" pitchFamily="34" charset="0"/>
              </a:rPr>
              <a:t>En dehors de mon organisation</a:t>
            </a:r>
            <a:r>
              <a:rPr lang="fr-FR" sz="3000" dirty="0">
                <a:solidFill>
                  <a:srgbClr val="000000"/>
                </a:solidFill>
                <a:latin typeface="Calibri" panose="020F0502020204030204" pitchFamily="34" charset="0"/>
                <a:cs typeface="Calibri" panose="020F0502020204030204" pitchFamily="34" charset="0"/>
              </a:rPr>
              <a:t>, écrivez la réponse que vous voulez envoyer aux externes lors de vos absences </a:t>
            </a:r>
            <a:r>
              <a:rPr lang="fr-FR" sz="3000" b="0" i="0" u="none" strike="noStrike" baseline="0" dirty="0">
                <a:solidFill>
                  <a:srgbClr val="000000"/>
                </a:solidFill>
                <a:latin typeface="Calibri" panose="020F0502020204030204" pitchFamily="34" charset="0"/>
                <a:cs typeface="Calibri" panose="020F0502020204030204" pitchFamily="34" charset="0"/>
              </a:rPr>
              <a:t>organisation</a:t>
            </a:r>
          </a:p>
          <a:p>
            <a:pPr marL="514350" indent="-514350" algn="l">
              <a:buFont typeface="+mj-lt"/>
              <a:buAutoNum type="arabicPeriod"/>
            </a:pPr>
            <a:r>
              <a:rPr lang="fr-FR" sz="3000" b="0" i="0" u="none" strike="noStrike" baseline="0" dirty="0">
                <a:solidFill>
                  <a:srgbClr val="000000"/>
                </a:solidFill>
                <a:latin typeface="Calibri" panose="020F0502020204030204" pitchFamily="34" charset="0"/>
                <a:cs typeface="Calibri" panose="020F0502020204030204" pitchFamily="34" charset="0"/>
              </a:rPr>
              <a:t>Cliquez sur </a:t>
            </a:r>
            <a:r>
              <a:rPr lang="fr-FR" sz="3000" b="1" i="0" u="none" strike="noStrike" baseline="0" dirty="0">
                <a:solidFill>
                  <a:srgbClr val="000000"/>
                </a:solidFill>
                <a:latin typeface="Calibri" panose="020F0502020204030204" pitchFamily="34" charset="0"/>
                <a:cs typeface="Calibri" panose="020F0502020204030204" pitchFamily="34" charset="0"/>
              </a:rPr>
              <a:t>OK</a:t>
            </a:r>
            <a:endParaRPr lang="fr-FR" sz="3000" b="1" dirty="0">
              <a:solidFill>
                <a:srgbClr val="000000"/>
              </a:solidFill>
              <a:latin typeface="Calibri" panose="020F0502020204030204" pitchFamily="34" charset="0"/>
              <a:cs typeface="Calibri" panose="020F0502020204030204" pitchFamily="34" charset="0"/>
            </a:endParaRPr>
          </a:p>
          <a:p>
            <a:pPr algn="l"/>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r>
              <a:rPr lang="fr-FR" sz="3000" dirty="0">
                <a:solidFill>
                  <a:srgbClr val="000000"/>
                </a:solidFill>
                <a:latin typeface="Calibri" panose="020F0502020204030204" pitchFamily="34" charset="0"/>
                <a:cs typeface="Calibri" panose="020F0502020204030204" pitchFamily="34" charset="0"/>
              </a:rPr>
              <a:t>Le bouton </a:t>
            </a:r>
            <a:r>
              <a:rPr lang="fr-FR" sz="3000" b="1" dirty="0">
                <a:solidFill>
                  <a:srgbClr val="000000"/>
                </a:solidFill>
                <a:latin typeface="Calibri" panose="020F0502020204030204" pitchFamily="34" charset="0"/>
                <a:cs typeface="Calibri" panose="020F0502020204030204" pitchFamily="34" charset="0"/>
              </a:rPr>
              <a:t>Règles</a:t>
            </a:r>
            <a:r>
              <a:rPr lang="fr-FR" sz="3000" dirty="0">
                <a:solidFill>
                  <a:srgbClr val="000000"/>
                </a:solidFill>
                <a:latin typeface="Calibri" panose="020F0502020204030204" pitchFamily="34" charset="0"/>
                <a:cs typeface="Calibri" panose="020F0502020204030204" pitchFamily="34" charset="0"/>
              </a:rPr>
              <a:t> vous permet de créer des règles pour les messages reçus durant votre absence.</a:t>
            </a:r>
          </a:p>
          <a:p>
            <a:pPr algn="l"/>
            <a:r>
              <a:rPr lang="fr-FR" sz="3000" dirty="0">
                <a:solidFill>
                  <a:srgbClr val="000000"/>
                </a:solidFill>
                <a:latin typeface="Calibri" panose="020F0502020204030204" pitchFamily="34" charset="0"/>
                <a:cs typeface="Calibri" panose="020F0502020204030204" pitchFamily="34" charset="0"/>
              </a:rPr>
              <a:t>On peut par exemple demander le transfert du mail entrant vers un collègue spécifique si celui-ci répond à des critères bien précis que nous pouvons définir.</a:t>
            </a:r>
          </a:p>
        </p:txBody>
      </p:sp>
      <p:pic>
        <p:nvPicPr>
          <p:cNvPr id="4" name="Image 3">
            <a:extLst>
              <a:ext uri="{FF2B5EF4-FFF2-40B4-BE49-F238E27FC236}">
                <a16:creationId xmlns:a16="http://schemas.microsoft.com/office/drawing/2014/main" id="{FB73EC69-1764-43CC-BBAF-052BC5DFD1F6}"/>
              </a:ext>
            </a:extLst>
          </p:cNvPr>
          <p:cNvPicPr>
            <a:picLocks noChangeAspect="1"/>
          </p:cNvPicPr>
          <p:nvPr/>
        </p:nvPicPr>
        <p:blipFill>
          <a:blip r:embed="rId2"/>
          <a:stretch>
            <a:fillRect/>
          </a:stretch>
        </p:blipFill>
        <p:spPr>
          <a:xfrm>
            <a:off x="11147884" y="5642880"/>
            <a:ext cx="6480720" cy="7551824"/>
          </a:xfrm>
          <a:prstGeom prst="rect">
            <a:avLst/>
          </a:prstGeom>
          <a:ln w="19050">
            <a:solidFill>
              <a:srgbClr val="416FFE"/>
            </a:solid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C2E12912-0D53-4244-81F3-DBA69CD66316}"/>
              </a:ext>
            </a:extLst>
          </p:cNvPr>
          <p:cNvPicPr>
            <a:picLocks noChangeAspect="1"/>
          </p:cNvPicPr>
          <p:nvPr/>
        </p:nvPicPr>
        <p:blipFill>
          <a:blip r:embed="rId3"/>
          <a:stretch>
            <a:fillRect/>
          </a:stretch>
        </p:blipFill>
        <p:spPr>
          <a:xfrm>
            <a:off x="17966654" y="5642880"/>
            <a:ext cx="5962650" cy="5076825"/>
          </a:xfrm>
          <a:prstGeom prst="rect">
            <a:avLst/>
          </a:prstGeom>
          <a:ln w="19050">
            <a:solidFill>
              <a:srgbClr val="416FFE"/>
            </a:solidFill>
          </a:ln>
          <a:effectLst>
            <a:outerShdw blurRad="292100" dist="139700" dir="2700000" algn="tl" rotWithShape="0">
              <a:srgbClr val="333333">
                <a:alpha val="65000"/>
              </a:srgbClr>
            </a:outerShdw>
          </a:effectLst>
        </p:spPr>
      </p:pic>
      <p:sp>
        <p:nvSpPr>
          <p:cNvPr id="12" name="Rectangle : coins arrondis 11">
            <a:extLst>
              <a:ext uri="{FF2B5EF4-FFF2-40B4-BE49-F238E27FC236}">
                <a16:creationId xmlns:a16="http://schemas.microsoft.com/office/drawing/2014/main" id="{41627C13-78BE-478F-A21F-AFD74367C46B}"/>
              </a:ext>
            </a:extLst>
          </p:cNvPr>
          <p:cNvSpPr/>
          <p:nvPr/>
        </p:nvSpPr>
        <p:spPr bwMode="auto">
          <a:xfrm>
            <a:off x="11147884" y="12762656"/>
            <a:ext cx="1044116" cy="360040"/>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5" name="Ellipse 14">
            <a:extLst>
              <a:ext uri="{FF2B5EF4-FFF2-40B4-BE49-F238E27FC236}">
                <a16:creationId xmlns:a16="http://schemas.microsoft.com/office/drawing/2014/main" id="{355758BD-26A6-4AE3-A00E-026C213ABEEC}"/>
              </a:ext>
            </a:extLst>
          </p:cNvPr>
          <p:cNvSpPr/>
          <p:nvPr/>
        </p:nvSpPr>
        <p:spPr bwMode="auto">
          <a:xfrm>
            <a:off x="11543928" y="6556925"/>
            <a:ext cx="310022" cy="360040"/>
          </a:xfrm>
          <a:prstGeom prst="ellipse">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2391462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fade">
                                      <p:cBhvr>
                                        <p:cTn id="27" dur="500"/>
                                        <p:tgtEl>
                                          <p:spTgt spid="14">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xEl>
                                              <p:pRg st="2" end="2"/>
                                            </p:txEl>
                                          </p:spTgt>
                                        </p:tgtEl>
                                        <p:attrNameLst>
                                          <p:attrName>style.visibility</p:attrName>
                                        </p:attrNameLst>
                                      </p:cBhvr>
                                      <p:to>
                                        <p:strVal val="visible"/>
                                      </p:to>
                                    </p:set>
                                    <p:animEffect transition="in" filter="fade">
                                      <p:cBhvr>
                                        <p:cTn id="35" dur="500"/>
                                        <p:tgtEl>
                                          <p:spTgt spid="14">
                                            <p:txEl>
                                              <p:pRg st="2" end="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3" end="3"/>
                                            </p:txEl>
                                          </p:spTgt>
                                        </p:tgtEl>
                                        <p:attrNameLst>
                                          <p:attrName>style.visibility</p:attrName>
                                        </p:attrNameLst>
                                      </p:cBhvr>
                                      <p:to>
                                        <p:strVal val="visible"/>
                                      </p:to>
                                    </p:set>
                                    <p:animEffect transition="in" filter="fade">
                                      <p:cBhvr>
                                        <p:cTn id="43" dur="500"/>
                                        <p:tgtEl>
                                          <p:spTgt spid="14">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xEl>
                                              <p:pRg st="4" end="4"/>
                                            </p:txEl>
                                          </p:spTgt>
                                        </p:tgtEl>
                                        <p:attrNameLst>
                                          <p:attrName>style.visibility</p:attrName>
                                        </p:attrNameLst>
                                      </p:cBhvr>
                                      <p:to>
                                        <p:strVal val="visible"/>
                                      </p:to>
                                    </p:set>
                                    <p:animEffect transition="in" filter="fade">
                                      <p:cBhvr>
                                        <p:cTn id="48" dur="500"/>
                                        <p:tgtEl>
                                          <p:spTgt spid="14">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4">
                                            <p:txEl>
                                              <p:pRg st="5" end="5"/>
                                            </p:txEl>
                                          </p:spTgt>
                                        </p:tgtEl>
                                        <p:attrNameLst>
                                          <p:attrName>style.visibility</p:attrName>
                                        </p:attrNameLst>
                                      </p:cBhvr>
                                      <p:to>
                                        <p:strVal val="visible"/>
                                      </p:to>
                                    </p:set>
                                    <p:animEffect transition="in" filter="fade">
                                      <p:cBhvr>
                                        <p:cTn id="53" dur="500"/>
                                        <p:tgtEl>
                                          <p:spTgt spid="14">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4">
                                            <p:txEl>
                                              <p:pRg st="6" end="6"/>
                                            </p:txEl>
                                          </p:spTgt>
                                        </p:tgtEl>
                                        <p:attrNameLst>
                                          <p:attrName>style.visibility</p:attrName>
                                        </p:attrNameLst>
                                      </p:cBhvr>
                                      <p:to>
                                        <p:strVal val="visible"/>
                                      </p:to>
                                    </p:set>
                                    <p:animEffect transition="in" filter="fade">
                                      <p:cBhvr>
                                        <p:cTn id="58" dur="500"/>
                                        <p:tgtEl>
                                          <p:spTgt spid="14">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
                                            <p:txEl>
                                              <p:pRg st="8" end="8"/>
                                            </p:txEl>
                                          </p:spTgt>
                                        </p:tgtEl>
                                        <p:attrNameLst>
                                          <p:attrName>style.visibility</p:attrName>
                                        </p:attrNameLst>
                                      </p:cBhvr>
                                      <p:to>
                                        <p:strVal val="visible"/>
                                      </p:to>
                                    </p:set>
                                    <p:animEffect transition="in" filter="fade">
                                      <p:cBhvr>
                                        <p:cTn id="63" dur="500"/>
                                        <p:tgtEl>
                                          <p:spTgt spid="14">
                                            <p:txEl>
                                              <p:pRg st="8" end="8"/>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4">
                                            <p:txEl>
                                              <p:pRg st="9" end="9"/>
                                            </p:txEl>
                                          </p:spTgt>
                                        </p:tgtEl>
                                        <p:attrNameLst>
                                          <p:attrName>style.visibility</p:attrName>
                                        </p:attrNameLst>
                                      </p:cBhvr>
                                      <p:to>
                                        <p:strVal val="visible"/>
                                      </p:to>
                                    </p:set>
                                    <p:animEffect transition="in" filter="fade">
                                      <p:cBhvr>
                                        <p:cTn id="71" dur="500"/>
                                        <p:tgtEl>
                                          <p:spTgt spid="14">
                                            <p:txEl>
                                              <p:pRg st="9" end="9"/>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54</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rgbClr val="000000"/>
                </a:solidFill>
                <a:latin typeface="Montserrat Semi" charset="0"/>
                <a:ea typeface="Montserrat Semi" charset="0"/>
                <a:cs typeface="Montserrat Semi" charset="0"/>
                <a:sym typeface="Poppins Medium" charset="0"/>
              </a:rPr>
              <a:t>Gestionnaire</a:t>
            </a:r>
            <a:r>
              <a:rPr lang="en-US" altLang="x-none" sz="7200" b="1" dirty="0">
                <a:solidFill>
                  <a:srgbClr val="000000"/>
                </a:solidFill>
                <a:latin typeface="Montserrat Semi" charset="0"/>
                <a:ea typeface="Montserrat Semi" charset="0"/>
                <a:cs typeface="Montserrat Semi" charset="0"/>
                <a:sym typeface="Poppins Medium" charset="0"/>
              </a:rPr>
              <a:t> </a:t>
            </a:r>
            <a:r>
              <a:rPr lang="en-US" altLang="x-none" sz="7200" b="1" dirty="0" err="1">
                <a:solidFill>
                  <a:srgbClr val="000000"/>
                </a:solidFill>
                <a:latin typeface="Montserrat Semi" charset="0"/>
                <a:ea typeface="Montserrat Semi" charset="0"/>
                <a:cs typeface="Montserrat Semi" charset="0"/>
                <a:sym typeface="Poppins Medium" charset="0"/>
              </a:rPr>
              <a:t>d’absence</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F4D9E39C-45FF-4706-8D8E-B9B28B842950}"/>
              </a:ext>
            </a:extLst>
          </p:cNvPr>
          <p:cNvSpPr txBox="1"/>
          <p:nvPr/>
        </p:nvSpPr>
        <p:spPr>
          <a:xfrm>
            <a:off x="435374" y="1817440"/>
            <a:ext cx="14996986" cy="553998"/>
          </a:xfrm>
          <a:prstGeom prst="rect">
            <a:avLst/>
          </a:prstGeom>
          <a:noFill/>
        </p:spPr>
        <p:txBody>
          <a:bodyPr wrap="square">
            <a:spAutoFit/>
          </a:bodyPr>
          <a:lstStyle/>
          <a:p>
            <a:r>
              <a:rPr lang="fr-FR" sz="3000" dirty="0">
                <a:solidFill>
                  <a:srgbClr val="2F5497"/>
                </a:solidFill>
                <a:latin typeface="Calibri" panose="020F0502020204030204" pitchFamily="34" charset="0"/>
                <a:cs typeface="Calibri" panose="020F0502020204030204" pitchFamily="34" charset="0"/>
              </a:rPr>
              <a:t>Ajouter la boite aux lettres d’une autre personne suite à une délégation reçue.</a:t>
            </a:r>
          </a:p>
        </p:txBody>
      </p:sp>
      <p:sp>
        <p:nvSpPr>
          <p:cNvPr id="6" name="ZoneTexte 5">
            <a:extLst>
              <a:ext uri="{FF2B5EF4-FFF2-40B4-BE49-F238E27FC236}">
                <a16:creationId xmlns:a16="http://schemas.microsoft.com/office/drawing/2014/main" id="{88E86600-C8C4-430D-A39E-249B12DDE58E}"/>
              </a:ext>
            </a:extLst>
          </p:cNvPr>
          <p:cNvSpPr txBox="1"/>
          <p:nvPr/>
        </p:nvSpPr>
        <p:spPr>
          <a:xfrm>
            <a:off x="454696" y="2365287"/>
            <a:ext cx="12192000" cy="1015663"/>
          </a:xfrm>
          <a:prstGeom prst="rect">
            <a:avLst/>
          </a:prstGeom>
          <a:noFill/>
        </p:spPr>
        <p:txBody>
          <a:bodyPr wrap="square">
            <a:spAutoFit/>
          </a:bodyPr>
          <a:lstStyle/>
          <a:p>
            <a:endParaRPr lang="fr-FR" sz="3000" b="0" i="0" u="none" strike="noStrike" baseline="0" dirty="0">
              <a:solidFill>
                <a:schemeClr val="bg1"/>
              </a:solidFill>
              <a:latin typeface="Calibri" panose="020F0502020204030204" pitchFamily="34" charset="0"/>
              <a:cs typeface="Calibri" panose="020F0502020204030204" pitchFamily="34" charset="0"/>
            </a:endParaRPr>
          </a:p>
          <a:p>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115DFFB1-0FA5-4FFC-932B-9707A8DCB4D3}"/>
              </a:ext>
            </a:extLst>
          </p:cNvPr>
          <p:cNvSpPr txBox="1"/>
          <p:nvPr/>
        </p:nvSpPr>
        <p:spPr>
          <a:xfrm>
            <a:off x="435374" y="2648437"/>
            <a:ext cx="23493930" cy="1477328"/>
          </a:xfrm>
          <a:prstGeom prst="rect">
            <a:avLst/>
          </a:prstGeom>
          <a:noFill/>
        </p:spPr>
        <p:txBody>
          <a:bodyPr wrap="square">
            <a:spAutoFit/>
          </a:bodyPr>
          <a:lstStyle/>
          <a:p>
            <a:r>
              <a:rPr lang="fr-FR" sz="3000" b="0" i="0" dirty="0">
                <a:solidFill>
                  <a:schemeClr val="bg1"/>
                </a:solidFill>
                <a:effectLst/>
                <a:latin typeface="Calibri" panose="020F0502020204030204" pitchFamily="34" charset="0"/>
                <a:cs typeface="Calibri" panose="020F0502020204030204" pitchFamily="34" charset="0"/>
              </a:rPr>
              <a:t>Tout comme un assistant peut vous aider à gérer le courrier papier que vous recevez, une autre personne, appelée délégué, peut recevoir des messages électroniques et des demandes de réunion en votre nom et y répondre. Vous pouvez également accorder à votre délégué des autorisations supplémentaires qui lui permettent de lire, de créer ou de modifier des éléments dans votre boîte aux lettres Microsoft Exchange Server.</a:t>
            </a:r>
            <a:endParaRPr lang="fr-FR" sz="3000" dirty="0">
              <a:solidFill>
                <a:schemeClr val="bg1"/>
              </a:solidFill>
              <a:latin typeface="Calibri" panose="020F0502020204030204" pitchFamily="34" charset="0"/>
              <a:cs typeface="Calibri" panose="020F0502020204030204" pitchFamily="34" charset="0"/>
            </a:endParaRPr>
          </a:p>
        </p:txBody>
      </p:sp>
      <p:sp>
        <p:nvSpPr>
          <p:cNvPr id="17" name="ZoneTexte 16">
            <a:extLst>
              <a:ext uri="{FF2B5EF4-FFF2-40B4-BE49-F238E27FC236}">
                <a16:creationId xmlns:a16="http://schemas.microsoft.com/office/drawing/2014/main" id="{0180FBA4-F06D-4C90-8D02-697BF4E9B55D}"/>
              </a:ext>
            </a:extLst>
          </p:cNvPr>
          <p:cNvSpPr txBox="1"/>
          <p:nvPr/>
        </p:nvSpPr>
        <p:spPr>
          <a:xfrm>
            <a:off x="670720" y="5006487"/>
            <a:ext cx="13465496" cy="4247317"/>
          </a:xfrm>
          <a:prstGeom prst="rect">
            <a:avLst/>
          </a:prstGeom>
          <a:noFill/>
        </p:spPr>
        <p:txBody>
          <a:bodyPr wrap="square">
            <a:spAutoFit/>
          </a:bodyPr>
          <a:lstStyle/>
          <a:p>
            <a:pPr marL="514350" indent="-514350" algn="l">
              <a:buFont typeface="+mj-lt"/>
              <a:buAutoNum type="arabicPeriod"/>
            </a:pPr>
            <a:r>
              <a:rPr lang="fr-FR" sz="3000" dirty="0">
                <a:solidFill>
                  <a:srgbClr val="1E1E1E"/>
                </a:solidFill>
                <a:latin typeface="Calibri" panose="020F0502020204030204" pitchFamily="34" charset="0"/>
                <a:cs typeface="Calibri" panose="020F0502020204030204" pitchFamily="34" charset="0"/>
              </a:rPr>
              <a:t>C</a:t>
            </a:r>
            <a:r>
              <a:rPr lang="fr-FR" sz="3000" b="0" i="0" dirty="0">
                <a:solidFill>
                  <a:srgbClr val="1E1E1E"/>
                </a:solidFill>
                <a:effectLst/>
                <a:latin typeface="Calibri" panose="020F0502020204030204" pitchFamily="34" charset="0"/>
                <a:cs typeface="Calibri" panose="020F0502020204030204" pitchFamily="34" charset="0"/>
              </a:rPr>
              <a:t>liquez sur l’onglet </a:t>
            </a:r>
            <a:r>
              <a:rPr lang="fr-FR" sz="3000" b="1" i="0" dirty="0">
                <a:solidFill>
                  <a:srgbClr val="1E1E1E"/>
                </a:solidFill>
                <a:effectLst/>
                <a:latin typeface="Calibri" panose="020F0502020204030204" pitchFamily="34" charset="0"/>
                <a:cs typeface="Calibri" panose="020F0502020204030204" pitchFamily="34" charset="0"/>
              </a:rPr>
              <a:t>Fichier</a:t>
            </a:r>
            <a:endParaRPr lang="fr-FR" sz="3000" b="0" i="0" dirty="0">
              <a:solidFill>
                <a:srgbClr val="1E1E1E"/>
              </a:solidFill>
              <a:effectLst/>
              <a:latin typeface="Calibri" panose="020F0502020204030204" pitchFamily="34" charset="0"/>
              <a:cs typeface="Calibri" panose="020F0502020204030204" pitchFamily="34" charset="0"/>
            </a:endParaRPr>
          </a:p>
          <a:p>
            <a:pPr marL="514350" indent="-514350" algn="l">
              <a:buFont typeface="+mj-lt"/>
              <a:buAutoNum type="arabicPeriod"/>
            </a:pPr>
            <a:r>
              <a:rPr lang="fr-FR" sz="3000" b="0" i="0" dirty="0">
                <a:solidFill>
                  <a:srgbClr val="1E1E1E"/>
                </a:solidFill>
                <a:effectLst/>
                <a:latin typeface="Calibri" panose="020F0502020204030204" pitchFamily="34" charset="0"/>
                <a:cs typeface="Calibri" panose="020F0502020204030204" pitchFamily="34" charset="0"/>
              </a:rPr>
              <a:t>Cliquez sur </a:t>
            </a:r>
            <a:r>
              <a:rPr lang="fr-FR" sz="3000" b="1" i="0" dirty="0">
                <a:solidFill>
                  <a:srgbClr val="1E1E1E"/>
                </a:solidFill>
                <a:effectLst/>
                <a:latin typeface="Calibri" panose="020F0502020204030204" pitchFamily="34" charset="0"/>
                <a:cs typeface="Calibri" panose="020F0502020204030204" pitchFamily="34" charset="0"/>
              </a:rPr>
              <a:t>Paramètres du compte</a:t>
            </a:r>
            <a:r>
              <a:rPr lang="fr-FR" sz="3000" b="0" i="0" dirty="0">
                <a:solidFill>
                  <a:srgbClr val="1E1E1E"/>
                </a:solidFill>
                <a:effectLst/>
                <a:latin typeface="Calibri" panose="020F0502020204030204" pitchFamily="34" charset="0"/>
                <a:cs typeface="Calibri" panose="020F0502020204030204" pitchFamily="34" charset="0"/>
              </a:rPr>
              <a:t>, puis sur </a:t>
            </a:r>
            <a:r>
              <a:rPr lang="fr-FR" sz="3000" b="1" i="0" dirty="0">
                <a:solidFill>
                  <a:srgbClr val="1E1E1E"/>
                </a:solidFill>
                <a:effectLst/>
                <a:latin typeface="Calibri" panose="020F0502020204030204" pitchFamily="34" charset="0"/>
                <a:cs typeface="Calibri" panose="020F0502020204030204" pitchFamily="34" charset="0"/>
              </a:rPr>
              <a:t>Paramètres du compte</a:t>
            </a:r>
            <a:endParaRPr lang="fr-FR" sz="3000" b="0" i="0" dirty="0">
              <a:solidFill>
                <a:srgbClr val="1E1E1E"/>
              </a:solidFill>
              <a:effectLst/>
              <a:latin typeface="Calibri" panose="020F0502020204030204" pitchFamily="34" charset="0"/>
              <a:cs typeface="Calibri" panose="020F0502020204030204" pitchFamily="34" charset="0"/>
            </a:endParaRPr>
          </a:p>
          <a:p>
            <a:pPr marL="514350" indent="-514350" algn="l">
              <a:buFont typeface="+mj-lt"/>
              <a:buAutoNum type="arabicPeriod"/>
            </a:pPr>
            <a:r>
              <a:rPr lang="fr-FR" sz="3000" b="0" i="0" dirty="0">
                <a:solidFill>
                  <a:srgbClr val="1E1E1E"/>
                </a:solidFill>
                <a:effectLst/>
                <a:latin typeface="Calibri" panose="020F0502020204030204" pitchFamily="34" charset="0"/>
                <a:cs typeface="Calibri" panose="020F0502020204030204" pitchFamily="34" charset="0"/>
              </a:rPr>
              <a:t>Cliquez sur </a:t>
            </a:r>
            <a:r>
              <a:rPr lang="fr-FR" sz="3000" b="1" i="0" dirty="0">
                <a:solidFill>
                  <a:srgbClr val="1E1E1E"/>
                </a:solidFill>
                <a:effectLst/>
                <a:latin typeface="Calibri" panose="020F0502020204030204" pitchFamily="34" charset="0"/>
                <a:cs typeface="Calibri" panose="020F0502020204030204" pitchFamily="34" charset="0"/>
              </a:rPr>
              <a:t>Modifier </a:t>
            </a:r>
            <a:r>
              <a:rPr lang="fr-FR" sz="3000" i="0" dirty="0">
                <a:solidFill>
                  <a:srgbClr val="1E1E1E"/>
                </a:solidFill>
                <a:effectLst/>
                <a:latin typeface="Calibri" panose="020F0502020204030204" pitchFamily="34" charset="0"/>
                <a:cs typeface="Calibri" panose="020F0502020204030204" pitchFamily="34" charset="0"/>
              </a:rPr>
              <a:t>puis sur </a:t>
            </a:r>
            <a:r>
              <a:rPr lang="fr-FR" sz="3000" b="1" i="0" dirty="0">
                <a:solidFill>
                  <a:srgbClr val="1E1E1E"/>
                </a:solidFill>
                <a:effectLst/>
                <a:latin typeface="Calibri" panose="020F0502020204030204" pitchFamily="34" charset="0"/>
                <a:cs typeface="Calibri" panose="020F0502020204030204" pitchFamily="34" charset="0"/>
              </a:rPr>
              <a:t>Paramètres supplémentaires</a:t>
            </a:r>
            <a:endParaRPr lang="fr-FR" sz="3000" b="0" i="0" dirty="0">
              <a:solidFill>
                <a:srgbClr val="1E1E1E"/>
              </a:solidFill>
              <a:effectLst/>
              <a:latin typeface="Calibri" panose="020F0502020204030204" pitchFamily="34" charset="0"/>
              <a:cs typeface="Calibri" panose="020F0502020204030204" pitchFamily="34" charset="0"/>
            </a:endParaRPr>
          </a:p>
          <a:p>
            <a:pPr marL="514350" indent="-514350" algn="l">
              <a:buFont typeface="+mj-lt"/>
              <a:buAutoNum type="arabicPeriod"/>
            </a:pPr>
            <a:r>
              <a:rPr lang="fr-FR" sz="3000" b="0" i="0" dirty="0">
                <a:solidFill>
                  <a:srgbClr val="1E1E1E"/>
                </a:solidFill>
                <a:effectLst/>
                <a:latin typeface="Calibri" panose="020F0502020204030204" pitchFamily="34" charset="0"/>
                <a:cs typeface="Calibri" panose="020F0502020204030204" pitchFamily="34" charset="0"/>
              </a:rPr>
              <a:t>Dans l’onglet </a:t>
            </a:r>
            <a:r>
              <a:rPr lang="fr-FR" sz="3000" b="1" i="0" dirty="0">
                <a:solidFill>
                  <a:srgbClr val="1E1E1E"/>
                </a:solidFill>
                <a:effectLst/>
                <a:latin typeface="Calibri" panose="020F0502020204030204" pitchFamily="34" charset="0"/>
                <a:cs typeface="Calibri" panose="020F0502020204030204" pitchFamily="34" charset="0"/>
              </a:rPr>
              <a:t>Avancé</a:t>
            </a:r>
            <a:r>
              <a:rPr lang="fr-FR" sz="3000" b="0" i="0" dirty="0">
                <a:solidFill>
                  <a:srgbClr val="1E1E1E"/>
                </a:solidFill>
                <a:effectLst/>
                <a:latin typeface="Calibri" panose="020F0502020204030204" pitchFamily="34" charset="0"/>
                <a:cs typeface="Calibri" panose="020F0502020204030204" pitchFamily="34" charset="0"/>
              </a:rPr>
              <a:t>, cliquer sur </a:t>
            </a:r>
            <a:r>
              <a:rPr lang="fr-FR" sz="3000" b="1" i="0" dirty="0">
                <a:solidFill>
                  <a:srgbClr val="1E1E1E"/>
                </a:solidFill>
                <a:effectLst/>
                <a:latin typeface="Calibri" panose="020F0502020204030204" pitchFamily="34" charset="0"/>
                <a:cs typeface="Calibri" panose="020F0502020204030204" pitchFamily="34" charset="0"/>
              </a:rPr>
              <a:t>Ajouter</a:t>
            </a:r>
          </a:p>
          <a:p>
            <a:pPr marL="514350" indent="-514350" algn="l">
              <a:buFont typeface="+mj-lt"/>
              <a:buAutoNum type="arabicPeriod"/>
            </a:pPr>
            <a:r>
              <a:rPr lang="fr-FR" sz="3000" dirty="0">
                <a:solidFill>
                  <a:srgbClr val="1E1E1E"/>
                </a:solidFill>
                <a:latin typeface="Calibri" panose="020F0502020204030204" pitchFamily="34" charset="0"/>
                <a:cs typeface="Calibri" panose="020F0502020204030204" pitchFamily="34" charset="0"/>
              </a:rPr>
              <a:t>Renseignez l’adresse mail de la personne qui vous a désigné comme délégué puis valider via le bouton </a:t>
            </a:r>
            <a:r>
              <a:rPr lang="fr-FR" sz="3000" b="1" dirty="0">
                <a:solidFill>
                  <a:srgbClr val="1E1E1E"/>
                </a:solidFill>
                <a:latin typeface="Calibri" panose="020F0502020204030204" pitchFamily="34" charset="0"/>
                <a:cs typeface="Calibri" panose="020F0502020204030204" pitchFamily="34" charset="0"/>
              </a:rPr>
              <a:t>Appliquer</a:t>
            </a:r>
          </a:p>
          <a:p>
            <a:pPr marL="514350" indent="-514350" algn="l">
              <a:buFont typeface="+mj-lt"/>
              <a:buAutoNum type="arabicPeriod"/>
            </a:pPr>
            <a:r>
              <a:rPr lang="fr-FR" sz="3000" i="0" dirty="0">
                <a:solidFill>
                  <a:srgbClr val="1E1E1E"/>
                </a:solidFill>
                <a:effectLst/>
                <a:latin typeface="Calibri" panose="020F0502020204030204" pitchFamily="34" charset="0"/>
                <a:cs typeface="Calibri" panose="020F0502020204030204" pitchFamily="34" charset="0"/>
              </a:rPr>
              <a:t>Redémarrer votre Outlook pour </a:t>
            </a:r>
            <a:r>
              <a:rPr lang="fr-FR" sz="3000" dirty="0">
                <a:solidFill>
                  <a:srgbClr val="1E1E1E"/>
                </a:solidFill>
                <a:latin typeface="Calibri" panose="020F0502020204030204" pitchFamily="34" charset="0"/>
                <a:cs typeface="Calibri" panose="020F0502020204030204" pitchFamily="34" charset="0"/>
              </a:rPr>
              <a:t>maintenant voir le dossier de réception de votre collègue dans votre volet de navigation.</a:t>
            </a:r>
            <a:endParaRPr lang="fr-FR" sz="3000" i="0" dirty="0">
              <a:solidFill>
                <a:srgbClr val="1E1E1E"/>
              </a:solidFill>
              <a:effectLst/>
              <a:latin typeface="Calibri" panose="020F0502020204030204" pitchFamily="34" charset="0"/>
              <a:cs typeface="Calibri" panose="020F0502020204030204" pitchFamily="34" charset="0"/>
            </a:endParaRPr>
          </a:p>
          <a:p>
            <a:pPr marL="514350" indent="-514350" algn="l">
              <a:buFont typeface="+mj-lt"/>
              <a:buAutoNum type="arabicPeriod"/>
            </a:pPr>
            <a:endParaRPr lang="fr-FR" sz="3000" dirty="0">
              <a:solidFill>
                <a:srgbClr val="1E1E1E"/>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82FA2BB0-8702-46E2-AC22-EA560024F59E}"/>
              </a:ext>
            </a:extLst>
          </p:cNvPr>
          <p:cNvPicPr>
            <a:picLocks noChangeAspect="1"/>
          </p:cNvPicPr>
          <p:nvPr/>
        </p:nvPicPr>
        <p:blipFill>
          <a:blip r:embed="rId2"/>
          <a:stretch>
            <a:fillRect/>
          </a:stretch>
        </p:blipFill>
        <p:spPr>
          <a:xfrm>
            <a:off x="14784288" y="7881590"/>
            <a:ext cx="6611119" cy="5690695"/>
          </a:xfrm>
          <a:prstGeom prst="rect">
            <a:avLst/>
          </a:prstGeom>
          <a:ln w="19050">
            <a:solidFill>
              <a:srgbClr val="416FFE"/>
            </a:solidFill>
          </a:ln>
          <a:effectLst>
            <a:outerShdw blurRad="292100" dist="139700" dir="2700000" algn="tl" rotWithShape="0">
              <a:srgbClr val="333333">
                <a:alpha val="65000"/>
              </a:srgbClr>
            </a:outerShdw>
          </a:effectLst>
        </p:spPr>
      </p:pic>
      <p:pic>
        <p:nvPicPr>
          <p:cNvPr id="18" name="Image 17">
            <a:extLst>
              <a:ext uri="{FF2B5EF4-FFF2-40B4-BE49-F238E27FC236}">
                <a16:creationId xmlns:a16="http://schemas.microsoft.com/office/drawing/2014/main" id="{1EF1E8EE-F96E-4D28-BA4B-E669526583BB}"/>
              </a:ext>
            </a:extLst>
          </p:cNvPr>
          <p:cNvPicPr>
            <a:picLocks noChangeAspect="1"/>
          </p:cNvPicPr>
          <p:nvPr/>
        </p:nvPicPr>
        <p:blipFill rotWithShape="1">
          <a:blip r:embed="rId3"/>
          <a:srcRect l="6038" t="23157" r="80673" b="44417"/>
          <a:stretch/>
        </p:blipFill>
        <p:spPr>
          <a:xfrm>
            <a:off x="14784288" y="4447820"/>
            <a:ext cx="4536504" cy="3113303"/>
          </a:xfrm>
          <a:prstGeom prst="rect">
            <a:avLst/>
          </a:prstGeom>
          <a:ln w="19050">
            <a:solidFill>
              <a:srgbClr val="416FFE"/>
            </a:solidFill>
          </a:ln>
          <a:effectLst>
            <a:outerShdw blurRad="292100" dist="139700" dir="2700000" algn="tl" rotWithShape="0">
              <a:srgbClr val="333333">
                <a:alpha val="65000"/>
              </a:srgbClr>
            </a:outerShdw>
          </a:effectLst>
        </p:spPr>
      </p:pic>
      <p:sp>
        <p:nvSpPr>
          <p:cNvPr id="9" name="Rectangle : coins arrondis 8">
            <a:extLst>
              <a:ext uri="{FF2B5EF4-FFF2-40B4-BE49-F238E27FC236}">
                <a16:creationId xmlns:a16="http://schemas.microsoft.com/office/drawing/2014/main" id="{86436E80-A1A3-43ED-8C17-332298BBDD2E}"/>
              </a:ext>
            </a:extLst>
          </p:cNvPr>
          <p:cNvSpPr/>
          <p:nvPr/>
        </p:nvSpPr>
        <p:spPr bwMode="auto">
          <a:xfrm>
            <a:off x="17952640" y="9666312"/>
            <a:ext cx="720080" cy="28803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2" name="Rectangle : coins arrondis 11">
            <a:extLst>
              <a:ext uri="{FF2B5EF4-FFF2-40B4-BE49-F238E27FC236}">
                <a16:creationId xmlns:a16="http://schemas.microsoft.com/office/drawing/2014/main" id="{EEB62C06-FC80-4818-B947-5B85CCF5B13D}"/>
              </a:ext>
            </a:extLst>
          </p:cNvPr>
          <p:cNvSpPr/>
          <p:nvPr/>
        </p:nvSpPr>
        <p:spPr bwMode="auto">
          <a:xfrm>
            <a:off x="19320792" y="13122696"/>
            <a:ext cx="792088" cy="449589"/>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9" name="Rectangle : coins arrondis 18">
            <a:extLst>
              <a:ext uri="{FF2B5EF4-FFF2-40B4-BE49-F238E27FC236}">
                <a16:creationId xmlns:a16="http://schemas.microsoft.com/office/drawing/2014/main" id="{C8835012-81CD-4EBA-98A4-D4DF530FF7DE}"/>
              </a:ext>
            </a:extLst>
          </p:cNvPr>
          <p:cNvSpPr/>
          <p:nvPr/>
        </p:nvSpPr>
        <p:spPr bwMode="auto">
          <a:xfrm>
            <a:off x="15000312" y="5417840"/>
            <a:ext cx="4104456" cy="709423"/>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1936797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fade">
                                      <p:cBhvr>
                                        <p:cTn id="22" dur="500"/>
                                        <p:tgtEl>
                                          <p:spTgt spid="17">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xEl>
                                              <p:pRg st="2" end="2"/>
                                            </p:txEl>
                                          </p:spTgt>
                                        </p:tgtEl>
                                        <p:attrNameLst>
                                          <p:attrName>style.visibility</p:attrName>
                                        </p:attrNameLst>
                                      </p:cBhvr>
                                      <p:to>
                                        <p:strVal val="visible"/>
                                      </p:to>
                                    </p:set>
                                    <p:animEffect transition="in" filter="fade">
                                      <p:cBhvr>
                                        <p:cTn id="33" dur="500"/>
                                        <p:tgtEl>
                                          <p:spTgt spid="1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xEl>
                                              <p:pRg st="3" end="3"/>
                                            </p:txEl>
                                          </p:spTgt>
                                        </p:tgtEl>
                                        <p:attrNameLst>
                                          <p:attrName>style.visibility</p:attrName>
                                        </p:attrNameLst>
                                      </p:cBhvr>
                                      <p:to>
                                        <p:strVal val="visible"/>
                                      </p:to>
                                    </p:set>
                                    <p:animEffect transition="in" filter="fade">
                                      <p:cBhvr>
                                        <p:cTn id="38" dur="500"/>
                                        <p:tgtEl>
                                          <p:spTgt spid="17">
                                            <p:txEl>
                                              <p:pRg st="3" end="3"/>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7">
                                            <p:txEl>
                                              <p:pRg st="4" end="4"/>
                                            </p:txEl>
                                          </p:spTgt>
                                        </p:tgtEl>
                                        <p:attrNameLst>
                                          <p:attrName>style.visibility</p:attrName>
                                        </p:attrNameLst>
                                      </p:cBhvr>
                                      <p:to>
                                        <p:strVal val="visible"/>
                                      </p:to>
                                    </p:set>
                                    <p:animEffect transition="in" filter="fade">
                                      <p:cBhvr>
                                        <p:cTn id="49" dur="500"/>
                                        <p:tgtEl>
                                          <p:spTgt spid="17">
                                            <p:txEl>
                                              <p:pRg st="4" end="4"/>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xEl>
                                              <p:pRg st="5" end="5"/>
                                            </p:txEl>
                                          </p:spTgt>
                                        </p:tgtEl>
                                        <p:attrNameLst>
                                          <p:attrName>style.visibility</p:attrName>
                                        </p:attrNameLst>
                                      </p:cBhvr>
                                      <p:to>
                                        <p:strVal val="visible"/>
                                      </p:to>
                                    </p:set>
                                    <p:animEffect transition="in" filter="fade">
                                      <p:cBhvr>
                                        <p:cTn id="57"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55</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La </a:t>
            </a:r>
            <a:r>
              <a:rPr lang="en-US" altLang="x-none" sz="7200" b="1" dirty="0" err="1">
                <a:solidFill>
                  <a:srgbClr val="000000"/>
                </a:solidFill>
                <a:latin typeface="Montserrat Semi" charset="0"/>
                <a:ea typeface="Montserrat Semi" charset="0"/>
                <a:cs typeface="Montserrat Semi" charset="0"/>
                <a:sym typeface="Poppins Medium" charset="0"/>
              </a:rPr>
              <a:t>Délégation</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F4D9E39C-45FF-4706-8D8E-B9B28B842950}"/>
              </a:ext>
            </a:extLst>
          </p:cNvPr>
          <p:cNvSpPr txBox="1"/>
          <p:nvPr/>
        </p:nvSpPr>
        <p:spPr>
          <a:xfrm>
            <a:off x="435374" y="1817440"/>
            <a:ext cx="12192000" cy="553998"/>
          </a:xfrm>
          <a:prstGeom prst="rect">
            <a:avLst/>
          </a:prstGeom>
          <a:noFill/>
        </p:spPr>
        <p:txBody>
          <a:bodyPr wrap="square">
            <a:spAutoFit/>
          </a:bodyPr>
          <a:lstStyle/>
          <a:p>
            <a:r>
              <a:rPr lang="fr-FR" sz="3000" dirty="0">
                <a:solidFill>
                  <a:srgbClr val="2F5497"/>
                </a:solidFill>
                <a:latin typeface="Calibri" panose="020F0502020204030204" pitchFamily="34" charset="0"/>
                <a:cs typeface="Calibri" panose="020F0502020204030204" pitchFamily="34" charset="0"/>
              </a:rPr>
              <a:t>Désigner une personne comme étant mon délégué</a:t>
            </a:r>
          </a:p>
        </p:txBody>
      </p:sp>
      <p:sp>
        <p:nvSpPr>
          <p:cNvPr id="6" name="ZoneTexte 5">
            <a:extLst>
              <a:ext uri="{FF2B5EF4-FFF2-40B4-BE49-F238E27FC236}">
                <a16:creationId xmlns:a16="http://schemas.microsoft.com/office/drawing/2014/main" id="{88E86600-C8C4-430D-A39E-249B12DDE58E}"/>
              </a:ext>
            </a:extLst>
          </p:cNvPr>
          <p:cNvSpPr txBox="1"/>
          <p:nvPr/>
        </p:nvSpPr>
        <p:spPr>
          <a:xfrm>
            <a:off x="454696" y="2365287"/>
            <a:ext cx="12192000" cy="1015663"/>
          </a:xfrm>
          <a:prstGeom prst="rect">
            <a:avLst/>
          </a:prstGeom>
          <a:noFill/>
        </p:spPr>
        <p:txBody>
          <a:bodyPr wrap="square">
            <a:spAutoFit/>
          </a:bodyPr>
          <a:lstStyle/>
          <a:p>
            <a:endParaRPr lang="fr-FR" sz="3000" b="0" i="0" u="none" strike="noStrike" baseline="0" dirty="0">
              <a:solidFill>
                <a:schemeClr val="bg1"/>
              </a:solidFill>
              <a:latin typeface="Calibri" panose="020F0502020204030204" pitchFamily="34" charset="0"/>
              <a:cs typeface="Calibri" panose="020F0502020204030204" pitchFamily="34" charset="0"/>
            </a:endParaRPr>
          </a:p>
          <a:p>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115DFFB1-0FA5-4FFC-932B-9707A8DCB4D3}"/>
              </a:ext>
            </a:extLst>
          </p:cNvPr>
          <p:cNvSpPr txBox="1"/>
          <p:nvPr/>
        </p:nvSpPr>
        <p:spPr>
          <a:xfrm>
            <a:off x="435374" y="2648437"/>
            <a:ext cx="23493930" cy="1477328"/>
          </a:xfrm>
          <a:prstGeom prst="rect">
            <a:avLst/>
          </a:prstGeom>
          <a:noFill/>
        </p:spPr>
        <p:txBody>
          <a:bodyPr wrap="square">
            <a:spAutoFit/>
          </a:bodyPr>
          <a:lstStyle/>
          <a:p>
            <a:r>
              <a:rPr lang="fr-FR" sz="3000" b="0" i="0" dirty="0">
                <a:solidFill>
                  <a:schemeClr val="bg1"/>
                </a:solidFill>
                <a:effectLst/>
                <a:latin typeface="Calibri" panose="020F0502020204030204" pitchFamily="34" charset="0"/>
                <a:cs typeface="Calibri" panose="020F0502020204030204" pitchFamily="34" charset="0"/>
              </a:rPr>
              <a:t>Tout comme un assistant peut vous aider à gérer le courrier papier que vous recevez, une autre personne, appelée délégué, peut recevoir des messages électroniques et des demandes de réunion en votre nom et y répondre. Vous pouvez également accorder à votre délégué des autorisations supplémentaires qui lui permettent de lire, de créer ou de modifier des éléments dans votre boîte aux lettres Microsoft Exchange Server.</a:t>
            </a:r>
            <a:endParaRPr lang="fr-FR" sz="3000" dirty="0">
              <a:solidFill>
                <a:schemeClr val="bg1"/>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ABCD966E-C84C-48AC-83A9-C30DC7CD1909}"/>
              </a:ext>
            </a:extLst>
          </p:cNvPr>
          <p:cNvSpPr txBox="1"/>
          <p:nvPr/>
        </p:nvSpPr>
        <p:spPr>
          <a:xfrm>
            <a:off x="549673" y="4402764"/>
            <a:ext cx="23834327" cy="4708981"/>
          </a:xfrm>
          <a:prstGeom prst="rect">
            <a:avLst/>
          </a:prstGeom>
          <a:noFill/>
        </p:spPr>
        <p:txBody>
          <a:bodyPr wrap="square">
            <a:spAutoFit/>
          </a:bodyPr>
          <a:lstStyle/>
          <a:p>
            <a:pPr marL="514350" indent="-514350" algn="l">
              <a:buFont typeface="+mj-lt"/>
              <a:buAutoNum type="arabicPeriod"/>
            </a:pPr>
            <a:r>
              <a:rPr lang="fr-FR" sz="3000" dirty="0">
                <a:solidFill>
                  <a:srgbClr val="1E1E1E"/>
                </a:solidFill>
                <a:latin typeface="Calibri" panose="020F0502020204030204" pitchFamily="34" charset="0"/>
                <a:cs typeface="Calibri" panose="020F0502020204030204" pitchFamily="34" charset="0"/>
              </a:rPr>
              <a:t>C</a:t>
            </a:r>
            <a:r>
              <a:rPr lang="fr-FR" sz="3000" b="0" i="0" dirty="0">
                <a:solidFill>
                  <a:srgbClr val="1E1E1E"/>
                </a:solidFill>
                <a:effectLst/>
                <a:latin typeface="Calibri" panose="020F0502020204030204" pitchFamily="34" charset="0"/>
                <a:cs typeface="Calibri" panose="020F0502020204030204" pitchFamily="34" charset="0"/>
              </a:rPr>
              <a:t>liquez sur l’onglet </a:t>
            </a:r>
            <a:r>
              <a:rPr lang="fr-FR" sz="3000" b="1" i="0" dirty="0">
                <a:solidFill>
                  <a:srgbClr val="1E1E1E"/>
                </a:solidFill>
                <a:effectLst/>
                <a:latin typeface="Calibri" panose="020F0502020204030204" pitchFamily="34" charset="0"/>
                <a:cs typeface="Calibri" panose="020F0502020204030204" pitchFamily="34" charset="0"/>
              </a:rPr>
              <a:t>Fichier</a:t>
            </a:r>
            <a:endParaRPr lang="fr-FR" sz="3000" b="0" i="0" dirty="0">
              <a:solidFill>
                <a:srgbClr val="1E1E1E"/>
              </a:solidFill>
              <a:effectLst/>
              <a:latin typeface="Calibri" panose="020F0502020204030204" pitchFamily="34" charset="0"/>
              <a:cs typeface="Calibri" panose="020F0502020204030204" pitchFamily="34" charset="0"/>
            </a:endParaRPr>
          </a:p>
          <a:p>
            <a:pPr marL="514350" indent="-514350" algn="l">
              <a:buFont typeface="+mj-lt"/>
              <a:buAutoNum type="arabicPeriod"/>
            </a:pPr>
            <a:r>
              <a:rPr lang="fr-FR" sz="3000" b="0" i="0" dirty="0">
                <a:solidFill>
                  <a:srgbClr val="1E1E1E"/>
                </a:solidFill>
                <a:effectLst/>
                <a:latin typeface="Calibri" panose="020F0502020204030204" pitchFamily="34" charset="0"/>
                <a:cs typeface="Calibri" panose="020F0502020204030204" pitchFamily="34" charset="0"/>
              </a:rPr>
              <a:t>Cliquez sur </a:t>
            </a:r>
            <a:r>
              <a:rPr lang="fr-FR" sz="3000" b="1" i="0" dirty="0">
                <a:solidFill>
                  <a:srgbClr val="1E1E1E"/>
                </a:solidFill>
                <a:effectLst/>
                <a:latin typeface="Calibri" panose="020F0502020204030204" pitchFamily="34" charset="0"/>
                <a:cs typeface="Calibri" panose="020F0502020204030204" pitchFamily="34" charset="0"/>
              </a:rPr>
              <a:t>Paramètres du compte</a:t>
            </a:r>
            <a:r>
              <a:rPr lang="fr-FR" sz="3000" b="0" i="0" dirty="0">
                <a:solidFill>
                  <a:srgbClr val="1E1E1E"/>
                </a:solidFill>
                <a:effectLst/>
                <a:latin typeface="Calibri" panose="020F0502020204030204" pitchFamily="34" charset="0"/>
                <a:cs typeface="Calibri" panose="020F0502020204030204" pitchFamily="34" charset="0"/>
              </a:rPr>
              <a:t>, puis sur </a:t>
            </a:r>
            <a:r>
              <a:rPr lang="fr-FR" sz="3000" b="1" i="0" dirty="0">
                <a:solidFill>
                  <a:srgbClr val="1E1E1E"/>
                </a:solidFill>
                <a:effectLst/>
                <a:latin typeface="Calibri" panose="020F0502020204030204" pitchFamily="34" charset="0"/>
                <a:cs typeface="Calibri" panose="020F0502020204030204" pitchFamily="34" charset="0"/>
              </a:rPr>
              <a:t>Accès délégué</a:t>
            </a:r>
            <a:endParaRPr lang="fr-FR" sz="3000" b="0" i="0" dirty="0">
              <a:solidFill>
                <a:srgbClr val="1E1E1E"/>
              </a:solidFill>
              <a:effectLst/>
              <a:latin typeface="Calibri" panose="020F0502020204030204" pitchFamily="34" charset="0"/>
              <a:cs typeface="Calibri" panose="020F0502020204030204" pitchFamily="34" charset="0"/>
            </a:endParaRPr>
          </a:p>
          <a:p>
            <a:pPr marL="514350" indent="-514350" algn="l">
              <a:buFont typeface="+mj-lt"/>
              <a:buAutoNum type="arabicPeriod"/>
            </a:pPr>
            <a:r>
              <a:rPr lang="fr-FR" sz="3000" b="0" i="0" dirty="0">
                <a:solidFill>
                  <a:srgbClr val="1E1E1E"/>
                </a:solidFill>
                <a:effectLst/>
                <a:latin typeface="Calibri" panose="020F0502020204030204" pitchFamily="34" charset="0"/>
                <a:cs typeface="Calibri" panose="020F0502020204030204" pitchFamily="34" charset="0"/>
              </a:rPr>
              <a:t>Cliquez sur </a:t>
            </a:r>
            <a:r>
              <a:rPr lang="fr-FR" sz="3000" b="1" i="0" dirty="0">
                <a:solidFill>
                  <a:srgbClr val="1E1E1E"/>
                </a:solidFill>
                <a:effectLst/>
                <a:latin typeface="Calibri" panose="020F0502020204030204" pitchFamily="34" charset="0"/>
                <a:cs typeface="Calibri" panose="020F0502020204030204" pitchFamily="34" charset="0"/>
              </a:rPr>
              <a:t>Ajouter</a:t>
            </a:r>
            <a:endParaRPr lang="fr-FR" sz="3000" b="0" i="0" dirty="0">
              <a:solidFill>
                <a:srgbClr val="1E1E1E"/>
              </a:solidFill>
              <a:effectLst/>
              <a:latin typeface="Calibri" panose="020F0502020204030204" pitchFamily="34" charset="0"/>
              <a:cs typeface="Calibri" panose="020F0502020204030204" pitchFamily="34" charset="0"/>
            </a:endParaRPr>
          </a:p>
          <a:p>
            <a:pPr marL="514350" indent="-514350" algn="l">
              <a:buFont typeface="+mj-lt"/>
              <a:buAutoNum type="arabicPeriod"/>
            </a:pPr>
            <a:r>
              <a:rPr lang="fr-FR" sz="3000" b="0" i="0" dirty="0">
                <a:solidFill>
                  <a:srgbClr val="1E1E1E"/>
                </a:solidFill>
                <a:effectLst/>
                <a:latin typeface="Calibri" panose="020F0502020204030204" pitchFamily="34" charset="0"/>
                <a:cs typeface="Calibri" panose="020F0502020204030204" pitchFamily="34" charset="0"/>
              </a:rPr>
              <a:t>Tapez le nom de la personne à désigner comme délégué ou recherchez-le. Cliquez sur </a:t>
            </a:r>
            <a:r>
              <a:rPr lang="fr-FR" sz="3000" b="1" i="0" dirty="0">
                <a:solidFill>
                  <a:srgbClr val="1E1E1E"/>
                </a:solidFill>
                <a:effectLst/>
                <a:latin typeface="Calibri" panose="020F0502020204030204" pitchFamily="34" charset="0"/>
                <a:cs typeface="Calibri" panose="020F0502020204030204" pitchFamily="34" charset="0"/>
              </a:rPr>
              <a:t>Ajoute</a:t>
            </a:r>
            <a:r>
              <a:rPr lang="fr-FR" sz="3000" b="0" i="0" dirty="0">
                <a:solidFill>
                  <a:srgbClr val="1E1E1E"/>
                </a:solidFill>
                <a:effectLst/>
                <a:latin typeface="Calibri" panose="020F0502020204030204" pitchFamily="34" charset="0"/>
                <a:cs typeface="Calibri" panose="020F0502020204030204" pitchFamily="34" charset="0"/>
              </a:rPr>
              <a:t>r puis sur</a:t>
            </a:r>
            <a:r>
              <a:rPr lang="fr-FR" sz="3000" b="1" i="0" dirty="0">
                <a:solidFill>
                  <a:srgbClr val="1E1E1E"/>
                </a:solidFill>
                <a:effectLst/>
                <a:latin typeface="Calibri" panose="020F0502020204030204" pitchFamily="34" charset="0"/>
                <a:cs typeface="Calibri" panose="020F0502020204030204" pitchFamily="34" charset="0"/>
              </a:rPr>
              <a:t> Ok</a:t>
            </a:r>
            <a:r>
              <a:rPr lang="fr-FR" sz="3000" b="0" i="0" dirty="0">
                <a:solidFill>
                  <a:srgbClr val="1E1E1E"/>
                </a:solidFill>
                <a:effectLst/>
                <a:latin typeface="Calibri" panose="020F0502020204030204" pitchFamily="34" charset="0"/>
                <a:cs typeface="Calibri" panose="020F0502020204030204" pitchFamily="34" charset="0"/>
              </a:rPr>
              <a:t>.</a:t>
            </a:r>
          </a:p>
          <a:p>
            <a:pPr marL="514350" indent="-514350" algn="l">
              <a:buFont typeface="+mj-lt"/>
              <a:buAutoNum type="arabicPeriod"/>
            </a:pPr>
            <a:r>
              <a:rPr lang="fr-FR" sz="3000" b="0" i="0" dirty="0">
                <a:solidFill>
                  <a:srgbClr val="1E1E1E"/>
                </a:solidFill>
                <a:effectLst/>
                <a:latin typeface="Calibri" panose="020F0502020204030204" pitchFamily="34" charset="0"/>
                <a:cs typeface="Calibri" panose="020F0502020204030204" pitchFamily="34" charset="0"/>
              </a:rPr>
              <a:t>Dans la boîte de dialogue </a:t>
            </a:r>
            <a:r>
              <a:rPr lang="fr-FR" sz="3000" b="1" i="0" dirty="0">
                <a:solidFill>
                  <a:srgbClr val="1E1E1E"/>
                </a:solidFill>
                <a:effectLst/>
                <a:latin typeface="Calibri" panose="020F0502020204030204" pitchFamily="34" charset="0"/>
                <a:cs typeface="Calibri" panose="020F0502020204030204" pitchFamily="34" charset="0"/>
              </a:rPr>
              <a:t>Autorisations accordées aux délégués</a:t>
            </a:r>
            <a:r>
              <a:rPr lang="fr-FR" sz="3000" b="0" i="0" dirty="0">
                <a:solidFill>
                  <a:srgbClr val="1E1E1E"/>
                </a:solidFill>
                <a:effectLst/>
                <a:latin typeface="Calibri" panose="020F0502020204030204" pitchFamily="34" charset="0"/>
                <a:cs typeface="Calibri" panose="020F0502020204030204" pitchFamily="34" charset="0"/>
              </a:rPr>
              <a:t>, acceptez les paramètres d’autorisations par défaut ou sélectionnez des niveaux d’accès personnalisés pour les dossiers Exchange.</a:t>
            </a:r>
          </a:p>
          <a:p>
            <a:pPr marL="514350" indent="-514350" algn="l">
              <a:buFont typeface="+mj-lt"/>
              <a:buAutoNum type="arabicPeriod"/>
            </a:pPr>
            <a:r>
              <a:rPr lang="fr-FR" sz="3000" b="0" i="0" dirty="0">
                <a:solidFill>
                  <a:srgbClr val="1E1E1E"/>
                </a:solidFill>
                <a:effectLst/>
                <a:latin typeface="Calibri" panose="020F0502020204030204" pitchFamily="34" charset="0"/>
                <a:cs typeface="Calibri" panose="020F0502020204030204" pitchFamily="34" charset="0"/>
              </a:rPr>
              <a:t>Pour envoyer un message informant le délégué des modifications de ses autorisations, cochez la </a:t>
            </a:r>
            <a:r>
              <a:rPr lang="fr-FR" sz="3000" b="1" i="0" dirty="0">
                <a:solidFill>
                  <a:srgbClr val="1E1E1E"/>
                </a:solidFill>
                <a:effectLst/>
                <a:latin typeface="Calibri" panose="020F0502020204030204" pitchFamily="34" charset="0"/>
                <a:cs typeface="Calibri" panose="020F0502020204030204" pitchFamily="34" charset="0"/>
              </a:rPr>
              <a:t>case Envoyer automatiquement un message au délégué pour résumer ces autorisations.</a:t>
            </a:r>
          </a:p>
          <a:p>
            <a:pPr marL="514350" indent="-514350" algn="l">
              <a:buFont typeface="+mj-lt"/>
              <a:buAutoNum type="arabicPeriod"/>
            </a:pPr>
            <a:r>
              <a:rPr lang="fr-FR" sz="3000" b="0" i="0" dirty="0">
                <a:solidFill>
                  <a:srgbClr val="1E1E1E"/>
                </a:solidFill>
                <a:effectLst/>
                <a:latin typeface="Calibri" panose="020F0502020204030204" pitchFamily="34" charset="0"/>
                <a:cs typeface="Calibri" panose="020F0502020204030204" pitchFamily="34" charset="0"/>
              </a:rPr>
              <a:t>Si vous le souhaitez, vous pouvez cocher la case </a:t>
            </a:r>
            <a:r>
              <a:rPr lang="fr-FR" sz="3000" b="1" i="0" dirty="0">
                <a:solidFill>
                  <a:srgbClr val="1E1E1E"/>
                </a:solidFill>
                <a:effectLst/>
                <a:latin typeface="Calibri" panose="020F0502020204030204" pitchFamily="34" charset="0"/>
                <a:cs typeface="Calibri" panose="020F0502020204030204" pitchFamily="34" charset="0"/>
              </a:rPr>
              <a:t>Le délégué peut voir mes éléments privés.</a:t>
            </a:r>
          </a:p>
          <a:p>
            <a:pPr marL="514350" indent="-514350" algn="l">
              <a:buFont typeface="+mj-lt"/>
              <a:buAutoNum type="arabicPeriod"/>
            </a:pPr>
            <a:r>
              <a:rPr lang="fr-FR" sz="3000" b="0" i="0" dirty="0">
                <a:solidFill>
                  <a:srgbClr val="1E1E1E"/>
                </a:solidFill>
                <a:effectLst/>
                <a:latin typeface="Calibri" panose="020F0502020204030204" pitchFamily="34" charset="0"/>
                <a:cs typeface="Calibri" panose="020F0502020204030204" pitchFamily="34" charset="0"/>
              </a:rPr>
              <a:t>Cliquez sur </a:t>
            </a:r>
            <a:r>
              <a:rPr lang="fr-FR" sz="3000" b="1" i="0" dirty="0">
                <a:solidFill>
                  <a:srgbClr val="1E1E1E"/>
                </a:solidFill>
                <a:effectLst/>
                <a:latin typeface="Calibri" panose="020F0502020204030204" pitchFamily="34" charset="0"/>
                <a:cs typeface="Calibri" panose="020F0502020204030204" pitchFamily="34" charset="0"/>
              </a:rPr>
              <a:t>OK</a:t>
            </a:r>
            <a:r>
              <a:rPr lang="fr-FR" sz="3000" b="0" i="0" dirty="0">
                <a:solidFill>
                  <a:srgbClr val="1E1E1E"/>
                </a:solidFill>
                <a:effectLst/>
                <a:latin typeface="Calibri" panose="020F0502020204030204" pitchFamily="34" charset="0"/>
                <a:cs typeface="Calibri" panose="020F0502020204030204" pitchFamily="34" charset="0"/>
              </a:rPr>
              <a:t>.</a:t>
            </a:r>
            <a:endParaRPr lang="fr-FR" sz="3000" b="1" i="0" dirty="0">
              <a:solidFill>
                <a:srgbClr val="1E1E1E"/>
              </a:solidFill>
              <a:effectLst/>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141B5023-42FF-4710-B832-10360FDEDAB6}"/>
              </a:ext>
            </a:extLst>
          </p:cNvPr>
          <p:cNvPicPr>
            <a:picLocks noChangeAspect="1"/>
          </p:cNvPicPr>
          <p:nvPr/>
        </p:nvPicPr>
        <p:blipFill rotWithShape="1">
          <a:blip r:embed="rId2"/>
          <a:srcRect l="6038" t="23157" r="80673" b="44417"/>
          <a:stretch/>
        </p:blipFill>
        <p:spPr>
          <a:xfrm>
            <a:off x="3490356" y="9111745"/>
            <a:ext cx="6120680" cy="4200488"/>
          </a:xfrm>
          <a:prstGeom prst="rect">
            <a:avLst/>
          </a:prstGeom>
          <a:ln w="19050">
            <a:solidFill>
              <a:srgbClr val="416FFE"/>
            </a:solidFill>
          </a:ln>
          <a:effectLst>
            <a:outerShdw blurRad="292100" dist="139700" dir="2700000" algn="tl" rotWithShape="0">
              <a:srgbClr val="333333">
                <a:alpha val="65000"/>
              </a:srgbClr>
            </a:outerShdw>
          </a:effectLst>
        </p:spPr>
      </p:pic>
      <p:pic>
        <p:nvPicPr>
          <p:cNvPr id="13" name="Image 12">
            <a:extLst>
              <a:ext uri="{FF2B5EF4-FFF2-40B4-BE49-F238E27FC236}">
                <a16:creationId xmlns:a16="http://schemas.microsoft.com/office/drawing/2014/main" id="{174AC48E-3286-474C-B0E7-E0E9D808319C}"/>
              </a:ext>
            </a:extLst>
          </p:cNvPr>
          <p:cNvPicPr>
            <a:picLocks noChangeAspect="1"/>
          </p:cNvPicPr>
          <p:nvPr/>
        </p:nvPicPr>
        <p:blipFill>
          <a:blip r:embed="rId3"/>
          <a:stretch>
            <a:fillRect/>
          </a:stretch>
        </p:blipFill>
        <p:spPr>
          <a:xfrm>
            <a:off x="10175776" y="8657256"/>
            <a:ext cx="9601200" cy="4914900"/>
          </a:xfrm>
          <a:prstGeom prst="rect">
            <a:avLst/>
          </a:prstGeom>
          <a:ln w="19050">
            <a:solidFill>
              <a:srgbClr val="416FFE"/>
            </a:solidFill>
          </a:ln>
          <a:effectLst>
            <a:outerShdw blurRad="292100" dist="139700" dir="2700000" algn="tl" rotWithShape="0">
              <a:srgbClr val="333333">
                <a:alpha val="65000"/>
              </a:srgbClr>
            </a:outerShdw>
          </a:effectLst>
        </p:spPr>
      </p:pic>
      <p:sp>
        <p:nvSpPr>
          <p:cNvPr id="14" name="Rectangle : coins arrondis 13">
            <a:extLst>
              <a:ext uri="{FF2B5EF4-FFF2-40B4-BE49-F238E27FC236}">
                <a16:creationId xmlns:a16="http://schemas.microsoft.com/office/drawing/2014/main" id="{1AB87369-4F75-42C0-8233-621C29046D8E}"/>
              </a:ext>
            </a:extLst>
          </p:cNvPr>
          <p:cNvSpPr/>
          <p:nvPr/>
        </p:nvSpPr>
        <p:spPr bwMode="auto">
          <a:xfrm>
            <a:off x="3490356" y="12258600"/>
            <a:ext cx="5533292" cy="93610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5" name="Rectangle : coins arrondis 14">
            <a:extLst>
              <a:ext uri="{FF2B5EF4-FFF2-40B4-BE49-F238E27FC236}">
                <a16:creationId xmlns:a16="http://schemas.microsoft.com/office/drawing/2014/main" id="{152F12C6-3C6F-4CCA-81D9-50FE485C56D4}"/>
              </a:ext>
            </a:extLst>
          </p:cNvPr>
          <p:cNvSpPr/>
          <p:nvPr/>
        </p:nvSpPr>
        <p:spPr bwMode="auto">
          <a:xfrm>
            <a:off x="13656296" y="10026352"/>
            <a:ext cx="1127992" cy="43204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6" name="Rectangle : coins arrondis 15">
            <a:extLst>
              <a:ext uri="{FF2B5EF4-FFF2-40B4-BE49-F238E27FC236}">
                <a16:creationId xmlns:a16="http://schemas.microsoft.com/office/drawing/2014/main" id="{7306E319-252C-4DD1-A683-9CA54F96D747}"/>
              </a:ext>
            </a:extLst>
          </p:cNvPr>
          <p:cNvSpPr/>
          <p:nvPr/>
        </p:nvSpPr>
        <p:spPr bwMode="auto">
          <a:xfrm>
            <a:off x="16296456" y="13194704"/>
            <a:ext cx="1008112" cy="37745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 name="Rectangle : coins arrondis 1">
            <a:extLst>
              <a:ext uri="{FF2B5EF4-FFF2-40B4-BE49-F238E27FC236}">
                <a16:creationId xmlns:a16="http://schemas.microsoft.com/office/drawing/2014/main" id="{D4F13D81-C8A2-4583-87E0-76C1BC36A5F3}"/>
              </a:ext>
            </a:extLst>
          </p:cNvPr>
          <p:cNvSpPr/>
          <p:nvPr/>
        </p:nvSpPr>
        <p:spPr bwMode="auto">
          <a:xfrm>
            <a:off x="14784288" y="12618640"/>
            <a:ext cx="4992688" cy="43204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2530273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500"/>
                                        <p:tgtEl>
                                          <p:spTgt spid="11">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fade">
                                      <p:cBhvr>
                                        <p:cTn id="33" dur="500"/>
                                        <p:tgtEl>
                                          <p:spTgt spid="11">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
                                            <p:txEl>
                                              <p:pRg st="3" end="3"/>
                                            </p:txEl>
                                          </p:spTgt>
                                        </p:tgtEl>
                                        <p:attrNameLst>
                                          <p:attrName>style.visibility</p:attrName>
                                        </p:attrNameLst>
                                      </p:cBhvr>
                                      <p:to>
                                        <p:strVal val="visible"/>
                                      </p:to>
                                    </p:set>
                                    <p:animEffect transition="in" filter="fade">
                                      <p:cBhvr>
                                        <p:cTn id="44" dur="500"/>
                                        <p:tgtEl>
                                          <p:spTgt spid="11">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
                                            <p:txEl>
                                              <p:pRg st="4" end="4"/>
                                            </p:txEl>
                                          </p:spTgt>
                                        </p:tgtEl>
                                        <p:attrNameLst>
                                          <p:attrName>style.visibility</p:attrName>
                                        </p:attrNameLst>
                                      </p:cBhvr>
                                      <p:to>
                                        <p:strVal val="visible"/>
                                      </p:to>
                                    </p:set>
                                    <p:animEffect transition="in" filter="fade">
                                      <p:cBhvr>
                                        <p:cTn id="49" dur="500"/>
                                        <p:tgtEl>
                                          <p:spTgt spid="11">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xEl>
                                              <p:pRg st="5" end="5"/>
                                            </p:txEl>
                                          </p:spTgt>
                                        </p:tgtEl>
                                        <p:attrNameLst>
                                          <p:attrName>style.visibility</p:attrName>
                                        </p:attrNameLst>
                                      </p:cBhvr>
                                      <p:to>
                                        <p:strVal val="visible"/>
                                      </p:to>
                                    </p:set>
                                    <p:animEffect transition="in" filter="fade">
                                      <p:cBhvr>
                                        <p:cTn id="54" dur="500"/>
                                        <p:tgtEl>
                                          <p:spTgt spid="11">
                                            <p:txEl>
                                              <p:pRg st="5" end="5"/>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xEl>
                                              <p:pRg st="6" end="6"/>
                                            </p:txEl>
                                          </p:spTgt>
                                        </p:tgtEl>
                                        <p:attrNameLst>
                                          <p:attrName>style.visibility</p:attrName>
                                        </p:attrNameLst>
                                      </p:cBhvr>
                                      <p:to>
                                        <p:strVal val="visible"/>
                                      </p:to>
                                    </p:set>
                                    <p:animEffect transition="in" filter="fade">
                                      <p:cBhvr>
                                        <p:cTn id="62" dur="500"/>
                                        <p:tgtEl>
                                          <p:spTgt spid="11">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xEl>
                                              <p:pRg st="7" end="7"/>
                                            </p:txEl>
                                          </p:spTgt>
                                        </p:tgtEl>
                                        <p:attrNameLst>
                                          <p:attrName>style.visibility</p:attrName>
                                        </p:attrNameLst>
                                      </p:cBhvr>
                                      <p:to>
                                        <p:strVal val="visible"/>
                                      </p:to>
                                    </p:set>
                                    <p:animEffect transition="in" filter="fade">
                                      <p:cBhvr>
                                        <p:cTn id="67" dur="500"/>
                                        <p:tgtEl>
                                          <p:spTgt spid="11">
                                            <p:txEl>
                                              <p:pRg st="7" end="7"/>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56</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Gestion du journal</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F4D9E39C-45FF-4706-8D8E-B9B28B842950}"/>
              </a:ext>
            </a:extLst>
          </p:cNvPr>
          <p:cNvSpPr txBox="1"/>
          <p:nvPr/>
        </p:nvSpPr>
        <p:spPr>
          <a:xfrm>
            <a:off x="435374" y="1817440"/>
            <a:ext cx="12192000" cy="553998"/>
          </a:xfrm>
          <a:prstGeom prst="rect">
            <a:avLst/>
          </a:prstGeom>
          <a:noFill/>
        </p:spPr>
        <p:txBody>
          <a:bodyPr wrap="square">
            <a:spAutoFit/>
          </a:bodyPr>
          <a:lstStyle/>
          <a:p>
            <a:r>
              <a:rPr lang="fr-FR" sz="3000" dirty="0">
                <a:solidFill>
                  <a:srgbClr val="2F5497"/>
                </a:solidFill>
                <a:latin typeface="Calibri" panose="020F0502020204030204" pitchFamily="34" charset="0"/>
                <a:cs typeface="Calibri" panose="020F0502020204030204" pitchFamily="34" charset="0"/>
              </a:rPr>
              <a:t>Créer, modifier et supprimer une entrée au journal</a:t>
            </a:r>
          </a:p>
        </p:txBody>
      </p:sp>
      <p:sp>
        <p:nvSpPr>
          <p:cNvPr id="6" name="ZoneTexte 5">
            <a:extLst>
              <a:ext uri="{FF2B5EF4-FFF2-40B4-BE49-F238E27FC236}">
                <a16:creationId xmlns:a16="http://schemas.microsoft.com/office/drawing/2014/main" id="{88E86600-C8C4-430D-A39E-249B12DDE58E}"/>
              </a:ext>
            </a:extLst>
          </p:cNvPr>
          <p:cNvSpPr txBox="1"/>
          <p:nvPr/>
        </p:nvSpPr>
        <p:spPr>
          <a:xfrm>
            <a:off x="454696" y="2365287"/>
            <a:ext cx="12192000" cy="1015663"/>
          </a:xfrm>
          <a:prstGeom prst="rect">
            <a:avLst/>
          </a:prstGeom>
          <a:noFill/>
        </p:spPr>
        <p:txBody>
          <a:bodyPr wrap="square">
            <a:spAutoFit/>
          </a:bodyPr>
          <a:lstStyle/>
          <a:p>
            <a:endParaRPr lang="fr-FR" sz="3000" b="0" i="0" u="none" strike="noStrike" baseline="0" dirty="0">
              <a:solidFill>
                <a:schemeClr val="bg1"/>
              </a:solidFill>
              <a:latin typeface="Calibri" panose="020F0502020204030204" pitchFamily="34" charset="0"/>
              <a:cs typeface="Calibri" panose="020F0502020204030204" pitchFamily="34" charset="0"/>
            </a:endParaRPr>
          </a:p>
          <a:p>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115DFFB1-0FA5-4FFC-932B-9707A8DCB4D3}"/>
              </a:ext>
            </a:extLst>
          </p:cNvPr>
          <p:cNvSpPr txBox="1"/>
          <p:nvPr/>
        </p:nvSpPr>
        <p:spPr>
          <a:xfrm>
            <a:off x="435374" y="2648437"/>
            <a:ext cx="23493930" cy="9325630"/>
          </a:xfrm>
          <a:prstGeom prst="rect">
            <a:avLst/>
          </a:prstGeom>
          <a:noFill/>
        </p:spPr>
        <p:txBody>
          <a:bodyPr wrap="square">
            <a:spAutoFit/>
          </a:bodyPr>
          <a:lstStyle/>
          <a:p>
            <a:r>
              <a:rPr lang="fr-CA" sz="3000" dirty="0">
                <a:solidFill>
                  <a:schemeClr val="bg1"/>
                </a:solidFill>
                <a:latin typeface="Calibri" panose="020F0502020204030204" pitchFamily="34" charset="0"/>
                <a:cs typeface="Calibri" panose="020F0502020204030204" pitchFamily="34" charset="0"/>
              </a:rPr>
              <a:t>Le Journal sert à conserver en mémoire soit une conversation, un appel téléphonique, cela peut aussi être une lettre reçue ou envoyée, enfin, c’est quelque chose dont vous souhaitez vous souvenir. </a:t>
            </a:r>
          </a:p>
          <a:p>
            <a:endParaRPr lang="fr-CA" sz="3000" dirty="0">
              <a:solidFill>
                <a:schemeClr val="bg1"/>
              </a:solidFill>
              <a:latin typeface="Calibri" panose="020F0502020204030204" pitchFamily="34" charset="0"/>
              <a:cs typeface="Calibri" panose="020F0502020204030204" pitchFamily="34" charset="0"/>
            </a:endParaRPr>
          </a:p>
          <a:p>
            <a:r>
              <a:rPr lang="fr-CA" sz="3000" b="1" dirty="0">
                <a:solidFill>
                  <a:schemeClr val="bg1"/>
                </a:solidFill>
                <a:latin typeface="Calibri" panose="020F0502020204030204" pitchFamily="34" charset="0"/>
                <a:cs typeface="Calibri" panose="020F0502020204030204" pitchFamily="34" charset="0"/>
              </a:rPr>
              <a:t>Créer une entrée dans le « Journal » </a:t>
            </a:r>
          </a:p>
          <a:p>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Pour activer le Journal, vous cliquez dans « Dossiers » </a:t>
            </a: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Le « Journal » va s'afficher dans « Volet de dossier »</a:t>
            </a: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Cliquez dans « Entrée du journal » situé dans l’Accueil OU CTRL + N</a:t>
            </a: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Tapez l’objet, type d’entrée, la date, heure, etc. </a:t>
            </a: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Enregistrez et fermer</a:t>
            </a:r>
          </a:p>
        </p:txBody>
      </p:sp>
      <p:pic>
        <p:nvPicPr>
          <p:cNvPr id="12" name="Image 11">
            <a:extLst>
              <a:ext uri="{FF2B5EF4-FFF2-40B4-BE49-F238E27FC236}">
                <a16:creationId xmlns:a16="http://schemas.microsoft.com/office/drawing/2014/main" id="{5AF3F24A-145A-615D-8B84-D4973690DCCA}"/>
              </a:ext>
            </a:extLst>
          </p:cNvPr>
          <p:cNvPicPr>
            <a:picLocks noChangeAspect="1"/>
          </p:cNvPicPr>
          <p:nvPr/>
        </p:nvPicPr>
        <p:blipFill>
          <a:blip r:embed="rId2"/>
          <a:stretch>
            <a:fillRect/>
          </a:stretch>
        </p:blipFill>
        <p:spPr>
          <a:xfrm>
            <a:off x="1534816" y="5647686"/>
            <a:ext cx="6840760" cy="1915413"/>
          </a:xfrm>
          <a:prstGeom prst="rect">
            <a:avLst/>
          </a:prstGeom>
        </p:spPr>
      </p:pic>
      <p:pic>
        <p:nvPicPr>
          <p:cNvPr id="18" name="Image 17">
            <a:extLst>
              <a:ext uri="{FF2B5EF4-FFF2-40B4-BE49-F238E27FC236}">
                <a16:creationId xmlns:a16="http://schemas.microsoft.com/office/drawing/2014/main" id="{711FDE87-4B48-C66D-ECBE-71557174F0F7}"/>
              </a:ext>
            </a:extLst>
          </p:cNvPr>
          <p:cNvPicPr>
            <a:picLocks noChangeAspect="1"/>
          </p:cNvPicPr>
          <p:nvPr/>
        </p:nvPicPr>
        <p:blipFill>
          <a:blip r:embed="rId3"/>
          <a:stretch>
            <a:fillRect/>
          </a:stretch>
        </p:blipFill>
        <p:spPr>
          <a:xfrm>
            <a:off x="2182950" y="8808985"/>
            <a:ext cx="6484865" cy="1915413"/>
          </a:xfrm>
          <a:prstGeom prst="rect">
            <a:avLst/>
          </a:prstGeom>
        </p:spPr>
      </p:pic>
      <p:pic>
        <p:nvPicPr>
          <p:cNvPr id="20" name="Image 19">
            <a:extLst>
              <a:ext uri="{FF2B5EF4-FFF2-40B4-BE49-F238E27FC236}">
                <a16:creationId xmlns:a16="http://schemas.microsoft.com/office/drawing/2014/main" id="{2AAABD46-7F06-E0C5-FD5F-7EE752911466}"/>
              </a:ext>
            </a:extLst>
          </p:cNvPr>
          <p:cNvPicPr>
            <a:picLocks noChangeAspect="1"/>
          </p:cNvPicPr>
          <p:nvPr/>
        </p:nvPicPr>
        <p:blipFill rotWithShape="1">
          <a:blip r:embed="rId4"/>
          <a:srcRect l="64943" t="29328" b="14564"/>
          <a:stretch/>
        </p:blipFill>
        <p:spPr>
          <a:xfrm>
            <a:off x="19345878" y="8138705"/>
            <a:ext cx="3665256" cy="3298114"/>
          </a:xfrm>
          <a:prstGeom prst="rect">
            <a:avLst/>
          </a:prstGeom>
        </p:spPr>
      </p:pic>
      <p:pic>
        <p:nvPicPr>
          <p:cNvPr id="22" name="Image 21">
            <a:extLst>
              <a:ext uri="{FF2B5EF4-FFF2-40B4-BE49-F238E27FC236}">
                <a16:creationId xmlns:a16="http://schemas.microsoft.com/office/drawing/2014/main" id="{48A6F596-E8FC-D6C7-A082-307E646EE177}"/>
              </a:ext>
            </a:extLst>
          </p:cNvPr>
          <p:cNvPicPr>
            <a:picLocks noChangeAspect="1"/>
          </p:cNvPicPr>
          <p:nvPr/>
        </p:nvPicPr>
        <p:blipFill rotWithShape="1">
          <a:blip r:embed="rId5"/>
          <a:srcRect l="61945" t="31585" r="10153" b="15548"/>
          <a:stretch/>
        </p:blipFill>
        <p:spPr>
          <a:xfrm>
            <a:off x="19470699" y="3695436"/>
            <a:ext cx="3665256" cy="3904499"/>
          </a:xfrm>
          <a:prstGeom prst="rect">
            <a:avLst/>
          </a:prstGeom>
        </p:spPr>
      </p:pic>
      <p:sp>
        <p:nvSpPr>
          <p:cNvPr id="24" name="ZoneTexte 23">
            <a:extLst>
              <a:ext uri="{FF2B5EF4-FFF2-40B4-BE49-F238E27FC236}">
                <a16:creationId xmlns:a16="http://schemas.microsoft.com/office/drawing/2014/main" id="{59F07D21-A633-9605-A9DA-17194E724FD5}"/>
              </a:ext>
            </a:extLst>
          </p:cNvPr>
          <p:cNvSpPr txBox="1"/>
          <p:nvPr/>
        </p:nvSpPr>
        <p:spPr>
          <a:xfrm>
            <a:off x="11502688" y="3923766"/>
            <a:ext cx="9011476" cy="8402300"/>
          </a:xfrm>
          <a:prstGeom prst="rect">
            <a:avLst/>
          </a:prstGeom>
          <a:noFill/>
        </p:spPr>
        <p:txBody>
          <a:bodyPr wrap="square">
            <a:spAutoFit/>
          </a:bodyPr>
          <a:lstStyle/>
          <a:p>
            <a:r>
              <a:rPr lang="fr-CA" sz="3000" b="1" dirty="0">
                <a:solidFill>
                  <a:schemeClr val="bg1"/>
                </a:solidFill>
                <a:latin typeface="Calibri" panose="020F0502020204030204" pitchFamily="34" charset="0"/>
                <a:cs typeface="Calibri" panose="020F0502020204030204" pitchFamily="34" charset="0"/>
              </a:rPr>
              <a:t>Modifier une entrée dans le « Journal »</a:t>
            </a:r>
          </a:p>
          <a:p>
            <a:endParaRPr lang="fr-CA" b="1" dirty="0">
              <a:solidFill>
                <a:schemeClr val="bg1"/>
              </a:solidFill>
              <a:latin typeface="Calibri" panose="020F0502020204030204" pitchFamily="34" charset="0"/>
              <a:cs typeface="Calibri" panose="020F0502020204030204" pitchFamily="34" charset="0"/>
            </a:endParaRPr>
          </a:p>
          <a:p>
            <a:pPr marL="457200" indent="-457200">
              <a:buFont typeface="+mj-lt"/>
              <a:buAutoNum type="arabicPeriod"/>
            </a:pPr>
            <a:r>
              <a:rPr lang="fr-CA" sz="3000" dirty="0">
                <a:solidFill>
                  <a:schemeClr val="bg1"/>
                </a:solidFill>
                <a:latin typeface="Calibri" panose="020F0502020204030204" pitchFamily="34" charset="0"/>
                <a:cs typeface="Calibri" panose="020F0502020204030204" pitchFamily="34" charset="0"/>
              </a:rPr>
              <a:t>Se déplacer vers l’élément dans la disposition chronologique à sa date de création</a:t>
            </a:r>
          </a:p>
          <a:p>
            <a:pPr marL="457200" indent="-457200">
              <a:buFont typeface="+mj-lt"/>
              <a:buAutoNum type="arabicPeriod"/>
            </a:pPr>
            <a:r>
              <a:rPr lang="fr-CA" sz="3000" dirty="0">
                <a:solidFill>
                  <a:schemeClr val="bg1"/>
                </a:solidFill>
                <a:latin typeface="Calibri" panose="020F0502020204030204" pitchFamily="34" charset="0"/>
                <a:cs typeface="Calibri" panose="020F0502020204030204" pitchFamily="34" charset="0"/>
              </a:rPr>
              <a:t>Cliquer droit sur l’élément et choisir la commande « Ouvrir l’entrée du journal » </a:t>
            </a:r>
          </a:p>
          <a:p>
            <a:pPr marL="457200" indent="-457200">
              <a:buFont typeface="+mj-lt"/>
              <a:buAutoNum type="arabicPeriod"/>
            </a:pPr>
            <a:r>
              <a:rPr lang="fr-CA" sz="3000" dirty="0">
                <a:solidFill>
                  <a:schemeClr val="bg1"/>
                </a:solidFill>
                <a:latin typeface="Calibri" panose="020F0502020204030204" pitchFamily="34" charset="0"/>
                <a:cs typeface="Calibri" panose="020F0502020204030204" pitchFamily="34" charset="0"/>
              </a:rPr>
              <a:t>Procéder aux modifications</a:t>
            </a:r>
          </a:p>
          <a:p>
            <a:endParaRPr lang="fr-CA" sz="3000" dirty="0">
              <a:solidFill>
                <a:schemeClr val="bg1"/>
              </a:solidFill>
              <a:latin typeface="Calibri" panose="020F0502020204030204" pitchFamily="34" charset="0"/>
              <a:cs typeface="Calibri" panose="020F0502020204030204" pitchFamily="34" charset="0"/>
            </a:endParaRPr>
          </a:p>
          <a:p>
            <a:endParaRPr lang="fr-CA" sz="3000" dirty="0">
              <a:solidFill>
                <a:schemeClr val="bg1"/>
              </a:solidFill>
              <a:latin typeface="Calibri" panose="020F0502020204030204" pitchFamily="34" charset="0"/>
              <a:cs typeface="Calibri" panose="020F0502020204030204" pitchFamily="34" charset="0"/>
            </a:endParaRPr>
          </a:p>
          <a:p>
            <a:endParaRPr lang="fr-CA" sz="3000" dirty="0">
              <a:solidFill>
                <a:schemeClr val="bg1"/>
              </a:solidFill>
              <a:latin typeface="Calibri" panose="020F0502020204030204" pitchFamily="34" charset="0"/>
              <a:cs typeface="Calibri" panose="020F0502020204030204" pitchFamily="34" charset="0"/>
            </a:endParaRPr>
          </a:p>
          <a:p>
            <a:endParaRPr lang="fr-CA" sz="3000" dirty="0">
              <a:solidFill>
                <a:schemeClr val="bg1"/>
              </a:solidFill>
              <a:latin typeface="Calibri" panose="020F0502020204030204" pitchFamily="34" charset="0"/>
              <a:cs typeface="Calibri" panose="020F0502020204030204" pitchFamily="34" charset="0"/>
            </a:endParaRPr>
          </a:p>
          <a:p>
            <a:r>
              <a:rPr lang="fr-CA" sz="3000" b="1" dirty="0">
                <a:solidFill>
                  <a:schemeClr val="bg1"/>
                </a:solidFill>
                <a:latin typeface="Calibri" panose="020F0502020204030204" pitchFamily="34" charset="0"/>
                <a:cs typeface="Calibri" panose="020F0502020204030204" pitchFamily="34" charset="0"/>
              </a:rPr>
              <a:t>Supprimer une entrée dans le « Journal »</a:t>
            </a:r>
          </a:p>
          <a:p>
            <a:endParaRPr lang="fr-CA" sz="3000" dirty="0">
              <a:solidFill>
                <a:schemeClr val="bg1"/>
              </a:solidFill>
              <a:latin typeface="Calibri" panose="020F0502020204030204" pitchFamily="34" charset="0"/>
              <a:cs typeface="Calibri" panose="020F0502020204030204" pitchFamily="34" charset="0"/>
            </a:endParaRPr>
          </a:p>
          <a:p>
            <a:pPr marL="457200" indent="-457200">
              <a:buFont typeface="+mj-lt"/>
              <a:buAutoNum type="arabicPeriod"/>
            </a:pPr>
            <a:r>
              <a:rPr lang="fr-CA" sz="3000" dirty="0">
                <a:solidFill>
                  <a:schemeClr val="bg1"/>
                </a:solidFill>
                <a:latin typeface="Calibri" panose="020F0502020204030204" pitchFamily="34" charset="0"/>
                <a:cs typeface="Calibri" panose="020F0502020204030204" pitchFamily="34" charset="0"/>
              </a:rPr>
              <a:t>Se déplacer vers l’élément dans la disposition chronologique à sa date de création</a:t>
            </a:r>
          </a:p>
          <a:p>
            <a:pPr marL="457200" indent="-457200">
              <a:buFont typeface="+mj-lt"/>
              <a:buAutoNum type="arabicPeriod"/>
            </a:pPr>
            <a:r>
              <a:rPr lang="fr-CA" sz="3000" dirty="0">
                <a:solidFill>
                  <a:schemeClr val="bg1"/>
                </a:solidFill>
                <a:latin typeface="Calibri" panose="020F0502020204030204" pitchFamily="34" charset="0"/>
                <a:cs typeface="Calibri" panose="020F0502020204030204" pitchFamily="34" charset="0"/>
              </a:rPr>
              <a:t>Cliquer droit sur l’élément et choisir la commande « Supprimer» </a:t>
            </a:r>
          </a:p>
          <a:p>
            <a:endParaRPr lang="fr-CA" sz="2000" b="1" dirty="0">
              <a:solidFill>
                <a:schemeClr val="bg1"/>
              </a:solidFill>
              <a:latin typeface="Calibri" panose="020F0502020204030204" pitchFamily="34" charset="0"/>
              <a:cs typeface="Calibri" panose="020F0502020204030204" pitchFamily="34" charset="0"/>
            </a:endParaRPr>
          </a:p>
          <a:p>
            <a:endParaRPr lang="fr-CA" sz="2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334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17" end="17"/>
                                            </p:txEl>
                                          </p:spTgt>
                                        </p:tgtEl>
                                        <p:attrNameLst>
                                          <p:attrName>style.visibility</p:attrName>
                                        </p:attrNameLst>
                                      </p:cBhvr>
                                      <p:to>
                                        <p:strVal val="visible"/>
                                      </p:to>
                                    </p:set>
                                    <p:animEffect transition="in" filter="fade">
                                      <p:cBhvr>
                                        <p:cTn id="27" dur="500"/>
                                        <p:tgtEl>
                                          <p:spTgt spid="10">
                                            <p:txEl>
                                              <p:pRg st="17" end="1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18" end="18"/>
                                            </p:txEl>
                                          </p:spTgt>
                                        </p:tgtEl>
                                        <p:attrNameLst>
                                          <p:attrName>style.visibility</p:attrName>
                                        </p:attrNameLst>
                                      </p:cBhvr>
                                      <p:to>
                                        <p:strVal val="visible"/>
                                      </p:to>
                                    </p:set>
                                    <p:animEffect transition="in" filter="fade">
                                      <p:cBhvr>
                                        <p:cTn id="32" dur="500"/>
                                        <p:tgtEl>
                                          <p:spTgt spid="10">
                                            <p:txEl>
                                              <p:pRg st="18" end="1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10" end="10"/>
                                            </p:txEl>
                                          </p:spTgt>
                                        </p:tgtEl>
                                        <p:attrNameLst>
                                          <p:attrName>style.visibility</p:attrName>
                                        </p:attrNameLst>
                                      </p:cBhvr>
                                      <p:to>
                                        <p:strVal val="visible"/>
                                      </p:to>
                                    </p:set>
                                    <p:animEffect transition="in" filter="fade">
                                      <p:cBhvr>
                                        <p:cTn id="37" dur="500"/>
                                        <p:tgtEl>
                                          <p:spTgt spid="10">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11" end="11"/>
                                            </p:txEl>
                                          </p:spTgt>
                                        </p:tgtEl>
                                        <p:attrNameLst>
                                          <p:attrName>style.visibility</p:attrName>
                                        </p:attrNameLst>
                                      </p:cBhvr>
                                      <p:to>
                                        <p:strVal val="visible"/>
                                      </p:to>
                                    </p:set>
                                    <p:animEffect transition="in" filter="fade">
                                      <p:cBhvr>
                                        <p:cTn id="42"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57</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FLUX RSS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5" name="ZoneTexte 4">
            <a:extLst>
              <a:ext uri="{FF2B5EF4-FFF2-40B4-BE49-F238E27FC236}">
                <a16:creationId xmlns:a16="http://schemas.microsoft.com/office/drawing/2014/main" id="{F4D9E39C-45FF-4706-8D8E-B9B28B842950}"/>
              </a:ext>
            </a:extLst>
          </p:cNvPr>
          <p:cNvSpPr txBox="1"/>
          <p:nvPr/>
        </p:nvSpPr>
        <p:spPr>
          <a:xfrm>
            <a:off x="465946" y="2253164"/>
            <a:ext cx="14996986" cy="553998"/>
          </a:xfrm>
          <a:prstGeom prst="rect">
            <a:avLst/>
          </a:prstGeom>
          <a:noFill/>
        </p:spPr>
        <p:txBody>
          <a:bodyPr wrap="square">
            <a:spAutoFit/>
          </a:bodyPr>
          <a:lstStyle/>
          <a:p>
            <a:r>
              <a:rPr lang="fr-FR" sz="3000" dirty="0">
                <a:solidFill>
                  <a:srgbClr val="2F5497"/>
                </a:solidFill>
                <a:latin typeface="Calibri" panose="020F0502020204030204" pitchFamily="34" charset="0"/>
                <a:cs typeface="Calibri" panose="020F0502020204030204" pitchFamily="34" charset="0"/>
              </a:rPr>
              <a:t>Définition</a:t>
            </a:r>
          </a:p>
        </p:txBody>
      </p:sp>
      <p:sp>
        <p:nvSpPr>
          <p:cNvPr id="6" name="ZoneTexte 5">
            <a:extLst>
              <a:ext uri="{FF2B5EF4-FFF2-40B4-BE49-F238E27FC236}">
                <a16:creationId xmlns:a16="http://schemas.microsoft.com/office/drawing/2014/main" id="{88E86600-C8C4-430D-A39E-249B12DDE58E}"/>
              </a:ext>
            </a:extLst>
          </p:cNvPr>
          <p:cNvSpPr txBox="1"/>
          <p:nvPr/>
        </p:nvSpPr>
        <p:spPr>
          <a:xfrm>
            <a:off x="454696" y="2365287"/>
            <a:ext cx="12192000" cy="1015663"/>
          </a:xfrm>
          <a:prstGeom prst="rect">
            <a:avLst/>
          </a:prstGeom>
          <a:noFill/>
        </p:spPr>
        <p:txBody>
          <a:bodyPr wrap="square">
            <a:spAutoFit/>
          </a:bodyPr>
          <a:lstStyle/>
          <a:p>
            <a:endParaRPr lang="fr-FR" sz="3000" b="0" i="0" u="none" strike="noStrike" baseline="0" dirty="0">
              <a:solidFill>
                <a:schemeClr val="bg1"/>
              </a:solidFill>
              <a:latin typeface="Calibri" panose="020F0502020204030204" pitchFamily="34" charset="0"/>
              <a:cs typeface="Calibri" panose="020F0502020204030204" pitchFamily="34" charset="0"/>
            </a:endParaRPr>
          </a:p>
          <a:p>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115DFFB1-0FA5-4FFC-932B-9707A8DCB4D3}"/>
              </a:ext>
            </a:extLst>
          </p:cNvPr>
          <p:cNvSpPr txBox="1"/>
          <p:nvPr/>
        </p:nvSpPr>
        <p:spPr>
          <a:xfrm>
            <a:off x="435374" y="2954706"/>
            <a:ext cx="23493930" cy="4985980"/>
          </a:xfrm>
          <a:prstGeom prst="rect">
            <a:avLst/>
          </a:prstGeom>
          <a:noFill/>
        </p:spPr>
        <p:txBody>
          <a:bodyPr wrap="square">
            <a:spAutoFit/>
          </a:bodyPr>
          <a:lstStyle/>
          <a:p>
            <a:r>
              <a:rPr lang="fr-CA" sz="3000" dirty="0">
                <a:solidFill>
                  <a:schemeClr val="bg1"/>
                </a:solidFill>
                <a:latin typeface="Calibri" panose="020F0502020204030204" pitchFamily="34" charset="0"/>
                <a:cs typeface="Calibri" panose="020F0502020204030204" pitchFamily="34" charset="0"/>
              </a:rPr>
              <a:t>Un flux RSS est un format de fichier particulier dont le contenu est produit automatiquement (sauf cas exceptionnels) en fonction des mises à jour d'un site web. Ce contenu est laissé au libre choix du producteur du flux, mais très généralement se compose des titres des mises à jour de pages ou d'articles (par exemple : "nouvelle promotion"), des liens hypertextes correspondants, et de descriptions, en quelques lignes, de ces mises à jour. </a:t>
            </a:r>
          </a:p>
          <a:p>
            <a:r>
              <a:rPr lang="fr-CA" sz="1800" b="1" i="1" dirty="0">
                <a:solidFill>
                  <a:schemeClr val="bg1"/>
                </a:solidFill>
                <a:latin typeface="Calibri" panose="020F0502020204030204" pitchFamily="34" charset="0"/>
                <a:cs typeface="Calibri" panose="020F0502020204030204" pitchFamily="34" charset="0"/>
              </a:rPr>
              <a:t>(Source : </a:t>
            </a:r>
            <a:r>
              <a:rPr lang="fr-CA" sz="1800" b="1" i="1" dirty="0">
                <a:solidFill>
                  <a:schemeClr val="bg1"/>
                </a:solidFill>
                <a:latin typeface="Calibri" panose="020F0502020204030204" pitchFamily="34" charset="0"/>
                <a:cs typeface="Calibri" panose="020F0502020204030204" pitchFamily="34" charset="0"/>
                <a:hlinkClick r:id="rId2"/>
              </a:rPr>
              <a:t>https://www.journaldunet.fr/web-tech/guide-de-l-entreprise-digitale/1125572-rss-qu-est-ce-que-c-est/</a:t>
            </a:r>
            <a:r>
              <a:rPr lang="fr-CA" sz="1800" b="1" i="1" dirty="0">
                <a:solidFill>
                  <a:schemeClr val="bg1"/>
                </a:solidFill>
                <a:latin typeface="Calibri" panose="020F0502020204030204" pitchFamily="34" charset="0"/>
                <a:cs typeface="Calibri" panose="020F0502020204030204" pitchFamily="34" charset="0"/>
              </a:rPr>
              <a:t> ) </a:t>
            </a:r>
          </a:p>
          <a:p>
            <a:endParaRPr lang="fr-FR" sz="3000" b="1" i="1" dirty="0">
              <a:solidFill>
                <a:schemeClr val="bg1"/>
              </a:solidFill>
              <a:latin typeface="Calibri" panose="020F0502020204030204" pitchFamily="34" charset="0"/>
              <a:cs typeface="Calibri" panose="020F0502020204030204" pitchFamily="34" charset="0"/>
            </a:endParaRPr>
          </a:p>
          <a:p>
            <a:r>
              <a:rPr lang="fr-CA" sz="3000" dirty="0">
                <a:solidFill>
                  <a:schemeClr val="bg1"/>
                </a:solidFill>
                <a:latin typeface="Calibri" panose="020F0502020204030204" pitchFamily="34" charset="0"/>
                <a:cs typeface="Calibri" panose="020F0502020204030204" pitchFamily="34" charset="0"/>
              </a:rPr>
              <a:t>S'abonner au flux RSS d'un site, c'est comme lui demander de nous envoyer le nouveau contenu, au fur et à mesure qu'il est publié.</a:t>
            </a:r>
          </a:p>
          <a:p>
            <a:r>
              <a:rPr lang="fr-CA" sz="3000" dirty="0">
                <a:solidFill>
                  <a:schemeClr val="bg1"/>
                </a:solidFill>
                <a:latin typeface="Calibri" panose="020F0502020204030204" pitchFamily="34" charset="0"/>
                <a:cs typeface="Calibri" panose="020F0502020204030204" pitchFamily="34" charset="0"/>
              </a:rPr>
              <a:t>Comme ça, on n'est pas obligé de développer le réflexe de visiter chaque jour nos sites préférés.</a:t>
            </a:r>
          </a:p>
          <a:p>
            <a:r>
              <a:rPr lang="fr-CA" sz="3000" dirty="0">
                <a:solidFill>
                  <a:schemeClr val="bg1"/>
                </a:solidFill>
                <a:latin typeface="Calibri" panose="020F0502020204030204" pitchFamily="34" charset="0"/>
                <a:cs typeface="Calibri" panose="020F0502020204030204" pitchFamily="34" charset="0"/>
              </a:rPr>
              <a:t>On est automatiquement mis au courant de toutes les mises à jour des sites auxquels on est abonné au flux RSS!</a:t>
            </a:r>
          </a:p>
          <a:p>
            <a:r>
              <a:rPr lang="fr-CA" sz="3000" dirty="0">
                <a:solidFill>
                  <a:schemeClr val="bg1"/>
                </a:solidFill>
                <a:latin typeface="Calibri" panose="020F0502020204030204" pitchFamily="34" charset="0"/>
                <a:cs typeface="Calibri" panose="020F0502020204030204" pitchFamily="34" charset="0"/>
              </a:rPr>
              <a:t>Bref, c'est une façon d'avoir, en un seul endroit, toute l'actualité qui nous intéresse.</a:t>
            </a:r>
          </a:p>
          <a:p>
            <a:r>
              <a:rPr lang="fr-CA" dirty="0">
                <a:solidFill>
                  <a:schemeClr val="bg1"/>
                </a:solidFill>
                <a:latin typeface="Calibri" panose="020F0502020204030204" pitchFamily="34" charset="0"/>
                <a:cs typeface="Calibri" panose="020F0502020204030204" pitchFamily="34" charset="0"/>
              </a:rPr>
              <a:t>(source : </a:t>
            </a:r>
            <a:r>
              <a:rPr lang="fr-CA" dirty="0">
                <a:solidFill>
                  <a:schemeClr val="bg1"/>
                </a:solidFill>
                <a:latin typeface="Calibri" panose="020F0502020204030204" pitchFamily="34" charset="0"/>
                <a:cs typeface="Calibri" panose="020F0502020204030204" pitchFamily="34" charset="0"/>
                <a:hlinkClick r:id="rId3"/>
              </a:rPr>
              <a:t>https://francoischarron.com/sur-le-web/trucs-conseils/quest-ce-que-les-flux-rss-et-comment-les-utiliser/K5yqzuX1TO/</a:t>
            </a:r>
            <a:r>
              <a:rPr lang="fr-CA" dirty="0">
                <a:solidFill>
                  <a:schemeClr val="bg1"/>
                </a:solidFill>
                <a:latin typeface="Calibri" panose="020F0502020204030204" pitchFamily="34" charset="0"/>
                <a:cs typeface="Calibri" panose="020F0502020204030204" pitchFamily="34" charset="0"/>
              </a:rPr>
              <a:t>)</a:t>
            </a:r>
          </a:p>
          <a:p>
            <a:endParaRPr lang="fr-FR" sz="3000" dirty="0">
              <a:solidFill>
                <a:schemeClr val="bg1"/>
              </a:solidFill>
              <a:latin typeface="Calibri" panose="020F0502020204030204" pitchFamily="34" charset="0"/>
              <a:cs typeface="Calibri" panose="020F0502020204030204" pitchFamily="34" charset="0"/>
            </a:endParaRPr>
          </a:p>
        </p:txBody>
      </p:sp>
      <p:pic>
        <p:nvPicPr>
          <p:cNvPr id="2050" name="Picture 2" descr="RSS — Wikipédia">
            <a:extLst>
              <a:ext uri="{FF2B5EF4-FFF2-40B4-BE49-F238E27FC236}">
                <a16:creationId xmlns:a16="http://schemas.microsoft.com/office/drawing/2014/main" id="{D544E102-CFA8-815F-8B2B-165914ACE4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7560" y="7747129"/>
            <a:ext cx="4828902" cy="4828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901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fade">
                                      <p:cBhvr>
                                        <p:cTn id="27" dur="500"/>
                                        <p:tgtEl>
                                          <p:spTgt spid="10">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fade">
                                      <p:cBhvr>
                                        <p:cTn id="4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58</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FLUX RSS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6" name="ZoneTexte 5">
            <a:extLst>
              <a:ext uri="{FF2B5EF4-FFF2-40B4-BE49-F238E27FC236}">
                <a16:creationId xmlns:a16="http://schemas.microsoft.com/office/drawing/2014/main" id="{88E86600-C8C4-430D-A39E-249B12DDE58E}"/>
              </a:ext>
            </a:extLst>
          </p:cNvPr>
          <p:cNvSpPr txBox="1"/>
          <p:nvPr/>
        </p:nvSpPr>
        <p:spPr>
          <a:xfrm>
            <a:off x="454696" y="2365287"/>
            <a:ext cx="12192000" cy="1015663"/>
          </a:xfrm>
          <a:prstGeom prst="rect">
            <a:avLst/>
          </a:prstGeom>
          <a:noFill/>
        </p:spPr>
        <p:txBody>
          <a:bodyPr wrap="square">
            <a:spAutoFit/>
          </a:bodyPr>
          <a:lstStyle/>
          <a:p>
            <a:endParaRPr lang="fr-FR" sz="3000" b="0" i="0" u="none" strike="noStrike" baseline="0" dirty="0">
              <a:solidFill>
                <a:schemeClr val="bg1"/>
              </a:solidFill>
              <a:latin typeface="Calibri" panose="020F0502020204030204" pitchFamily="34" charset="0"/>
              <a:cs typeface="Calibri" panose="020F0502020204030204" pitchFamily="34" charset="0"/>
            </a:endParaRPr>
          </a:p>
          <a:p>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E1B448E3-C73F-1340-7174-ABC5DD265972}"/>
              </a:ext>
            </a:extLst>
          </p:cNvPr>
          <p:cNvSpPr txBox="1"/>
          <p:nvPr/>
        </p:nvSpPr>
        <p:spPr>
          <a:xfrm>
            <a:off x="476128" y="2206602"/>
            <a:ext cx="14996986" cy="553998"/>
          </a:xfrm>
          <a:prstGeom prst="rect">
            <a:avLst/>
          </a:prstGeom>
          <a:noFill/>
        </p:spPr>
        <p:txBody>
          <a:bodyPr wrap="square">
            <a:spAutoFit/>
          </a:bodyPr>
          <a:lstStyle/>
          <a:p>
            <a:r>
              <a:rPr lang="fr-FR" sz="3000" dirty="0">
                <a:solidFill>
                  <a:srgbClr val="2F5497"/>
                </a:solidFill>
                <a:latin typeface="Calibri" panose="020F0502020204030204" pitchFamily="34" charset="0"/>
                <a:cs typeface="Calibri" panose="020F0502020204030204" pitchFamily="34" charset="0"/>
              </a:rPr>
              <a:t>S’abonner à un Flux RSS dans Outlook</a:t>
            </a:r>
          </a:p>
        </p:txBody>
      </p:sp>
      <p:sp>
        <p:nvSpPr>
          <p:cNvPr id="3" name="ZoneTexte 2">
            <a:extLst>
              <a:ext uri="{FF2B5EF4-FFF2-40B4-BE49-F238E27FC236}">
                <a16:creationId xmlns:a16="http://schemas.microsoft.com/office/drawing/2014/main" id="{E7198DF0-325B-B63B-A0D9-691C665F2523}"/>
              </a:ext>
            </a:extLst>
          </p:cNvPr>
          <p:cNvSpPr txBox="1"/>
          <p:nvPr/>
        </p:nvSpPr>
        <p:spPr>
          <a:xfrm>
            <a:off x="454696" y="3265208"/>
            <a:ext cx="13124778" cy="8402300"/>
          </a:xfrm>
          <a:prstGeom prst="rect">
            <a:avLst/>
          </a:prstGeom>
          <a:noFill/>
        </p:spPr>
        <p:txBody>
          <a:bodyPr wrap="square">
            <a:spAutoFit/>
          </a:bodyPr>
          <a:lstStyle/>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Assurez-vous d’avoir l’accès à vos flux en vérifiant si coché et sinon en cochant l’option «  tout élément de flux RSS… »</a:t>
            </a: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Ouvrir la liste des dossiers Outlook (Cliquez en haut à gauche sur les boutons Autres applications, puis Dossiers)</a:t>
            </a: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Cliquer droit sur le dossier Abonnement RSS, puis sur Ajouter un flux RSS </a:t>
            </a: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Trouver votre site et le flux sur lequel s’abonner</a:t>
            </a: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CA" sz="3000" dirty="0">
                <a:solidFill>
                  <a:schemeClr val="bg1"/>
                </a:solidFill>
                <a:latin typeface="Calibri" panose="020F0502020204030204" pitchFamily="34" charset="0"/>
                <a:cs typeface="Calibri" panose="020F0502020204030204" pitchFamily="34" charset="0"/>
              </a:rPr>
              <a:t>et coller l'adresse URL du flux RSS dans la boite de dialogue Outlook qui est ouverte.</a:t>
            </a: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endParaRPr lang="fr-CA" sz="3000" dirty="0">
              <a:solidFill>
                <a:schemeClr val="bg1"/>
              </a:solidFill>
              <a:latin typeface="Calibri" panose="020F0502020204030204" pitchFamily="34" charset="0"/>
              <a:cs typeface="Calibri" panose="020F0502020204030204" pitchFamily="34" charset="0"/>
            </a:endParaRPr>
          </a:p>
          <a:p>
            <a:pPr marL="514350" indent="-514350">
              <a:buFont typeface="+mj-lt"/>
              <a:buAutoNum type="arabicPeriod"/>
            </a:pPr>
            <a:r>
              <a:rPr lang="fr-FR" sz="3000" dirty="0">
                <a:solidFill>
                  <a:schemeClr val="bg1"/>
                </a:solidFill>
                <a:latin typeface="Calibri" panose="020F0502020204030204" pitchFamily="34" charset="0"/>
                <a:cs typeface="Calibri" panose="020F0502020204030204" pitchFamily="34" charset="0"/>
              </a:rPr>
              <a:t>Un message d’avertissement pour vous protéger apparaît. À vous de valider votre abonnement.</a:t>
            </a:r>
            <a:endParaRPr lang="fr-CA" sz="3000" dirty="0">
              <a:solidFill>
                <a:schemeClr val="bg1"/>
              </a:solidFill>
              <a:latin typeface="Calibri" panose="020F0502020204030204" pitchFamily="34" charset="0"/>
              <a:cs typeface="Calibri" panose="020F0502020204030204" pitchFamily="34" charset="0"/>
            </a:endParaRPr>
          </a:p>
        </p:txBody>
      </p:sp>
      <p:pic>
        <p:nvPicPr>
          <p:cNvPr id="11" name="Image 10">
            <a:extLst>
              <a:ext uri="{FF2B5EF4-FFF2-40B4-BE49-F238E27FC236}">
                <a16:creationId xmlns:a16="http://schemas.microsoft.com/office/drawing/2014/main" id="{06A6E87E-E849-EC9F-BFB9-8F491873E488}"/>
              </a:ext>
            </a:extLst>
          </p:cNvPr>
          <p:cNvPicPr>
            <a:picLocks noChangeAspect="1"/>
          </p:cNvPicPr>
          <p:nvPr/>
        </p:nvPicPr>
        <p:blipFill>
          <a:blip r:embed="rId2"/>
          <a:stretch>
            <a:fillRect/>
          </a:stretch>
        </p:blipFill>
        <p:spPr>
          <a:xfrm>
            <a:off x="13637901" y="3138242"/>
            <a:ext cx="10418531" cy="2321931"/>
          </a:xfrm>
          <a:prstGeom prst="rect">
            <a:avLst/>
          </a:prstGeom>
        </p:spPr>
      </p:pic>
      <p:grpSp>
        <p:nvGrpSpPr>
          <p:cNvPr id="22" name="Groupe 21">
            <a:extLst>
              <a:ext uri="{FF2B5EF4-FFF2-40B4-BE49-F238E27FC236}">
                <a16:creationId xmlns:a16="http://schemas.microsoft.com/office/drawing/2014/main" id="{93F2C5C8-C0A2-7D69-980C-463A96E98565}"/>
              </a:ext>
            </a:extLst>
          </p:cNvPr>
          <p:cNvGrpSpPr/>
          <p:nvPr/>
        </p:nvGrpSpPr>
        <p:grpSpPr>
          <a:xfrm>
            <a:off x="10363814" y="5194009"/>
            <a:ext cx="1770134" cy="1164305"/>
            <a:chOff x="18105365" y="7079448"/>
            <a:chExt cx="1770134" cy="1164305"/>
          </a:xfrm>
        </p:grpSpPr>
        <p:pic>
          <p:nvPicPr>
            <p:cNvPr id="14" name="Image 13">
              <a:extLst>
                <a:ext uri="{FF2B5EF4-FFF2-40B4-BE49-F238E27FC236}">
                  <a16:creationId xmlns:a16="http://schemas.microsoft.com/office/drawing/2014/main" id="{561850C0-6055-1D64-8940-61B9326DDD16}"/>
                </a:ext>
              </a:extLst>
            </p:cNvPr>
            <p:cNvPicPr>
              <a:picLocks noChangeAspect="1"/>
            </p:cNvPicPr>
            <p:nvPr/>
          </p:nvPicPr>
          <p:blipFill rotWithShape="1">
            <a:blip r:embed="rId3"/>
            <a:srcRect l="4276" t="23531" r="91435" b="65383"/>
            <a:stretch/>
          </p:blipFill>
          <p:spPr>
            <a:xfrm>
              <a:off x="19082668" y="7091625"/>
              <a:ext cx="792831" cy="1152128"/>
            </a:xfrm>
            <a:prstGeom prst="rect">
              <a:avLst/>
            </a:prstGeom>
          </p:spPr>
        </p:pic>
        <p:pic>
          <p:nvPicPr>
            <p:cNvPr id="15" name="Image 14">
              <a:extLst>
                <a:ext uri="{FF2B5EF4-FFF2-40B4-BE49-F238E27FC236}">
                  <a16:creationId xmlns:a16="http://schemas.microsoft.com/office/drawing/2014/main" id="{1677E58A-E1C6-9F90-CE7E-825CA79E7590}"/>
                </a:ext>
              </a:extLst>
            </p:cNvPr>
            <p:cNvPicPr>
              <a:picLocks noChangeAspect="1"/>
            </p:cNvPicPr>
            <p:nvPr/>
          </p:nvPicPr>
          <p:blipFill>
            <a:blip r:embed="rId4"/>
            <a:stretch>
              <a:fillRect/>
            </a:stretch>
          </p:blipFill>
          <p:spPr>
            <a:xfrm>
              <a:off x="18105365" y="7079448"/>
              <a:ext cx="941299" cy="843923"/>
            </a:xfrm>
            <a:prstGeom prst="rect">
              <a:avLst/>
            </a:prstGeom>
          </p:spPr>
        </p:pic>
      </p:grpSp>
      <p:pic>
        <p:nvPicPr>
          <p:cNvPr id="24" name="Image 23">
            <a:extLst>
              <a:ext uri="{FF2B5EF4-FFF2-40B4-BE49-F238E27FC236}">
                <a16:creationId xmlns:a16="http://schemas.microsoft.com/office/drawing/2014/main" id="{852DF48B-404D-8E47-DCBD-F32A43BC230E}"/>
              </a:ext>
            </a:extLst>
          </p:cNvPr>
          <p:cNvPicPr>
            <a:picLocks noChangeAspect="1"/>
          </p:cNvPicPr>
          <p:nvPr/>
        </p:nvPicPr>
        <p:blipFill rotWithShape="1">
          <a:blip r:embed="rId5"/>
          <a:srcRect l="6296" t="30814" r="71583" b="55302"/>
          <a:stretch/>
        </p:blipFill>
        <p:spPr>
          <a:xfrm>
            <a:off x="13637901" y="6072776"/>
            <a:ext cx="5872313" cy="2072293"/>
          </a:xfrm>
          <a:prstGeom prst="rect">
            <a:avLst/>
          </a:prstGeom>
        </p:spPr>
      </p:pic>
      <p:pic>
        <p:nvPicPr>
          <p:cNvPr id="28" name="Image 27">
            <a:extLst>
              <a:ext uri="{FF2B5EF4-FFF2-40B4-BE49-F238E27FC236}">
                <a16:creationId xmlns:a16="http://schemas.microsoft.com/office/drawing/2014/main" id="{875583F6-97EE-4B05-5EEB-410C170FA4AA}"/>
              </a:ext>
            </a:extLst>
          </p:cNvPr>
          <p:cNvPicPr>
            <a:picLocks noChangeAspect="1"/>
          </p:cNvPicPr>
          <p:nvPr/>
        </p:nvPicPr>
        <p:blipFill rotWithShape="1">
          <a:blip r:embed="rId6"/>
          <a:srcRect l="17901" t="55429" r="21221" b="36998"/>
          <a:stretch/>
        </p:blipFill>
        <p:spPr>
          <a:xfrm>
            <a:off x="4585028" y="8145069"/>
            <a:ext cx="8471070" cy="592479"/>
          </a:xfrm>
          <a:prstGeom prst="rect">
            <a:avLst/>
          </a:prstGeom>
        </p:spPr>
      </p:pic>
      <p:pic>
        <p:nvPicPr>
          <p:cNvPr id="7" name="Image 6">
            <a:extLst>
              <a:ext uri="{FF2B5EF4-FFF2-40B4-BE49-F238E27FC236}">
                <a16:creationId xmlns:a16="http://schemas.microsoft.com/office/drawing/2014/main" id="{4E30A86F-2EF6-8449-C7AC-CC0FC4DF75B9}"/>
              </a:ext>
            </a:extLst>
          </p:cNvPr>
          <p:cNvPicPr>
            <a:picLocks noChangeAspect="1"/>
          </p:cNvPicPr>
          <p:nvPr/>
        </p:nvPicPr>
        <p:blipFill>
          <a:blip r:embed="rId7"/>
          <a:stretch>
            <a:fillRect/>
          </a:stretch>
        </p:blipFill>
        <p:spPr>
          <a:xfrm>
            <a:off x="13573322" y="8501417"/>
            <a:ext cx="3560027" cy="1510315"/>
          </a:xfrm>
          <a:prstGeom prst="rect">
            <a:avLst/>
          </a:prstGeom>
        </p:spPr>
      </p:pic>
      <p:pic>
        <p:nvPicPr>
          <p:cNvPr id="12" name="Image 11">
            <a:extLst>
              <a:ext uri="{FF2B5EF4-FFF2-40B4-BE49-F238E27FC236}">
                <a16:creationId xmlns:a16="http://schemas.microsoft.com/office/drawing/2014/main" id="{34607D43-0CBE-7494-E964-F71C3A59CCE9}"/>
              </a:ext>
            </a:extLst>
          </p:cNvPr>
          <p:cNvPicPr>
            <a:picLocks noChangeAspect="1"/>
          </p:cNvPicPr>
          <p:nvPr/>
        </p:nvPicPr>
        <p:blipFill>
          <a:blip r:embed="rId8"/>
          <a:stretch>
            <a:fillRect/>
          </a:stretch>
        </p:blipFill>
        <p:spPr>
          <a:xfrm>
            <a:off x="13637901" y="10332559"/>
            <a:ext cx="7195059" cy="1991920"/>
          </a:xfrm>
          <a:prstGeom prst="rect">
            <a:avLst/>
          </a:prstGeom>
        </p:spPr>
      </p:pic>
    </p:spTree>
    <p:extLst>
      <p:ext uri="{BB962C8B-B14F-4D97-AF65-F5344CB8AC3E}">
        <p14:creationId xmlns:p14="http://schemas.microsoft.com/office/powerpoint/2010/main" val="1600381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fade">
                                      <p:cBhvr>
                                        <p:cTn id="3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59</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65812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fr-CA" altLang="x-none" sz="7200" b="1" dirty="0">
                <a:solidFill>
                  <a:srgbClr val="000000"/>
                </a:solidFill>
                <a:latin typeface="Montserrat Semi" charset="0"/>
                <a:ea typeface="Montserrat Semi" charset="0"/>
                <a:cs typeface="Montserrat Semi" charset="0"/>
                <a:sym typeface="Poppins Medium" charset="0"/>
              </a:rPr>
              <a:t>UNE PRATIQUE DE GAIN DE TEMPS SUR OUTLOOK</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6" name="ZoneTexte 5">
            <a:extLst>
              <a:ext uri="{FF2B5EF4-FFF2-40B4-BE49-F238E27FC236}">
                <a16:creationId xmlns:a16="http://schemas.microsoft.com/office/drawing/2014/main" id="{88E86600-C8C4-430D-A39E-249B12DDE58E}"/>
              </a:ext>
            </a:extLst>
          </p:cNvPr>
          <p:cNvSpPr txBox="1"/>
          <p:nvPr/>
        </p:nvSpPr>
        <p:spPr>
          <a:xfrm>
            <a:off x="454696" y="2365287"/>
            <a:ext cx="12192000" cy="1015663"/>
          </a:xfrm>
          <a:prstGeom prst="rect">
            <a:avLst/>
          </a:prstGeom>
          <a:noFill/>
        </p:spPr>
        <p:txBody>
          <a:bodyPr wrap="square">
            <a:spAutoFit/>
          </a:bodyPr>
          <a:lstStyle/>
          <a:p>
            <a:endParaRPr lang="fr-FR" sz="3000" b="0" i="0" u="none" strike="noStrike" baseline="0" dirty="0">
              <a:solidFill>
                <a:schemeClr val="bg1"/>
              </a:solidFill>
              <a:latin typeface="Calibri" panose="020F0502020204030204" pitchFamily="34" charset="0"/>
              <a:cs typeface="Calibri" panose="020F0502020204030204" pitchFamily="34" charset="0"/>
            </a:endParaRPr>
          </a:p>
          <a:p>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E1B448E3-C73F-1340-7174-ABC5DD265972}"/>
              </a:ext>
            </a:extLst>
          </p:cNvPr>
          <p:cNvSpPr txBox="1"/>
          <p:nvPr/>
        </p:nvSpPr>
        <p:spPr>
          <a:xfrm>
            <a:off x="476128" y="2206602"/>
            <a:ext cx="14996986" cy="553998"/>
          </a:xfrm>
          <a:prstGeom prst="rect">
            <a:avLst/>
          </a:prstGeom>
          <a:noFill/>
        </p:spPr>
        <p:txBody>
          <a:bodyPr wrap="square">
            <a:spAutoFit/>
          </a:bodyPr>
          <a:lstStyle/>
          <a:p>
            <a:r>
              <a:rPr lang="fr-FR" sz="3000" dirty="0">
                <a:solidFill>
                  <a:srgbClr val="2F5497"/>
                </a:solidFill>
                <a:latin typeface="Calibri" panose="020F0502020204030204" pitchFamily="34" charset="0"/>
                <a:cs typeface="Calibri" panose="020F0502020204030204" pitchFamily="34" charset="0"/>
              </a:rPr>
              <a:t>Le Glisser-lâcher</a:t>
            </a:r>
          </a:p>
        </p:txBody>
      </p:sp>
      <p:sp>
        <p:nvSpPr>
          <p:cNvPr id="3" name="ZoneTexte 2">
            <a:extLst>
              <a:ext uri="{FF2B5EF4-FFF2-40B4-BE49-F238E27FC236}">
                <a16:creationId xmlns:a16="http://schemas.microsoft.com/office/drawing/2014/main" id="{E7198DF0-325B-B63B-A0D9-691C665F2523}"/>
              </a:ext>
            </a:extLst>
          </p:cNvPr>
          <p:cNvSpPr txBox="1"/>
          <p:nvPr/>
        </p:nvSpPr>
        <p:spPr>
          <a:xfrm>
            <a:off x="454696" y="2897560"/>
            <a:ext cx="21746416" cy="8402300"/>
          </a:xfrm>
          <a:prstGeom prst="rect">
            <a:avLst/>
          </a:prstGeom>
          <a:noFill/>
        </p:spPr>
        <p:txBody>
          <a:bodyPr wrap="square">
            <a:spAutoFit/>
          </a:bodyPr>
          <a:lstStyle/>
          <a:p>
            <a:r>
              <a:rPr lang="fr-CA" sz="3000" dirty="0">
                <a:solidFill>
                  <a:schemeClr val="bg1"/>
                </a:solidFill>
                <a:latin typeface="Calibri" panose="020F0502020204030204" pitchFamily="34" charset="0"/>
                <a:cs typeface="Calibri" panose="020F0502020204030204" pitchFamily="34" charset="0"/>
              </a:rPr>
              <a:t>Pour une organisation plus efficace sur Outlook, voilà selon moi les meilleures pratiques à adopter :</a:t>
            </a:r>
          </a:p>
          <a:p>
            <a:endParaRPr lang="fr-CA" sz="3000" dirty="0">
              <a:solidFill>
                <a:schemeClr val="bg1"/>
              </a:solidFill>
              <a:latin typeface="Calibri" panose="020F0502020204030204" pitchFamily="34" charset="0"/>
              <a:cs typeface="Calibri" panose="020F0502020204030204" pitchFamily="34" charset="0"/>
            </a:endParaRPr>
          </a:p>
          <a:p>
            <a:r>
              <a:rPr lang="fr-CA" sz="3000" dirty="0">
                <a:solidFill>
                  <a:schemeClr val="bg1"/>
                </a:solidFill>
                <a:latin typeface="Calibri" panose="020F0502020204030204" pitchFamily="34" charset="0"/>
                <a:cs typeface="Calibri" panose="020F0502020204030204" pitchFamily="34" charset="0"/>
              </a:rPr>
              <a:t>Utilisez le « Glisser-lâcher » pour transformer tout élément Outlook en un autre (un courriel en rendez-vous, en tâche ou en contact, un rendez-vous en tâche…)</a:t>
            </a:r>
          </a:p>
          <a:p>
            <a:endParaRPr lang="fr-CA" sz="3000" dirty="0">
              <a:solidFill>
                <a:schemeClr val="bg1"/>
              </a:solidFill>
              <a:latin typeface="Calibri" panose="020F0502020204030204" pitchFamily="34" charset="0"/>
              <a:cs typeface="Calibri" panose="020F0502020204030204" pitchFamily="34" charset="0"/>
            </a:endParaRPr>
          </a:p>
          <a:p>
            <a:r>
              <a:rPr lang="fr-CA" sz="3000" dirty="0">
                <a:solidFill>
                  <a:schemeClr val="bg1"/>
                </a:solidFill>
                <a:latin typeface="Calibri" panose="020F0502020204030204" pitchFamily="34" charset="0"/>
                <a:cs typeface="Calibri" panose="020F0502020204030204" pitchFamily="34" charset="0"/>
              </a:rPr>
              <a:t>Il convient de glisser un élément (ex. une tâche) vers un autre (ex. Calendrier)au niveau de votre volet de navigation situé à gauche de votre écran.</a:t>
            </a:r>
          </a:p>
          <a:p>
            <a:endParaRPr lang="fr-CA" sz="3000" dirty="0">
              <a:solidFill>
                <a:schemeClr val="bg1"/>
              </a:solidFill>
              <a:latin typeface="Calibri" panose="020F0502020204030204" pitchFamily="34" charset="0"/>
              <a:cs typeface="Calibri" panose="020F0502020204030204" pitchFamily="34" charset="0"/>
            </a:endParaRPr>
          </a:p>
          <a:p>
            <a:r>
              <a:rPr lang="fr-CA" sz="3000" dirty="0">
                <a:solidFill>
                  <a:schemeClr val="bg1"/>
                </a:solidFill>
                <a:latin typeface="Calibri" panose="020F0502020204030204" pitchFamily="34" charset="0"/>
                <a:cs typeface="Calibri" panose="020F0502020204030204" pitchFamily="34" charset="0"/>
              </a:rPr>
              <a:t>Cependant le glisser-lâcher avec le côté gauche de la souris comporte</a:t>
            </a:r>
          </a:p>
          <a:p>
            <a:r>
              <a:rPr lang="fr-CA" sz="3000" dirty="0">
                <a:solidFill>
                  <a:schemeClr val="bg1"/>
                </a:solidFill>
                <a:latin typeface="Calibri" panose="020F0502020204030204" pitchFamily="34" charset="0"/>
                <a:cs typeface="Calibri" panose="020F0502020204030204" pitchFamily="34" charset="0"/>
              </a:rPr>
              <a:t>quelques inconvénients à prendre en compte :</a:t>
            </a:r>
          </a:p>
          <a:p>
            <a:pPr marL="1257300" indent="-457200">
              <a:buFont typeface="Wingdings" panose="05000000000000000000" pitchFamily="2" charset="2"/>
              <a:buChar char="ü"/>
            </a:pPr>
            <a:r>
              <a:rPr lang="fr-CA" sz="3000" dirty="0">
                <a:solidFill>
                  <a:schemeClr val="bg1"/>
                </a:solidFill>
                <a:latin typeface="Calibri" panose="020F0502020204030204" pitchFamily="34" charset="0"/>
                <a:cs typeface="Calibri" panose="020F0502020204030204" pitchFamily="34" charset="0"/>
              </a:rPr>
              <a:t>La duplication de l’élément</a:t>
            </a:r>
          </a:p>
          <a:p>
            <a:pPr marL="1257300" indent="-457200">
              <a:buFont typeface="Wingdings" panose="05000000000000000000" pitchFamily="2" charset="2"/>
              <a:buChar char="ü"/>
            </a:pPr>
            <a:r>
              <a:rPr lang="fr-CA" sz="3000" dirty="0">
                <a:solidFill>
                  <a:schemeClr val="bg1"/>
                </a:solidFill>
                <a:latin typeface="Calibri" panose="020F0502020204030204" pitchFamily="34" charset="0"/>
                <a:cs typeface="Calibri" panose="020F0502020204030204" pitchFamily="34" charset="0"/>
              </a:rPr>
              <a:t>Les pièces jointes disparaissent…</a:t>
            </a:r>
          </a:p>
          <a:p>
            <a:endParaRPr lang="fr-CA" sz="3000" dirty="0">
              <a:solidFill>
                <a:schemeClr val="bg1"/>
              </a:solidFill>
              <a:latin typeface="Calibri" panose="020F0502020204030204" pitchFamily="34" charset="0"/>
              <a:cs typeface="Calibri" panose="020F0502020204030204" pitchFamily="34" charset="0"/>
            </a:endParaRPr>
          </a:p>
          <a:p>
            <a:r>
              <a:rPr lang="fr-CA" sz="3000" dirty="0">
                <a:solidFill>
                  <a:schemeClr val="bg1"/>
                </a:solidFill>
                <a:latin typeface="Calibri" panose="020F0502020204030204" pitchFamily="34" charset="0"/>
                <a:cs typeface="Calibri" panose="020F0502020204030204" pitchFamily="34" charset="0"/>
              </a:rPr>
              <a:t>Pour pallier ces troubles, préférez le « Glisser-lâcher » avec le </a:t>
            </a:r>
            <a:r>
              <a:rPr lang="fr-CA" sz="3000" b="1" dirty="0">
                <a:solidFill>
                  <a:schemeClr val="bg1"/>
                </a:solidFill>
                <a:latin typeface="Calibri" panose="020F0502020204030204" pitchFamily="34" charset="0"/>
                <a:cs typeface="Calibri" panose="020F0502020204030204" pitchFamily="34" charset="0"/>
              </a:rPr>
              <a:t>côté droit </a:t>
            </a:r>
            <a:r>
              <a:rPr lang="fr-CA" sz="3000" dirty="0">
                <a:solidFill>
                  <a:schemeClr val="bg1"/>
                </a:solidFill>
                <a:latin typeface="Calibri" panose="020F0502020204030204" pitchFamily="34" charset="0"/>
                <a:cs typeface="Calibri" panose="020F0502020204030204" pitchFamily="34" charset="0"/>
              </a:rPr>
              <a:t>de la souris. </a:t>
            </a:r>
          </a:p>
          <a:p>
            <a:r>
              <a:rPr lang="fr-CA" sz="3000" dirty="0">
                <a:solidFill>
                  <a:schemeClr val="bg1"/>
                </a:solidFill>
                <a:latin typeface="Calibri" panose="020F0502020204030204" pitchFamily="34" charset="0"/>
                <a:cs typeface="Calibri" panose="020F0502020204030204" pitchFamily="34" charset="0"/>
              </a:rPr>
              <a:t>Dans ce cas, vous obtenez un choix d’options qui vous permettra de déterminer exactement l'option qui vous intéresse.</a:t>
            </a:r>
          </a:p>
          <a:p>
            <a:endParaRPr lang="fr-CA" sz="3000" dirty="0">
              <a:solidFill>
                <a:schemeClr val="bg1"/>
              </a:solidFill>
              <a:latin typeface="Calibri" panose="020F0502020204030204" pitchFamily="34" charset="0"/>
              <a:cs typeface="Calibri" panose="020F0502020204030204" pitchFamily="34" charset="0"/>
            </a:endParaRPr>
          </a:p>
          <a:p>
            <a:r>
              <a:rPr lang="fr-CA" sz="3000" b="1" i="1" dirty="0">
                <a:solidFill>
                  <a:schemeClr val="bg1"/>
                </a:solidFill>
                <a:latin typeface="Calibri" panose="020F0502020204030204" pitchFamily="34" charset="0"/>
                <a:cs typeface="Calibri" panose="020F0502020204030204" pitchFamily="34" charset="0"/>
              </a:rPr>
              <a:t>Dans nos exemple, nous avons placer en pièce jointe d’un rdv</a:t>
            </a:r>
            <a:br>
              <a:rPr lang="fr-CA" sz="3000" b="1" i="1" dirty="0">
                <a:solidFill>
                  <a:schemeClr val="bg1"/>
                </a:solidFill>
                <a:latin typeface="Calibri" panose="020F0502020204030204" pitchFamily="34" charset="0"/>
                <a:cs typeface="Calibri" panose="020F0502020204030204" pitchFamily="34" charset="0"/>
              </a:rPr>
            </a:br>
            <a:r>
              <a:rPr lang="fr-CA" sz="3000" b="1" i="1" dirty="0">
                <a:solidFill>
                  <a:schemeClr val="bg1"/>
                </a:solidFill>
                <a:latin typeface="Calibri" panose="020F0502020204030204" pitchFamily="34" charset="0"/>
                <a:cs typeface="Calibri" panose="020F0502020204030204" pitchFamily="34" charset="0"/>
              </a:rPr>
              <a:t>le courriel cliqué-glissé avec le côté droit de la souris</a:t>
            </a:r>
            <a:r>
              <a:rPr lang="fr-CA" sz="3000" dirty="0">
                <a:solidFill>
                  <a:schemeClr val="bg1"/>
                </a:solidFill>
                <a:latin typeface="Calibri" panose="020F0502020204030204" pitchFamily="34" charset="0"/>
                <a:cs typeface="Calibri" panose="020F0502020204030204" pitchFamily="34" charset="0"/>
              </a:rPr>
              <a:t>.</a:t>
            </a:r>
          </a:p>
        </p:txBody>
      </p:sp>
      <p:pic>
        <p:nvPicPr>
          <p:cNvPr id="10" name="Image 9">
            <a:extLst>
              <a:ext uri="{FF2B5EF4-FFF2-40B4-BE49-F238E27FC236}">
                <a16:creationId xmlns:a16="http://schemas.microsoft.com/office/drawing/2014/main" id="{B98EA667-41FF-EE19-0F4F-E6C0A31DD4BB}"/>
              </a:ext>
            </a:extLst>
          </p:cNvPr>
          <p:cNvPicPr>
            <a:picLocks noChangeAspect="1"/>
          </p:cNvPicPr>
          <p:nvPr/>
        </p:nvPicPr>
        <p:blipFill>
          <a:blip r:embed="rId2"/>
          <a:stretch>
            <a:fillRect/>
          </a:stretch>
        </p:blipFill>
        <p:spPr>
          <a:xfrm>
            <a:off x="11988694" y="6350168"/>
            <a:ext cx="5130398" cy="1015663"/>
          </a:xfrm>
          <a:prstGeom prst="rect">
            <a:avLst/>
          </a:prstGeom>
        </p:spPr>
      </p:pic>
      <p:pic>
        <p:nvPicPr>
          <p:cNvPr id="16" name="Image 15">
            <a:extLst>
              <a:ext uri="{FF2B5EF4-FFF2-40B4-BE49-F238E27FC236}">
                <a16:creationId xmlns:a16="http://schemas.microsoft.com/office/drawing/2014/main" id="{E045BE06-2287-536E-F831-812573C1D857}"/>
              </a:ext>
            </a:extLst>
          </p:cNvPr>
          <p:cNvPicPr>
            <a:picLocks noChangeAspect="1"/>
          </p:cNvPicPr>
          <p:nvPr/>
        </p:nvPicPr>
        <p:blipFill>
          <a:blip r:embed="rId3"/>
          <a:stretch>
            <a:fillRect/>
          </a:stretch>
        </p:blipFill>
        <p:spPr>
          <a:xfrm>
            <a:off x="17355846" y="6096138"/>
            <a:ext cx="4608512" cy="2539385"/>
          </a:xfrm>
          <a:prstGeom prst="rect">
            <a:avLst/>
          </a:prstGeom>
        </p:spPr>
      </p:pic>
      <p:pic>
        <p:nvPicPr>
          <p:cNvPr id="18" name="Image 17">
            <a:extLst>
              <a:ext uri="{FF2B5EF4-FFF2-40B4-BE49-F238E27FC236}">
                <a16:creationId xmlns:a16="http://schemas.microsoft.com/office/drawing/2014/main" id="{F719712C-54C9-54D2-E989-51B110EDCAE5}"/>
              </a:ext>
            </a:extLst>
          </p:cNvPr>
          <p:cNvPicPr>
            <a:picLocks noChangeAspect="1"/>
          </p:cNvPicPr>
          <p:nvPr/>
        </p:nvPicPr>
        <p:blipFill>
          <a:blip r:embed="rId4"/>
          <a:stretch>
            <a:fillRect/>
          </a:stretch>
        </p:blipFill>
        <p:spPr>
          <a:xfrm>
            <a:off x="11988694" y="9974043"/>
            <a:ext cx="6912768" cy="3070709"/>
          </a:xfrm>
          <a:prstGeom prst="rect">
            <a:avLst/>
          </a:prstGeom>
        </p:spPr>
      </p:pic>
    </p:spTree>
    <p:extLst>
      <p:ext uri="{BB962C8B-B14F-4D97-AF65-F5344CB8AC3E}">
        <p14:creationId xmlns:p14="http://schemas.microsoft.com/office/powerpoint/2010/main" val="354563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animEffect transition="in" filter="fade">
                                      <p:cBhvr>
                                        <p:cTn id="5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6</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442098"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rgbClr val="000000"/>
                </a:solidFill>
                <a:latin typeface="Montserrat Semi" charset="0"/>
                <a:ea typeface="Montserrat Semi" charset="0"/>
                <a:cs typeface="Montserrat Semi" charset="0"/>
                <a:sym typeface="Poppins Medium" charset="0"/>
              </a:rPr>
              <a:t>Ajouter</a:t>
            </a:r>
            <a:r>
              <a:rPr lang="en-US" altLang="x-none" sz="7200" b="1" dirty="0">
                <a:solidFill>
                  <a:srgbClr val="000000"/>
                </a:solidFill>
                <a:latin typeface="Montserrat Semi" charset="0"/>
                <a:ea typeface="Montserrat Semi" charset="0"/>
                <a:cs typeface="Montserrat Semi" charset="0"/>
                <a:sym typeface="Poppins Medium" charset="0"/>
              </a:rPr>
              <a:t>, </a:t>
            </a:r>
            <a:r>
              <a:rPr lang="en-US" altLang="x-none" sz="7200" b="1" dirty="0" err="1">
                <a:solidFill>
                  <a:srgbClr val="000000"/>
                </a:solidFill>
                <a:latin typeface="Montserrat Semi" charset="0"/>
                <a:ea typeface="Montserrat Semi" charset="0"/>
                <a:cs typeface="Montserrat Semi" charset="0"/>
                <a:sym typeface="Poppins Medium" charset="0"/>
              </a:rPr>
              <a:t>supprimer</a:t>
            </a:r>
            <a:r>
              <a:rPr lang="en-US" altLang="x-none" sz="7200" b="1" dirty="0">
                <a:solidFill>
                  <a:srgbClr val="000000"/>
                </a:solidFill>
                <a:latin typeface="Montserrat Semi" charset="0"/>
                <a:ea typeface="Montserrat Semi" charset="0"/>
                <a:cs typeface="Montserrat Semi" charset="0"/>
                <a:sym typeface="Poppins Medium" charset="0"/>
              </a:rPr>
              <a:t> </a:t>
            </a:r>
            <a:r>
              <a:rPr lang="en-US" altLang="x-none" sz="7200" b="1" dirty="0" err="1">
                <a:solidFill>
                  <a:srgbClr val="000000"/>
                </a:solidFill>
                <a:latin typeface="Montserrat Semi" charset="0"/>
                <a:ea typeface="Montserrat Semi" charset="0"/>
                <a:cs typeface="Montserrat Semi" charset="0"/>
                <a:sym typeface="Poppins Medium" charset="0"/>
              </a:rPr>
              <a:t>ou</a:t>
            </a:r>
            <a:r>
              <a:rPr lang="en-US" altLang="x-none" sz="7200" b="1" dirty="0">
                <a:solidFill>
                  <a:srgbClr val="000000"/>
                </a:solidFill>
                <a:latin typeface="Montserrat Semi" charset="0"/>
                <a:ea typeface="Montserrat Semi" charset="0"/>
                <a:cs typeface="Montserrat Semi" charset="0"/>
                <a:sym typeface="Poppins Medium" charset="0"/>
              </a:rPr>
              <a:t> </a:t>
            </a:r>
            <a:r>
              <a:rPr lang="en-US" altLang="x-none" sz="7200" b="1" dirty="0" err="1">
                <a:solidFill>
                  <a:srgbClr val="000000"/>
                </a:solidFill>
                <a:latin typeface="Montserrat Semi" charset="0"/>
                <a:ea typeface="Montserrat Semi" charset="0"/>
                <a:cs typeface="Montserrat Semi" charset="0"/>
                <a:sym typeface="Poppins Medium" charset="0"/>
              </a:rPr>
              <a:t>déplacer</a:t>
            </a:r>
            <a:r>
              <a:rPr lang="en-US" altLang="x-none" sz="7200" b="1" dirty="0">
                <a:solidFill>
                  <a:srgbClr val="000000"/>
                </a:solidFill>
                <a:latin typeface="Montserrat Semi" charset="0"/>
                <a:ea typeface="Montserrat Semi" charset="0"/>
                <a:cs typeface="Montserrat Semi" charset="0"/>
                <a:sym typeface="Poppins Medium" charset="0"/>
              </a:rPr>
              <a:t> </a:t>
            </a:r>
            <a:r>
              <a:rPr lang="en-US" altLang="x-none" sz="7200" b="1" dirty="0" err="1">
                <a:solidFill>
                  <a:srgbClr val="000000"/>
                </a:solidFill>
                <a:latin typeface="Montserrat Semi" charset="0"/>
                <a:ea typeface="Montserrat Semi" charset="0"/>
                <a:cs typeface="Montserrat Semi" charset="0"/>
                <a:sym typeface="Poppins Medium" charset="0"/>
              </a:rPr>
              <a:t>une</a:t>
            </a:r>
            <a:r>
              <a:rPr lang="en-US" altLang="x-none" sz="7200" b="1" dirty="0">
                <a:solidFill>
                  <a:srgbClr val="000000"/>
                </a:solidFill>
                <a:latin typeface="Montserrat Semi" charset="0"/>
                <a:ea typeface="Montserrat Semi" charset="0"/>
                <a:cs typeface="Montserrat Semi" charset="0"/>
                <a:sym typeface="Poppins Medium" charset="0"/>
              </a:rPr>
              <a:t> </a:t>
            </a:r>
            <a:r>
              <a:rPr lang="en-US" altLang="x-none" sz="7200" b="1" dirty="0" err="1">
                <a:solidFill>
                  <a:srgbClr val="000000"/>
                </a:solidFill>
                <a:latin typeface="Montserrat Semi" charset="0"/>
                <a:ea typeface="Montserrat Semi" charset="0"/>
                <a:cs typeface="Montserrat Semi" charset="0"/>
                <a:sym typeface="Poppins Medium" charset="0"/>
              </a:rPr>
              <a:t>colonne</a:t>
            </a:r>
            <a:endParaRPr lang="x-none" altLang="x-none" sz="7200" b="1" dirty="0">
              <a:solidFill>
                <a:srgbClr val="000000"/>
              </a:solidFill>
              <a:latin typeface="Montserrat Semi" charset="0"/>
              <a:ea typeface="Montserrat Semi" charset="0"/>
              <a:cs typeface="Montserrat Semi" charset="0"/>
              <a:sym typeface="Poppins Medium" charset="0"/>
            </a:endParaRPr>
          </a:p>
        </p:txBody>
      </p:sp>
      <p:pic>
        <p:nvPicPr>
          <p:cNvPr id="24" name="Graphique 23" descr="Flèche vers la droite avec un remplissage uni">
            <a:extLst>
              <a:ext uri="{FF2B5EF4-FFF2-40B4-BE49-F238E27FC236}">
                <a16:creationId xmlns:a16="http://schemas.microsoft.com/office/drawing/2014/main" id="{D9F15ED9-E929-429A-B2CE-932D4E061B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5402" y="2849469"/>
            <a:ext cx="421382" cy="421382"/>
          </a:xfrm>
          <a:prstGeom prst="rect">
            <a:avLst/>
          </a:prstGeom>
        </p:spPr>
      </p:pic>
      <p:pic>
        <p:nvPicPr>
          <p:cNvPr id="27" name="Graphique 26" descr="Flèche vers la droite avec un remplissage uni">
            <a:extLst>
              <a:ext uri="{FF2B5EF4-FFF2-40B4-BE49-F238E27FC236}">
                <a16:creationId xmlns:a16="http://schemas.microsoft.com/office/drawing/2014/main" id="{21693615-58C8-4893-A5B1-3612944284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5402" y="3276035"/>
            <a:ext cx="421382" cy="421382"/>
          </a:xfrm>
          <a:prstGeom prst="rect">
            <a:avLst/>
          </a:prstGeom>
        </p:spPr>
      </p:pic>
      <p:sp>
        <p:nvSpPr>
          <p:cNvPr id="16" name="ZoneTexte 15">
            <a:extLst>
              <a:ext uri="{FF2B5EF4-FFF2-40B4-BE49-F238E27FC236}">
                <a16:creationId xmlns:a16="http://schemas.microsoft.com/office/drawing/2014/main" id="{796C08F2-E7E1-42C2-8C8F-6E8CD8628E8C}"/>
              </a:ext>
            </a:extLst>
          </p:cNvPr>
          <p:cNvSpPr txBox="1"/>
          <p:nvPr/>
        </p:nvSpPr>
        <p:spPr>
          <a:xfrm>
            <a:off x="1246784" y="2321496"/>
            <a:ext cx="19658184" cy="1477328"/>
          </a:xfrm>
          <a:prstGeom prst="rect">
            <a:avLst/>
          </a:prstGeom>
          <a:noFill/>
        </p:spPr>
        <p:txBody>
          <a:bodyPr wrap="square">
            <a:spAutoFit/>
          </a:bodyPr>
          <a:lstStyle/>
          <a:p>
            <a:pPr algn="l"/>
            <a:r>
              <a:rPr lang="fr-FR" sz="3000" b="0" i="0" u="none" strike="noStrike" baseline="0" dirty="0">
                <a:solidFill>
                  <a:srgbClr val="000000"/>
                </a:solidFill>
                <a:latin typeface="Calibri" panose="020F0502020204030204" pitchFamily="34" charset="0"/>
                <a:cs typeface="Calibri" panose="020F0502020204030204" pitchFamily="34" charset="0"/>
              </a:rPr>
              <a:t>Sous l’onglet </a:t>
            </a:r>
            <a:r>
              <a:rPr lang="fr-FR" sz="3000" b="1" i="0" u="none" strike="noStrike" baseline="0" dirty="0">
                <a:solidFill>
                  <a:srgbClr val="000000"/>
                </a:solidFill>
                <a:latin typeface="Calibri" panose="020F0502020204030204" pitchFamily="34" charset="0"/>
                <a:cs typeface="Calibri" panose="020F0502020204030204" pitchFamily="34" charset="0"/>
              </a:rPr>
              <a:t>Affichage</a:t>
            </a:r>
            <a:r>
              <a:rPr lang="fr-FR" sz="3000" b="0" i="0" u="none" strike="noStrike" baseline="0" dirty="0">
                <a:solidFill>
                  <a:srgbClr val="000000"/>
                </a:solidFill>
                <a:latin typeface="Calibri" panose="020F0502020204030204" pitchFamily="34" charset="0"/>
                <a:cs typeface="Calibri" panose="020F0502020204030204" pitchFamily="34" charset="0"/>
              </a:rPr>
              <a:t>, groupe </a:t>
            </a:r>
            <a:r>
              <a:rPr lang="fr-FR" sz="3000" b="1" i="0" u="none" strike="noStrike" baseline="0" dirty="0">
                <a:solidFill>
                  <a:srgbClr val="000000"/>
                </a:solidFill>
                <a:latin typeface="Calibri" panose="020F0502020204030204" pitchFamily="34" charset="0"/>
                <a:cs typeface="Calibri" panose="020F0502020204030204" pitchFamily="34" charset="0"/>
              </a:rPr>
              <a:t>Affichage actuel</a:t>
            </a:r>
            <a:r>
              <a:rPr lang="fr-FR" sz="3000" b="0" i="0" u="none" strike="noStrike" baseline="0" dirty="0">
                <a:solidFill>
                  <a:srgbClr val="000000"/>
                </a:solidFill>
                <a:latin typeface="Calibri" panose="020F0502020204030204" pitchFamily="34" charset="0"/>
                <a:cs typeface="Calibri" panose="020F0502020204030204" pitchFamily="34" charset="0"/>
              </a:rPr>
              <a:t>, cliquez sur </a:t>
            </a:r>
            <a:r>
              <a:rPr lang="fr-FR" sz="3000" b="1" i="0" u="none" strike="noStrike" baseline="0" dirty="0">
                <a:solidFill>
                  <a:srgbClr val="000000"/>
                </a:solidFill>
                <a:latin typeface="Calibri" panose="020F0502020204030204" pitchFamily="34" charset="0"/>
                <a:cs typeface="Calibri" panose="020F0502020204030204" pitchFamily="34" charset="0"/>
              </a:rPr>
              <a:t>Paramètres d’affichage</a:t>
            </a:r>
            <a:r>
              <a:rPr lang="fr-FR" sz="3000" b="0" i="0" u="none" strike="noStrike" baseline="0" dirty="0">
                <a:solidFill>
                  <a:srgbClr val="000000"/>
                </a:solidFill>
                <a:latin typeface="Calibri" panose="020F0502020204030204" pitchFamily="34" charset="0"/>
                <a:cs typeface="Calibri" panose="020F0502020204030204" pitchFamily="34" charset="0"/>
              </a:rPr>
              <a:t>.</a:t>
            </a:r>
          </a:p>
          <a:p>
            <a:pPr algn="l"/>
            <a:r>
              <a:rPr lang="fr-FR" sz="3000" b="0" i="0" u="none" strike="noStrike" baseline="0" dirty="0">
                <a:solidFill>
                  <a:srgbClr val="000000"/>
                </a:solidFill>
                <a:latin typeface="Calibri" panose="020F0502020204030204" pitchFamily="34" charset="0"/>
                <a:cs typeface="Calibri" panose="020F0502020204030204" pitchFamily="34" charset="0"/>
              </a:rPr>
              <a:t>Cliquez sur </a:t>
            </a:r>
            <a:r>
              <a:rPr lang="fr-FR" sz="3000" b="1" i="0" u="none" strike="noStrike" baseline="0" dirty="0">
                <a:solidFill>
                  <a:srgbClr val="000000"/>
                </a:solidFill>
                <a:latin typeface="Calibri" panose="020F0502020204030204" pitchFamily="34" charset="0"/>
                <a:cs typeface="Calibri" panose="020F0502020204030204" pitchFamily="34" charset="0"/>
              </a:rPr>
              <a:t>Colonne</a:t>
            </a:r>
          </a:p>
          <a:p>
            <a:pPr algn="l"/>
            <a:r>
              <a:rPr lang="fr-FR" sz="3000" b="0" i="0" u="none" strike="noStrike" baseline="0" dirty="0">
                <a:solidFill>
                  <a:srgbClr val="000000"/>
                </a:solidFill>
                <a:latin typeface="Calibri" panose="020F0502020204030204" pitchFamily="34" charset="0"/>
                <a:cs typeface="Calibri" panose="020F0502020204030204" pitchFamily="34" charset="0"/>
              </a:rPr>
              <a:t>Dans la liste des colonnes, ajoutez au besoin ou supprimer ou déplacer dans l’ordre que vous désirez</a:t>
            </a:r>
            <a:r>
              <a:rPr lang="fr-FR" sz="2000" b="0" i="0" u="none" strike="noStrike" baseline="0" dirty="0">
                <a:solidFill>
                  <a:srgbClr val="000000"/>
                </a:solidFill>
                <a:latin typeface="Calibri" panose="020F0502020204030204" pitchFamily="34" charset="0"/>
              </a:rPr>
              <a:t>.</a:t>
            </a:r>
            <a:endParaRPr lang="fr-FR" dirty="0"/>
          </a:p>
        </p:txBody>
      </p:sp>
      <p:pic>
        <p:nvPicPr>
          <p:cNvPr id="5" name="Image 4">
            <a:extLst>
              <a:ext uri="{FF2B5EF4-FFF2-40B4-BE49-F238E27FC236}">
                <a16:creationId xmlns:a16="http://schemas.microsoft.com/office/drawing/2014/main" id="{76BE596D-67D2-416A-8BA2-FBC30FE47834}"/>
              </a:ext>
            </a:extLst>
          </p:cNvPr>
          <p:cNvPicPr>
            <a:picLocks noChangeAspect="1"/>
          </p:cNvPicPr>
          <p:nvPr/>
        </p:nvPicPr>
        <p:blipFill>
          <a:blip r:embed="rId4"/>
          <a:stretch>
            <a:fillRect/>
          </a:stretch>
        </p:blipFill>
        <p:spPr>
          <a:xfrm>
            <a:off x="1271242" y="4841776"/>
            <a:ext cx="7371608" cy="5320486"/>
          </a:xfrm>
          <a:prstGeom prst="rect">
            <a:avLst/>
          </a:prstGeom>
          <a:ln w="19050">
            <a:solidFill>
              <a:srgbClr val="416FFE"/>
            </a:solid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284250A2-3B65-4B1C-A9BC-D48A0E9FBD9C}"/>
              </a:ext>
            </a:extLst>
          </p:cNvPr>
          <p:cNvPicPr>
            <a:picLocks noChangeAspect="1"/>
          </p:cNvPicPr>
          <p:nvPr/>
        </p:nvPicPr>
        <p:blipFill>
          <a:blip r:embed="rId5"/>
          <a:stretch>
            <a:fillRect/>
          </a:stretch>
        </p:blipFill>
        <p:spPr>
          <a:xfrm>
            <a:off x="9671720" y="4160294"/>
            <a:ext cx="10369152" cy="8674370"/>
          </a:xfrm>
          <a:prstGeom prst="rect">
            <a:avLst/>
          </a:prstGeom>
          <a:ln w="19050">
            <a:solidFill>
              <a:srgbClr val="416FFE"/>
            </a:solidFill>
          </a:ln>
          <a:effectLst>
            <a:outerShdw blurRad="292100" dist="139700" dir="2700000" algn="tl" rotWithShape="0">
              <a:srgbClr val="333333">
                <a:alpha val="65000"/>
              </a:srgbClr>
            </a:outerShdw>
          </a:effectLst>
        </p:spPr>
      </p:pic>
      <p:sp>
        <p:nvSpPr>
          <p:cNvPr id="17" name="Rectangle : coins arrondis 16">
            <a:extLst>
              <a:ext uri="{FF2B5EF4-FFF2-40B4-BE49-F238E27FC236}">
                <a16:creationId xmlns:a16="http://schemas.microsoft.com/office/drawing/2014/main" id="{97E24721-0F6E-426A-9CE7-5E906A224F0A}"/>
              </a:ext>
            </a:extLst>
          </p:cNvPr>
          <p:cNvSpPr/>
          <p:nvPr/>
        </p:nvSpPr>
        <p:spPr bwMode="auto">
          <a:xfrm>
            <a:off x="13344128" y="6858000"/>
            <a:ext cx="2448272" cy="79208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9" name="Rectangle : coins arrondis 18">
            <a:extLst>
              <a:ext uri="{FF2B5EF4-FFF2-40B4-BE49-F238E27FC236}">
                <a16:creationId xmlns:a16="http://schemas.microsoft.com/office/drawing/2014/main" id="{C5EE6612-B6D4-40EC-94C3-B8EE049EDCEB}"/>
              </a:ext>
            </a:extLst>
          </p:cNvPr>
          <p:cNvSpPr/>
          <p:nvPr/>
        </p:nvSpPr>
        <p:spPr bwMode="auto">
          <a:xfrm>
            <a:off x="11543928" y="11466512"/>
            <a:ext cx="1656184" cy="648072"/>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355632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fade">
                                      <p:cBhvr>
                                        <p:cTn id="23" dur="500"/>
                                        <p:tgtEl>
                                          <p:spTgt spid="16">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7</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9442098"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Modifier l’ apercu des messages</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7" name="ZoneTexte 6">
            <a:extLst>
              <a:ext uri="{FF2B5EF4-FFF2-40B4-BE49-F238E27FC236}">
                <a16:creationId xmlns:a16="http://schemas.microsoft.com/office/drawing/2014/main" id="{B0596719-A0DE-456E-A76A-0873B6ADDB58}"/>
              </a:ext>
            </a:extLst>
          </p:cNvPr>
          <p:cNvSpPr txBox="1"/>
          <p:nvPr/>
        </p:nvSpPr>
        <p:spPr>
          <a:xfrm>
            <a:off x="454696" y="1908050"/>
            <a:ext cx="23762640" cy="5170646"/>
          </a:xfrm>
          <a:prstGeom prst="rect">
            <a:avLst/>
          </a:prstGeom>
          <a:noFill/>
        </p:spPr>
        <p:txBody>
          <a:bodyPr wrap="square" rtlCol="0">
            <a:spAutoFit/>
          </a:bodyPr>
          <a:lstStyle/>
          <a:p>
            <a:pPr algn="l"/>
            <a:r>
              <a:rPr lang="fr-FR" sz="3000" b="0" i="0" u="none" strike="noStrike" baseline="0" dirty="0">
                <a:solidFill>
                  <a:srgbClr val="000000"/>
                </a:solidFill>
                <a:latin typeface="Calibri" panose="020F0502020204030204" pitchFamily="34" charset="0"/>
                <a:cs typeface="Calibri" panose="020F0502020204030204" pitchFamily="34" charset="0"/>
              </a:rPr>
              <a:t>Par défaut, dans l’aperçu d’un message, nous ne voyons que la première ligne du courriel.</a:t>
            </a:r>
          </a:p>
          <a:p>
            <a:pPr algn="l"/>
            <a:r>
              <a:rPr lang="fr-FR" sz="3000" b="0" i="0" u="none" strike="noStrike" baseline="0" dirty="0">
                <a:solidFill>
                  <a:srgbClr val="000000"/>
                </a:solidFill>
                <a:latin typeface="Calibri" panose="020F0502020204030204" pitchFamily="34" charset="0"/>
                <a:cs typeface="Calibri" panose="020F0502020204030204" pitchFamily="34" charset="0"/>
              </a:rPr>
              <a:t>Il est possible d’afficher jusque 3 lignes de votre courriel.</a:t>
            </a:r>
          </a:p>
          <a:p>
            <a:pPr algn="l"/>
            <a:endParaRPr lang="fr-FR" sz="3000" dirty="0">
              <a:solidFill>
                <a:srgbClr val="000000"/>
              </a:solidFill>
              <a:latin typeface="Calibri" panose="020F0502020204030204" pitchFamily="34" charset="0"/>
              <a:cs typeface="Calibri" panose="020F0502020204030204" pitchFamily="34"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dirty="0">
              <a:solidFill>
                <a:srgbClr val="000000"/>
              </a:solidFill>
              <a:latin typeface="Calibri" panose="020F0502020204030204" pitchFamily="34" charset="0"/>
              <a:cs typeface="Calibri" panose="020F0502020204030204" pitchFamily="34"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Cliquez dans l’onglet </a:t>
            </a:r>
            <a:r>
              <a:rPr lang="fr-FR" sz="3000" b="1" i="0" u="none" strike="noStrike" baseline="0" dirty="0">
                <a:solidFill>
                  <a:srgbClr val="000000"/>
                </a:solidFill>
                <a:latin typeface="Calibri" panose="020F0502020204030204" pitchFamily="34" charset="0"/>
                <a:cs typeface="Calibri" panose="020F0502020204030204" pitchFamily="34" charset="0"/>
              </a:rPr>
              <a:t>Affichage</a:t>
            </a:r>
            <a:r>
              <a:rPr lang="fr-FR" sz="3000" b="0" i="0" u="none" strike="noStrike" baseline="0" dirty="0">
                <a:solidFill>
                  <a:srgbClr val="000000"/>
                </a:solidFill>
                <a:latin typeface="Calibri" panose="020F0502020204030204" pitchFamily="34" charset="0"/>
                <a:cs typeface="Calibri" panose="020F0502020204030204" pitchFamily="34" charset="0"/>
              </a:rPr>
              <a:t>, groupe </a:t>
            </a:r>
            <a:r>
              <a:rPr lang="fr-FR" sz="3000" b="1" i="0" u="none" strike="noStrike" baseline="0" dirty="0">
                <a:solidFill>
                  <a:srgbClr val="000000"/>
                </a:solidFill>
                <a:latin typeface="Calibri" panose="020F0502020204030204" pitchFamily="34" charset="0"/>
                <a:cs typeface="Calibri" panose="020F0502020204030204" pitchFamily="34" charset="0"/>
              </a:rPr>
              <a:t>Réorganisation, Aperçu du message</a:t>
            </a:r>
          </a:p>
          <a:p>
            <a:pPr algn="l"/>
            <a:r>
              <a:rPr lang="fr-FR" sz="3000" b="0" i="0" u="none" strike="noStrike" baseline="0" dirty="0">
                <a:solidFill>
                  <a:srgbClr val="000000"/>
                </a:solidFill>
                <a:latin typeface="Calibri" panose="020F0502020204030204" pitchFamily="34" charset="0"/>
                <a:cs typeface="Calibri" panose="020F0502020204030204" pitchFamily="34" charset="0"/>
              </a:rPr>
              <a:t>Cochez le nombre de lignes désirées.</a:t>
            </a:r>
          </a:p>
        </p:txBody>
      </p:sp>
      <p:pic>
        <p:nvPicPr>
          <p:cNvPr id="3" name="Image 2">
            <a:extLst>
              <a:ext uri="{FF2B5EF4-FFF2-40B4-BE49-F238E27FC236}">
                <a16:creationId xmlns:a16="http://schemas.microsoft.com/office/drawing/2014/main" id="{9AB65342-4239-4678-8086-0F2FB9A78CEC}"/>
              </a:ext>
            </a:extLst>
          </p:cNvPr>
          <p:cNvPicPr>
            <a:picLocks noChangeAspect="1"/>
          </p:cNvPicPr>
          <p:nvPr/>
        </p:nvPicPr>
        <p:blipFill rotWithShape="1">
          <a:blip r:embed="rId2"/>
          <a:srcRect r="3084"/>
          <a:stretch/>
        </p:blipFill>
        <p:spPr>
          <a:xfrm>
            <a:off x="8201467" y="3146544"/>
            <a:ext cx="7734950" cy="1902122"/>
          </a:xfrm>
          <a:prstGeom prst="rect">
            <a:avLst/>
          </a:prstGeom>
          <a:ln w="19050">
            <a:solidFill>
              <a:srgbClr val="416FFE"/>
            </a:solidFill>
          </a:ln>
          <a:effectLst>
            <a:outerShdw blurRad="292100" dist="139700" dir="2700000" algn="tl" rotWithShape="0">
              <a:srgbClr val="333333">
                <a:alpha val="65000"/>
              </a:srgbClr>
            </a:outerShdw>
          </a:effectLst>
        </p:spPr>
      </p:pic>
      <p:pic>
        <p:nvPicPr>
          <p:cNvPr id="10" name="Graphique 9" descr="Flèche vers la droite avec un remplissage uni">
            <a:extLst>
              <a:ext uri="{FF2B5EF4-FFF2-40B4-BE49-F238E27FC236}">
                <a16:creationId xmlns:a16="http://schemas.microsoft.com/office/drawing/2014/main" id="{E08C2BCC-CB8E-4C62-9E12-D0479DEE89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56" y="6148586"/>
            <a:ext cx="421382" cy="421382"/>
          </a:xfrm>
          <a:prstGeom prst="rect">
            <a:avLst/>
          </a:prstGeom>
        </p:spPr>
      </p:pic>
      <p:pic>
        <p:nvPicPr>
          <p:cNvPr id="5" name="Image 4">
            <a:extLst>
              <a:ext uri="{FF2B5EF4-FFF2-40B4-BE49-F238E27FC236}">
                <a16:creationId xmlns:a16="http://schemas.microsoft.com/office/drawing/2014/main" id="{AA2AD510-94DF-4FBA-9CE3-44211CF005BE}"/>
              </a:ext>
            </a:extLst>
          </p:cNvPr>
          <p:cNvPicPr>
            <a:picLocks noChangeAspect="1"/>
          </p:cNvPicPr>
          <p:nvPr/>
        </p:nvPicPr>
        <p:blipFill rotWithShape="1">
          <a:blip r:embed="rId5"/>
          <a:srcRect l="10577" r="77670" b="70144"/>
          <a:stretch/>
        </p:blipFill>
        <p:spPr>
          <a:xfrm>
            <a:off x="8231560" y="7664475"/>
            <a:ext cx="7920880" cy="5659001"/>
          </a:xfrm>
          <a:prstGeom prst="rect">
            <a:avLst/>
          </a:prstGeom>
          <a:ln w="19050">
            <a:solidFill>
              <a:srgbClr val="416FFE"/>
            </a:solidFill>
          </a:ln>
          <a:effectLst>
            <a:outerShdw blurRad="292100" dist="139700" dir="2700000" algn="tl" rotWithShape="0">
              <a:srgbClr val="333333">
                <a:alpha val="65000"/>
              </a:srgbClr>
            </a:outerShdw>
          </a:effectLst>
        </p:spPr>
      </p:pic>
      <p:pic>
        <p:nvPicPr>
          <p:cNvPr id="13" name="Graphique 12" descr="Flèche vers la droite avec un remplissage uni">
            <a:extLst>
              <a:ext uri="{FF2B5EF4-FFF2-40B4-BE49-F238E27FC236}">
                <a16:creationId xmlns:a16="http://schemas.microsoft.com/office/drawing/2014/main" id="{2C95CAC2-FBC8-4871-B0AD-793F1E452B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56" y="6580634"/>
            <a:ext cx="421382" cy="421382"/>
          </a:xfrm>
          <a:prstGeom prst="rect">
            <a:avLst/>
          </a:prstGeom>
        </p:spPr>
      </p:pic>
      <p:sp>
        <p:nvSpPr>
          <p:cNvPr id="6" name="Rectangle : coins arrondis 5">
            <a:extLst>
              <a:ext uri="{FF2B5EF4-FFF2-40B4-BE49-F238E27FC236}">
                <a16:creationId xmlns:a16="http://schemas.microsoft.com/office/drawing/2014/main" id="{600969C3-B3DB-4DEF-855D-4A2B2A47BF73}"/>
              </a:ext>
            </a:extLst>
          </p:cNvPr>
          <p:cNvSpPr/>
          <p:nvPr/>
        </p:nvSpPr>
        <p:spPr bwMode="auto">
          <a:xfrm>
            <a:off x="13848184" y="8946232"/>
            <a:ext cx="1368152" cy="187220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725412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9" end="9"/>
                                            </p:txEl>
                                          </p:spTgt>
                                        </p:tgtEl>
                                        <p:attrNameLst>
                                          <p:attrName>style.visibility</p:attrName>
                                        </p:attrNameLst>
                                      </p:cBhvr>
                                      <p:to>
                                        <p:strVal val="visible"/>
                                      </p:to>
                                    </p:set>
                                    <p:animEffect transition="in" filter="fade">
                                      <p:cBhvr>
                                        <p:cTn id="18" dur="500"/>
                                        <p:tgtEl>
                                          <p:spTgt spid="7">
                                            <p:txEl>
                                              <p:pRg st="9" end="9"/>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10" end="10"/>
                                            </p:txEl>
                                          </p:spTgt>
                                        </p:tgtEl>
                                        <p:attrNameLst>
                                          <p:attrName>style.visibility</p:attrName>
                                        </p:attrNameLst>
                                      </p:cBhvr>
                                      <p:to>
                                        <p:strVal val="visible"/>
                                      </p:to>
                                    </p:set>
                                    <p:animEffect transition="in" filter="fade">
                                      <p:cBhvr>
                                        <p:cTn id="32" dur="500"/>
                                        <p:tgtEl>
                                          <p:spTgt spid="7">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8</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Mise </a:t>
            </a:r>
            <a:r>
              <a:rPr lang="en-US" altLang="x-none" sz="7200" b="1" dirty="0" err="1">
                <a:solidFill>
                  <a:srgbClr val="000000"/>
                </a:solidFill>
                <a:latin typeface="Montserrat Semi" charset="0"/>
                <a:ea typeface="Montserrat Semi" charset="0"/>
                <a:cs typeface="Montserrat Semi" charset="0"/>
                <a:sym typeface="Poppins Medium" charset="0"/>
              </a:rPr>
              <a:t>en</a:t>
            </a:r>
            <a:r>
              <a:rPr lang="en-US" altLang="x-none" sz="7200" b="1" dirty="0">
                <a:solidFill>
                  <a:srgbClr val="000000"/>
                </a:solidFill>
                <a:latin typeface="Montserrat Semi" charset="0"/>
                <a:ea typeface="Montserrat Semi" charset="0"/>
                <a:cs typeface="Montserrat Semi" charset="0"/>
                <a:sym typeface="Poppins Medium" charset="0"/>
              </a:rPr>
              <a:t> </a:t>
            </a:r>
            <a:r>
              <a:rPr lang="en-US" altLang="x-none" sz="7200" b="1" dirty="0" err="1">
                <a:solidFill>
                  <a:srgbClr val="000000"/>
                </a:solidFill>
                <a:latin typeface="Montserrat Semi" charset="0"/>
                <a:ea typeface="Montserrat Semi" charset="0"/>
                <a:cs typeface="Montserrat Semi" charset="0"/>
                <a:sym typeface="Poppins Medium" charset="0"/>
              </a:rPr>
              <a:t>forme</a:t>
            </a:r>
            <a:r>
              <a:rPr lang="en-US" altLang="x-none" sz="7200" b="1" dirty="0">
                <a:solidFill>
                  <a:srgbClr val="000000"/>
                </a:solidFill>
                <a:latin typeface="Montserrat Semi" charset="0"/>
                <a:ea typeface="Montserrat Semi" charset="0"/>
                <a:cs typeface="Montserrat Semi" charset="0"/>
                <a:sym typeface="Poppins Medium" charset="0"/>
              </a:rPr>
              <a:t> </a:t>
            </a:r>
            <a:r>
              <a:rPr lang="en-US" altLang="x-none" sz="7200" b="1" dirty="0" err="1">
                <a:solidFill>
                  <a:srgbClr val="000000"/>
                </a:solidFill>
                <a:latin typeface="Montserrat Semi" charset="0"/>
                <a:ea typeface="Montserrat Semi" charset="0"/>
                <a:cs typeface="Montserrat Semi" charset="0"/>
                <a:sym typeface="Poppins Medium" charset="0"/>
              </a:rPr>
              <a:t>conditionnelle</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16" name="ZoneTexte 15">
            <a:extLst>
              <a:ext uri="{FF2B5EF4-FFF2-40B4-BE49-F238E27FC236}">
                <a16:creationId xmlns:a16="http://schemas.microsoft.com/office/drawing/2014/main" id="{18B171DF-E343-44E2-9C5C-C83AEDBFF152}"/>
              </a:ext>
            </a:extLst>
          </p:cNvPr>
          <p:cNvSpPr txBox="1"/>
          <p:nvPr/>
        </p:nvSpPr>
        <p:spPr>
          <a:xfrm>
            <a:off x="814736" y="1961456"/>
            <a:ext cx="20954328" cy="553998"/>
          </a:xfrm>
          <a:prstGeom prst="rect">
            <a:avLst/>
          </a:prstGeom>
          <a:noFill/>
        </p:spPr>
        <p:txBody>
          <a:bodyPr wrap="square">
            <a:spAutoFit/>
          </a:bodyPr>
          <a:lstStyle/>
          <a:p>
            <a:pPr algn="l"/>
            <a:r>
              <a:rPr lang="fr-FR" sz="3000" b="0" i="0" u="none" strike="noStrike" baseline="0" dirty="0">
                <a:solidFill>
                  <a:schemeClr val="bg1"/>
                </a:solidFill>
                <a:latin typeface="Calibri" panose="020F0502020204030204" pitchFamily="34" charset="0"/>
                <a:cs typeface="Calibri" panose="020F0502020204030204" pitchFamily="34" charset="0"/>
              </a:rPr>
              <a:t>Vous avez aussi la possibilité d'</a:t>
            </a:r>
            <a:r>
              <a:rPr lang="fr-FR" sz="3000" b="1" i="0" u="none" strike="noStrike" baseline="0" dirty="0">
                <a:solidFill>
                  <a:schemeClr val="bg1"/>
                </a:solidFill>
                <a:latin typeface="Calibri" panose="020F0502020204030204" pitchFamily="34" charset="0"/>
                <a:cs typeface="Calibri" panose="020F0502020204030204" pitchFamily="34" charset="0"/>
              </a:rPr>
              <a:t>automatiser la mise en forme </a:t>
            </a:r>
            <a:r>
              <a:rPr lang="fr-FR" sz="3000" b="0" i="0" u="none" strike="noStrike" baseline="0" dirty="0">
                <a:solidFill>
                  <a:schemeClr val="bg1"/>
                </a:solidFill>
                <a:latin typeface="Calibri" panose="020F0502020204030204" pitchFamily="34" charset="0"/>
                <a:cs typeface="Calibri" panose="020F0502020204030204" pitchFamily="34" charset="0"/>
              </a:rPr>
              <a:t>des nouveaux courriels les plus importants pour éviter de passer à côté.</a:t>
            </a:r>
          </a:p>
        </p:txBody>
      </p:sp>
      <p:sp>
        <p:nvSpPr>
          <p:cNvPr id="19" name="ZoneTexte 18">
            <a:extLst>
              <a:ext uri="{FF2B5EF4-FFF2-40B4-BE49-F238E27FC236}">
                <a16:creationId xmlns:a16="http://schemas.microsoft.com/office/drawing/2014/main" id="{ABD32C31-69BB-409E-8AA1-AB90FB35B75B}"/>
              </a:ext>
            </a:extLst>
          </p:cNvPr>
          <p:cNvSpPr txBox="1"/>
          <p:nvPr/>
        </p:nvSpPr>
        <p:spPr>
          <a:xfrm>
            <a:off x="598712" y="2825552"/>
            <a:ext cx="12192000" cy="10248960"/>
          </a:xfrm>
          <a:prstGeom prst="rect">
            <a:avLst/>
          </a:prstGeom>
          <a:noFill/>
        </p:spPr>
        <p:txBody>
          <a:bodyPr wrap="square">
            <a:spAutoFit/>
          </a:bodyPr>
          <a:lstStyle/>
          <a:p>
            <a:pPr algn="l"/>
            <a:r>
              <a:rPr lang="fr-FR" sz="3000" b="1" i="0" u="none" strike="noStrike" baseline="0" dirty="0">
                <a:solidFill>
                  <a:srgbClr val="2F5497"/>
                </a:solidFill>
                <a:latin typeface="Calibri" panose="020F0502020204030204" pitchFamily="34" charset="0"/>
                <a:cs typeface="Calibri" panose="020F0502020204030204" pitchFamily="34" charset="0"/>
              </a:rPr>
              <a:t>Exemple : Afficher en rouge tous les messages provenant d’une personne en particulier</a:t>
            </a:r>
          </a:p>
          <a:p>
            <a:pPr algn="l"/>
            <a:endParaRPr lang="fr-FR" sz="3000" b="1" i="0" u="none" strike="noStrike" baseline="0" dirty="0">
              <a:solidFill>
                <a:srgbClr val="2F5497"/>
              </a:solidFill>
              <a:latin typeface="Calibri" panose="020F0502020204030204" pitchFamily="34" charset="0"/>
              <a:cs typeface="Calibri" panose="020F0502020204030204" pitchFamily="34" charset="0"/>
            </a:endParaRPr>
          </a:p>
          <a:p>
            <a:pPr marL="514350" indent="-514350" algn="l">
              <a:buAutoNum type="arabicPeriod"/>
            </a:pPr>
            <a:r>
              <a:rPr lang="fr-FR" sz="3000" b="0" i="0" u="none" strike="noStrike" baseline="0" dirty="0">
                <a:solidFill>
                  <a:srgbClr val="000000"/>
                </a:solidFill>
                <a:latin typeface="Calibri" panose="020F0502020204030204" pitchFamily="34" charset="0"/>
                <a:cs typeface="Calibri" panose="020F0502020204030204" pitchFamily="34" charset="0"/>
              </a:rPr>
              <a:t>Cliquez sur </a:t>
            </a:r>
            <a:r>
              <a:rPr lang="fr-FR" sz="3000" b="1" i="0" u="none" strike="noStrike" baseline="0" dirty="0">
                <a:solidFill>
                  <a:srgbClr val="000000"/>
                </a:solidFill>
                <a:latin typeface="Calibri" panose="020F0502020204030204" pitchFamily="34" charset="0"/>
                <a:cs typeface="Calibri" panose="020F0502020204030204" pitchFamily="34" charset="0"/>
              </a:rPr>
              <a:t>Paramètres d’affichage, </a:t>
            </a:r>
            <a:r>
              <a:rPr lang="fr-FR" sz="3000" b="0" i="0" u="none" strike="noStrike" baseline="0" dirty="0">
                <a:solidFill>
                  <a:srgbClr val="000000"/>
                </a:solidFill>
                <a:latin typeface="Calibri" panose="020F0502020204030204" pitchFamily="34" charset="0"/>
                <a:cs typeface="Calibri" panose="020F0502020204030204" pitchFamily="34" charset="0"/>
              </a:rPr>
              <a:t>situé dans l’onglet </a:t>
            </a:r>
            <a:r>
              <a:rPr lang="fr-FR" sz="3000" b="1" i="0" u="none" strike="noStrike" baseline="0" dirty="0">
                <a:solidFill>
                  <a:srgbClr val="000000"/>
                </a:solidFill>
                <a:latin typeface="Calibri" panose="020F0502020204030204" pitchFamily="34" charset="0"/>
                <a:cs typeface="Calibri" panose="020F0502020204030204" pitchFamily="34" charset="0"/>
              </a:rPr>
              <a:t>Affichage</a:t>
            </a:r>
          </a:p>
          <a:p>
            <a:pPr marL="514350" indent="-514350" algn="l">
              <a:buAutoNum type="arabicPeriod"/>
            </a:pPr>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2. Cliquez sur </a:t>
            </a:r>
            <a:r>
              <a:rPr lang="fr-FR" sz="3000" b="1" i="0" u="none" strike="noStrike" baseline="0" dirty="0">
                <a:solidFill>
                  <a:srgbClr val="000000"/>
                </a:solidFill>
                <a:latin typeface="Calibri" panose="020F0502020204030204" pitchFamily="34" charset="0"/>
                <a:cs typeface="Calibri" panose="020F0502020204030204" pitchFamily="34" charset="0"/>
              </a:rPr>
              <a:t>Mise en forme conditionnelle</a:t>
            </a:r>
          </a:p>
          <a:p>
            <a:pPr algn="l"/>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3. Cliquez sur </a:t>
            </a:r>
            <a:r>
              <a:rPr lang="fr-FR" sz="3000" b="1" i="0" u="none" strike="noStrike" baseline="0" dirty="0">
                <a:solidFill>
                  <a:srgbClr val="000000"/>
                </a:solidFill>
                <a:latin typeface="Calibri" panose="020F0502020204030204" pitchFamily="34" charset="0"/>
                <a:cs typeface="Calibri" panose="020F0502020204030204" pitchFamily="34" charset="0"/>
              </a:rPr>
              <a:t>Ajouter</a:t>
            </a:r>
          </a:p>
          <a:p>
            <a:pPr algn="l"/>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4. Tapez un nom pour la règle.</a:t>
            </a: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5. Cliquez sur </a:t>
            </a:r>
            <a:r>
              <a:rPr lang="fr-FR" sz="3000" b="1" i="0" u="none" strike="noStrike" baseline="0" dirty="0">
                <a:solidFill>
                  <a:srgbClr val="000000"/>
                </a:solidFill>
                <a:latin typeface="Calibri" panose="020F0502020204030204" pitchFamily="34" charset="0"/>
                <a:cs typeface="Calibri" panose="020F0502020204030204" pitchFamily="34" charset="0"/>
              </a:rPr>
              <a:t>Police</a:t>
            </a:r>
            <a:r>
              <a:rPr lang="fr-FR" sz="3000" b="0" i="0" u="none" strike="noStrike" baseline="0" dirty="0">
                <a:solidFill>
                  <a:srgbClr val="000000"/>
                </a:solidFill>
                <a:latin typeface="Calibri" panose="020F0502020204030204" pitchFamily="34" charset="0"/>
                <a:cs typeface="Calibri" panose="020F0502020204030204" pitchFamily="34" charset="0"/>
              </a:rPr>
              <a:t>.</a:t>
            </a: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6. Modifiez la </a:t>
            </a:r>
            <a:r>
              <a:rPr lang="fr-FR" sz="3000" b="1" i="0" u="none" strike="noStrike" baseline="0" dirty="0">
                <a:solidFill>
                  <a:srgbClr val="000000"/>
                </a:solidFill>
                <a:latin typeface="Calibri" panose="020F0502020204030204" pitchFamily="34" charset="0"/>
                <a:cs typeface="Calibri" panose="020F0502020204030204" pitchFamily="34" charset="0"/>
              </a:rPr>
              <a:t>couleur</a:t>
            </a:r>
            <a:r>
              <a:rPr lang="fr-FR" sz="3000" b="0" i="0" u="none" strike="noStrike" baseline="0" dirty="0">
                <a:solidFill>
                  <a:srgbClr val="000000"/>
                </a:solidFill>
                <a:latin typeface="Calibri" panose="020F0502020204030204" pitchFamily="34" charset="0"/>
                <a:cs typeface="Calibri" panose="020F0502020204030204" pitchFamily="34" charset="0"/>
              </a:rPr>
              <a:t>, la </a:t>
            </a:r>
            <a:r>
              <a:rPr lang="fr-FR" sz="3000" b="1" i="0" u="none" strike="noStrike" baseline="0" dirty="0">
                <a:solidFill>
                  <a:srgbClr val="000000"/>
                </a:solidFill>
                <a:latin typeface="Calibri" panose="020F0502020204030204" pitchFamily="34" charset="0"/>
                <a:cs typeface="Calibri" panose="020F0502020204030204" pitchFamily="34" charset="0"/>
              </a:rPr>
              <a:t>taille </a:t>
            </a:r>
            <a:r>
              <a:rPr lang="fr-FR" sz="3000" b="0" i="0" u="none" strike="noStrike" baseline="0" dirty="0">
                <a:solidFill>
                  <a:srgbClr val="000000"/>
                </a:solidFill>
                <a:latin typeface="Calibri" panose="020F0502020204030204" pitchFamily="34" charset="0"/>
                <a:cs typeface="Calibri" panose="020F0502020204030204" pitchFamily="34" charset="0"/>
              </a:rPr>
              <a:t>et la </a:t>
            </a:r>
            <a:r>
              <a:rPr lang="fr-FR" sz="3000" b="1" i="0" u="none" strike="noStrike" baseline="0" dirty="0">
                <a:solidFill>
                  <a:srgbClr val="000000"/>
                </a:solidFill>
                <a:latin typeface="Calibri" panose="020F0502020204030204" pitchFamily="34" charset="0"/>
                <a:cs typeface="Calibri" panose="020F0502020204030204" pitchFamily="34" charset="0"/>
              </a:rPr>
              <a:t>police </a:t>
            </a:r>
            <a:r>
              <a:rPr lang="fr-FR" sz="3000" b="0" i="0" u="none" strike="noStrike" baseline="0" dirty="0">
                <a:solidFill>
                  <a:srgbClr val="000000"/>
                </a:solidFill>
                <a:latin typeface="Calibri" panose="020F0502020204030204" pitchFamily="34" charset="0"/>
                <a:cs typeface="Calibri" panose="020F0502020204030204" pitchFamily="34" charset="0"/>
              </a:rPr>
              <a:t>de votre choix</a:t>
            </a:r>
          </a:p>
          <a:p>
            <a:pPr algn="l"/>
            <a:r>
              <a:rPr lang="fr-FR" sz="3000" b="0" i="0" u="none" strike="noStrike" baseline="0" dirty="0">
                <a:solidFill>
                  <a:srgbClr val="000000"/>
                </a:solidFill>
                <a:latin typeface="Calibri" panose="020F0502020204030204" pitchFamily="34" charset="0"/>
                <a:cs typeface="Calibri" panose="020F0502020204030204" pitchFamily="34" charset="0"/>
              </a:rPr>
              <a:t>.</a:t>
            </a:r>
          </a:p>
          <a:p>
            <a:pPr algn="l"/>
            <a:r>
              <a:rPr lang="fr-FR" sz="3000" b="0" i="0" u="none" strike="noStrike" baseline="0" dirty="0">
                <a:solidFill>
                  <a:srgbClr val="000000"/>
                </a:solidFill>
                <a:latin typeface="Calibri" panose="020F0502020204030204" pitchFamily="34" charset="0"/>
                <a:cs typeface="Calibri" panose="020F0502020204030204" pitchFamily="34" charset="0"/>
              </a:rPr>
              <a:t>7. Cliquez sur </a:t>
            </a:r>
            <a:r>
              <a:rPr lang="fr-FR" sz="3000" b="1" i="0" u="none" strike="noStrike" baseline="0" dirty="0">
                <a:solidFill>
                  <a:srgbClr val="000000"/>
                </a:solidFill>
                <a:latin typeface="Calibri" panose="020F0502020204030204" pitchFamily="34" charset="0"/>
                <a:cs typeface="Calibri" panose="020F0502020204030204" pitchFamily="34" charset="0"/>
              </a:rPr>
              <a:t>OK</a:t>
            </a:r>
            <a:r>
              <a:rPr lang="fr-FR" sz="3000" b="0" i="0" u="none" strike="noStrike" baseline="0" dirty="0">
                <a:solidFill>
                  <a:srgbClr val="000000"/>
                </a:solidFill>
                <a:latin typeface="Calibri" panose="020F0502020204030204" pitchFamily="34" charset="0"/>
                <a:cs typeface="Calibri" panose="020F0502020204030204" pitchFamily="34" charset="0"/>
              </a:rPr>
              <a:t>.</a:t>
            </a: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8. Cliquez sur </a:t>
            </a:r>
            <a:r>
              <a:rPr lang="fr-FR" sz="3000" b="1" i="0" u="none" strike="noStrike" baseline="0" dirty="0">
                <a:solidFill>
                  <a:srgbClr val="000000"/>
                </a:solidFill>
                <a:latin typeface="Calibri" panose="020F0502020204030204" pitchFamily="34" charset="0"/>
                <a:cs typeface="Calibri" panose="020F0502020204030204" pitchFamily="34" charset="0"/>
              </a:rPr>
              <a:t>Condition</a:t>
            </a:r>
            <a:r>
              <a:rPr lang="fr-FR" sz="3000" b="0" i="0" u="none" strike="noStrike" baseline="0" dirty="0">
                <a:solidFill>
                  <a:srgbClr val="000000"/>
                </a:solidFill>
                <a:latin typeface="Calibri" panose="020F0502020204030204" pitchFamily="34" charset="0"/>
                <a:cs typeface="Calibri" panose="020F0502020204030204" pitchFamily="34" charset="0"/>
              </a:rPr>
              <a:t>.</a:t>
            </a: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9. Dans Condition, entrez le nom du contact « </a:t>
            </a:r>
            <a:r>
              <a:rPr lang="fr-FR" sz="3000" b="1" i="0" u="none" strike="noStrike" baseline="0" dirty="0">
                <a:solidFill>
                  <a:srgbClr val="000000"/>
                </a:solidFill>
                <a:latin typeface="Calibri" panose="020F0502020204030204" pitchFamily="34" charset="0"/>
                <a:cs typeface="Calibri" panose="020F0502020204030204" pitchFamily="34" charset="0"/>
              </a:rPr>
              <a:t>DE… </a:t>
            </a:r>
            <a:r>
              <a:rPr lang="fr-FR" sz="3000" b="0" i="0" u="none" strike="noStrike" baseline="0" dirty="0">
                <a:solidFill>
                  <a:srgbClr val="000000"/>
                </a:solidFill>
                <a:latin typeface="Calibri" panose="020F0502020204030204" pitchFamily="34" charset="0"/>
                <a:cs typeface="Calibri" panose="020F0502020204030204" pitchFamily="34" charset="0"/>
              </a:rPr>
              <a:t>»</a:t>
            </a:r>
          </a:p>
          <a:p>
            <a:pPr algn="l"/>
            <a:endParaRPr lang="fr-FR" sz="3000" b="0" i="0" u="none" strike="noStrike" baseline="0" dirty="0">
              <a:solidFill>
                <a:srgbClr val="000000"/>
              </a:solidFill>
              <a:latin typeface="Calibri" panose="020F0502020204030204" pitchFamily="34" charset="0"/>
              <a:cs typeface="Calibri" panose="020F0502020204030204" pitchFamily="34" charset="0"/>
            </a:endParaRPr>
          </a:p>
          <a:p>
            <a:pPr algn="l"/>
            <a:r>
              <a:rPr lang="fr-FR" sz="3000" b="0" i="0" u="none" strike="noStrike" baseline="0" dirty="0">
                <a:solidFill>
                  <a:srgbClr val="000000"/>
                </a:solidFill>
                <a:latin typeface="Calibri" panose="020F0502020204030204" pitchFamily="34" charset="0"/>
                <a:cs typeface="Calibri" panose="020F0502020204030204" pitchFamily="34" charset="0"/>
              </a:rPr>
              <a:t>10. Cliquez sur </a:t>
            </a:r>
            <a:r>
              <a:rPr lang="fr-FR" sz="3000" b="1" i="0" u="none" strike="noStrike" baseline="0" dirty="0">
                <a:solidFill>
                  <a:srgbClr val="000000"/>
                </a:solidFill>
                <a:latin typeface="Calibri" panose="020F0502020204030204" pitchFamily="34" charset="0"/>
                <a:cs typeface="Calibri" panose="020F0502020204030204" pitchFamily="34" charset="0"/>
              </a:rPr>
              <a:t>OK</a:t>
            </a:r>
            <a:endParaRPr lang="fr-FR" sz="3000" dirty="0">
              <a:latin typeface="Calibri" panose="020F0502020204030204" pitchFamily="34" charset="0"/>
              <a:cs typeface="Calibri" panose="020F0502020204030204" pitchFamily="34" charset="0"/>
            </a:endParaRPr>
          </a:p>
        </p:txBody>
      </p:sp>
      <p:pic>
        <p:nvPicPr>
          <p:cNvPr id="20" name="Image 19">
            <a:extLst>
              <a:ext uri="{FF2B5EF4-FFF2-40B4-BE49-F238E27FC236}">
                <a16:creationId xmlns:a16="http://schemas.microsoft.com/office/drawing/2014/main" id="{20BD3656-4474-44D2-A0B0-A57F8AC98EC3}"/>
              </a:ext>
            </a:extLst>
          </p:cNvPr>
          <p:cNvPicPr>
            <a:picLocks noChangeAspect="1"/>
          </p:cNvPicPr>
          <p:nvPr/>
        </p:nvPicPr>
        <p:blipFill>
          <a:blip r:embed="rId2"/>
          <a:stretch>
            <a:fillRect/>
          </a:stretch>
        </p:blipFill>
        <p:spPr>
          <a:xfrm>
            <a:off x="13344128" y="2825552"/>
            <a:ext cx="3213084" cy="2044690"/>
          </a:xfrm>
          <a:prstGeom prst="rect">
            <a:avLst/>
          </a:prstGeom>
          <a:ln>
            <a:solidFill>
              <a:schemeClr val="accent6">
                <a:lumMod val="75000"/>
              </a:schemeClr>
            </a:solidFill>
          </a:ln>
          <a:effectLst>
            <a:outerShdw blurRad="292100" dist="139700" dir="2700000" algn="tl" rotWithShape="0">
              <a:srgbClr val="333333">
                <a:alpha val="65000"/>
              </a:srgbClr>
            </a:outerShdw>
          </a:effectLst>
        </p:spPr>
      </p:pic>
      <p:pic>
        <p:nvPicPr>
          <p:cNvPr id="21" name="Image 20">
            <a:extLst>
              <a:ext uri="{FF2B5EF4-FFF2-40B4-BE49-F238E27FC236}">
                <a16:creationId xmlns:a16="http://schemas.microsoft.com/office/drawing/2014/main" id="{1BE1AFBA-A46A-464C-946D-B1388BB4719A}"/>
              </a:ext>
            </a:extLst>
          </p:cNvPr>
          <p:cNvPicPr>
            <a:picLocks noChangeAspect="1"/>
          </p:cNvPicPr>
          <p:nvPr/>
        </p:nvPicPr>
        <p:blipFill>
          <a:blip r:embed="rId3"/>
          <a:stretch>
            <a:fillRect/>
          </a:stretch>
        </p:blipFill>
        <p:spPr>
          <a:xfrm>
            <a:off x="17304568" y="2825552"/>
            <a:ext cx="4909791" cy="3528392"/>
          </a:xfrm>
          <a:prstGeom prst="rect">
            <a:avLst/>
          </a:prstGeom>
          <a:ln>
            <a:solidFill>
              <a:schemeClr val="accent6">
                <a:lumMod val="75000"/>
              </a:schemeClr>
            </a:solidFill>
          </a:ln>
          <a:effectLst>
            <a:outerShdw blurRad="292100" dist="139700" dir="2700000" algn="tl" rotWithShape="0">
              <a:srgbClr val="333333">
                <a:alpha val="65000"/>
              </a:srgbClr>
            </a:outerShdw>
          </a:effectLst>
        </p:spPr>
      </p:pic>
      <p:sp>
        <p:nvSpPr>
          <p:cNvPr id="22" name="Rectangle : coins arrondis 21">
            <a:extLst>
              <a:ext uri="{FF2B5EF4-FFF2-40B4-BE49-F238E27FC236}">
                <a16:creationId xmlns:a16="http://schemas.microsoft.com/office/drawing/2014/main" id="{68F6DF95-0784-4A26-92C6-F9B2DDF3CBD8}"/>
              </a:ext>
            </a:extLst>
          </p:cNvPr>
          <p:cNvSpPr/>
          <p:nvPr/>
        </p:nvSpPr>
        <p:spPr bwMode="auto">
          <a:xfrm>
            <a:off x="14432945" y="3253909"/>
            <a:ext cx="1080120" cy="1230451"/>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7" name="Rectangle : coins arrondis 6">
            <a:extLst>
              <a:ext uri="{FF2B5EF4-FFF2-40B4-BE49-F238E27FC236}">
                <a16:creationId xmlns:a16="http://schemas.microsoft.com/office/drawing/2014/main" id="{E25762DD-B284-4A26-8579-0107C18738A9}"/>
              </a:ext>
            </a:extLst>
          </p:cNvPr>
          <p:cNvSpPr/>
          <p:nvPr/>
        </p:nvSpPr>
        <p:spPr bwMode="auto">
          <a:xfrm>
            <a:off x="17304568" y="5186129"/>
            <a:ext cx="1800200" cy="360040"/>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pic>
        <p:nvPicPr>
          <p:cNvPr id="26" name="Image 25">
            <a:extLst>
              <a:ext uri="{FF2B5EF4-FFF2-40B4-BE49-F238E27FC236}">
                <a16:creationId xmlns:a16="http://schemas.microsoft.com/office/drawing/2014/main" id="{B7CC3402-6EBB-4892-84F8-FC9B48CFB59F}"/>
              </a:ext>
            </a:extLst>
          </p:cNvPr>
          <p:cNvPicPr>
            <a:picLocks noChangeAspect="1"/>
          </p:cNvPicPr>
          <p:nvPr/>
        </p:nvPicPr>
        <p:blipFill>
          <a:blip r:embed="rId4"/>
          <a:stretch>
            <a:fillRect/>
          </a:stretch>
        </p:blipFill>
        <p:spPr>
          <a:xfrm>
            <a:off x="10444684" y="7393263"/>
            <a:ext cx="5707756" cy="6075687"/>
          </a:xfrm>
          <a:prstGeom prst="rect">
            <a:avLst/>
          </a:prstGeom>
          <a:ln>
            <a:solidFill>
              <a:schemeClr val="accent6">
                <a:lumMod val="75000"/>
              </a:schemeClr>
            </a:solidFill>
          </a:ln>
          <a:effectLst>
            <a:outerShdw blurRad="292100" dist="139700" dir="2700000" algn="tl" rotWithShape="0">
              <a:srgbClr val="333333">
                <a:alpha val="65000"/>
              </a:srgbClr>
            </a:outerShdw>
          </a:effectLst>
        </p:spPr>
      </p:pic>
      <p:pic>
        <p:nvPicPr>
          <p:cNvPr id="30" name="Image 29">
            <a:extLst>
              <a:ext uri="{FF2B5EF4-FFF2-40B4-BE49-F238E27FC236}">
                <a16:creationId xmlns:a16="http://schemas.microsoft.com/office/drawing/2014/main" id="{DC0E0F7F-1106-41A4-B2DA-3298B7F0BE59}"/>
              </a:ext>
            </a:extLst>
          </p:cNvPr>
          <p:cNvPicPr>
            <a:picLocks noChangeAspect="1"/>
          </p:cNvPicPr>
          <p:nvPr/>
        </p:nvPicPr>
        <p:blipFill>
          <a:blip r:embed="rId5"/>
          <a:stretch>
            <a:fillRect/>
          </a:stretch>
        </p:blipFill>
        <p:spPr>
          <a:xfrm>
            <a:off x="17267734" y="7393265"/>
            <a:ext cx="6517554" cy="6075686"/>
          </a:xfrm>
          <a:prstGeom prst="rect">
            <a:avLst/>
          </a:prstGeom>
          <a:ln>
            <a:solidFill>
              <a:schemeClr val="accent6">
                <a:lumMod val="75000"/>
              </a:schemeClr>
            </a:solidFill>
          </a:ln>
          <a:effectLst>
            <a:outerShdw blurRad="292100" dist="139700" dir="2700000" algn="tl" rotWithShape="0">
              <a:srgbClr val="333333">
                <a:alpha val="65000"/>
              </a:srgbClr>
            </a:outerShdw>
          </a:effectLst>
        </p:spPr>
      </p:pic>
      <p:sp>
        <p:nvSpPr>
          <p:cNvPr id="31" name="Rectangle : coins arrondis 30">
            <a:extLst>
              <a:ext uri="{FF2B5EF4-FFF2-40B4-BE49-F238E27FC236}">
                <a16:creationId xmlns:a16="http://schemas.microsoft.com/office/drawing/2014/main" id="{76744AD4-160A-4C2A-8700-B71DECB7D8D2}"/>
              </a:ext>
            </a:extLst>
          </p:cNvPr>
          <p:cNvSpPr/>
          <p:nvPr/>
        </p:nvSpPr>
        <p:spPr bwMode="auto">
          <a:xfrm>
            <a:off x="14712280" y="8298160"/>
            <a:ext cx="1296144" cy="432048"/>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solidFill>
                  <a:srgbClr val="0070C0"/>
                </a:solidFill>
              </a:ln>
              <a:noFill/>
              <a:effectLst/>
              <a:latin typeface="Poppins" charset="0"/>
              <a:ea typeface="Poppins" charset="0"/>
              <a:cs typeface="Poppins" charset="0"/>
              <a:sym typeface="Poppins" charset="0"/>
            </a:endParaRPr>
          </a:p>
        </p:txBody>
      </p:sp>
      <p:sp>
        <p:nvSpPr>
          <p:cNvPr id="34" name="Rectangle : coins arrondis 33">
            <a:extLst>
              <a:ext uri="{FF2B5EF4-FFF2-40B4-BE49-F238E27FC236}">
                <a16:creationId xmlns:a16="http://schemas.microsoft.com/office/drawing/2014/main" id="{437A557C-7A4A-4DBD-8C81-149FEAF080F6}"/>
              </a:ext>
            </a:extLst>
          </p:cNvPr>
          <p:cNvSpPr/>
          <p:nvPr/>
        </p:nvSpPr>
        <p:spPr bwMode="auto">
          <a:xfrm>
            <a:off x="10499842" y="11394504"/>
            <a:ext cx="1476134" cy="57606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solidFill>
                  <a:srgbClr val="0070C0"/>
                </a:solidFill>
              </a:ln>
              <a:noFill/>
              <a:effectLst/>
              <a:latin typeface="Poppins" charset="0"/>
              <a:ea typeface="Poppins" charset="0"/>
              <a:cs typeface="Poppins" charset="0"/>
              <a:sym typeface="Poppins" charset="0"/>
            </a:endParaRPr>
          </a:p>
        </p:txBody>
      </p:sp>
      <p:sp>
        <p:nvSpPr>
          <p:cNvPr id="35" name="Rectangle : coins arrondis 34">
            <a:extLst>
              <a:ext uri="{FF2B5EF4-FFF2-40B4-BE49-F238E27FC236}">
                <a16:creationId xmlns:a16="http://schemas.microsoft.com/office/drawing/2014/main" id="{5071243D-EFBC-488F-BC13-9F86BC26F055}"/>
              </a:ext>
            </a:extLst>
          </p:cNvPr>
          <p:cNvSpPr/>
          <p:nvPr/>
        </p:nvSpPr>
        <p:spPr bwMode="auto">
          <a:xfrm>
            <a:off x="10535816" y="12042576"/>
            <a:ext cx="1404125" cy="576064"/>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solidFill>
                  <a:srgbClr val="0070C0"/>
                </a:solidFill>
              </a:ln>
              <a:noFill/>
              <a:effectLst/>
              <a:latin typeface="Poppins" charset="0"/>
              <a:ea typeface="Poppins" charset="0"/>
              <a:cs typeface="Poppins" charset="0"/>
              <a:sym typeface="Poppins" charset="0"/>
            </a:endParaRPr>
          </a:p>
        </p:txBody>
      </p:sp>
      <p:sp>
        <p:nvSpPr>
          <p:cNvPr id="36" name="Rectangle : coins arrondis 35">
            <a:extLst>
              <a:ext uri="{FF2B5EF4-FFF2-40B4-BE49-F238E27FC236}">
                <a16:creationId xmlns:a16="http://schemas.microsoft.com/office/drawing/2014/main" id="{95D7E00F-BF7C-4C56-B47F-13600ED27B8B}"/>
              </a:ext>
            </a:extLst>
          </p:cNvPr>
          <p:cNvSpPr/>
          <p:nvPr/>
        </p:nvSpPr>
        <p:spPr bwMode="auto">
          <a:xfrm>
            <a:off x="17304568" y="9018240"/>
            <a:ext cx="2160240" cy="504056"/>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solidFill>
                  <a:srgbClr val="0070C0"/>
                </a:solidFill>
              </a:ln>
              <a:no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3939046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xEl>
                                              <p:pRg st="4" end="4"/>
                                            </p:txEl>
                                          </p:spTgt>
                                        </p:tgtEl>
                                        <p:attrNameLst>
                                          <p:attrName>style.visibility</p:attrName>
                                        </p:attrNameLst>
                                      </p:cBhvr>
                                      <p:to>
                                        <p:strVal val="visible"/>
                                      </p:to>
                                    </p:set>
                                    <p:animEffect transition="in" filter="fade">
                                      <p:cBhvr>
                                        <p:cTn id="30" dur="500"/>
                                        <p:tgtEl>
                                          <p:spTgt spid="19">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xEl>
                                              <p:pRg st="6" end="6"/>
                                            </p:txEl>
                                          </p:spTgt>
                                        </p:tgtEl>
                                        <p:attrNameLst>
                                          <p:attrName>style.visibility</p:attrName>
                                        </p:attrNameLst>
                                      </p:cBhvr>
                                      <p:to>
                                        <p:strVal val="visible"/>
                                      </p:to>
                                    </p:set>
                                    <p:animEffect transition="in" filter="fade">
                                      <p:cBhvr>
                                        <p:cTn id="41" dur="500"/>
                                        <p:tgtEl>
                                          <p:spTgt spid="19">
                                            <p:txEl>
                                              <p:pRg st="6" end="6"/>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xEl>
                                              <p:pRg st="8" end="8"/>
                                            </p:txEl>
                                          </p:spTgt>
                                        </p:tgtEl>
                                        <p:attrNameLst>
                                          <p:attrName>style.visibility</p:attrName>
                                        </p:attrNameLst>
                                      </p:cBhvr>
                                      <p:to>
                                        <p:strVal val="visible"/>
                                      </p:to>
                                    </p:set>
                                    <p:animEffect transition="in" filter="fade">
                                      <p:cBhvr>
                                        <p:cTn id="52" dur="500"/>
                                        <p:tgtEl>
                                          <p:spTgt spid="19">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xEl>
                                              <p:pRg st="10" end="10"/>
                                            </p:txEl>
                                          </p:spTgt>
                                        </p:tgtEl>
                                        <p:attrNameLst>
                                          <p:attrName>style.visibility</p:attrName>
                                        </p:attrNameLst>
                                      </p:cBhvr>
                                      <p:to>
                                        <p:strVal val="visible"/>
                                      </p:to>
                                    </p:set>
                                    <p:animEffect transition="in" filter="fade">
                                      <p:cBhvr>
                                        <p:cTn id="57" dur="500"/>
                                        <p:tgtEl>
                                          <p:spTgt spid="19">
                                            <p:txEl>
                                              <p:pRg st="10" end="10"/>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xEl>
                                              <p:pRg st="12" end="12"/>
                                            </p:txEl>
                                          </p:spTgt>
                                        </p:tgtEl>
                                        <p:attrNameLst>
                                          <p:attrName>style.visibility</p:attrName>
                                        </p:attrNameLst>
                                      </p:cBhvr>
                                      <p:to>
                                        <p:strVal val="visible"/>
                                      </p:to>
                                    </p:set>
                                    <p:animEffect transition="in" filter="fade">
                                      <p:cBhvr>
                                        <p:cTn id="65" dur="500"/>
                                        <p:tgtEl>
                                          <p:spTgt spid="19">
                                            <p:txEl>
                                              <p:pRg st="12" end="1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9">
                                            <p:txEl>
                                              <p:pRg st="14" end="14"/>
                                            </p:txEl>
                                          </p:spTgt>
                                        </p:tgtEl>
                                        <p:attrNameLst>
                                          <p:attrName>style.visibility</p:attrName>
                                        </p:attrNameLst>
                                      </p:cBhvr>
                                      <p:to>
                                        <p:strVal val="visible"/>
                                      </p:to>
                                    </p:set>
                                    <p:animEffect transition="in" filter="fade">
                                      <p:cBhvr>
                                        <p:cTn id="70" dur="500"/>
                                        <p:tgtEl>
                                          <p:spTgt spid="19">
                                            <p:txEl>
                                              <p:pRg st="14" end="1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9">
                                            <p:txEl>
                                              <p:pRg st="16" end="16"/>
                                            </p:txEl>
                                          </p:spTgt>
                                        </p:tgtEl>
                                        <p:attrNameLst>
                                          <p:attrName>style.visibility</p:attrName>
                                        </p:attrNameLst>
                                      </p:cBhvr>
                                      <p:to>
                                        <p:strVal val="visible"/>
                                      </p:to>
                                    </p:set>
                                    <p:animEffect transition="in" filter="fade">
                                      <p:cBhvr>
                                        <p:cTn id="75" dur="500"/>
                                        <p:tgtEl>
                                          <p:spTgt spid="19">
                                            <p:txEl>
                                              <p:pRg st="16" end="16"/>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9">
                                            <p:txEl>
                                              <p:pRg st="18" end="18"/>
                                            </p:txEl>
                                          </p:spTgt>
                                        </p:tgtEl>
                                        <p:attrNameLst>
                                          <p:attrName>style.visibility</p:attrName>
                                        </p:attrNameLst>
                                      </p:cBhvr>
                                      <p:to>
                                        <p:strVal val="visible"/>
                                      </p:to>
                                    </p:set>
                                    <p:animEffect transition="in" filter="fade">
                                      <p:cBhvr>
                                        <p:cTn id="83" dur="500"/>
                                        <p:tgtEl>
                                          <p:spTgt spid="19">
                                            <p:txEl>
                                              <p:pRg st="18" end="18"/>
                                            </p:tx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par>
                                <p:cTn id="87" presetID="10" presetClass="entr" presetSubtype="0" fill="hold" nodeType="with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500"/>
                                        <p:tgtEl>
                                          <p:spTgt spid="3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9">
                                            <p:txEl>
                                              <p:pRg st="20" end="20"/>
                                            </p:txEl>
                                          </p:spTgt>
                                        </p:tgtEl>
                                        <p:attrNameLst>
                                          <p:attrName>style.visibility</p:attrName>
                                        </p:attrNameLst>
                                      </p:cBhvr>
                                      <p:to>
                                        <p:strVal val="visible"/>
                                      </p:to>
                                    </p:set>
                                    <p:animEffect transition="in" filter="fade">
                                      <p:cBhvr>
                                        <p:cTn id="94" dur="500"/>
                                        <p:tgtEl>
                                          <p:spTgt spid="19">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animBg="1"/>
      <p:bldP spid="7" grpId="0" animBg="1"/>
      <p:bldP spid="31" grpId="0" animBg="1"/>
      <p:bldP spid="34"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9</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521296"/>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000000"/>
                </a:solidFill>
                <a:latin typeface="Montserrat Semi" charset="0"/>
                <a:ea typeface="Montserrat Semi" charset="0"/>
                <a:cs typeface="Montserrat Semi" charset="0"/>
                <a:sym typeface="Poppins Medium" charset="0"/>
              </a:rPr>
              <a:t>Le mode conversation</a:t>
            </a:r>
            <a:endParaRPr lang="x-none" altLang="x-none" sz="7200" b="1" dirty="0">
              <a:solidFill>
                <a:srgbClr val="000000"/>
              </a:solidFill>
              <a:latin typeface="Montserrat Semi" charset="0"/>
              <a:ea typeface="Montserrat Semi" charset="0"/>
              <a:cs typeface="Montserrat Semi" charset="0"/>
              <a:sym typeface="Poppins Medium" charset="0"/>
            </a:endParaRPr>
          </a:p>
        </p:txBody>
      </p:sp>
      <p:sp>
        <p:nvSpPr>
          <p:cNvPr id="16" name="ZoneTexte 15">
            <a:extLst>
              <a:ext uri="{FF2B5EF4-FFF2-40B4-BE49-F238E27FC236}">
                <a16:creationId xmlns:a16="http://schemas.microsoft.com/office/drawing/2014/main" id="{18B171DF-E343-44E2-9C5C-C83AEDBFF152}"/>
              </a:ext>
            </a:extLst>
          </p:cNvPr>
          <p:cNvSpPr txBox="1"/>
          <p:nvPr/>
        </p:nvSpPr>
        <p:spPr>
          <a:xfrm>
            <a:off x="670720" y="3349347"/>
            <a:ext cx="8861513" cy="7017306"/>
          </a:xfrm>
          <a:prstGeom prst="rect">
            <a:avLst/>
          </a:prstGeom>
          <a:noFill/>
        </p:spPr>
        <p:txBody>
          <a:bodyPr wrap="square">
            <a:spAutoFit/>
          </a:bodyPr>
          <a:lstStyle/>
          <a:p>
            <a:pPr algn="l"/>
            <a:endParaRPr lang="fr-FR" sz="3000" dirty="0">
              <a:solidFill>
                <a:schemeClr val="bg1"/>
              </a:solidFill>
              <a:latin typeface="Calibri" panose="020F0502020204030204" pitchFamily="34" charset="0"/>
              <a:cs typeface="Calibri" panose="020F0502020204030204" pitchFamily="34" charset="0"/>
            </a:endParaRPr>
          </a:p>
          <a:p>
            <a:pPr algn="l"/>
            <a:r>
              <a:rPr lang="fr-FR" sz="3000" b="0" i="0" u="sng" strike="noStrike" baseline="0" dirty="0">
                <a:solidFill>
                  <a:schemeClr val="bg1"/>
                </a:solidFill>
                <a:latin typeface="Calibri" panose="020F0502020204030204" pitchFamily="34" charset="0"/>
                <a:cs typeface="Calibri" panose="020F0502020204030204" pitchFamily="34" charset="0"/>
              </a:rPr>
              <a:t>Activer/Désactiver le mode conversation:</a:t>
            </a:r>
          </a:p>
          <a:p>
            <a:pPr algn="l"/>
            <a:endParaRPr lang="fr-FR" sz="3000" dirty="0">
              <a:solidFill>
                <a:schemeClr val="bg1"/>
              </a:solidFill>
              <a:latin typeface="Calibri" panose="020F0502020204030204" pitchFamily="34" charset="0"/>
              <a:cs typeface="Calibri" panose="020F0502020204030204" pitchFamily="34" charset="0"/>
            </a:endParaRPr>
          </a:p>
          <a:p>
            <a:pPr marL="514350" indent="-514350" algn="l">
              <a:buAutoNum type="arabicPeriod"/>
            </a:pPr>
            <a:r>
              <a:rPr lang="fr-FR" sz="3000" b="0" i="0" u="none" strike="noStrike" baseline="0" dirty="0">
                <a:solidFill>
                  <a:srgbClr val="000000"/>
                </a:solidFill>
                <a:latin typeface="Calibri" panose="020F0502020204030204" pitchFamily="34" charset="0"/>
                <a:cs typeface="Calibri" panose="020F0502020204030204" pitchFamily="34" charset="0"/>
              </a:rPr>
              <a:t>Dans l’onglet </a:t>
            </a:r>
            <a:r>
              <a:rPr lang="fr-FR" sz="3000" b="1" dirty="0">
                <a:solidFill>
                  <a:srgbClr val="000000"/>
                </a:solidFill>
                <a:latin typeface="Calibri" panose="020F0502020204030204" pitchFamily="34" charset="0"/>
                <a:cs typeface="Calibri" panose="020F0502020204030204" pitchFamily="34" charset="0"/>
              </a:rPr>
              <a:t>A</a:t>
            </a:r>
            <a:r>
              <a:rPr lang="fr-FR" sz="3000" b="1" i="0" u="none" strike="noStrike" baseline="0" dirty="0">
                <a:solidFill>
                  <a:srgbClr val="000000"/>
                </a:solidFill>
                <a:latin typeface="Calibri" panose="020F0502020204030204" pitchFamily="34" charset="0"/>
                <a:cs typeface="Calibri" panose="020F0502020204030204" pitchFamily="34" charset="0"/>
              </a:rPr>
              <a:t>ffichage, </a:t>
            </a:r>
            <a:r>
              <a:rPr lang="fr-FR" sz="3000" dirty="0">
                <a:solidFill>
                  <a:srgbClr val="000000"/>
                </a:solidFill>
                <a:latin typeface="Calibri" panose="020F0502020204030204" pitchFamily="34" charset="0"/>
                <a:cs typeface="Calibri" panose="020F0502020204030204" pitchFamily="34" charset="0"/>
              </a:rPr>
              <a:t>cochez ou décochez la case </a:t>
            </a:r>
            <a:r>
              <a:rPr lang="fr-FR" sz="3000" b="1" dirty="0">
                <a:solidFill>
                  <a:srgbClr val="000000"/>
                </a:solidFill>
                <a:latin typeface="Calibri" panose="020F0502020204030204" pitchFamily="34" charset="0"/>
                <a:cs typeface="Calibri" panose="020F0502020204030204" pitchFamily="34" charset="0"/>
              </a:rPr>
              <a:t>Afficher en tant que conversation</a:t>
            </a:r>
          </a:p>
          <a:p>
            <a:pPr algn="l"/>
            <a:endParaRPr lang="fr-FR" sz="3000" b="1" i="0" u="none" strike="noStrike" baseline="0" dirty="0">
              <a:solidFill>
                <a:srgbClr val="000000"/>
              </a:solidFill>
              <a:latin typeface="Calibri" panose="020F0502020204030204" pitchFamily="34" charset="0"/>
              <a:cs typeface="Calibri" panose="020F0502020204030204" pitchFamily="34" charset="0"/>
            </a:endParaRPr>
          </a:p>
          <a:p>
            <a:r>
              <a:rPr lang="fr-FR" sz="3000" u="sng" dirty="0">
                <a:solidFill>
                  <a:schemeClr val="bg1"/>
                </a:solidFill>
                <a:latin typeface="Calibri" panose="020F0502020204030204" pitchFamily="34" charset="0"/>
                <a:cs typeface="Calibri" panose="020F0502020204030204" pitchFamily="34" charset="0"/>
              </a:rPr>
              <a:t>Modifier les options de conversation:</a:t>
            </a:r>
          </a:p>
          <a:p>
            <a:pPr marL="514350" indent="-514350" algn="l">
              <a:buAutoNum type="arabicPeriod"/>
            </a:pPr>
            <a:endParaRPr lang="fr-FR" sz="3000" b="1" i="0" u="none" strike="noStrike" baseline="0" dirty="0">
              <a:solidFill>
                <a:srgbClr val="000000"/>
              </a:solidFill>
              <a:latin typeface="Calibri" panose="020F0502020204030204" pitchFamily="34" charset="0"/>
              <a:cs typeface="Calibri" panose="020F0502020204030204" pitchFamily="34" charset="0"/>
            </a:endParaRPr>
          </a:p>
          <a:p>
            <a:pPr marL="514350" indent="-514350" algn="l">
              <a:buAutoNum type="arabicPeriod"/>
            </a:pPr>
            <a:r>
              <a:rPr lang="fr-FR" sz="3000" b="0" i="0" u="none" strike="noStrike" baseline="0" dirty="0">
                <a:solidFill>
                  <a:srgbClr val="000000"/>
                </a:solidFill>
                <a:latin typeface="Calibri" panose="020F0502020204030204" pitchFamily="34" charset="0"/>
                <a:cs typeface="Calibri" panose="020F0502020204030204" pitchFamily="34" charset="0"/>
              </a:rPr>
              <a:t>Cliquez sur </a:t>
            </a:r>
            <a:r>
              <a:rPr lang="fr-FR" sz="3000" b="1" dirty="0">
                <a:solidFill>
                  <a:srgbClr val="000000"/>
                </a:solidFill>
                <a:latin typeface="Calibri" panose="020F0502020204030204" pitchFamily="34" charset="0"/>
                <a:cs typeface="Calibri" panose="020F0502020204030204" pitchFamily="34" charset="0"/>
              </a:rPr>
              <a:t>Paramètres de conversation</a:t>
            </a:r>
          </a:p>
          <a:p>
            <a:pPr marL="514350" indent="-514350" algn="l">
              <a:buAutoNum type="arabicPeriod"/>
            </a:pPr>
            <a:r>
              <a:rPr lang="fr-FR" sz="3000" i="0" u="none" strike="noStrike" baseline="0" dirty="0">
                <a:solidFill>
                  <a:srgbClr val="000000"/>
                </a:solidFill>
                <a:latin typeface="Calibri" panose="020F0502020204030204" pitchFamily="34" charset="0"/>
                <a:cs typeface="Calibri" panose="020F0502020204030204" pitchFamily="34" charset="0"/>
              </a:rPr>
              <a:t>Modifiez </a:t>
            </a:r>
            <a:r>
              <a:rPr lang="fr-FR" sz="3000" dirty="0">
                <a:solidFill>
                  <a:srgbClr val="000000"/>
                </a:solidFill>
                <a:latin typeface="Calibri" panose="020F0502020204030204" pitchFamily="34" charset="0"/>
                <a:cs typeface="Calibri" panose="020F0502020204030204" pitchFamily="34" charset="0"/>
              </a:rPr>
              <a:t>vos options</a:t>
            </a:r>
            <a:endParaRPr lang="fr-FR" sz="3000" i="0" u="none" strike="noStrike" baseline="0" dirty="0">
              <a:solidFill>
                <a:srgbClr val="000000"/>
              </a:solidFill>
              <a:latin typeface="Calibri" panose="020F0502020204030204" pitchFamily="34" charset="0"/>
              <a:cs typeface="Calibri" panose="020F0502020204030204" pitchFamily="34" charset="0"/>
            </a:endParaRPr>
          </a:p>
          <a:p>
            <a:pPr algn="l"/>
            <a:endParaRPr lang="fr-FR" sz="3000" dirty="0">
              <a:solidFill>
                <a:schemeClr val="bg1"/>
              </a:solidFill>
              <a:latin typeface="Calibri" panose="020F0502020204030204" pitchFamily="34" charset="0"/>
              <a:cs typeface="Calibri" panose="020F0502020204030204" pitchFamily="34" charset="0"/>
            </a:endParaRPr>
          </a:p>
          <a:p>
            <a:pPr algn="l"/>
            <a:endParaRPr lang="fr-FR" sz="3000" dirty="0">
              <a:solidFill>
                <a:schemeClr val="bg1"/>
              </a:solidFill>
              <a:latin typeface="Calibri" panose="020F0502020204030204" pitchFamily="34" charset="0"/>
              <a:cs typeface="Calibri" panose="020F0502020204030204" pitchFamily="34" charset="0"/>
            </a:endParaRPr>
          </a:p>
          <a:p>
            <a:pPr algn="l"/>
            <a:endParaRPr lang="fr-FR" sz="3000" dirty="0">
              <a:solidFill>
                <a:schemeClr val="bg1"/>
              </a:solidFill>
              <a:latin typeface="Calibri" panose="020F0502020204030204" pitchFamily="34" charset="0"/>
              <a:cs typeface="Calibri" panose="020F0502020204030204" pitchFamily="34" charset="0"/>
            </a:endParaRPr>
          </a:p>
          <a:p>
            <a:pPr algn="l"/>
            <a:endParaRPr lang="fr-FR" sz="3000" dirty="0">
              <a:solidFill>
                <a:schemeClr val="bg1"/>
              </a:solidFill>
              <a:latin typeface="Calibri" panose="020F0502020204030204" pitchFamily="34" charset="0"/>
              <a:cs typeface="Calibri" panose="020F0502020204030204" pitchFamily="34" charset="0"/>
            </a:endParaRPr>
          </a:p>
          <a:p>
            <a:pPr algn="l"/>
            <a:endParaRPr lang="fr-FR" sz="3000" b="0" i="0" u="none" strike="noStrike" baseline="0" dirty="0">
              <a:solidFill>
                <a:schemeClr val="bg1"/>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B7909AA4-13CB-4424-87FC-B5FDBB10279A}"/>
              </a:ext>
            </a:extLst>
          </p:cNvPr>
          <p:cNvPicPr>
            <a:picLocks noChangeAspect="1"/>
          </p:cNvPicPr>
          <p:nvPr/>
        </p:nvPicPr>
        <p:blipFill rotWithShape="1">
          <a:blip r:embed="rId2"/>
          <a:srcRect r="3054"/>
          <a:stretch/>
        </p:blipFill>
        <p:spPr>
          <a:xfrm>
            <a:off x="10751841" y="3693790"/>
            <a:ext cx="9001000" cy="2687166"/>
          </a:xfrm>
          <a:prstGeom prst="rect">
            <a:avLst/>
          </a:prstGeom>
          <a:ln w="19050">
            <a:solidFill>
              <a:srgbClr val="416FFE"/>
            </a:solidFill>
          </a:ln>
          <a:effectLst>
            <a:outerShdw blurRad="292100" dist="139700" dir="2700000" algn="tl" rotWithShape="0">
              <a:srgbClr val="333333">
                <a:alpha val="65000"/>
              </a:srgbClr>
            </a:outerShdw>
          </a:effectLst>
        </p:spPr>
      </p:pic>
      <p:sp>
        <p:nvSpPr>
          <p:cNvPr id="9" name="ZoneTexte 8">
            <a:extLst>
              <a:ext uri="{FF2B5EF4-FFF2-40B4-BE49-F238E27FC236}">
                <a16:creationId xmlns:a16="http://schemas.microsoft.com/office/drawing/2014/main" id="{89E6C8D8-7CEF-456B-AE48-C6E1DC0B4822}"/>
              </a:ext>
            </a:extLst>
          </p:cNvPr>
          <p:cNvSpPr txBox="1"/>
          <p:nvPr/>
        </p:nvSpPr>
        <p:spPr>
          <a:xfrm>
            <a:off x="454696" y="1908050"/>
            <a:ext cx="23762640" cy="1323439"/>
          </a:xfrm>
          <a:prstGeom prst="rect">
            <a:avLst/>
          </a:prstGeom>
          <a:noFill/>
        </p:spPr>
        <p:txBody>
          <a:bodyPr wrap="square" rtlCol="0">
            <a:spAutoFit/>
          </a:bodyPr>
          <a:lstStyle/>
          <a:p>
            <a:pPr algn="l"/>
            <a:r>
              <a:rPr lang="fr-FR" sz="3000" b="0" i="0" u="none" strike="noStrike" baseline="0" dirty="0">
                <a:solidFill>
                  <a:schemeClr val="bg1"/>
                </a:solidFill>
                <a:latin typeface="Calibri" panose="020F0502020204030204" pitchFamily="34" charset="0"/>
                <a:cs typeface="Calibri" panose="020F0502020204030204" pitchFamily="34" charset="0"/>
              </a:rPr>
              <a:t>Par défaut, lorsque vous ajoutez la plupart des types de comptes Outlook, vos messages sont affichés dans Conversations.</a:t>
            </a:r>
          </a:p>
          <a:p>
            <a:pPr algn="l"/>
            <a:r>
              <a:rPr lang="fr-FR" sz="3000" b="0" i="0" u="none" strike="noStrike" baseline="0" dirty="0">
                <a:solidFill>
                  <a:schemeClr val="bg1"/>
                </a:solidFill>
                <a:latin typeface="Calibri" panose="020F0502020204030204" pitchFamily="34" charset="0"/>
                <a:cs typeface="Calibri" panose="020F0502020204030204" pitchFamily="34" charset="0"/>
              </a:rPr>
              <a:t>Une conversation inclut tous les messages du même fil de discussion ayant la même ligne d'objet</a:t>
            </a:r>
          </a:p>
          <a:p>
            <a:endParaRPr lang="fr-FR" dirty="0"/>
          </a:p>
        </p:txBody>
      </p:sp>
      <p:pic>
        <p:nvPicPr>
          <p:cNvPr id="11" name="Image 10">
            <a:extLst>
              <a:ext uri="{FF2B5EF4-FFF2-40B4-BE49-F238E27FC236}">
                <a16:creationId xmlns:a16="http://schemas.microsoft.com/office/drawing/2014/main" id="{CD503CCA-9F20-42EC-84AB-0D294C3DA53D}"/>
              </a:ext>
            </a:extLst>
          </p:cNvPr>
          <p:cNvPicPr>
            <a:picLocks noChangeAspect="1"/>
          </p:cNvPicPr>
          <p:nvPr/>
        </p:nvPicPr>
        <p:blipFill rotWithShape="1">
          <a:blip r:embed="rId3"/>
          <a:srcRect l="7011" t="4489" r="83171" b="75063"/>
          <a:stretch/>
        </p:blipFill>
        <p:spPr>
          <a:xfrm>
            <a:off x="10751841" y="6858000"/>
            <a:ext cx="5778203" cy="3384376"/>
          </a:xfrm>
          <a:prstGeom prst="rect">
            <a:avLst/>
          </a:prstGeom>
          <a:ln w="19050">
            <a:solidFill>
              <a:srgbClr val="416FFE"/>
            </a:solidFill>
          </a:ln>
          <a:effectLst>
            <a:outerShdw blurRad="292100" dist="139700" dir="2700000" algn="tl" rotWithShape="0">
              <a:srgbClr val="333333">
                <a:alpha val="65000"/>
              </a:srgbClr>
            </a:outerShdw>
          </a:effectLst>
        </p:spPr>
      </p:pic>
      <p:sp>
        <p:nvSpPr>
          <p:cNvPr id="12" name="Rectangle : coins arrondis 11">
            <a:extLst>
              <a:ext uri="{FF2B5EF4-FFF2-40B4-BE49-F238E27FC236}">
                <a16:creationId xmlns:a16="http://schemas.microsoft.com/office/drawing/2014/main" id="{4BD13085-1925-4A3F-8EE4-2EBA278978A9}"/>
              </a:ext>
            </a:extLst>
          </p:cNvPr>
          <p:cNvSpPr/>
          <p:nvPr/>
        </p:nvSpPr>
        <p:spPr bwMode="auto">
          <a:xfrm>
            <a:off x="15288344" y="4553744"/>
            <a:ext cx="4320480" cy="583573"/>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74808C"/>
              </a:solidFill>
              <a:effectLst/>
              <a:latin typeface="Poppins" charset="0"/>
              <a:ea typeface="Poppins" charset="0"/>
              <a:cs typeface="Poppins" charset="0"/>
              <a:sym typeface="Poppins" charset="0"/>
            </a:endParaRPr>
          </a:p>
        </p:txBody>
      </p:sp>
      <p:sp>
        <p:nvSpPr>
          <p:cNvPr id="32" name="Rectangle : coins arrondis 31">
            <a:extLst>
              <a:ext uri="{FF2B5EF4-FFF2-40B4-BE49-F238E27FC236}">
                <a16:creationId xmlns:a16="http://schemas.microsoft.com/office/drawing/2014/main" id="{35C0530C-E4A9-4DDA-AB0C-DAA5A46E6358}"/>
              </a:ext>
            </a:extLst>
          </p:cNvPr>
          <p:cNvSpPr/>
          <p:nvPr/>
        </p:nvSpPr>
        <p:spPr bwMode="auto">
          <a:xfrm>
            <a:off x="10730409" y="8154145"/>
            <a:ext cx="3621831" cy="504056"/>
          </a:xfrm>
          <a:prstGeom prst="round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37" name="ZoneTexte 36">
            <a:extLst>
              <a:ext uri="{FF2B5EF4-FFF2-40B4-BE49-F238E27FC236}">
                <a16:creationId xmlns:a16="http://schemas.microsoft.com/office/drawing/2014/main" id="{6ED8DCB2-628C-47CA-ABD4-C2DA8564BB74}"/>
              </a:ext>
            </a:extLst>
          </p:cNvPr>
          <p:cNvSpPr txBox="1"/>
          <p:nvPr/>
        </p:nvSpPr>
        <p:spPr>
          <a:xfrm>
            <a:off x="-98736" y="11247290"/>
            <a:ext cx="20236496" cy="1785104"/>
          </a:xfrm>
          <a:prstGeom prst="rect">
            <a:avLst/>
          </a:prstGeom>
          <a:noFill/>
        </p:spPr>
        <p:txBody>
          <a:bodyPr wrap="square" rtlCol="0">
            <a:spAutoFit/>
          </a:bodyPr>
          <a:lstStyle/>
          <a:p>
            <a:pPr algn="l"/>
            <a:r>
              <a:rPr lang="fr-FR" sz="3000" b="0" i="0" u="none" strike="noStrike" baseline="0" dirty="0">
                <a:solidFill>
                  <a:schemeClr val="bg1"/>
                </a:solidFill>
                <a:latin typeface="Calibri" panose="020F0502020204030204" pitchFamily="34" charset="0"/>
                <a:cs typeface="Calibri" panose="020F0502020204030204" pitchFamily="34" charset="0"/>
              </a:rPr>
              <a:t>Les conversations qui incluent plusieurs messages sont identifiées dans la liste de messages par une icône triangulaire.</a:t>
            </a:r>
          </a:p>
          <a:p>
            <a:pPr algn="l"/>
            <a:r>
              <a:rPr lang="fr-FR" sz="3000" b="0" i="0" u="none" strike="noStrike" baseline="0" dirty="0">
                <a:solidFill>
                  <a:schemeClr val="bg1"/>
                </a:solidFill>
                <a:latin typeface="Calibri" panose="020F0502020204030204" pitchFamily="34" charset="0"/>
                <a:cs typeface="Calibri" panose="020F0502020204030204" pitchFamily="34" charset="0"/>
              </a:rPr>
              <a:t>Lorsque vous recevez un message faisant partie d</a:t>
            </a:r>
            <a:r>
              <a:rPr lang="fr-FR" sz="3000" dirty="0">
                <a:solidFill>
                  <a:schemeClr val="bg1"/>
                </a:solidFill>
                <a:latin typeface="Calibri" panose="020F0502020204030204" pitchFamily="34" charset="0"/>
                <a:cs typeface="Calibri" panose="020F0502020204030204" pitchFamily="34" charset="0"/>
              </a:rPr>
              <a:t>’une conversation , toute la conversation passe en haut de la liste des messages.</a:t>
            </a:r>
          </a:p>
          <a:p>
            <a:pPr algn="l"/>
            <a:endParaRPr lang="fr-FR" sz="3000" b="0" i="0" u="none" strike="noStrike" baseline="0" dirty="0">
              <a:solidFill>
                <a:schemeClr val="bg1"/>
              </a:solidFill>
              <a:latin typeface="Calibri" panose="020F0502020204030204" pitchFamily="34" charset="0"/>
              <a:cs typeface="Calibri" panose="020F0502020204030204" pitchFamily="34" charset="0"/>
            </a:endParaRPr>
          </a:p>
          <a:p>
            <a:endParaRPr lang="fr-FR" dirty="0"/>
          </a:p>
        </p:txBody>
      </p:sp>
      <p:grpSp>
        <p:nvGrpSpPr>
          <p:cNvPr id="23" name="Groupe 22">
            <a:extLst>
              <a:ext uri="{FF2B5EF4-FFF2-40B4-BE49-F238E27FC236}">
                <a16:creationId xmlns:a16="http://schemas.microsoft.com/office/drawing/2014/main" id="{963640E5-B107-4BA9-8006-42F6821C1DCC}"/>
              </a:ext>
            </a:extLst>
          </p:cNvPr>
          <p:cNvGrpSpPr/>
          <p:nvPr/>
        </p:nvGrpSpPr>
        <p:grpSpPr>
          <a:xfrm>
            <a:off x="20236497" y="11001914"/>
            <a:ext cx="3620799" cy="1832750"/>
            <a:chOff x="20236497" y="10616152"/>
            <a:chExt cx="3620799" cy="1832750"/>
          </a:xfrm>
        </p:grpSpPr>
        <p:pic>
          <p:nvPicPr>
            <p:cNvPr id="15" name="Image 14">
              <a:extLst>
                <a:ext uri="{FF2B5EF4-FFF2-40B4-BE49-F238E27FC236}">
                  <a16:creationId xmlns:a16="http://schemas.microsoft.com/office/drawing/2014/main" id="{A22CAB5C-C598-404D-BEC8-4A91CE99BD53}"/>
                </a:ext>
              </a:extLst>
            </p:cNvPr>
            <p:cNvPicPr>
              <a:picLocks noChangeAspect="1"/>
            </p:cNvPicPr>
            <p:nvPr/>
          </p:nvPicPr>
          <p:blipFill>
            <a:blip r:embed="rId4"/>
            <a:stretch>
              <a:fillRect/>
            </a:stretch>
          </p:blipFill>
          <p:spPr>
            <a:xfrm>
              <a:off x="20236497" y="10616152"/>
              <a:ext cx="3620799" cy="1832750"/>
            </a:xfrm>
            <a:prstGeom prst="rect">
              <a:avLst/>
            </a:prstGeom>
            <a:ln w="19050">
              <a:solidFill>
                <a:srgbClr val="416FFE"/>
              </a:solidFill>
            </a:ln>
            <a:effectLst>
              <a:outerShdw blurRad="292100" dist="139700" dir="2700000" algn="tl" rotWithShape="0">
                <a:srgbClr val="333333">
                  <a:alpha val="65000"/>
                </a:srgbClr>
              </a:outerShdw>
            </a:effectLst>
          </p:spPr>
        </p:pic>
        <p:sp>
          <p:nvSpPr>
            <p:cNvPr id="17" name="Rectangle : coins arrondis 16">
              <a:extLst>
                <a:ext uri="{FF2B5EF4-FFF2-40B4-BE49-F238E27FC236}">
                  <a16:creationId xmlns:a16="http://schemas.microsoft.com/office/drawing/2014/main" id="{2847385E-63DD-457C-B8A3-D989F15AB230}"/>
                </a:ext>
              </a:extLst>
            </p:cNvPr>
            <p:cNvSpPr/>
            <p:nvPr/>
          </p:nvSpPr>
          <p:spPr bwMode="auto">
            <a:xfrm>
              <a:off x="21553040" y="11125463"/>
              <a:ext cx="864096" cy="682487"/>
            </a:xfrm>
            <a:prstGeom prst="roundRect">
              <a:avLst/>
            </a:prstGeom>
            <a:solidFill>
              <a:srgbClr val="CDE6F7"/>
            </a:solidFill>
            <a:ln w="1905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solidFill>
                  <a:srgbClr val="74808C"/>
                </a:solidFill>
                <a:effectLst/>
                <a:latin typeface="Poppins" charset="0"/>
                <a:ea typeface="Poppins" charset="0"/>
                <a:cs typeface="Poppins" charset="0"/>
                <a:sym typeface="Poppins" charset="0"/>
              </a:endParaRPr>
            </a:p>
          </p:txBody>
        </p:sp>
      </p:grpSp>
      <p:sp>
        <p:nvSpPr>
          <p:cNvPr id="18" name="Ellipse 17">
            <a:extLst>
              <a:ext uri="{FF2B5EF4-FFF2-40B4-BE49-F238E27FC236}">
                <a16:creationId xmlns:a16="http://schemas.microsoft.com/office/drawing/2014/main" id="{41BEE561-576B-4566-821B-0A0453D3FB3C}"/>
              </a:ext>
            </a:extLst>
          </p:cNvPr>
          <p:cNvSpPr/>
          <p:nvPr/>
        </p:nvSpPr>
        <p:spPr bwMode="auto">
          <a:xfrm>
            <a:off x="20236497" y="11511225"/>
            <a:ext cx="360040" cy="682487"/>
          </a:xfrm>
          <a:prstGeom prst="ellipse">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627930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fade">
                                      <p:cBhvr>
                                        <p:cTn id="17" dur="500"/>
                                        <p:tgtEl>
                                          <p:spTgt spid="16">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xEl>
                                              <p:pRg st="5" end="5"/>
                                            </p:txEl>
                                          </p:spTgt>
                                        </p:tgtEl>
                                        <p:attrNameLst>
                                          <p:attrName>style.visibility</p:attrName>
                                        </p:attrNameLst>
                                      </p:cBhvr>
                                      <p:to>
                                        <p:strVal val="visible"/>
                                      </p:to>
                                    </p:set>
                                    <p:animEffect transition="in" filter="fade">
                                      <p:cBhvr>
                                        <p:cTn id="28" dur="500"/>
                                        <p:tgtEl>
                                          <p:spTgt spid="16">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xEl>
                                              <p:pRg st="7" end="7"/>
                                            </p:txEl>
                                          </p:spTgt>
                                        </p:tgtEl>
                                        <p:attrNameLst>
                                          <p:attrName>style.visibility</p:attrName>
                                        </p:attrNameLst>
                                      </p:cBhvr>
                                      <p:to>
                                        <p:strVal val="visible"/>
                                      </p:to>
                                    </p:set>
                                    <p:animEffect transition="in" filter="fade">
                                      <p:cBhvr>
                                        <p:cTn id="33" dur="500"/>
                                        <p:tgtEl>
                                          <p:spTgt spid="16">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xEl>
                                              <p:pRg st="8" end="8"/>
                                            </p:txEl>
                                          </p:spTgt>
                                        </p:tgtEl>
                                        <p:attrNameLst>
                                          <p:attrName>style.visibility</p:attrName>
                                        </p:attrNameLst>
                                      </p:cBhvr>
                                      <p:to>
                                        <p:strVal val="visible"/>
                                      </p:to>
                                    </p:set>
                                    <p:animEffect transition="in" filter="fade">
                                      <p:cBhvr>
                                        <p:cTn id="46" dur="500"/>
                                        <p:tgtEl>
                                          <p:spTgt spid="16">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32" grpId="0" animBg="1"/>
      <p:bldP spid="37" grpId="0"/>
      <p:bldP spid="1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Blue">
      <a:dk1>
        <a:srgbClr val="292729"/>
      </a:dk1>
      <a:lt1>
        <a:srgbClr val="FDFCFF"/>
      </a:lt1>
      <a:dk2>
        <a:srgbClr val="000000"/>
      </a:dk2>
      <a:lt2>
        <a:srgbClr val="FEFFFF"/>
      </a:lt2>
      <a:accent1>
        <a:srgbClr val="F0F4F7"/>
      </a:accent1>
      <a:accent2>
        <a:srgbClr val="C3CBD0"/>
      </a:accent2>
      <a:accent3>
        <a:srgbClr val="406FFD"/>
      </a:accent3>
      <a:accent4>
        <a:srgbClr val="406FFD"/>
      </a:accent4>
      <a:accent5>
        <a:srgbClr val="406FFD"/>
      </a:accent5>
      <a:accent6>
        <a:srgbClr val="406FFD"/>
      </a:accent6>
      <a:hlink>
        <a:srgbClr val="406FFD"/>
      </a:hlink>
      <a:folHlink>
        <a:srgbClr val="3661D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a:spPr>
      <a:bodyPr vert="horz" wrap="square" lIns="38100" tIns="38100" rIns="38100" bIns="38100" numCol="1" anchor="ctr" anchorCtr="0" compatLnSpc="1">
        <a:prstTxWarp prst="textNoShape">
          <a:avLst/>
        </a:prstTxWarp>
        <a:spAutoFit/>
      </a:bodyPr>
      <a:lstStyle>
        <a:defPPr marL="0" marR="0" indent="0" algn="l" defTabSz="825500" rtl="0" eaLnBrk="1" fontAlgn="base" latinLnBrk="0" hangingPunct="0">
          <a:lnSpc>
            <a:spcPct val="100000"/>
          </a:lnSpc>
          <a:spcBef>
            <a:spcPct val="0"/>
          </a:spcBef>
          <a:spcAft>
            <a:spcPct val="0"/>
          </a:spcAft>
          <a:buClrTx/>
          <a:buSzTx/>
          <a:buFontTx/>
          <a:buNone/>
          <a:tabLst/>
          <a:defRPr kumimoji="0" lang="x-none" altLang="x-none" sz="2000" b="0" i="0" u="none" strike="noStrike" cap="none" normalizeH="0" baseline="0">
            <a:ln>
              <a:noFill/>
            </a:ln>
            <a:solidFill>
              <a:srgbClr val="74808C"/>
            </a:solidFill>
            <a:effectLst/>
            <a:latin typeface="Poppins" charset="0"/>
            <a:ea typeface="Poppins" charset="0"/>
            <a:cs typeface="Poppins" charset="0"/>
            <a:sym typeface="Poppi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a:spPr>
      <a:bodyPr vert="horz" wrap="square" lIns="38100" tIns="38100" rIns="38100" bIns="38100" numCol="1" anchor="ctr" anchorCtr="0" compatLnSpc="1">
        <a:prstTxWarp prst="textNoShape">
          <a:avLst/>
        </a:prstTxWarp>
        <a:spAutoFit/>
      </a:bodyPr>
      <a:lstStyle>
        <a:defPPr marL="0" marR="0" indent="0" algn="l" defTabSz="825500" rtl="0" eaLnBrk="1" fontAlgn="base" latinLnBrk="0" hangingPunct="0">
          <a:lnSpc>
            <a:spcPct val="100000"/>
          </a:lnSpc>
          <a:spcBef>
            <a:spcPct val="0"/>
          </a:spcBef>
          <a:spcAft>
            <a:spcPct val="0"/>
          </a:spcAft>
          <a:buClrTx/>
          <a:buSzTx/>
          <a:buFontTx/>
          <a:buNone/>
          <a:tabLst/>
          <a:defRPr kumimoji="0" lang="x-none" altLang="x-none" sz="2000" b="0" i="0" u="none" strike="noStrike" cap="none" normalizeH="0" baseline="0">
            <a:ln>
              <a:noFill/>
            </a:ln>
            <a:solidFill>
              <a:srgbClr val="74808C"/>
            </a:solidFill>
            <a:effectLst/>
            <a:latin typeface="Poppins" charset="0"/>
            <a:ea typeface="Poppins" charset="0"/>
            <a:cs typeface="Poppins" charset="0"/>
            <a:sym typeface="Poppins"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0d28f07-6b0f-4c22-a56b-9bf303bbe28f">
      <Value>2</Value>
    </TaxCatchAll>
    <fa634a0ed43744d9b4aefd48eeedf704 xmlns="6c9e7efe-57f2-42c2-b18a-ea5d9224d6fc">
      <Terms xmlns="http://schemas.microsoft.com/office/infopath/2007/PartnerControls">
        <TermInfo xmlns="http://schemas.microsoft.com/office/infopath/2007/PartnerControls">
          <TermName xmlns="http://schemas.microsoft.com/office/infopath/2007/PartnerControls">Vente</TermName>
          <TermId xmlns="http://schemas.microsoft.com/office/infopath/2007/PartnerControls">2cf97805-3bb9-4bec-af8d-478205f62ae6</TermId>
        </TermInfo>
      </Terms>
    </fa634a0ed43744d9b4aefd48eeedf704>
    <g9c108560b844eb2bfa293970c2eaed3 xmlns="6c9e7efe-57f2-42c2-b18a-ea5d9224d6fc">
      <Terms xmlns="http://schemas.microsoft.com/office/infopath/2007/PartnerControls"/>
    </g9c108560b844eb2bfa293970c2eaed3>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9442F2B52AC040A9CBD4A697B386D0" ma:contentTypeVersion="14" ma:contentTypeDescription="Crée un document." ma:contentTypeScope="" ma:versionID="188d9d5c4a0260250ec6aaac165d1f83">
  <xsd:schema xmlns:xsd="http://www.w3.org/2001/XMLSchema" xmlns:xs="http://www.w3.org/2001/XMLSchema" xmlns:p="http://schemas.microsoft.com/office/2006/metadata/properties" xmlns:ns2="6c9e7efe-57f2-42c2-b18a-ea5d9224d6fc" xmlns:ns3="70d28f07-6b0f-4c22-a56b-9bf303bbe28f" targetNamespace="http://schemas.microsoft.com/office/2006/metadata/properties" ma:root="true" ma:fieldsID="68c385dd8816b5de31958a9d4b0f3dc8" ns2:_="" ns3:_="">
    <xsd:import namespace="6c9e7efe-57f2-42c2-b18a-ea5d9224d6fc"/>
    <xsd:import namespace="70d28f07-6b0f-4c22-a56b-9bf303bbe28f"/>
    <xsd:element name="properties">
      <xsd:complexType>
        <xsd:sequence>
          <xsd:element name="documentManagement">
            <xsd:complexType>
              <xsd:all>
                <xsd:element ref="ns2:g9c108560b844eb2bfa293970c2eaed3" minOccurs="0"/>
                <xsd:element ref="ns3:TaxCatchAll" minOccurs="0"/>
                <xsd:element ref="ns2:MediaServiceMetadata" minOccurs="0"/>
                <xsd:element ref="ns2:MediaServiceFastMetadata" minOccurs="0"/>
                <xsd:element ref="ns2:fa634a0ed43744d9b4aefd48eeedf704"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9e7efe-57f2-42c2-b18a-ea5d9224d6fc" elementFormDefault="qualified">
    <xsd:import namespace="http://schemas.microsoft.com/office/2006/documentManagement/types"/>
    <xsd:import namespace="http://schemas.microsoft.com/office/infopath/2007/PartnerControls"/>
    <xsd:element name="g9c108560b844eb2bfa293970c2eaed3" ma:index="9" nillable="true" ma:taxonomy="true" ma:internalName="g9c108560b844eb2bfa293970c2eaed3" ma:taxonomyFieldName="D_x00e9_partement" ma:displayName="Département" ma:default="" ma:fieldId="{09c10856-0b84-4eb2-bfa2-93970c2eaed3}" ma:sspId="9fa39ea2-04cb-4669-8d92-bcedff166ac8" ma:termSetId="8ed8c9ea-7052-4c1d-a4d7-b9c10bffea6f"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fa634a0ed43744d9b4aefd48eeedf704" ma:index="14" ma:taxonomy="true" ma:internalName="fa634a0ed43744d9b4aefd48eeedf704" ma:taxonomyFieldName="Department" ma:displayName="District" ma:default="" ma:fieldId="{fa634a0e-d437-44d9-b4ae-fd48eeedf704}" ma:taxonomyMulti="true" ma:sspId="9fa39ea2-04cb-4669-8d92-bcedff166ac8" ma:termSetId="8ed8c9ea-7052-4c1d-a4d7-b9c10bffea6f" ma:anchorId="00000000-0000-0000-0000-000000000000"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d28f07-6b0f-4c22-a56b-9bf303bbe28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80afd0d-697b-445e-bb87-594028d39a49}" ma:internalName="TaxCatchAll" ma:showField="CatchAllData" ma:web="70d28f07-6b0f-4c22-a56b-9bf303bbe28f">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93CF1A-B1D8-4BE7-8731-309C205F95BA}">
  <ds:schemaRefs>
    <ds:schemaRef ds:uri="http://schemas.microsoft.com/sharepoint/v3/contenttype/forms"/>
  </ds:schemaRefs>
</ds:datastoreItem>
</file>

<file path=customXml/itemProps2.xml><?xml version="1.0" encoding="utf-8"?>
<ds:datastoreItem xmlns:ds="http://schemas.openxmlformats.org/officeDocument/2006/customXml" ds:itemID="{5AE38CDD-55AE-4D08-A3B1-8D251B8F6D75}">
  <ds:schemaRefs>
    <ds:schemaRef ds:uri="6c9e7efe-57f2-42c2-b18a-ea5d9224d6fc"/>
    <ds:schemaRef ds:uri="http://purl.org/dc/dcmitype/"/>
    <ds:schemaRef ds:uri="http://www.w3.org/XML/1998/namespace"/>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70d28f07-6b0f-4c22-a56b-9bf303bbe28f"/>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12AD435E-7A4F-4461-A8FB-7E102C398E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9e7efe-57f2-42c2-b18a-ea5d9224d6fc"/>
    <ds:schemaRef ds:uri="70d28f07-6b0f-4c22-a56b-9bf303bbe2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11201</TotalTime>
  <Words>7616</Words>
  <Application>Microsoft Office PowerPoint</Application>
  <PresentationFormat>Personnalisé</PresentationFormat>
  <Paragraphs>845</Paragraphs>
  <Slides>59</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59</vt:i4>
      </vt:variant>
    </vt:vector>
  </HeadingPairs>
  <TitlesOfParts>
    <vt:vector size="72" baseType="lpstr">
      <vt:lpstr>Arial</vt:lpstr>
      <vt:lpstr>Calibri</vt:lpstr>
      <vt:lpstr>Calibri-Light</vt:lpstr>
      <vt:lpstr>Helvetica Neue</vt:lpstr>
      <vt:lpstr>Montserrat</vt:lpstr>
      <vt:lpstr>Montserrat Semi</vt:lpstr>
      <vt:lpstr>Open Sans</vt:lpstr>
      <vt:lpstr>Open Sans Semibold</vt:lpstr>
      <vt:lpstr>Poppins</vt:lpstr>
      <vt:lpstr>Poppins Medium</vt:lpstr>
      <vt:lpstr>Wingdings</vt:lpstr>
      <vt:lpstr>Wingdings3</vt:lpstr>
      <vt:lpstr>White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Antoine Dubois</dc:creator>
  <cp:lastModifiedBy>SARAH PÉRUTIN</cp:lastModifiedBy>
  <cp:revision>278</cp:revision>
  <dcterms:modified xsi:type="dcterms:W3CDTF">2023-02-10T21:38:00Z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0x0101002E9442F2B52AC040A9CBD4A697B386D0</vt:lpwstr>
  </property>
  <property fmtid="{D5CDD505-2E9C-101B-9397-08002B2CF9AE}" pid="3" name="Département">
    <vt:lpwstr/>
  </property>
  <property fmtid="{D5CDD505-2E9C-101B-9397-08002B2CF9AE}" pid="4" name="Department">
    <vt:lpwstr>2;#Vente|2cf97805-3bb9-4bec-af8d-478205f62ae6</vt:lpwstr>
  </property>
</Properties>
</file>