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76" r:id="rId17"/>
    <p:sldId id="260" r:id="rId18"/>
    <p:sldId id="269" r:id="rId19"/>
    <p:sldId id="281" r:id="rId20"/>
    <p:sldId id="270" r:id="rId21"/>
    <p:sldId id="282" r:id="rId22"/>
    <p:sldId id="271" r:id="rId23"/>
    <p:sldId id="272" r:id="rId24"/>
    <p:sldId id="283" r:id="rId25"/>
    <p:sldId id="273" r:id="rId26"/>
    <p:sldId id="284" r:id="rId27"/>
    <p:sldId id="274" r:id="rId28"/>
    <p:sldId id="285" r:id="rId29"/>
    <p:sldId id="286" r:id="rId30"/>
    <p:sldId id="287" r:id="rId31"/>
    <p:sldId id="277" r:id="rId32"/>
    <p:sldId id="27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8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095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841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14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98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31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85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107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601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07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63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5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09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213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977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91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97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AFBA00-9DA0-4E23-B0FF-E7145D2316AD}" type="datetimeFigureOut">
              <a:rPr lang="fr-CA" smtClean="0"/>
              <a:t>2023-09-17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CA2D0B-C108-4145-B05F-B03BA0DE1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919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E464E6-D8CC-A03A-FDC3-C6A16D40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56" y="3049999"/>
            <a:ext cx="2357182" cy="26193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C627BD-01F7-93D3-B0CC-D7FB48EF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32" y="3049999"/>
            <a:ext cx="2899064" cy="236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BC968C-4E38-5516-2A37-20D08CCEB8EF}"/>
              </a:ext>
            </a:extLst>
          </p:cNvPr>
          <p:cNvSpPr/>
          <p:nvPr/>
        </p:nvSpPr>
        <p:spPr>
          <a:xfrm>
            <a:off x="238168" y="316498"/>
            <a:ext cx="1025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Formation sur Planner et To 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F4B58-7CFF-D66A-8FDF-1E34DF6013E2}"/>
              </a:ext>
            </a:extLst>
          </p:cNvPr>
          <p:cNvSpPr/>
          <p:nvPr/>
        </p:nvSpPr>
        <p:spPr>
          <a:xfrm>
            <a:off x="238168" y="1046015"/>
            <a:ext cx="4424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Niveau base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2529AC-AACC-42F1-CA2C-BDC7BDC1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595" y="5669374"/>
            <a:ext cx="28575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Créer un plan à l’aide du planificateur dans Teams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65" y="1608090"/>
            <a:ext cx="7702984" cy="63028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Connectez-vous à Teams en sélectionner une équipe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8BB27D-9053-227A-3B01-80D8723AF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4" y="2238376"/>
            <a:ext cx="542608" cy="4486643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9F25A57E-0B3A-09CF-453A-16B83558C182}"/>
              </a:ext>
            </a:extLst>
          </p:cNvPr>
          <p:cNvSpPr/>
          <p:nvPr/>
        </p:nvSpPr>
        <p:spPr>
          <a:xfrm rot="16200000">
            <a:off x="118666" y="3475106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EE20C0-B4A7-82F9-18DC-B78990EC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26" y="2400156"/>
            <a:ext cx="3562847" cy="1028844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AD4FC295-68A8-D6D9-EF73-7327A58BF17E}"/>
              </a:ext>
            </a:extLst>
          </p:cNvPr>
          <p:cNvSpPr/>
          <p:nvPr/>
        </p:nvSpPr>
        <p:spPr>
          <a:xfrm rot="4562021">
            <a:off x="4747816" y="2413298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03064CB-944C-53FC-5A73-08179019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501" y="2194479"/>
            <a:ext cx="5839394" cy="1514422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C098C78-70DB-92FC-6537-AE6A3F349FFF}"/>
              </a:ext>
            </a:extLst>
          </p:cNvPr>
          <p:cNvSpPr/>
          <p:nvPr/>
        </p:nvSpPr>
        <p:spPr>
          <a:xfrm rot="4562021">
            <a:off x="8824517" y="265395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931D71A-0AF4-B35C-E37D-16B853C2C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381" y="3959130"/>
            <a:ext cx="2853136" cy="2624504"/>
          </a:xfrm>
          <a:prstGeom prst="rect">
            <a:avLst/>
          </a:prstGeom>
        </p:spPr>
      </p:pic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A6AC3C01-B3A7-CA37-4A3C-78A167CB4448}"/>
              </a:ext>
            </a:extLst>
          </p:cNvPr>
          <p:cNvSpPr/>
          <p:nvPr/>
        </p:nvSpPr>
        <p:spPr>
          <a:xfrm rot="4562021">
            <a:off x="4747817" y="595668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FA845E-EE37-4392-1973-1A5C2F14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501" y="4481697"/>
            <a:ext cx="6410845" cy="1214511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E1E45A03-A7D4-B80A-5010-D5625EB94877}"/>
              </a:ext>
            </a:extLst>
          </p:cNvPr>
          <p:cNvSpPr/>
          <p:nvPr/>
        </p:nvSpPr>
        <p:spPr>
          <a:xfrm>
            <a:off x="6981825" y="4396313"/>
            <a:ext cx="466725" cy="491135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44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Créer un nouveau plan dans le même groupe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66" y="1741439"/>
            <a:ext cx="7988734" cy="677911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Cliquez de nouveau sur le + et choisissez un nom différent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1A4030-4565-6E95-D621-5081A520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85" y="2466839"/>
            <a:ext cx="4753638" cy="9716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AAC60E-81FB-76F4-DD2E-79961A02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01" y="2194479"/>
            <a:ext cx="5839394" cy="1514422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52D0638E-52E6-D51C-72C4-0540FD66BC3D}"/>
              </a:ext>
            </a:extLst>
          </p:cNvPr>
          <p:cNvSpPr/>
          <p:nvPr/>
        </p:nvSpPr>
        <p:spPr>
          <a:xfrm rot="4562021">
            <a:off x="8824517" y="265395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8F19ED-156D-DFAA-01FF-158AB2092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6" y="3725795"/>
            <a:ext cx="3099318" cy="284493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11CC2F2-5CE3-45F7-18A3-56627AAD5DA6}"/>
              </a:ext>
            </a:extLst>
          </p:cNvPr>
          <p:cNvSpPr/>
          <p:nvPr/>
        </p:nvSpPr>
        <p:spPr>
          <a:xfrm>
            <a:off x="914400" y="4905375"/>
            <a:ext cx="466725" cy="247650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E455E6D-07AF-35AE-4191-16B51CF92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889" y="4143096"/>
            <a:ext cx="5525271" cy="1981477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01D34DEF-6460-A8BF-DAD3-68AE05FA8920}"/>
              </a:ext>
            </a:extLst>
          </p:cNvPr>
          <p:cNvSpPr/>
          <p:nvPr/>
        </p:nvSpPr>
        <p:spPr>
          <a:xfrm>
            <a:off x="7448551" y="4161941"/>
            <a:ext cx="520104" cy="375356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CA8976E-E877-E387-D398-2E1DF2F1BD0A}"/>
              </a:ext>
            </a:extLst>
          </p:cNvPr>
          <p:cNvSpPr/>
          <p:nvPr/>
        </p:nvSpPr>
        <p:spPr>
          <a:xfrm>
            <a:off x="7968655" y="4176753"/>
            <a:ext cx="520104" cy="375356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80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Utiliser le Calendrier dans le Planificateur Microsoft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66" y="1741440"/>
            <a:ext cx="7912534" cy="103033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Créer une nouvelle tâche</a:t>
            </a:r>
          </a:p>
          <a:p>
            <a:r>
              <a:rPr lang="fr-CA" dirty="0">
                <a:solidFill>
                  <a:schemeClr val="tx1"/>
                </a:solidFill>
              </a:rPr>
              <a:t>Définissez la date d’échéance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9FE29D-713E-57DE-8B90-F955C2780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8" y="2910898"/>
            <a:ext cx="2157164" cy="32521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336BEE-6B87-5338-FE4A-2F8CFA84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74" y="3960640"/>
            <a:ext cx="2876951" cy="115268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BEE4B4F-1FA1-EF91-E4A2-41DD2097F1CD}"/>
              </a:ext>
            </a:extLst>
          </p:cNvPr>
          <p:cNvSpPr/>
          <p:nvPr/>
        </p:nvSpPr>
        <p:spPr>
          <a:xfrm>
            <a:off x="4223805" y="4627210"/>
            <a:ext cx="1081619" cy="486116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42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Afficher le calendrier du Planificateur dans le calendrier Outlook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6EF248-4405-E941-F61E-37EBFEFBB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6" y="1507067"/>
            <a:ext cx="4658375" cy="36771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7BFC033-9374-42CC-37F1-EF0D072C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38" y="1961981"/>
            <a:ext cx="5677478" cy="2934037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B4E7A12-8353-5070-D46A-278A295CB7C2}"/>
              </a:ext>
            </a:extLst>
          </p:cNvPr>
          <p:cNvSpPr/>
          <p:nvPr/>
        </p:nvSpPr>
        <p:spPr>
          <a:xfrm rot="4562021">
            <a:off x="4674655" y="263490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12DBD76D-28AF-B142-BF20-2B56B31E9B2E}"/>
              </a:ext>
            </a:extLst>
          </p:cNvPr>
          <p:cNvSpPr/>
          <p:nvPr/>
        </p:nvSpPr>
        <p:spPr>
          <a:xfrm rot="4562021">
            <a:off x="10681893" y="439372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81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Afficher le calendrier du Planificateur dans le calendrier Outlook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479C92-63DB-09DD-6905-F7262C6A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7" y="1692665"/>
            <a:ext cx="4950873" cy="2617296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48EDC252-2ECC-04C9-BD30-58AD3C954AC4}"/>
              </a:ext>
            </a:extLst>
          </p:cNvPr>
          <p:cNvSpPr/>
          <p:nvPr/>
        </p:nvSpPr>
        <p:spPr>
          <a:xfrm rot="17934071">
            <a:off x="109552" y="291725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AD9C2B4-30E2-62DA-5609-4A7CBC84AAC7}"/>
              </a:ext>
            </a:extLst>
          </p:cNvPr>
          <p:cNvSpPr/>
          <p:nvPr/>
        </p:nvSpPr>
        <p:spPr>
          <a:xfrm rot="7391529">
            <a:off x="2064813" y="3595594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BA3EBF-8401-F1A8-E227-BB2AFD39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32" y="1388561"/>
            <a:ext cx="6517992" cy="3225504"/>
          </a:xfrm>
          <a:prstGeom prst="rect">
            <a:avLst/>
          </a:prstGeom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9D3F6B1C-1DC4-748C-A440-076215D847B2}"/>
              </a:ext>
            </a:extLst>
          </p:cNvPr>
          <p:cNvSpPr/>
          <p:nvPr/>
        </p:nvSpPr>
        <p:spPr>
          <a:xfrm rot="14125270">
            <a:off x="6475354" y="4353446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43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Afficher le calendrier du Planificateur dans le calendrier Outlook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A2CBD33-4E42-DEB6-4DAD-877EE267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37" y="1330303"/>
            <a:ext cx="9618317" cy="5527695"/>
          </a:xfrm>
          <a:prstGeom prst="rect">
            <a:avLst/>
          </a:prstGeom>
        </p:spPr>
      </p:pic>
      <p:sp>
        <p:nvSpPr>
          <p:cNvPr id="3" name="Flèche : bas 2">
            <a:extLst>
              <a:ext uri="{FF2B5EF4-FFF2-40B4-BE49-F238E27FC236}">
                <a16:creationId xmlns:a16="http://schemas.microsoft.com/office/drawing/2014/main" id="{D9C9AF6E-5803-FC90-79CE-8BE8218884F3}"/>
              </a:ext>
            </a:extLst>
          </p:cNvPr>
          <p:cNvSpPr/>
          <p:nvPr/>
        </p:nvSpPr>
        <p:spPr>
          <a:xfrm rot="17934071">
            <a:off x="798210" y="4238056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C1D3E6AA-066B-7D18-FE63-F0D5FEB041E9}"/>
              </a:ext>
            </a:extLst>
          </p:cNvPr>
          <p:cNvSpPr/>
          <p:nvPr/>
        </p:nvSpPr>
        <p:spPr>
          <a:xfrm rot="17934071">
            <a:off x="2178497" y="576205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424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1723295-AEC8-4D77-AA89-B07DA354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FB68E1-D9AD-EEE3-A39A-5EFB83F1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09956"/>
            <a:ext cx="6460510" cy="885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Exercices</a:t>
            </a:r>
            <a:endParaRPr lang="en-US" sz="4800" dirty="0"/>
          </a:p>
        </p:txBody>
      </p:sp>
      <p:pic>
        <p:nvPicPr>
          <p:cNvPr id="5" name="Picture 4" descr="Haltères sur le sol à la salle de sport">
            <a:extLst>
              <a:ext uri="{FF2B5EF4-FFF2-40B4-BE49-F238E27FC236}">
                <a16:creationId xmlns:a16="http://schemas.microsoft.com/office/drawing/2014/main" id="{180C00F3-F77E-7DAC-1342-69E172148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9" r="-1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2C00066-37E4-4183-A42E-5E452825C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A3AFD0-4147-40A3-8DB2-A2BF463BD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F5796A6-F68B-4DDE-9EDE-4DA7CDF51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48B5EA1-E370-4072-ACCB-07BC99446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EEE12E8-0F6E-4F1E-8383-F33ED6571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E5F852-3161-40FF-8EAE-BB7AB5AB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1F19B379-16DE-ADA4-E2E2-5C816BD3ECD1}"/>
              </a:ext>
            </a:extLst>
          </p:cNvPr>
          <p:cNvSpPr txBox="1"/>
          <p:nvPr/>
        </p:nvSpPr>
        <p:spPr>
          <a:xfrm>
            <a:off x="684213" y="1473853"/>
            <a:ext cx="65484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dirty="0"/>
              <a:t>1. Connectez-vous à Microsoft Planner si vous n’êtes pas déjà connectés.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2. Créez un projet fictif, soit l’ "Organisation d'un événement caritatif", et créez un plan pour ce projet.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3. À l'intérieur du plan, créez au moins trois tâches liées à l'organisation de l'événement, telles que "Réserver le lieu", "Collecter des dons" et "Planifier la logistique".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4. Ajoutez des compartiments pour organiser ces tâches en catégories pertinentes, par exemple, "Planification", "Collecte de fonds" et "Logistique".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5. Attribuez chacune des tâches à différents membres de l'équipe. 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6. Ajoutez des détails pour chaque tâche.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7. Définissez une date d’échéance pour chaque tâche.</a:t>
            </a:r>
          </a:p>
        </p:txBody>
      </p:sp>
    </p:spTree>
    <p:extLst>
      <p:ext uri="{BB962C8B-B14F-4D97-AF65-F5344CB8AC3E}">
        <p14:creationId xmlns:p14="http://schemas.microsoft.com/office/powerpoint/2010/main" val="75055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A18F3C-6CDC-3C75-0CED-F2C1B3F17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19" y="2809009"/>
            <a:ext cx="10359337" cy="1661391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Utilisation de Microsoft To Do avec les tâches Outlook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911C92-F1B0-539F-F4E6-5E2C0606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824" y="223406"/>
            <a:ext cx="28990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Se connecter à To Do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66" y="1741439"/>
            <a:ext cx="8534400" cy="3615267"/>
          </a:xfrm>
        </p:spPr>
        <p:txBody>
          <a:bodyPr>
            <a:normAutofit/>
          </a:bodyPr>
          <a:lstStyle/>
          <a:p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E5EB2A-B698-C62A-7F8E-265CD54EB8C2}"/>
              </a:ext>
            </a:extLst>
          </p:cNvPr>
          <p:cNvSpPr txBox="1">
            <a:spLocks/>
          </p:cNvSpPr>
          <p:nvPr/>
        </p:nvSpPr>
        <p:spPr>
          <a:xfrm>
            <a:off x="237691" y="1261148"/>
            <a:ext cx="3740007" cy="100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>
                <a:solidFill>
                  <a:schemeClr val="tx1"/>
                </a:solidFill>
                <a:hlinkClick r:id="rId2"/>
              </a:rPr>
              <a:t>https://www.office.com/</a:t>
            </a:r>
            <a:endParaRPr lang="fr-CA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79A168-6A95-5682-30AB-E0505E5F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" y="1863927"/>
            <a:ext cx="10496551" cy="47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Se connecter à To Do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0ED842-47EB-DBA8-13A2-D6BF4EB0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" y="2032469"/>
            <a:ext cx="7998691" cy="27930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F95749-59F5-3CE8-468C-47B3DFDE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818" y="1671637"/>
            <a:ext cx="2161271" cy="3514723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2EDD9930-8F7B-289E-FDD2-9DA0075AB9DA}"/>
              </a:ext>
            </a:extLst>
          </p:cNvPr>
          <p:cNvSpPr/>
          <p:nvPr/>
        </p:nvSpPr>
        <p:spPr>
          <a:xfrm>
            <a:off x="110515" y="150706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68ED3914-11B3-2275-0D32-5C7E1897F6DD}"/>
              </a:ext>
            </a:extLst>
          </p:cNvPr>
          <p:cNvSpPr/>
          <p:nvPr/>
        </p:nvSpPr>
        <p:spPr>
          <a:xfrm rot="4048418">
            <a:off x="10871624" y="316837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446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7A3C0D-1FD0-9B47-449F-0F4BF30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fr-CA" dirty="0"/>
              <a:t>Plan de la leçon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2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9EE821A-791A-FD6D-115F-763E6347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52575"/>
            <a:ext cx="8534400" cy="5010150"/>
          </a:xfrm>
        </p:spPr>
        <p:txBody>
          <a:bodyPr>
            <a:normAutofit fontScale="85000" lnSpcReduction="20000"/>
          </a:bodyPr>
          <a:lstStyle/>
          <a:p>
            <a:r>
              <a:rPr lang="fr-CA" dirty="0">
                <a:solidFill>
                  <a:schemeClr val="tx1"/>
                </a:solidFill>
              </a:rPr>
              <a:t>Utiliser Planner pour créer des tâches d’équipes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Se connecter à Planner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Créer des plans et des tâches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Ajouter des compartiments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Assigner des tâches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Créer un plan à l’aide du planificateur dans Teams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Créer un nouveau plan dans le même groupe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Utiliser le Calendrier dans le Planificateur Microsoft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Afficher le calendrier du Planificateur dans le calendrier Outlook</a:t>
            </a:r>
          </a:p>
          <a:p>
            <a:r>
              <a:rPr lang="fr-CA" dirty="0">
                <a:solidFill>
                  <a:schemeClr val="tx1"/>
                </a:solidFill>
              </a:rPr>
              <a:t>Utilisation de Microsoft To Do avec les tâches Outlook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Se connecter à To Do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Créer et supprimer listes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Personnaliser vos listes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Créer et supprimer des tâches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Ajouter des échéances et des rappels à vos tâches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Ajouter des étapes, de l’importance, des notes et des balises à vos tâches</a:t>
            </a:r>
          </a:p>
        </p:txBody>
      </p:sp>
    </p:spTree>
    <p:extLst>
      <p:ext uri="{BB962C8B-B14F-4D97-AF65-F5344CB8AC3E}">
        <p14:creationId xmlns:p14="http://schemas.microsoft.com/office/powerpoint/2010/main" val="225475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Créer une liste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16A53D-3509-24B9-C96E-9020FC3D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13" y="1542814"/>
            <a:ext cx="4820323" cy="44678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5D4FE8-764F-9879-6EA7-1B73468E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92" y="2681211"/>
            <a:ext cx="2791215" cy="1095528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9643FD28-EBC7-8B06-2D29-89700A8E1B75}"/>
              </a:ext>
            </a:extLst>
          </p:cNvPr>
          <p:cNvSpPr/>
          <p:nvPr/>
        </p:nvSpPr>
        <p:spPr>
          <a:xfrm rot="16200000">
            <a:off x="278080" y="5277971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10B16A-547C-C95F-EE01-E8613F4F8C3E}"/>
              </a:ext>
            </a:extLst>
          </p:cNvPr>
          <p:cNvSpPr/>
          <p:nvPr/>
        </p:nvSpPr>
        <p:spPr>
          <a:xfrm>
            <a:off x="6838950" y="2781300"/>
            <a:ext cx="1352549" cy="509455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662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supprimer une liste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DA2FBF-0D78-DAEF-4C3F-00B11BBF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6" y="2965359"/>
            <a:ext cx="4134427" cy="199100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79C31EF-F96B-51CA-C3DA-E298B062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89" y="1178312"/>
            <a:ext cx="8278238" cy="103033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Effectuez un clic droit sur la liste et cliquez sur supprimer la liste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6B198533-7BEE-E412-C041-9294A6F9153E}"/>
              </a:ext>
            </a:extLst>
          </p:cNvPr>
          <p:cNvSpPr/>
          <p:nvPr/>
        </p:nvSpPr>
        <p:spPr>
          <a:xfrm rot="4619554">
            <a:off x="4840679" y="4261825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375AF48-C4FC-5CB3-4611-2ABDF265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31" y="2010530"/>
            <a:ext cx="2848373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2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Personnaliser vos listes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E9FD2D-A30F-2F5C-685E-7D76218F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63" y="1392767"/>
            <a:ext cx="4877481" cy="2638793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4873466D-FBE6-DCF6-EC55-92724F99B0A6}"/>
              </a:ext>
            </a:extLst>
          </p:cNvPr>
          <p:cNvSpPr/>
          <p:nvPr/>
        </p:nvSpPr>
        <p:spPr>
          <a:xfrm rot="16200000">
            <a:off x="852878" y="2508694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31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Créer des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A2761F-54A9-D255-3CC7-AAB46345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99729"/>
            <a:ext cx="10604500" cy="11478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E4334E-DCDC-DFEA-41F2-773C42B6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147604"/>
            <a:ext cx="10598151" cy="11433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6E5F93-AA6F-6ADE-B4FE-1B8073DD4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3359766"/>
            <a:ext cx="10598151" cy="11426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291D82C-DF08-B764-2DFA-492191859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4" y="4613102"/>
            <a:ext cx="9520019" cy="2244896"/>
          </a:xfrm>
          <a:prstGeom prst="rect">
            <a:avLst/>
          </a:prstGeom>
        </p:spPr>
      </p:pic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49DAC95-D0AE-85E6-812E-74714F32B8EC}"/>
              </a:ext>
            </a:extLst>
          </p:cNvPr>
          <p:cNvSpPr/>
          <p:nvPr/>
        </p:nvSpPr>
        <p:spPr>
          <a:xfrm rot="5400000">
            <a:off x="11066627" y="1685006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08C4F95E-9163-EE22-888B-BF77E23E48CA}"/>
              </a:ext>
            </a:extLst>
          </p:cNvPr>
          <p:cNvSpPr/>
          <p:nvPr/>
        </p:nvSpPr>
        <p:spPr>
          <a:xfrm rot="5400000">
            <a:off x="11066627" y="2842044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B9C725E7-18EC-A1AF-E194-14EEE37E24DE}"/>
              </a:ext>
            </a:extLst>
          </p:cNvPr>
          <p:cNvSpPr/>
          <p:nvPr/>
        </p:nvSpPr>
        <p:spPr>
          <a:xfrm rot="5400000">
            <a:off x="11092027" y="412907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98CDD06-FFEB-83A3-4045-EC3C0F321784}"/>
              </a:ext>
            </a:extLst>
          </p:cNvPr>
          <p:cNvSpPr/>
          <p:nvPr/>
        </p:nvSpPr>
        <p:spPr>
          <a:xfrm>
            <a:off x="240865" y="5595824"/>
            <a:ext cx="1530785" cy="1147876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59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supprimer des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787E81-2F18-5677-6A43-3361797E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986323"/>
            <a:ext cx="9580163" cy="36142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EC9507-E280-CC88-BA2D-73789DB4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5" y="4955200"/>
            <a:ext cx="3286584" cy="1695687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6F5C752E-1072-2054-24BD-22AE753660B4}"/>
              </a:ext>
            </a:extLst>
          </p:cNvPr>
          <p:cNvSpPr/>
          <p:nvPr/>
        </p:nvSpPr>
        <p:spPr>
          <a:xfrm rot="5400000">
            <a:off x="5157495" y="4116552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D2D69113-C6BE-53BD-5DAE-94033742DEC1}"/>
              </a:ext>
            </a:extLst>
          </p:cNvPr>
          <p:cNvSpPr/>
          <p:nvPr/>
        </p:nvSpPr>
        <p:spPr>
          <a:xfrm rot="5400000">
            <a:off x="3663386" y="5834462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392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des échéances à vos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5" y="1268942"/>
            <a:ext cx="8255434" cy="70648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Cliquez sur la tâche pour afficher ses options à droite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45F579-526B-BFA4-CD65-245C55C5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0" y="1835614"/>
            <a:ext cx="8125261" cy="28175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629083F-9456-D5C0-3018-90B49477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0" y="4739010"/>
            <a:ext cx="2384426" cy="20500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5745B1-86CF-CCC6-1E0E-E708D6397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4739010"/>
            <a:ext cx="1795244" cy="20331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B9BD4F-4485-0744-D1A3-B269208F3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80" y="5507876"/>
            <a:ext cx="2962688" cy="495369"/>
          </a:xfrm>
          <a:prstGeom prst="rect">
            <a:avLst/>
          </a:prstGeom>
        </p:spPr>
      </p:pic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A79A0C67-2878-CDB1-BF38-CC4D27F72948}"/>
              </a:ext>
            </a:extLst>
          </p:cNvPr>
          <p:cNvSpPr/>
          <p:nvPr/>
        </p:nvSpPr>
        <p:spPr>
          <a:xfrm rot="5400000">
            <a:off x="8334805" y="294497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7373A20E-AB30-47DB-8DA6-1223E2C48506}"/>
              </a:ext>
            </a:extLst>
          </p:cNvPr>
          <p:cNvSpPr/>
          <p:nvPr/>
        </p:nvSpPr>
        <p:spPr>
          <a:xfrm rot="5400000">
            <a:off x="2290760" y="6331032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CC95144A-6C9E-CFFD-C43B-D36D258D6A9F}"/>
              </a:ext>
            </a:extLst>
          </p:cNvPr>
          <p:cNvSpPr/>
          <p:nvPr/>
        </p:nvSpPr>
        <p:spPr>
          <a:xfrm rot="5400000">
            <a:off x="4830978" y="6331032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48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des rappels à vos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5" y="1268942"/>
            <a:ext cx="8255434" cy="70648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Cliquez sur la tâche pour afficher ses options à droite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45F579-526B-BFA4-CD65-245C55C5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0" y="1835614"/>
            <a:ext cx="8125261" cy="2817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6FB3F7-E2E3-91BB-5AC4-3E28EBB1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0" y="4762960"/>
            <a:ext cx="2203431" cy="1985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56C575-5D65-60FC-A8D7-9F1F8D2D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973" y="4762960"/>
            <a:ext cx="1588161" cy="19852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B1AD38-4F00-2953-9427-F114F9D00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913" y="5445956"/>
            <a:ext cx="2972215" cy="600159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7F84D01C-584E-F689-7949-626AFF013BB7}"/>
              </a:ext>
            </a:extLst>
          </p:cNvPr>
          <p:cNvSpPr/>
          <p:nvPr/>
        </p:nvSpPr>
        <p:spPr>
          <a:xfrm rot="5400000">
            <a:off x="8334805" y="2650990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233A6612-D699-DF40-5D54-18C5CD6D779B}"/>
              </a:ext>
            </a:extLst>
          </p:cNvPr>
          <p:cNvSpPr/>
          <p:nvPr/>
        </p:nvSpPr>
        <p:spPr>
          <a:xfrm rot="5400000">
            <a:off x="2306493" y="626413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C94AD14F-AF05-4DF8-2914-ED83FBE3A587}"/>
              </a:ext>
            </a:extLst>
          </p:cNvPr>
          <p:cNvSpPr/>
          <p:nvPr/>
        </p:nvSpPr>
        <p:spPr>
          <a:xfrm rot="5400000">
            <a:off x="4492985" y="6324092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45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des étapes à vos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D10488C-B52E-1BF0-F6CE-5E9D0F49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5" y="1268942"/>
            <a:ext cx="8255434" cy="70648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Cliquez sur la tâche pour afficher ses options à droite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8DA021-83E7-D5EA-D41A-D37EA536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" y="1871170"/>
            <a:ext cx="8937190" cy="2930684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A43E3924-B3B0-625B-5796-B5C1B278B7F4}"/>
              </a:ext>
            </a:extLst>
          </p:cNvPr>
          <p:cNvSpPr/>
          <p:nvPr/>
        </p:nvSpPr>
        <p:spPr>
          <a:xfrm rot="5400000">
            <a:off x="9106330" y="2146165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21E09A-6C45-B4EB-0DCD-CD89AFAE8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4" y="5165957"/>
            <a:ext cx="3067478" cy="10478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B48E5F-DF55-FC56-94FA-1436E2261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57" y="4923035"/>
            <a:ext cx="3029373" cy="15337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A03D5A0-9A03-DE5C-AC7B-8608F685C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313" y="4976616"/>
            <a:ext cx="1901987" cy="1628576"/>
          </a:xfrm>
          <a:prstGeom prst="rect">
            <a:avLst/>
          </a:prstGeom>
        </p:spPr>
      </p:pic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DB865130-2BC2-7A8F-DD48-21116E5F2A03}"/>
              </a:ext>
            </a:extLst>
          </p:cNvPr>
          <p:cNvSpPr/>
          <p:nvPr/>
        </p:nvSpPr>
        <p:spPr>
          <a:xfrm rot="5400000">
            <a:off x="3146899" y="575368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E2CD21C8-B4C7-066B-7EDF-54ED40E7E4FB}"/>
              </a:ext>
            </a:extLst>
          </p:cNvPr>
          <p:cNvSpPr/>
          <p:nvPr/>
        </p:nvSpPr>
        <p:spPr>
          <a:xfrm rot="5400000">
            <a:off x="6943142" y="5943253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A790954-C1B5-9B2A-F244-1A6C5A3DAF02}"/>
              </a:ext>
            </a:extLst>
          </p:cNvPr>
          <p:cNvSpPr/>
          <p:nvPr/>
        </p:nvSpPr>
        <p:spPr>
          <a:xfrm>
            <a:off x="7754726" y="5279399"/>
            <a:ext cx="1646450" cy="1035675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85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 l’importance à vos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EE950E-9BCF-1EBD-E67B-00F222F5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9" y="1213300"/>
            <a:ext cx="9591239" cy="3950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87F074-901F-D179-180E-60F99321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9" y="5515817"/>
            <a:ext cx="9591239" cy="995170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33456720-FBB7-7BCE-62D8-D27C10477758}"/>
              </a:ext>
            </a:extLst>
          </p:cNvPr>
          <p:cNvSpPr/>
          <p:nvPr/>
        </p:nvSpPr>
        <p:spPr>
          <a:xfrm rot="5400000">
            <a:off x="9866143" y="124644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857DF4F-E0B6-0B6F-9A8C-B373E5389494}"/>
              </a:ext>
            </a:extLst>
          </p:cNvPr>
          <p:cNvSpPr/>
          <p:nvPr/>
        </p:nvSpPr>
        <p:spPr>
          <a:xfrm>
            <a:off x="9309276" y="5515816"/>
            <a:ext cx="521239" cy="497586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469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des notes à vos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36882E-1083-64DF-93F2-8B4ADCB6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" y="1166320"/>
            <a:ext cx="8937190" cy="2930684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914EC985-CA0F-D7C6-B5CC-0F6347EA9D06}"/>
              </a:ext>
            </a:extLst>
          </p:cNvPr>
          <p:cNvSpPr/>
          <p:nvPr/>
        </p:nvSpPr>
        <p:spPr>
          <a:xfrm rot="5400000">
            <a:off x="9194591" y="3679690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FB6F1D-B4B2-33CE-562C-5CC9FB75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5" y="4786230"/>
            <a:ext cx="319132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2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8D2AB-9910-9537-919A-364F552AF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3836" y="215154"/>
            <a:ext cx="5621338" cy="933450"/>
          </a:xfrm>
        </p:spPr>
        <p:txBody>
          <a:bodyPr>
            <a:normAutofit/>
          </a:bodyPr>
          <a:lstStyle/>
          <a:p>
            <a:r>
              <a:rPr lang="fr-CA" sz="5200" dirty="0"/>
              <a:t>Planner			  VS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365F5D-273F-60CB-63EB-4F4976F080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6905" y="1295616"/>
            <a:ext cx="4879975" cy="1565275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tx1"/>
                </a:solidFill>
              </a:rPr>
              <a:t>But: </a:t>
            </a:r>
            <a:r>
              <a:rPr lang="fr-FR" dirty="0">
                <a:solidFill>
                  <a:schemeClr val="tx1"/>
                </a:solidFill>
              </a:rPr>
              <a:t>davantage axé sur la gestion de projets en équipe, la collaboration et la gestion des tâches complexes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C205BD0-56E5-5CE9-9656-2665CC1FD573}"/>
              </a:ext>
            </a:extLst>
          </p:cNvPr>
          <p:cNvSpPr txBox="1">
            <a:spLocks/>
          </p:cNvSpPr>
          <p:nvPr/>
        </p:nvSpPr>
        <p:spPr>
          <a:xfrm>
            <a:off x="7950094" y="221372"/>
            <a:ext cx="4818656" cy="933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5200" dirty="0"/>
              <a:t>To Do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1F63561-0E2C-F58C-139F-4EDF3404B3CE}"/>
              </a:ext>
            </a:extLst>
          </p:cNvPr>
          <p:cNvSpPr txBox="1">
            <a:spLocks/>
          </p:cNvSpPr>
          <p:nvPr/>
        </p:nvSpPr>
        <p:spPr>
          <a:xfrm>
            <a:off x="7313041" y="1374836"/>
            <a:ext cx="4878959" cy="132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/>
                </a:solidFill>
              </a:rPr>
              <a:t>But: 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davantage axé sur la gestion personnelle des tâches et la synchronisation avec Outlook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3E6277-6148-2E6F-CD82-F71B3422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5" y="184282"/>
            <a:ext cx="906769" cy="10076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9F44E4-4F03-2901-492D-4B12ADCB3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584" y="41668"/>
            <a:ext cx="1779416" cy="1449894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2807FF8-CEFB-F9F1-BDA1-3688F2A52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91761"/>
              </p:ext>
            </p:extLst>
          </p:nvPr>
        </p:nvGraphicFramePr>
        <p:xfrm>
          <a:off x="1876069" y="2921287"/>
          <a:ext cx="8439860" cy="3823280"/>
        </p:xfrm>
        <a:graphic>
          <a:graphicData uri="http://schemas.openxmlformats.org/drawingml/2006/table">
            <a:tbl>
              <a:tblPr firstRow="1" firstCol="1" bandRow="1"/>
              <a:tblGrid>
                <a:gridCol w="3949359">
                  <a:extLst>
                    <a:ext uri="{9D8B030D-6E8A-4147-A177-3AD203B41FA5}">
                      <a16:colId xmlns:a16="http://schemas.microsoft.com/office/drawing/2014/main" val="1001390521"/>
                    </a:ext>
                  </a:extLst>
                </a:gridCol>
                <a:gridCol w="1978209">
                  <a:extLst>
                    <a:ext uri="{9D8B030D-6E8A-4147-A177-3AD203B41FA5}">
                      <a16:colId xmlns:a16="http://schemas.microsoft.com/office/drawing/2014/main" val="902533267"/>
                    </a:ext>
                  </a:extLst>
                </a:gridCol>
                <a:gridCol w="2512292">
                  <a:extLst>
                    <a:ext uri="{9D8B030D-6E8A-4147-A177-3AD203B41FA5}">
                      <a16:colId xmlns:a16="http://schemas.microsoft.com/office/drawing/2014/main" val="167315748"/>
                    </a:ext>
                  </a:extLst>
                </a:gridCol>
              </a:tblGrid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Fonctionnalité</a:t>
                      </a:r>
                      <a:endParaRPr lang="fr-C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 Planner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 To Do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46847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 projets</a:t>
                      </a:r>
                      <a:endParaRPr lang="fr-C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6883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personnelle des tâches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0955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de bord visuel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(Vues Kanban)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03410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en équipe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84212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Intégration avec Microsoft Teams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04470"/>
                  </a:ext>
                </a:extLst>
              </a:tr>
              <a:tr h="55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 des tâches et des dépendances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112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des listes de tâches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56927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Épinglage des tâches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4364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Intégration avec Outlook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1666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Priorisation des tâches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(avec échéances)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(avec échéances)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07927"/>
                  </a:ext>
                </a:extLst>
              </a:tr>
              <a:tr h="55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Intégration avec d'autres applications Microsoft</a:t>
                      </a:r>
                      <a:endParaRPr lang="fr-C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6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(OneNote, Cortana, etc.)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102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des balises à vos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66AB8D-6C89-4CD9-BA9F-C9DC7371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" y="1166320"/>
            <a:ext cx="8937190" cy="2930684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5582FFD8-B031-17A7-BCDD-AC1151CAD7A1}"/>
              </a:ext>
            </a:extLst>
          </p:cNvPr>
          <p:cNvSpPr/>
          <p:nvPr/>
        </p:nvSpPr>
        <p:spPr>
          <a:xfrm rot="5400000">
            <a:off x="9127916" y="2944977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B260D6-DA51-3270-7A21-4B7A21BD8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5" y="4391025"/>
            <a:ext cx="2393437" cy="2258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AF13B0-7DF0-A47E-3CB1-7D1E92805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886" y="5053580"/>
            <a:ext cx="3115110" cy="8478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D510CC-2620-5031-A37C-2B4FF0FCC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62" y="4148578"/>
            <a:ext cx="5020376" cy="265784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6B9BE065-40DA-BDE2-68DC-016D4FA22E28}"/>
              </a:ext>
            </a:extLst>
          </p:cNvPr>
          <p:cNvSpPr/>
          <p:nvPr/>
        </p:nvSpPr>
        <p:spPr>
          <a:xfrm>
            <a:off x="10208382" y="5252912"/>
            <a:ext cx="1646450" cy="1035675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420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1723295-AEC8-4D77-AA89-B07DA354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FB68E1-D9AD-EEE3-A39A-5EFB83F1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09956"/>
            <a:ext cx="6460510" cy="885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Exercices</a:t>
            </a:r>
            <a:endParaRPr lang="en-US" sz="4800" dirty="0"/>
          </a:p>
        </p:txBody>
      </p:sp>
      <p:pic>
        <p:nvPicPr>
          <p:cNvPr id="5" name="Picture 4" descr="Haltères sur le sol à la salle de sport">
            <a:extLst>
              <a:ext uri="{FF2B5EF4-FFF2-40B4-BE49-F238E27FC236}">
                <a16:creationId xmlns:a16="http://schemas.microsoft.com/office/drawing/2014/main" id="{180C00F3-F77E-7DAC-1342-69E172148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9" r="-1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2C00066-37E4-4183-A42E-5E452825C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A3AFD0-4147-40A3-8DB2-A2BF463BD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F5796A6-F68B-4DDE-9EDE-4DA7CDF51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48B5EA1-E370-4072-ACCB-07BC99446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EEE12E8-0F6E-4F1E-8383-F33ED6571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E5F852-3161-40FF-8EAE-BB7AB5AB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1F19B379-16DE-ADA4-E2E2-5C816BD3ECD1}"/>
              </a:ext>
            </a:extLst>
          </p:cNvPr>
          <p:cNvSpPr txBox="1"/>
          <p:nvPr/>
        </p:nvSpPr>
        <p:spPr>
          <a:xfrm>
            <a:off x="684213" y="1295782"/>
            <a:ext cx="6548438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500" dirty="0"/>
              <a:t>1.Connectez-vous à Microsoft To Do si vous n’êtes pas déjà connectés.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2.Créez une liste de tâches nommée "Tâches personnelles" dans To Do.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3.Dans cette liste, créez trois tâches personnelles, telles que "Faire les courses", "Rédiger un rapport" et "Appeler le médecin".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4.Ajoutez des échéances et des rappels à ces tâches, en utilisant des délais réalistes.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5.Modifier ces tâches en ajoutant des étapes (liste de sous-tâches), des notes, des balises et en indiquant leur importance.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6.Explorez la possibilité de marquer une tâche comme "terminée" lorsqu'elle est accomplie.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7.Synchronisez Microsoft To Do avec Outlook pour que vous puissiez voir vos tâches personnelles dans votre calendrier Outlook.</a:t>
            </a:r>
          </a:p>
          <a:p>
            <a:pPr algn="l"/>
            <a:endParaRPr lang="fr-FR" sz="1500" dirty="0"/>
          </a:p>
          <a:p>
            <a:pPr algn="l"/>
            <a:r>
              <a:rPr lang="fr-FR" sz="1500" dirty="0"/>
              <a:t>8.Créez un événement dans leur calendrier Outlook lié à une tâche de To Do pour illustrer l'intégration.</a:t>
            </a:r>
          </a:p>
        </p:txBody>
      </p:sp>
    </p:spTree>
    <p:extLst>
      <p:ext uri="{BB962C8B-B14F-4D97-AF65-F5344CB8AC3E}">
        <p14:creationId xmlns:p14="http://schemas.microsoft.com/office/powerpoint/2010/main" val="3295279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FCA56C87-F4EC-BB3D-09CE-EADE704F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6250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745F11-5E32-15EB-136C-95DE8CD1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4232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A18F3C-6CDC-3C75-0CED-F2C1B3F17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19" y="2809009"/>
            <a:ext cx="10359337" cy="2242128"/>
          </a:xfrm>
        </p:spPr>
        <p:txBody>
          <a:bodyPr>
            <a:normAutofit fontScale="90000"/>
          </a:bodyPr>
          <a:lstStyle/>
          <a:p>
            <a:r>
              <a:rPr lang="fr-FR" dirty="0"/>
              <a:t>Utiliser Planner pour créer des tâches d’équipes</a:t>
            </a:r>
            <a:br>
              <a:rPr lang="fr-FR" dirty="0"/>
            </a:b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F95B63-42F0-DE91-ACDE-837B1882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799" y="189632"/>
            <a:ext cx="235718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6" y="0"/>
            <a:ext cx="8534400" cy="1507067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chemeClr val="tx2"/>
                </a:solidFill>
              </a:rPr>
              <a:t>Se connecter à Planner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91" y="1261148"/>
            <a:ext cx="3740007" cy="1001761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  <a:hlinkClick r:id="rId2"/>
              </a:rPr>
              <a:t>https://www.office.com/</a:t>
            </a:r>
            <a:endParaRPr lang="fr-CA" dirty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0D30B3-708D-92B8-0A72-8371B74EB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" y="1863927"/>
            <a:ext cx="10496551" cy="4712338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80EC0845-BC72-0814-A246-0EFE2E83F2F5}"/>
              </a:ext>
            </a:extLst>
          </p:cNvPr>
          <p:cNvSpPr/>
          <p:nvPr/>
        </p:nvSpPr>
        <p:spPr>
          <a:xfrm>
            <a:off x="9799782" y="277091"/>
            <a:ext cx="1087292" cy="15070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5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6" y="0"/>
            <a:ext cx="8534400" cy="1507067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chemeClr val="tx2"/>
                </a:solidFill>
              </a:rPr>
              <a:t>Se connecter à Planner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F1F8BE-EB8F-A4FC-9DDF-18E36E39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2" y="1034941"/>
            <a:ext cx="7998691" cy="27930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3AC2AF-4E25-B474-AB83-D2B7BB7F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34" y="3954723"/>
            <a:ext cx="5093250" cy="2903278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80EC0845-BC72-0814-A246-0EFE2E83F2F5}"/>
              </a:ext>
            </a:extLst>
          </p:cNvPr>
          <p:cNvSpPr/>
          <p:nvPr/>
        </p:nvSpPr>
        <p:spPr>
          <a:xfrm rot="14294194">
            <a:off x="348641" y="1101459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171261B4-2A94-CCAF-B1D1-1BC54835BC0A}"/>
              </a:ext>
            </a:extLst>
          </p:cNvPr>
          <p:cNvSpPr/>
          <p:nvPr/>
        </p:nvSpPr>
        <p:spPr>
          <a:xfrm rot="18619618">
            <a:off x="684655" y="5823863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2294DAB0-650E-3D5A-D6B7-6A276E2FA0F1}"/>
              </a:ext>
            </a:extLst>
          </p:cNvPr>
          <p:cNvSpPr/>
          <p:nvPr/>
        </p:nvSpPr>
        <p:spPr>
          <a:xfrm rot="3969854">
            <a:off x="5654763" y="5872111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032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Créer des plans et des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C61AD7-3436-7939-CFD8-275A2776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3" y="1019828"/>
            <a:ext cx="2772162" cy="2905530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07055D4-77A1-E003-2D38-740745A1FE66}"/>
              </a:ext>
            </a:extLst>
          </p:cNvPr>
          <p:cNvSpPr/>
          <p:nvPr/>
        </p:nvSpPr>
        <p:spPr>
          <a:xfrm rot="16200000">
            <a:off x="454896" y="1486908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E0143E9-5298-EF50-76E9-70FF46AF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498" y="1112759"/>
            <a:ext cx="3902692" cy="2719668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23F0545-9852-ED7F-A433-589C66D1612A}"/>
              </a:ext>
            </a:extLst>
          </p:cNvPr>
          <p:cNvSpPr/>
          <p:nvPr/>
        </p:nvSpPr>
        <p:spPr>
          <a:xfrm rot="16200000">
            <a:off x="361950" y="5296662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D6C15B-2E68-8E8A-D1D4-14A955D0D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984" y="4138330"/>
            <a:ext cx="2090852" cy="257174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70A52FF-99B0-1E96-1DF5-DB4ED7AF0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48" y="4216371"/>
            <a:ext cx="2876951" cy="18576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D84BB22-2CA5-FDED-069F-453F34435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285" y="4216371"/>
            <a:ext cx="2905530" cy="241968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7F04A60A-CE8A-6866-1C61-1EAAE3E65104}"/>
              </a:ext>
            </a:extLst>
          </p:cNvPr>
          <p:cNvSpPr/>
          <p:nvPr/>
        </p:nvSpPr>
        <p:spPr>
          <a:xfrm>
            <a:off x="8085005" y="5829385"/>
            <a:ext cx="1647825" cy="489239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1CA0ED2-B45F-5029-69CF-74CCC2D0EC67}"/>
              </a:ext>
            </a:extLst>
          </p:cNvPr>
          <p:cNvSpPr/>
          <p:nvPr/>
        </p:nvSpPr>
        <p:spPr>
          <a:xfrm>
            <a:off x="5390931" y="3404471"/>
            <a:ext cx="1647825" cy="489239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344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Ajouter des compartiments</a:t>
            </a:r>
            <a:endParaRPr lang="fr-CA" sz="40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DE7FB5-1C2B-83C5-AA4A-87260B3E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9" y="1238060"/>
            <a:ext cx="6058746" cy="2724530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4F046326-B238-C4F1-4941-1A267121F31D}"/>
              </a:ext>
            </a:extLst>
          </p:cNvPr>
          <p:cNvSpPr/>
          <p:nvPr/>
        </p:nvSpPr>
        <p:spPr>
          <a:xfrm rot="5400000">
            <a:off x="6085736" y="1550846"/>
            <a:ext cx="446808" cy="12310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4D3F11-2C9F-DDAC-4792-120DC8CD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9" y="4476706"/>
            <a:ext cx="9135750" cy="178142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7BDA742-6375-B4BD-BFB6-5FB466A7EB87}"/>
              </a:ext>
            </a:extLst>
          </p:cNvPr>
          <p:cNvSpPr/>
          <p:nvPr/>
        </p:nvSpPr>
        <p:spPr>
          <a:xfrm>
            <a:off x="6100762" y="4398209"/>
            <a:ext cx="1647825" cy="489239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32A82E-3676-4C97-1B96-90A4B023C6E6}"/>
              </a:ext>
            </a:extLst>
          </p:cNvPr>
          <p:cNvSpPr/>
          <p:nvPr/>
        </p:nvSpPr>
        <p:spPr>
          <a:xfrm>
            <a:off x="3162129" y="4418875"/>
            <a:ext cx="1647825" cy="489239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611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1399-9F99-6525-7A07-84C38D00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5" y="0"/>
            <a:ext cx="11947959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Assigner des tâches</a:t>
            </a:r>
            <a:endParaRPr lang="fr-CA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7D13A-1A0C-EB8F-FBF9-4F0BF6D2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7" y="1283277"/>
            <a:ext cx="5485679" cy="447579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Cliquer sur une tâche pour la modifier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846C19-BF9C-5E68-1F53-E369F338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4" y="1730856"/>
            <a:ext cx="4258866" cy="4867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A46B5C-839C-18AE-9F12-4A68F22C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26" y="1726450"/>
            <a:ext cx="2658661" cy="1702550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4E3FD921-ACEB-4672-FDC3-B0C5EFC64ED2}"/>
              </a:ext>
            </a:extLst>
          </p:cNvPr>
          <p:cNvSpPr/>
          <p:nvPr/>
        </p:nvSpPr>
        <p:spPr>
          <a:xfrm rot="14294194">
            <a:off x="66621" y="2426374"/>
            <a:ext cx="446808" cy="521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3ABD36F-59EB-704F-8089-879321EF0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264" y="1726450"/>
            <a:ext cx="2838846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788</Words>
  <Application>Microsoft Office PowerPoint</Application>
  <PresentationFormat>Grand écran</PresentationFormat>
  <Paragraphs>127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Calibri</vt:lpstr>
      <vt:lpstr>Century Gothic</vt:lpstr>
      <vt:lpstr>Wingdings 3</vt:lpstr>
      <vt:lpstr>Secteur</vt:lpstr>
      <vt:lpstr>Présentation PowerPoint</vt:lpstr>
      <vt:lpstr>Plan de la leçon</vt:lpstr>
      <vt:lpstr>Planner     VS</vt:lpstr>
      <vt:lpstr>Utiliser Planner pour créer des tâches d’équipes </vt:lpstr>
      <vt:lpstr>Se connecter à Planner</vt:lpstr>
      <vt:lpstr>Se connecter à Planner</vt:lpstr>
      <vt:lpstr>Créer des plans et des tâches</vt:lpstr>
      <vt:lpstr>Ajouter des compartiments</vt:lpstr>
      <vt:lpstr>Assigner des tâches</vt:lpstr>
      <vt:lpstr>Créer un plan à l’aide du planificateur dans Teams</vt:lpstr>
      <vt:lpstr>Créer un nouveau plan dans le même groupe</vt:lpstr>
      <vt:lpstr>Utiliser le Calendrier dans le Planificateur Microsoft</vt:lpstr>
      <vt:lpstr>Afficher le calendrier du Planificateur dans le calendrier Outlook</vt:lpstr>
      <vt:lpstr>Afficher le calendrier du Planificateur dans le calendrier Outlook</vt:lpstr>
      <vt:lpstr>Afficher le calendrier du Planificateur dans le calendrier Outlook</vt:lpstr>
      <vt:lpstr>Exercices</vt:lpstr>
      <vt:lpstr>Utilisation de Microsoft To Do avec les tâches Outlook</vt:lpstr>
      <vt:lpstr>Se connecter à To Do</vt:lpstr>
      <vt:lpstr>Se connecter à To Do</vt:lpstr>
      <vt:lpstr>Créer une liste</vt:lpstr>
      <vt:lpstr>supprimer une liste</vt:lpstr>
      <vt:lpstr>Personnaliser vos listes</vt:lpstr>
      <vt:lpstr>Créer des tâches</vt:lpstr>
      <vt:lpstr>supprimer des tâches</vt:lpstr>
      <vt:lpstr>Ajouter des échéances à vos tâches</vt:lpstr>
      <vt:lpstr>Ajouter des rappels à vos tâches</vt:lpstr>
      <vt:lpstr>Ajouter des étapes à vos tâches</vt:lpstr>
      <vt:lpstr>Ajouter de l’importance à vos tâches</vt:lpstr>
      <vt:lpstr>Ajouter des notes à vos tâches</vt:lpstr>
      <vt:lpstr>Ajouter des balises à vos tâches</vt:lpstr>
      <vt:lpstr>Exercices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Arianne Tremblay</dc:creator>
  <cp:lastModifiedBy>Arianne Tremblay</cp:lastModifiedBy>
  <cp:revision>4</cp:revision>
  <dcterms:created xsi:type="dcterms:W3CDTF">2023-09-17T14:30:16Z</dcterms:created>
  <dcterms:modified xsi:type="dcterms:W3CDTF">2023-09-17T17:20:30Z</dcterms:modified>
</cp:coreProperties>
</file>