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820" r:id="rId4"/>
  </p:sldMasterIdLst>
  <p:notesMasterIdLst>
    <p:notesMasterId r:id="rId35"/>
  </p:notesMasterIdLst>
  <p:handoutMasterIdLst>
    <p:handoutMasterId r:id="rId36"/>
  </p:handoutMasterIdLst>
  <p:sldIdLst>
    <p:sldId id="259" r:id="rId5"/>
    <p:sldId id="2076137595" r:id="rId6"/>
    <p:sldId id="261" r:id="rId7"/>
    <p:sldId id="300" r:id="rId8"/>
    <p:sldId id="287" r:id="rId9"/>
    <p:sldId id="327" r:id="rId10"/>
    <p:sldId id="291" r:id="rId11"/>
    <p:sldId id="292" r:id="rId12"/>
    <p:sldId id="293" r:id="rId13"/>
    <p:sldId id="294" r:id="rId14"/>
    <p:sldId id="290" r:id="rId15"/>
    <p:sldId id="302" r:id="rId16"/>
    <p:sldId id="2076137593" r:id="rId17"/>
    <p:sldId id="2076137594" r:id="rId18"/>
    <p:sldId id="311" r:id="rId19"/>
    <p:sldId id="312" r:id="rId20"/>
    <p:sldId id="310" r:id="rId21"/>
    <p:sldId id="313" r:id="rId22"/>
    <p:sldId id="314" r:id="rId23"/>
    <p:sldId id="315" r:id="rId24"/>
    <p:sldId id="295" r:id="rId25"/>
    <p:sldId id="298" r:id="rId26"/>
    <p:sldId id="303" r:id="rId27"/>
    <p:sldId id="296" r:id="rId28"/>
    <p:sldId id="304" r:id="rId29"/>
    <p:sldId id="305" r:id="rId30"/>
    <p:sldId id="306" r:id="rId31"/>
    <p:sldId id="308" r:id="rId32"/>
    <p:sldId id="309" r:id="rId33"/>
    <p:sldId id="307" r:id="rId34"/>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ueil" id="{86D722EF-463A-4F5C-A641-FD591B6F18CC}">
          <p14:sldIdLst>
            <p14:sldId id="259"/>
            <p14:sldId id="2076137595"/>
          </p14:sldIdLst>
        </p14:section>
        <p14:section name="Introduction Générale" id="{D15E4A00-9445-4D93-B477-76133BBD3F2F}">
          <p14:sldIdLst>
            <p14:sldId id="261"/>
            <p14:sldId id="300"/>
            <p14:sldId id="287"/>
          </p14:sldIdLst>
        </p14:section>
        <p14:section name="Utiliser SharePoint pour créer un intranet" id="{29541C0C-1A3A-45E2-9DEB-DE8FEA3694CC}">
          <p14:sldIdLst>
            <p14:sldId id="327"/>
          </p14:sldIdLst>
        </p14:section>
        <p14:section name="Le contenu d'un site SharePoint" id="{CA8792E2-6B0B-4112-9EE2-6660AC5621A9}">
          <p14:sldIdLst>
            <p14:sldId id="291"/>
            <p14:sldId id="292"/>
            <p14:sldId id="293"/>
            <p14:sldId id="294"/>
          </p14:sldIdLst>
        </p14:section>
        <p14:section name="L'architecture dans SharePoint" id="{3BF980C7-B04E-445F-9A04-0ACA35444FD2}">
          <p14:sldIdLst>
            <p14:sldId id="290"/>
            <p14:sldId id="302"/>
          </p14:sldIdLst>
        </p14:section>
        <p14:section name="Les groupes Office 365" id="{1413B78A-235A-4FC3-9A3F-D03140D0C7FB}">
          <p14:sldIdLst>
            <p14:sldId id="2076137593"/>
            <p14:sldId id="2076137594"/>
            <p14:sldId id="311"/>
            <p14:sldId id="312"/>
            <p14:sldId id="310"/>
            <p14:sldId id="313"/>
            <p14:sldId id="314"/>
            <p14:sldId id="315"/>
          </p14:sldIdLst>
        </p14:section>
        <p14:section name="Le portail d'administration SharePoint" id="{C47746DF-286D-4B0C-AA12-F36282F24413}">
          <p14:sldIdLst>
            <p14:sldId id="295"/>
            <p14:sldId id="298"/>
            <p14:sldId id="303"/>
            <p14:sldId id="296"/>
            <p14:sldId id="304"/>
            <p14:sldId id="305"/>
            <p14:sldId id="306"/>
            <p14:sldId id="308"/>
            <p14:sldId id="309"/>
            <p14:sldId id="307"/>
          </p14:sldIdLst>
        </p14:section>
      </p14:sectionLst>
    </p:ext>
    <p:ext uri="{EFAFB233-063F-42B5-8137-9DF3F51BA10A}">
      <p15:sldGuideLst xmlns:p15="http://schemas.microsoft.com/office/powerpoint/2012/main">
        <p15:guide id="1" pos="740">
          <p15:clr>
            <a:srgbClr val="A4A3A4"/>
          </p15:clr>
        </p15:guide>
        <p15:guide id="2" orient="horz" pos="691">
          <p15:clr>
            <a:srgbClr val="A4A3A4"/>
          </p15:clr>
        </p15:guide>
        <p15:guide id="3" orient="horz" pos="7903" userDrawn="1">
          <p15:clr>
            <a:srgbClr val="A4A3A4"/>
          </p15:clr>
        </p15:guide>
        <p15:guide id="4" pos="14620">
          <p15:clr>
            <a:srgbClr val="A4A3A4"/>
          </p15:clr>
        </p15:guide>
        <p15:guide id="5"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2829"/>
    <a:srgbClr val="C4CBD1"/>
    <a:srgbClr val="416FFE"/>
    <a:srgbClr val="000000"/>
    <a:srgbClr val="F0F4F7"/>
    <a:srgbClr val="7E7C80"/>
    <a:srgbClr val="878588"/>
    <a:srgbClr val="F74B53"/>
    <a:srgbClr val="262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C843F-6926-4C9F-94E6-2060E8E2DB16}" v="72" dt="2023-12-06T07:54:55.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7" autoAdjust="0"/>
    <p:restoredTop sz="90385" autoAdjust="0"/>
  </p:normalViewPr>
  <p:slideViewPr>
    <p:cSldViewPr showGuides="1">
      <p:cViewPr varScale="1">
        <p:scale>
          <a:sx n="32" d="100"/>
          <a:sy n="32" d="100"/>
        </p:scale>
        <p:origin x="72" y="470"/>
      </p:cViewPr>
      <p:guideLst>
        <p:guide pos="740"/>
        <p:guide orient="horz" pos="691"/>
        <p:guide orient="horz" pos="7903"/>
        <p:guide pos="14620"/>
        <p:guide pos="7680"/>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7C28E385-EB9C-564E-9211-E232FEF8F4E8}" type="datetimeFigureOut">
              <a:rPr lang="en-US" altLang="en-US"/>
              <a:pPr/>
              <a:t>1/15/2025</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E826F3B1-BF39-5742-BB1D-197BBAEAA9B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4098"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895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7988" y="514350"/>
            <a:ext cx="5949950" cy="3348038"/>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4294967295"/>
          </p:nvPr>
        </p:nvSpPr>
        <p:spPr>
          <a:xfrm>
            <a:off x="3815375" y="9371285"/>
            <a:ext cx="2918830" cy="493316"/>
          </a:xfrm>
          <a:prstGeom prst="rect">
            <a:avLst/>
          </a:prstGeom>
        </p:spPr>
        <p:txBody>
          <a:bodyPr lIns="87554" tIns="43777" rIns="87554" bIns="43777"/>
          <a:lstStyle/>
          <a:p>
            <a:fld id="{84D9E4CB-ED5D-4417-90D9-A688A6EEB663}" type="slidenum">
              <a:rPr lang="fr-FR" smtClean="0"/>
              <a:pPr/>
              <a:t>13</a:t>
            </a:fld>
            <a:endParaRPr lang="fr-FR" dirty="0"/>
          </a:p>
        </p:txBody>
      </p:sp>
    </p:spTree>
    <p:extLst>
      <p:ext uri="{BB962C8B-B14F-4D97-AF65-F5344CB8AC3E}">
        <p14:creationId xmlns:p14="http://schemas.microsoft.com/office/powerpoint/2010/main" val="134381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7988" y="514350"/>
            <a:ext cx="5949950" cy="3348038"/>
          </a:xfrm>
          <a:prstGeom prst="rect">
            <a:avLst/>
          </a:prstGeo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4294967295"/>
          </p:nvPr>
        </p:nvSpPr>
        <p:spPr>
          <a:xfrm>
            <a:off x="3815375" y="9371285"/>
            <a:ext cx="2918830" cy="493316"/>
          </a:xfrm>
          <a:prstGeom prst="rect">
            <a:avLst/>
          </a:prstGeom>
        </p:spPr>
        <p:txBody>
          <a:bodyPr lIns="87554" tIns="43777" rIns="87554" bIns="43777"/>
          <a:lstStyle/>
          <a:p>
            <a:fld id="{84D9E4CB-ED5D-4417-90D9-A688A6EEB663}" type="slidenum">
              <a:rPr lang="fr-FR" smtClean="0"/>
              <a:pPr/>
              <a:t>14</a:t>
            </a:fld>
            <a:endParaRPr lang="fr-FR" dirty="0"/>
          </a:p>
        </p:txBody>
      </p:sp>
    </p:spTree>
    <p:extLst>
      <p:ext uri="{BB962C8B-B14F-4D97-AF65-F5344CB8AC3E}">
        <p14:creationId xmlns:p14="http://schemas.microsoft.com/office/powerpoint/2010/main" val="32565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4918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1432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63437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extLst>
      <p:ext uri="{BB962C8B-B14F-4D97-AF65-F5344CB8AC3E}">
        <p14:creationId xmlns:p14="http://schemas.microsoft.com/office/powerpoint/2010/main" val="8471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7" name="Rectangle 4"/>
          <p:cNvSpPr>
            <a:spLocks noGrp="1"/>
          </p:cNvSpPr>
          <p:nvPr userDrawn="1">
            <p:ph type="sldNum" sz="quarter" idx="10"/>
          </p:nvPr>
        </p:nvSpPr>
        <p:spPr>
          <a:xfrm>
            <a:off x="22489144" y="12347935"/>
            <a:ext cx="895350" cy="482600"/>
          </a:xfrm>
          <a:prstGeom prst="rect">
            <a:avLst/>
          </a:prstGeom>
        </p:spPr>
        <p:txBody>
          <a:bodyPr/>
          <a:lstStyle>
            <a:lvl1pPr>
              <a:defRPr b="0" i="0">
                <a:solidFill>
                  <a:schemeClr val="accent2"/>
                </a:solidFill>
                <a:latin typeface="Montserrat" charset="0"/>
                <a:ea typeface="Montserrat" charset="0"/>
                <a:cs typeface="Montserrat" charset="0"/>
              </a:defRPr>
            </a:lvl1pPr>
          </a:lstStyle>
          <a:p>
            <a:pPr>
              <a:defRPr/>
            </a:pPr>
            <a:fld id="{C4EB2ADA-83FC-0547-8CB3-FE1D4EC3A4C0}" type="slidenum">
              <a:rPr lang="x-none" altLang="x-none" smtClean="0"/>
              <a:pPr>
                <a:defRPr/>
              </a:pPr>
              <a:t>‹#›</a:t>
            </a:fld>
            <a:endParaRPr lang="x-none" altLang="x-none"/>
          </a:p>
        </p:txBody>
      </p:sp>
      <p:sp>
        <p:nvSpPr>
          <p:cNvPr id="5" name="Picture Placeholder 4"/>
          <p:cNvSpPr>
            <a:spLocks noGrp="1"/>
          </p:cNvSpPr>
          <p:nvPr>
            <p:ph type="pic" sz="quarter" idx="11"/>
          </p:nvPr>
        </p:nvSpPr>
        <p:spPr>
          <a:xfrm>
            <a:off x="1460864" y="1008282"/>
            <a:ext cx="5113337" cy="5111750"/>
          </a:xfrm>
          <a:solidFill>
            <a:schemeClr val="accent1"/>
          </a:solidFill>
        </p:spPr>
        <p:txBody>
          <a:bodyPr/>
          <a:lstStyle/>
          <a:p>
            <a:endParaRPr lang="en-US"/>
          </a:p>
        </p:txBody>
      </p:sp>
      <p:sp>
        <p:nvSpPr>
          <p:cNvPr id="10" name="Picture Placeholder 4"/>
          <p:cNvSpPr>
            <a:spLocks noGrp="1"/>
          </p:cNvSpPr>
          <p:nvPr>
            <p:ph type="pic" sz="quarter" idx="12"/>
          </p:nvPr>
        </p:nvSpPr>
        <p:spPr>
          <a:xfrm>
            <a:off x="6863408" y="1008282"/>
            <a:ext cx="5113337" cy="5111750"/>
          </a:xfrm>
          <a:solidFill>
            <a:schemeClr val="accent1"/>
          </a:solidFill>
        </p:spPr>
        <p:txBody>
          <a:bodyPr/>
          <a:lstStyle/>
          <a:p>
            <a:endParaRPr lang="en-US"/>
          </a:p>
        </p:txBody>
      </p:sp>
      <p:sp>
        <p:nvSpPr>
          <p:cNvPr id="11" name="Picture Placeholder 4"/>
          <p:cNvSpPr>
            <a:spLocks noGrp="1"/>
          </p:cNvSpPr>
          <p:nvPr>
            <p:ph type="pic" sz="quarter" idx="13"/>
          </p:nvPr>
        </p:nvSpPr>
        <p:spPr>
          <a:xfrm>
            <a:off x="12265952" y="1008282"/>
            <a:ext cx="5113337" cy="5111750"/>
          </a:xfrm>
          <a:solidFill>
            <a:schemeClr val="accent1"/>
          </a:solidFill>
        </p:spPr>
        <p:txBody>
          <a:bodyPr/>
          <a:lstStyle/>
          <a:p>
            <a:endParaRPr lang="en-US"/>
          </a:p>
        </p:txBody>
      </p:sp>
      <p:sp>
        <p:nvSpPr>
          <p:cNvPr id="12" name="Picture Placeholder 4"/>
          <p:cNvSpPr>
            <a:spLocks noGrp="1"/>
          </p:cNvSpPr>
          <p:nvPr>
            <p:ph type="pic" sz="quarter" idx="14"/>
          </p:nvPr>
        </p:nvSpPr>
        <p:spPr>
          <a:xfrm>
            <a:off x="17668497" y="1008282"/>
            <a:ext cx="5113337" cy="5111750"/>
          </a:xfrm>
          <a:solidFill>
            <a:schemeClr val="accent1"/>
          </a:solidFill>
        </p:spPr>
        <p:txBody>
          <a:bodyPr/>
          <a:lstStyle/>
          <a:p>
            <a:endParaRPr lang="en-US"/>
          </a:p>
        </p:txBody>
      </p:sp>
      <p:sp>
        <p:nvSpPr>
          <p:cNvPr id="13" name="Picture Placeholder 4"/>
          <p:cNvSpPr>
            <a:spLocks noGrp="1"/>
          </p:cNvSpPr>
          <p:nvPr>
            <p:ph type="pic" sz="quarter" idx="15"/>
          </p:nvPr>
        </p:nvSpPr>
        <p:spPr>
          <a:xfrm>
            <a:off x="1460864" y="6497960"/>
            <a:ext cx="5113337" cy="5111750"/>
          </a:xfrm>
          <a:solidFill>
            <a:schemeClr val="accent1"/>
          </a:solidFill>
        </p:spPr>
        <p:txBody>
          <a:bodyPr/>
          <a:lstStyle/>
          <a:p>
            <a:endParaRPr lang="en-US"/>
          </a:p>
        </p:txBody>
      </p:sp>
      <p:sp>
        <p:nvSpPr>
          <p:cNvPr id="14" name="Picture Placeholder 4"/>
          <p:cNvSpPr>
            <a:spLocks noGrp="1"/>
          </p:cNvSpPr>
          <p:nvPr>
            <p:ph type="pic" sz="quarter" idx="16"/>
          </p:nvPr>
        </p:nvSpPr>
        <p:spPr>
          <a:xfrm>
            <a:off x="6863408" y="6497960"/>
            <a:ext cx="5113337" cy="5111750"/>
          </a:xfrm>
          <a:solidFill>
            <a:schemeClr val="accent1"/>
          </a:solidFill>
        </p:spPr>
        <p:txBody>
          <a:bodyPr/>
          <a:lstStyle/>
          <a:p>
            <a:endParaRPr lang="en-US"/>
          </a:p>
        </p:txBody>
      </p:sp>
      <p:sp>
        <p:nvSpPr>
          <p:cNvPr id="15" name="Picture Placeholder 4"/>
          <p:cNvSpPr>
            <a:spLocks noGrp="1"/>
          </p:cNvSpPr>
          <p:nvPr>
            <p:ph type="pic" sz="quarter" idx="17"/>
          </p:nvPr>
        </p:nvSpPr>
        <p:spPr>
          <a:xfrm>
            <a:off x="12265952" y="6497960"/>
            <a:ext cx="5113337" cy="5111750"/>
          </a:xfrm>
          <a:solidFill>
            <a:schemeClr val="accent1"/>
          </a:solidFill>
        </p:spPr>
        <p:txBody>
          <a:bodyPr/>
          <a:lstStyle/>
          <a:p>
            <a:endParaRPr lang="en-US"/>
          </a:p>
        </p:txBody>
      </p:sp>
      <p:sp>
        <p:nvSpPr>
          <p:cNvPr id="16" name="Picture Placeholder 4"/>
          <p:cNvSpPr>
            <a:spLocks noGrp="1"/>
          </p:cNvSpPr>
          <p:nvPr>
            <p:ph type="pic" sz="quarter" idx="18"/>
          </p:nvPr>
        </p:nvSpPr>
        <p:spPr>
          <a:xfrm>
            <a:off x="17668497" y="6497960"/>
            <a:ext cx="5113337" cy="5111750"/>
          </a:xfrm>
          <a:solidFill>
            <a:schemeClr val="accent1"/>
          </a:solidFill>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4EB2ADA-83FC-0547-8CB3-FE1D4EC3A4C0}" type="slidenum">
              <a:rPr lang="x-none" altLang="x-none" smtClean="0"/>
              <a:pPr>
                <a:defRPr/>
              </a:pPr>
              <a:t>‹#›</a:t>
            </a:fld>
            <a:endParaRPr lang="x-none" altLang="x-none"/>
          </a:p>
        </p:txBody>
      </p:sp>
    </p:spTree>
    <p:extLst>
      <p:ext uri="{BB962C8B-B14F-4D97-AF65-F5344CB8AC3E}">
        <p14:creationId xmlns:p14="http://schemas.microsoft.com/office/powerpoint/2010/main" val="21252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2991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7155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881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8599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8551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5452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107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1/15/2025</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8087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79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harepointmaven.com/20-ways-to-create-an-office-365-grou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p:cNvSpPr>
          <p:nvPr/>
        </p:nvSpPr>
        <p:spPr bwMode="auto">
          <a:xfrm>
            <a:off x="1174750" y="6186228"/>
            <a:ext cx="1000913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rgbClr val="000000"/>
                </a:solidFill>
                <a:latin typeface="Montserrat Semi" charset="0"/>
                <a:ea typeface="Montserrat Semi" charset="0"/>
                <a:cs typeface="Montserrat Semi" charset="0"/>
                <a:sym typeface="Poppins Medium" charset="0"/>
              </a:rPr>
              <a:t>SharePoint Online</a:t>
            </a:r>
            <a:endParaRPr lang="x-none" altLang="x-none" sz="10000" b="1" dirty="0">
              <a:solidFill>
                <a:srgbClr val="000000"/>
              </a:solidFill>
              <a:latin typeface="Montserrat Semi" charset="0"/>
              <a:ea typeface="Montserrat Semi" charset="0"/>
              <a:cs typeface="Montserrat Semi" charset="0"/>
              <a:sym typeface="Poppins Medium" charset="0"/>
            </a:endParaRPr>
          </a:p>
        </p:txBody>
      </p:sp>
      <p:sp>
        <p:nvSpPr>
          <p:cNvPr id="3" name="Text Box 3"/>
          <p:cNvSpPr txBox="1">
            <a:spLocks/>
          </p:cNvSpPr>
          <p:nvPr/>
        </p:nvSpPr>
        <p:spPr bwMode="auto">
          <a:xfrm>
            <a:off x="2686886" y="8166783"/>
            <a:ext cx="6768630" cy="2051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lnSpc>
                <a:spcPct val="120000"/>
              </a:lnSpc>
              <a:defRPr/>
            </a:pPr>
            <a:r>
              <a:rPr lang="en-CA" altLang="x-none" sz="3200" b="1" dirty="0">
                <a:solidFill>
                  <a:srgbClr val="000000"/>
                </a:solidFill>
                <a:latin typeface="Montserrat Semi" charset="0"/>
                <a:ea typeface="Montserrat Semi" charset="0"/>
                <a:cs typeface="Montserrat Semi" charset="0"/>
                <a:sym typeface="Poppins Medium" charset="0"/>
              </a:rPr>
              <a:t>Super User and Site Designer Part 1</a:t>
            </a:r>
            <a:endParaRPr lang="x-none" altLang="x-none" sz="3200" b="1" dirty="0">
              <a:solidFill>
                <a:srgbClr val="000000"/>
              </a:solidFill>
              <a:latin typeface="Montserrat Semi" charset="0"/>
              <a:ea typeface="Montserrat Semi" charset="0"/>
              <a:cs typeface="Montserrat Semi" charset="0"/>
              <a:sym typeface="Poppins Medium" charset="0"/>
            </a:endParaRPr>
          </a:p>
        </p:txBody>
      </p:sp>
      <p:pic>
        <p:nvPicPr>
          <p:cNvPr id="6" name="Espace réservé pour une image  5">
            <a:extLst>
              <a:ext uri="{FF2B5EF4-FFF2-40B4-BE49-F238E27FC236}">
                <a16:creationId xmlns:a16="http://schemas.microsoft.com/office/drawing/2014/main" id="{AFA83175-EE4B-4147-99AF-DD8A2E28C42D}"/>
              </a:ext>
            </a:extLst>
          </p:cNvPr>
          <p:cNvPicPr>
            <a:picLocks noGrp="1" noChangeAspect="1"/>
          </p:cNvPicPr>
          <p:nvPr>
            <p:ph type="pic" sz="quarter" idx="11"/>
          </p:nvPr>
        </p:nvPicPr>
        <p:blipFill>
          <a:blip r:embed="rId2"/>
          <a:srcRect l="21102" r="21102"/>
          <a:stretch>
            <a:fillRect/>
          </a:stretch>
        </p:blipFill>
        <p:spPr>
          <a:solidFill>
            <a:schemeClr val="accent1"/>
          </a:solidFill>
        </p:spPr>
      </p:pic>
    </p:spTree>
    <p:extLst>
      <p:ext uri="{BB962C8B-B14F-4D97-AF65-F5344CB8AC3E}">
        <p14:creationId xmlns:p14="http://schemas.microsoft.com/office/powerpoint/2010/main" val="2071674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10;&#10;Description générée automatiquement">
            <a:extLst>
              <a:ext uri="{FF2B5EF4-FFF2-40B4-BE49-F238E27FC236}">
                <a16:creationId xmlns:a16="http://schemas.microsoft.com/office/drawing/2014/main" id="{E28EB470-7069-CE3E-DB5D-83826F0166C1}"/>
              </a:ext>
            </a:extLst>
          </p:cNvPr>
          <p:cNvPicPr>
            <a:picLocks noChangeAspect="1"/>
          </p:cNvPicPr>
          <p:nvPr/>
        </p:nvPicPr>
        <p:blipFill>
          <a:blip r:embed="rId2"/>
          <a:stretch>
            <a:fillRect/>
          </a:stretch>
        </p:blipFill>
        <p:spPr>
          <a:xfrm>
            <a:off x="942652" y="5661864"/>
            <a:ext cx="21258459" cy="6787038"/>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10</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contents</a:t>
            </a:r>
            <a:r>
              <a:rPr lang="en-US" altLang="x-none" sz="7200" b="1" dirty="0">
                <a:solidFill>
                  <a:srgbClr val="000000"/>
                </a:solidFill>
                <a:latin typeface="Montserrat Semi" charset="0"/>
                <a:ea typeface="Montserrat Semi" charset="0"/>
                <a:cs typeface="Montserrat Semi" charset="0"/>
                <a:sym typeface="Poppins Medium" charset="0"/>
              </a:rPr>
              <a:t>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9" name="ZoneTexte 8">
            <a:extLst>
              <a:ext uri="{FF2B5EF4-FFF2-40B4-BE49-F238E27FC236}">
                <a16:creationId xmlns:a16="http://schemas.microsoft.com/office/drawing/2014/main" id="{5C38750C-FEA7-4FEE-8FEA-50D0B0C7222A}"/>
              </a:ext>
            </a:extLst>
          </p:cNvPr>
          <p:cNvSpPr txBox="1"/>
          <p:nvPr/>
        </p:nvSpPr>
        <p:spPr>
          <a:xfrm>
            <a:off x="526704" y="2199785"/>
            <a:ext cx="22914321" cy="3464475"/>
          </a:xfrm>
          <a:prstGeom prst="rect">
            <a:avLst/>
          </a:prstGeom>
          <a:noFill/>
        </p:spPr>
        <p:txBody>
          <a:bodyPr wrap="square">
            <a:spAutoFit/>
          </a:bodyPr>
          <a:lstStyle/>
          <a:p>
            <a:pPr>
              <a:lnSpc>
                <a:spcPct val="180000"/>
              </a:lnSpc>
              <a:defRPr/>
            </a:pPr>
            <a:r>
              <a:rPr lang="fr-FR" sz="2500" b="0"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Applications</a:t>
            </a: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You </a:t>
            </a: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can add applications to your SharePoint site, such as libraries, lists, calendars, discussion boards, and more.</a:t>
            </a: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By extension, you note that, using the </a:t>
            </a:r>
            <a:r>
              <a:rPr lang="fr-FR" sz="25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Add Application</a:t>
            </a: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command of the </a:t>
            </a:r>
            <a:r>
              <a:rPr lang="fr-FR" sz="25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Settings</a:t>
            </a: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button, each library, custom list, or already parameterized object is called an application. </a:t>
            </a: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a:t>
            </a:r>
            <a:r>
              <a:rPr lang="fr-FR" sz="25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Site Content</a:t>
            </a: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link also allows you to add an object using the New button and the Add Application command.</a:t>
            </a:r>
          </a:p>
        </p:txBody>
      </p:sp>
      <p:sp>
        <p:nvSpPr>
          <p:cNvPr id="10" name="Rectangle 9">
            <a:extLst>
              <a:ext uri="{FF2B5EF4-FFF2-40B4-BE49-F238E27FC236}">
                <a16:creationId xmlns:a16="http://schemas.microsoft.com/office/drawing/2014/main" id="{32D94D50-82B9-4742-924B-59CC7D7BCF49}"/>
              </a:ext>
            </a:extLst>
          </p:cNvPr>
          <p:cNvSpPr/>
          <p:nvPr/>
        </p:nvSpPr>
        <p:spPr bwMode="auto">
          <a:xfrm>
            <a:off x="1534816" y="9522296"/>
            <a:ext cx="3816424" cy="576064"/>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1918411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11</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05272"/>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Architecture in SharePoint</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896330" y="2318617"/>
            <a:ext cx="21448798" cy="1231619"/>
          </a:xfrm>
          <a:prstGeom prst="rect">
            <a:avLst/>
          </a:prstGeom>
        </p:spPr>
        <p:txBody>
          <a:bodyPr wrap="square">
            <a:spAutoFit/>
          </a:bodyPr>
          <a:lstStyle/>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site collection represents the content (data) of a SharePoint portal. A site collection contains a root site and subsites from the same path called management paths. The diagram below summarizes this architecture.</a:t>
            </a: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 3" descr="Une image contenant diagramme, ligne, conception&#10;&#10;Description générée automatiquement">
            <a:extLst>
              <a:ext uri="{FF2B5EF4-FFF2-40B4-BE49-F238E27FC236}">
                <a16:creationId xmlns:a16="http://schemas.microsoft.com/office/drawing/2014/main" id="{32F57DFD-FAEE-39CB-647D-2DE952E63C41}"/>
              </a:ext>
            </a:extLst>
          </p:cNvPr>
          <p:cNvPicPr>
            <a:picLocks noChangeAspect="1"/>
          </p:cNvPicPr>
          <p:nvPr/>
        </p:nvPicPr>
        <p:blipFill>
          <a:blip r:embed="rId2"/>
          <a:stretch>
            <a:fillRect/>
          </a:stretch>
        </p:blipFill>
        <p:spPr>
          <a:xfrm>
            <a:off x="6260596" y="8863842"/>
            <a:ext cx="11862808" cy="4546885"/>
          </a:xfrm>
          <a:prstGeom prst="rect">
            <a:avLst/>
          </a:prstGeom>
        </p:spPr>
      </p:pic>
      <p:sp>
        <p:nvSpPr>
          <p:cNvPr id="12" name="ZoneTexte 11">
            <a:extLst>
              <a:ext uri="{FF2B5EF4-FFF2-40B4-BE49-F238E27FC236}">
                <a16:creationId xmlns:a16="http://schemas.microsoft.com/office/drawing/2014/main" id="{637E4EE4-7953-4343-8CB0-78063786E8C3}"/>
              </a:ext>
            </a:extLst>
          </p:cNvPr>
          <p:cNvSpPr txBox="1"/>
          <p:nvPr/>
        </p:nvSpPr>
        <p:spPr>
          <a:xfrm>
            <a:off x="902549" y="5936517"/>
            <a:ext cx="21643125" cy="3477875"/>
          </a:xfrm>
          <a:prstGeom prst="rect">
            <a:avLst/>
          </a:prstGeom>
          <a:noFill/>
        </p:spPr>
        <p:txBody>
          <a:bodyPr wrap="square">
            <a:spAutoFit/>
          </a:bodyPr>
          <a:lstStyle/>
          <a:p>
            <a:pPr algn="l">
              <a:lnSpc>
                <a:spcPct val="150000"/>
              </a:lnSpc>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Why create multiple site collections?</a:t>
            </a:r>
          </a:p>
          <a:p>
            <a:pPr algn="l">
              <a:lnSpc>
                <a:spcPct val="150000"/>
              </a:lnSpc>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Examples include:</a:t>
            </a:r>
          </a:p>
          <a:p>
            <a:pPr algn="l">
              <a:lnSpc>
                <a:spcPct val="150000"/>
              </a:lnSpc>
              <a:buFont typeface="Arial" panose="020B0604020202020204" pitchFamily="34" charset="0"/>
              <a:buChar cha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Organizational reasons: Each department of the enterprise uses information that other departments should not have access to or should be managed by different administrators.</a:t>
            </a:r>
          </a:p>
          <a:p>
            <a:pPr algn="l">
              <a:lnSpc>
                <a:spcPct val="150000"/>
              </a:lnSpc>
              <a:buFont typeface="Arial" panose="020B0604020202020204" pitchFamily="34" charset="0"/>
              <a:buChar cha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navigation or content types must be siloed. </a:t>
            </a:r>
          </a:p>
          <a:p>
            <a:pPr algn="l">
              <a:lnSpc>
                <a:spcPct val="150000"/>
              </a:lnSpc>
              <a:buFont typeface="Arial" panose="020B0604020202020204" pitchFamily="34" charset="0"/>
              <a:buChar cha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algn="l">
              <a:buFont typeface="Arial" panose="020B0604020202020204" pitchFamily="34" charset="0"/>
              <a:buChar char="•"/>
            </a:pPr>
            <a:endParaRPr lang="fr-FR" sz="2200" b="0" i="0" dirty="0">
              <a:solidFill>
                <a:srgbClr val="282828"/>
              </a:solidFill>
              <a:effectLst/>
              <a:latin typeface="Roboto"/>
            </a:endParaRPr>
          </a:p>
        </p:txBody>
      </p:sp>
      <p:sp>
        <p:nvSpPr>
          <p:cNvPr id="14" name="ZoneTexte 13">
            <a:extLst>
              <a:ext uri="{FF2B5EF4-FFF2-40B4-BE49-F238E27FC236}">
                <a16:creationId xmlns:a16="http://schemas.microsoft.com/office/drawing/2014/main" id="{E24F2591-3FA3-4AA3-B56E-67B05338E07C}"/>
              </a:ext>
            </a:extLst>
          </p:cNvPr>
          <p:cNvSpPr txBox="1"/>
          <p:nvPr/>
        </p:nvSpPr>
        <p:spPr>
          <a:xfrm>
            <a:off x="896330" y="3979256"/>
            <a:ext cx="21448798" cy="1561710"/>
          </a:xfrm>
          <a:prstGeom prst="rect">
            <a:avLst/>
          </a:prstGeom>
          <a:noFill/>
        </p:spPr>
        <p:txBody>
          <a:bodyPr wrap="square">
            <a:spAutoFit/>
          </a:bodyPr>
          <a:lstStyle/>
          <a:p>
            <a:pPr algn="l">
              <a:lnSpc>
                <a:spcPct val="150000"/>
              </a:lnSpc>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Each site collection contains a root site and, if necessary, one or more subsites, always for reasons of classification of the information published and exchanged. Each site contains a set of pages and applications in the SharePoint language that are libraries (of documents, images), lists, or applications available from the SharePoint Store.</a:t>
            </a:r>
          </a:p>
        </p:txBody>
      </p:sp>
      <p:sp>
        <p:nvSpPr>
          <p:cNvPr id="15" name="Rectangle 14">
            <a:extLst>
              <a:ext uri="{FF2B5EF4-FFF2-40B4-BE49-F238E27FC236}">
                <a16:creationId xmlns:a16="http://schemas.microsoft.com/office/drawing/2014/main" id="{FD1539CB-C923-401C-9812-F9E73AD07E25}"/>
              </a:ext>
            </a:extLst>
          </p:cNvPr>
          <p:cNvSpPr/>
          <p:nvPr/>
        </p:nvSpPr>
        <p:spPr bwMode="auto">
          <a:xfrm>
            <a:off x="896330" y="1385392"/>
            <a:ext cx="9351454" cy="766748"/>
          </a:xfrm>
          <a:prstGeom prst="rect">
            <a:avLst/>
          </a:prstGeom>
        </p:spPr>
        <p:txBody>
          <a:bodyPr wrap="square">
            <a:spAutoFit/>
          </a:bodyPr>
          <a:lstStyle/>
          <a:p>
            <a:pPr>
              <a:lnSpc>
                <a:spcPct val="180000"/>
              </a:lnSpc>
              <a:defRPr/>
            </a:pPr>
            <a:r>
              <a:rPr lang="fr-FR" sz="28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Site collections</a:t>
            </a:r>
            <a:endParaRPr lang="en-US" sz="2800" b="1"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4054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12</a:t>
            </a:fld>
            <a:endParaRPr lang="x-none" altLang="x-none" dirty="0">
              <a:solidFill>
                <a:srgbClr val="9B9A9C"/>
              </a:solidFill>
              <a:latin typeface="Montserrat" charset="0"/>
              <a:ea typeface="Montserrat" charset="0"/>
              <a:cs typeface="Montserrat" charset="0"/>
            </a:endParaRPr>
          </a:p>
        </p:txBody>
      </p:sp>
      <p:grpSp>
        <p:nvGrpSpPr>
          <p:cNvPr id="3" name="Group 2"/>
          <p:cNvGrpSpPr/>
          <p:nvPr/>
        </p:nvGrpSpPr>
        <p:grpSpPr>
          <a:xfrm>
            <a:off x="947300" y="377280"/>
            <a:ext cx="18064422" cy="2046605"/>
            <a:chOff x="1472455" y="3710296"/>
            <a:chExt cx="18064422" cy="2046605"/>
          </a:xfrm>
        </p:grpSpPr>
        <p:sp>
          <p:nvSpPr>
            <p:cNvPr id="8" name="Text Box 3"/>
            <p:cNvSpPr txBox="1">
              <a:spLocks/>
            </p:cNvSpPr>
            <p:nvPr/>
          </p:nvSpPr>
          <p:spPr bwMode="auto">
            <a:xfrm>
              <a:off x="2759075" y="3710296"/>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err="1">
                  <a:solidFill>
                    <a:srgbClr val="000000"/>
                  </a:solidFill>
                  <a:latin typeface="Montserrat Semi" charset="0"/>
                  <a:ea typeface="Montserrat Semi" charset="0"/>
                  <a:cs typeface="Montserrat Semi" charset="0"/>
                  <a:sym typeface="Poppins Medium" charset="0"/>
                </a:rPr>
                <a:t>Architecture</a:t>
              </a:r>
              <a:r>
                <a:rPr lang="en-US" altLang="x-none" sz="7200" b="1" dirty="0">
                  <a:solidFill>
                    <a:srgbClr val="000000"/>
                  </a:solidFill>
                  <a:latin typeface="Montserrat Semi" charset="0"/>
                  <a:ea typeface="Montserrat Semi" charset="0"/>
                  <a:cs typeface="Montserrat Semi" charset="0"/>
                  <a:sym typeface="Poppins Medium" charset="0"/>
                </a:rPr>
                <a:t> in SharePoint</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1472455" y="4990153"/>
              <a:ext cx="9351454" cy="766748"/>
            </a:xfrm>
            <a:prstGeom prst="rect">
              <a:avLst/>
            </a:prstGeom>
          </p:spPr>
          <p:txBody>
            <a:bodyPr wrap="square">
              <a:spAutoFit/>
            </a:bodyPr>
            <a:lstStyle/>
            <a:p>
              <a:pPr>
                <a:lnSpc>
                  <a:spcPct val="180000"/>
                </a:lnSpc>
                <a:defRPr/>
              </a:pPr>
              <a:r>
                <a:rPr lang="fr-FR" sz="2800" b="1"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Hubs</a:t>
              </a:r>
              <a:endParaRPr lang="en-US" sz="2800" b="1"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ZoneTexte 10">
            <a:extLst>
              <a:ext uri="{FF2B5EF4-FFF2-40B4-BE49-F238E27FC236}">
                <a16:creationId xmlns:a16="http://schemas.microsoft.com/office/drawing/2014/main" id="{C6FF9A5A-A2E6-4F97-90B3-98CFBB003929}"/>
              </a:ext>
            </a:extLst>
          </p:cNvPr>
          <p:cNvSpPr txBox="1"/>
          <p:nvPr/>
        </p:nvSpPr>
        <p:spPr>
          <a:xfrm>
            <a:off x="944530" y="2897560"/>
            <a:ext cx="13767750" cy="11678582"/>
          </a:xfrm>
          <a:prstGeom prst="rect">
            <a:avLst/>
          </a:prstGeom>
          <a:noFill/>
        </p:spPr>
        <p:txBody>
          <a:bodyPr wrap="square">
            <a:spAutoFit/>
          </a:bodyPr>
          <a:lstStyle/>
          <a:p>
            <a:pPr>
              <a:lnSpc>
                <a:spcPct val="150000"/>
              </a:lnSpc>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SharePoint hub sites help you meet the needs of your organization by connecting and organizing site collections by project, department, region, and so on.</a:t>
            </a:r>
          </a:p>
          <a:p>
            <a:pPr>
              <a:lnSpc>
                <a:spcPct val="150000"/>
              </a:lnSpc>
            </a:pPr>
            <a:endPar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makes it possible:</a:t>
            </a:r>
          </a:p>
          <a:p>
            <a:pPr marL="285750" indent="-285750">
              <a:lnSpc>
                <a:spcPct val="150000"/>
              </a:lnSpc>
              <a:buFont typeface="Arial" panose="020B0604020202020204" pitchFamily="34" charset="0"/>
              <a:buChar char="•"/>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discover related content such as news and other site activities</a:t>
            </a:r>
          </a:p>
          <a:p>
            <a:pPr marL="285750" indent="-285750">
              <a:lnSpc>
                <a:spcPct val="150000"/>
              </a:lnSpc>
              <a:buFont typeface="Arial" panose="020B0604020202020204" pitchFamily="34" charset="0"/>
              <a:buChar char="•"/>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apply common navigation and appearance to all associated sites</a:t>
            </a:r>
          </a:p>
          <a:p>
            <a:pPr marL="285750" indent="-285750">
              <a:lnSpc>
                <a:spcPct val="150000"/>
              </a:lnSpc>
              <a:buFont typeface="Arial" panose="020B0604020202020204" pitchFamily="34" charset="0"/>
              <a:buChar char="•"/>
            </a:pPr>
            <a:r>
              <a:rPr lang="fr-FR"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search all related sites</a:t>
            </a:r>
          </a:p>
          <a:p>
            <a:pPr>
              <a:lnSpc>
                <a:spcPct val="150000"/>
              </a:lnSpc>
            </a:pPr>
            <a:endPar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Some examples:</a:t>
            </a:r>
          </a:p>
          <a:p>
            <a:pPr marL="285750" indent="-285750">
              <a:lnSpc>
                <a:spcPct val="150000"/>
              </a:lnSpc>
              <a:buFont typeface="Arial" panose="020B0604020202020204" pitchFamily="34" charset="0"/>
              <a:buChar char="•"/>
            </a:pPr>
            <a:r>
              <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possible to bring all our project SharePoint sites under a Projects Hub.</a:t>
            </a:r>
          </a:p>
          <a:p>
            <a:pPr marL="285750" indent="-285750">
              <a:lnSpc>
                <a:spcPct val="150000"/>
              </a:lnSpc>
              <a:buFont typeface="Arial" panose="020B0604020202020204" pitchFamily="34" charset="0"/>
              <a:buChar char="•"/>
            </a:pPr>
            <a:r>
              <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possible to bring all our department SharePoint sites under a Departments Hub.</a:t>
            </a:r>
          </a:p>
          <a:p>
            <a:pPr marL="285750" indent="-285750">
              <a:lnSpc>
                <a:spcPct val="150000"/>
              </a:lnSpc>
              <a:buFont typeface="Arial" panose="020B0604020202020204" pitchFamily="34" charset="0"/>
              <a:buChar char="•"/>
            </a:pPr>
            <a:endPar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a small business, you can envisage a single Enterprise Hub (acting as the company’s home page) to access the various departments and projects of the company.</a:t>
            </a:r>
          </a:p>
          <a:p>
            <a:pPr marL="285750" indent="-285750">
              <a:lnSpc>
                <a:spcPct val="150000"/>
              </a:lnSpc>
              <a:buFont typeface="Arial" panose="020B0604020202020204" pitchFamily="34" charset="0"/>
              <a:buChar char="•"/>
            </a:pPr>
            <a:endPar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Hub benefits: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Common navigation on all Hub sites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Unified search across all Hub sites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Change the appearance of all your sites in 1 click ( toothed wheel)</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Check the events and news of all the Hub sites from your homepage</a:t>
            </a:r>
          </a:p>
          <a:p>
            <a:pPr marL="285750" indent="-285750">
              <a:lnSpc>
                <a:spcPct val="150000"/>
              </a:lnSpc>
              <a:buFont typeface="Arial" panose="020B0604020202020204" pitchFamily="34" charset="0"/>
              <a:buChar char="•"/>
            </a:pPr>
            <a:endParaRPr lang="fr-CA" sz="2200"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fr-CA"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r-FR" dirty="0"/>
          </a:p>
        </p:txBody>
      </p:sp>
      <p:pic>
        <p:nvPicPr>
          <p:cNvPr id="6" name="Image 5">
            <a:extLst>
              <a:ext uri="{FF2B5EF4-FFF2-40B4-BE49-F238E27FC236}">
                <a16:creationId xmlns:a16="http://schemas.microsoft.com/office/drawing/2014/main" id="{9C51D48B-56ED-4B19-9028-8C3DD3D4F368}"/>
              </a:ext>
            </a:extLst>
          </p:cNvPr>
          <p:cNvPicPr>
            <a:picLocks noChangeAspect="1"/>
          </p:cNvPicPr>
          <p:nvPr/>
        </p:nvPicPr>
        <p:blipFill rotWithShape="1">
          <a:blip r:embed="rId2"/>
          <a:srcRect l="3393"/>
          <a:stretch/>
        </p:blipFill>
        <p:spPr>
          <a:xfrm>
            <a:off x="13704168" y="5059432"/>
            <a:ext cx="10249648" cy="568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63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500"/>
                                        <p:tgtEl>
                                          <p:spTgt spid="11">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animEffect transition="in" filter="fade">
                                      <p:cBhvr>
                                        <p:cTn id="38" dur="500"/>
                                        <p:tgtEl>
                                          <p:spTgt spid="11">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1" end="11"/>
                                            </p:txEl>
                                          </p:spTgt>
                                        </p:tgtEl>
                                        <p:attrNameLst>
                                          <p:attrName>style.visibility</p:attrName>
                                        </p:attrNameLst>
                                      </p:cBhvr>
                                      <p:to>
                                        <p:strVal val="visible"/>
                                      </p:to>
                                    </p:set>
                                    <p:animEffect transition="in" filter="fade">
                                      <p:cBhvr>
                                        <p:cTn id="41" dur="500"/>
                                        <p:tgtEl>
                                          <p:spTgt spid="11">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13" end="13"/>
                                            </p:txEl>
                                          </p:spTgt>
                                        </p:tgtEl>
                                        <p:attrNameLst>
                                          <p:attrName>style.visibility</p:attrName>
                                        </p:attrNameLst>
                                      </p:cBhvr>
                                      <p:to>
                                        <p:strVal val="visible"/>
                                      </p:to>
                                    </p:set>
                                    <p:animEffect transition="in" filter="fade">
                                      <p:cBhvr>
                                        <p:cTn id="46" dur="500"/>
                                        <p:tgtEl>
                                          <p:spTgt spid="11">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xEl>
                                              <p:pRg st="14" end="14"/>
                                            </p:txEl>
                                          </p:spTgt>
                                        </p:tgtEl>
                                        <p:attrNameLst>
                                          <p:attrName>style.visibility</p:attrName>
                                        </p:attrNameLst>
                                      </p:cBhvr>
                                      <p:to>
                                        <p:strVal val="visible"/>
                                      </p:to>
                                    </p:set>
                                    <p:animEffect transition="in" filter="fade">
                                      <p:cBhvr>
                                        <p:cTn id="49" dur="500"/>
                                        <p:tgtEl>
                                          <p:spTgt spid="11">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xEl>
                                              <p:pRg st="15" end="15"/>
                                            </p:txEl>
                                          </p:spTgt>
                                        </p:tgtEl>
                                        <p:attrNameLst>
                                          <p:attrName>style.visibility</p:attrName>
                                        </p:attrNameLst>
                                      </p:cBhvr>
                                      <p:to>
                                        <p:strVal val="visible"/>
                                      </p:to>
                                    </p:set>
                                    <p:animEffect transition="in" filter="fade">
                                      <p:cBhvr>
                                        <p:cTn id="52" dur="500"/>
                                        <p:tgtEl>
                                          <p:spTgt spid="11">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animEffect transition="in" filter="fade">
                                      <p:cBhvr>
                                        <p:cTn id="55" dur="500"/>
                                        <p:tgtEl>
                                          <p:spTgt spid="11">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xEl>
                                              <p:pRg st="17" end="17"/>
                                            </p:txEl>
                                          </p:spTgt>
                                        </p:tgtEl>
                                        <p:attrNameLst>
                                          <p:attrName>style.visibility</p:attrName>
                                        </p:attrNameLst>
                                      </p:cBhvr>
                                      <p:to>
                                        <p:strVal val="visible"/>
                                      </p:to>
                                    </p:set>
                                    <p:animEffect transition="in" filter="fade">
                                      <p:cBhvr>
                                        <p:cTn id="58" dur="5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que, graphisme&#10;&#10;Description générée automatiquement">
            <a:extLst>
              <a:ext uri="{FF2B5EF4-FFF2-40B4-BE49-F238E27FC236}">
                <a16:creationId xmlns:a16="http://schemas.microsoft.com/office/drawing/2014/main" id="{9FF5D6C4-2889-0C61-0FBD-6EC2EC680DB9}"/>
              </a:ext>
            </a:extLst>
          </p:cNvPr>
          <p:cNvPicPr>
            <a:picLocks noChangeAspect="1"/>
          </p:cNvPicPr>
          <p:nvPr/>
        </p:nvPicPr>
        <p:blipFill>
          <a:blip r:embed="rId3"/>
          <a:stretch>
            <a:fillRect/>
          </a:stretch>
        </p:blipFill>
        <p:spPr>
          <a:xfrm>
            <a:off x="7620000" y="8732799"/>
            <a:ext cx="9144000" cy="4790522"/>
          </a:xfrm>
          <a:prstGeom prst="rect">
            <a:avLst/>
          </a:prstGeom>
        </p:spPr>
      </p:pic>
      <p:sp>
        <p:nvSpPr>
          <p:cNvPr id="2" name="Titre 1">
            <a:extLst>
              <a:ext uri="{FF2B5EF4-FFF2-40B4-BE49-F238E27FC236}">
                <a16:creationId xmlns:a16="http://schemas.microsoft.com/office/drawing/2014/main" id="{03CC4EC9-C190-44AA-A33D-F827B4C6D313}"/>
              </a:ext>
            </a:extLst>
          </p:cNvPr>
          <p:cNvSpPr>
            <a:spLocks noGrp="1"/>
          </p:cNvSpPr>
          <p:nvPr>
            <p:ph type="title"/>
          </p:nvPr>
        </p:nvSpPr>
        <p:spPr>
          <a:xfrm>
            <a:off x="957566" y="431478"/>
            <a:ext cx="23043746" cy="2178050"/>
          </a:xfrm>
        </p:spPr>
        <p:txBody>
          <a:bodyPr>
            <a:normAutofit/>
          </a:bodyPr>
          <a:lstStyle/>
          <a:p>
            <a:r>
              <a:rPr lang="fr-FR" sz="7200" dirty="0"/>
              <a:t>Office 365 groups</a:t>
            </a:r>
          </a:p>
        </p:txBody>
      </p:sp>
      <p:sp>
        <p:nvSpPr>
          <p:cNvPr id="3" name="Espace réservé du texte 2">
            <a:extLst>
              <a:ext uri="{FF2B5EF4-FFF2-40B4-BE49-F238E27FC236}">
                <a16:creationId xmlns:a16="http://schemas.microsoft.com/office/drawing/2014/main" id="{4C28ADB9-0CB2-4745-AAB0-73F1D3C2724B}"/>
              </a:ext>
            </a:extLst>
          </p:cNvPr>
          <p:cNvSpPr>
            <a:spLocks noGrp="1"/>
          </p:cNvSpPr>
          <p:nvPr>
            <p:ph idx="1"/>
          </p:nvPr>
        </p:nvSpPr>
        <p:spPr>
          <a:xfrm>
            <a:off x="960120" y="2271832"/>
            <a:ext cx="23617256" cy="10979348"/>
          </a:xfrm>
        </p:spPr>
        <p:txBody>
          <a:bodyPr>
            <a:normAutofit/>
          </a:bodyPr>
          <a:lstStyle/>
          <a:p>
            <a:pPr algn="l"/>
            <a:r>
              <a:rPr lang="fr-FR" sz="2800" dirty="0">
                <a:solidFill>
                  <a:srgbClr val="222222"/>
                </a:solidFill>
                <a:latin typeface="Open Sans" panose="020B0606030504020204" pitchFamily="34" charset="0"/>
                <a:ea typeface="Open Sans" panose="020B0606030504020204" pitchFamily="34" charset="0"/>
                <a:cs typeface="Open Sans" panose="020B0606030504020204" pitchFamily="34" charset="0"/>
              </a:rPr>
              <a:t>Do you know what </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all SharePoint sites, Teams, and calendars you create have in</a:t>
            </a:r>
            <a:r>
              <a:rPr lang="fr-FR" sz="2800" dirty="0">
                <a:solidFill>
                  <a:srgbClr val="222222"/>
                </a:solidFill>
                <a:latin typeface="Open Sans" panose="020B0606030504020204" pitchFamily="34" charset="0"/>
                <a:ea typeface="Open Sans" panose="020B0606030504020204" pitchFamily="34" charset="0"/>
                <a:cs typeface="Open Sans" panose="020B0606030504020204" pitchFamily="34" charset="0"/>
              </a:rPr>
              <a:t> common</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Is it teamwork? Magic?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But no... these are </a:t>
            </a:r>
            <a:r>
              <a:rPr lang="fr-FR" sz="2800" b="1"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the Office 365 groups!</a:t>
            </a: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Groups are the core service that underpins </a:t>
            </a:r>
            <a:r>
              <a:rPr lang="fr-FR" sz="2800" b="0" i="1"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all</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of the collaboration functions within Office 365. Office 365 Groups is the hub that lets you manage your resources, set permissions, set rules, govern lifecycles and more!</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And the good news is that you only need to create the group once, and then it's applicable to the entire Office 365 suite.</a:t>
            </a:r>
          </a:p>
          <a:p>
            <a:pPr marL="685800" indent="-685800">
              <a:buFont typeface="Arial" panose="020B0604020202020204" pitchFamily="34" charset="0"/>
              <a:buChar char="•"/>
            </a:pPr>
            <a:endParaRPr lang="fr-FR"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260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C4EC9-C190-44AA-A33D-F827B4C6D313}"/>
              </a:ext>
            </a:extLst>
          </p:cNvPr>
          <p:cNvSpPr>
            <a:spLocks noGrp="1"/>
          </p:cNvSpPr>
          <p:nvPr>
            <p:ph type="title"/>
          </p:nvPr>
        </p:nvSpPr>
        <p:spPr>
          <a:xfrm>
            <a:off x="957566" y="431478"/>
            <a:ext cx="23043746" cy="2178050"/>
          </a:xfrm>
        </p:spPr>
        <p:txBody>
          <a:bodyPr>
            <a:normAutofit/>
          </a:bodyPr>
          <a:lstStyle/>
          <a:p>
            <a:r>
              <a:rPr lang="fr-FR" sz="7200" dirty="0"/>
              <a:t>Office 365 groups</a:t>
            </a:r>
          </a:p>
        </p:txBody>
      </p:sp>
      <p:sp>
        <p:nvSpPr>
          <p:cNvPr id="3" name="Espace réservé du texte 2">
            <a:extLst>
              <a:ext uri="{FF2B5EF4-FFF2-40B4-BE49-F238E27FC236}">
                <a16:creationId xmlns:a16="http://schemas.microsoft.com/office/drawing/2014/main" id="{4C28ADB9-0CB2-4745-AAB0-73F1D3C2724B}"/>
              </a:ext>
            </a:extLst>
          </p:cNvPr>
          <p:cNvSpPr>
            <a:spLocks noGrp="1"/>
          </p:cNvSpPr>
          <p:nvPr>
            <p:ph idx="1"/>
          </p:nvPr>
        </p:nvSpPr>
        <p:spPr>
          <a:xfrm>
            <a:off x="960120" y="2271832"/>
            <a:ext cx="12816056" cy="10979348"/>
          </a:xfrm>
        </p:spPr>
        <p:txBody>
          <a:bodyPr>
            <a:normAutofit/>
          </a:bodyPr>
          <a:lstStyle/>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Office 365 groups are based on Azure Active Directory (AD).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When you create a SharePoint Teams site or a new schedule in Planner, an Office 365 group is created.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Because Office 365 groups are objects in Azure AD, you can use Azure AD as a central platform to manage, secure, and govern your groups. </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Twenty-two Microsoft applications are attached to the Office 365 Groups platform, and they all integrate differently.</a:t>
            </a: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fr-FR" sz="2800" b="1"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Example</a:t>
            </a:r>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When you create a Teams team, you automatically create an Office 365 group. This group is then linked to all the services associated with this team: SharePoint site collection, Outlook calendar, Planner, and OneNote.</a:t>
            </a:r>
          </a:p>
          <a:p>
            <a:pPr algn="l"/>
            <a:r>
              <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This way, all members of this Office 365 group can benefit from these applications and services.</a:t>
            </a: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fr-FR" sz="2800"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Arial" panose="020B0604020202020204" pitchFamily="34" charset="0"/>
              <a:buChar char="•"/>
            </a:pPr>
            <a:endParaRPr lang="fr-F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a:extLst>
              <a:ext uri="{FF2B5EF4-FFF2-40B4-BE49-F238E27FC236}">
                <a16:creationId xmlns:a16="http://schemas.microsoft.com/office/drawing/2014/main" id="{8B660A50-D2A9-4650-8209-6A1439721FFC}"/>
              </a:ext>
            </a:extLst>
          </p:cNvPr>
          <p:cNvPicPr>
            <a:picLocks noChangeAspect="1"/>
          </p:cNvPicPr>
          <p:nvPr/>
        </p:nvPicPr>
        <p:blipFill>
          <a:blip r:embed="rId3"/>
          <a:stretch>
            <a:fillRect/>
          </a:stretch>
        </p:blipFill>
        <p:spPr>
          <a:xfrm>
            <a:off x="14784288" y="2963484"/>
            <a:ext cx="8639592" cy="8466800"/>
          </a:xfrm>
          <a:prstGeom prst="rect">
            <a:avLst/>
          </a:prstGeom>
        </p:spPr>
      </p:pic>
    </p:spTree>
    <p:extLst>
      <p:ext uri="{BB962C8B-B14F-4D97-AF65-F5344CB8AC3E}">
        <p14:creationId xmlns:p14="http://schemas.microsoft.com/office/powerpoint/2010/main" val="28641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15</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10" name="Rectangle 9">
            <a:extLst>
              <a:ext uri="{FF2B5EF4-FFF2-40B4-BE49-F238E27FC236}">
                <a16:creationId xmlns:a16="http://schemas.microsoft.com/office/drawing/2014/main" id="{B1820AD1-A998-4448-8751-82DAA55C9972}"/>
              </a:ext>
            </a:extLst>
          </p:cNvPr>
          <p:cNvSpPr/>
          <p:nvPr/>
        </p:nvSpPr>
        <p:spPr>
          <a:xfrm>
            <a:off x="886742" y="6164537"/>
            <a:ext cx="21658933" cy="861774"/>
          </a:xfrm>
          <a:prstGeom prst="rect">
            <a:avLst/>
          </a:prstGeom>
        </p:spPr>
        <p:txBody>
          <a:bodyPr wrap="square">
            <a:spAutoFit/>
          </a:bodyPr>
          <a:lstStyle/>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​Nb: Office365 Groups have nothing in common with groups used to set access rights in SharePoint Online, nor with email distribution groups.</a:t>
            </a:r>
          </a:p>
        </p:txBody>
      </p:sp>
      <p:pic>
        <p:nvPicPr>
          <p:cNvPr id="3" name="Image 2" descr="Une image contenant texte, capture d’écran, Police, conception&#10;&#10;Description générée automatiquement">
            <a:extLst>
              <a:ext uri="{FF2B5EF4-FFF2-40B4-BE49-F238E27FC236}">
                <a16:creationId xmlns:a16="http://schemas.microsoft.com/office/drawing/2014/main" id="{FE367302-5A75-5231-FE69-C74745427719}"/>
              </a:ext>
            </a:extLst>
          </p:cNvPr>
          <p:cNvPicPr>
            <a:picLocks noChangeAspect="1"/>
          </p:cNvPicPr>
          <p:nvPr/>
        </p:nvPicPr>
        <p:blipFill>
          <a:blip r:embed="rId2"/>
          <a:stretch>
            <a:fillRect/>
          </a:stretch>
        </p:blipFill>
        <p:spPr>
          <a:xfrm>
            <a:off x="12156926" y="7243606"/>
            <a:ext cx="5184576" cy="5395328"/>
          </a:xfrm>
          <a:prstGeom prst="rect">
            <a:avLst/>
          </a:prstGeom>
        </p:spPr>
      </p:pic>
      <p:sp>
        <p:nvSpPr>
          <p:cNvPr id="11" name="Rectangle 10">
            <a:extLst>
              <a:ext uri="{FF2B5EF4-FFF2-40B4-BE49-F238E27FC236}">
                <a16:creationId xmlns:a16="http://schemas.microsoft.com/office/drawing/2014/main" id="{EBA481D8-A683-43D5-AFC0-AE152F002132}"/>
              </a:ext>
            </a:extLst>
          </p:cNvPr>
          <p:cNvSpPr/>
          <p:nvPr/>
        </p:nvSpPr>
        <p:spPr>
          <a:xfrm>
            <a:off x="1534816" y="9277290"/>
            <a:ext cx="9943581" cy="1246495"/>
          </a:xfrm>
          <a:prstGeom prst="rect">
            <a:avLst/>
          </a:prstGeom>
        </p:spPr>
        <p:txBody>
          <a:bodyPr wrap="square">
            <a:spAutoFit/>
          </a:bodyPr>
          <a:lstStyle/>
          <a:p>
            <a:r>
              <a:rPr lang="fr-FR" sz="2500" dirty="0">
                <a:solidFill>
                  <a:srgbClr val="21497A"/>
                </a:solidFill>
                <a:latin typeface="Open Sans" panose="020B0606030504020204" pitchFamily="34" charset="0"/>
                <a:ea typeface="Open Sans" panose="020B0606030504020204" pitchFamily="34" charset="0"/>
                <a:cs typeface="Open Sans" panose="020B0606030504020204" pitchFamily="34" charset="0"/>
              </a:rPr>
              <a:t>​As shown below, a Group (with an uppercase G) is made up of members who must collaborate through conversations, meetings, notebooks and/or documents. </a:t>
            </a:r>
          </a:p>
        </p:txBody>
      </p:sp>
      <p:sp>
        <p:nvSpPr>
          <p:cNvPr id="13" name="ZoneTexte 12">
            <a:extLst>
              <a:ext uri="{FF2B5EF4-FFF2-40B4-BE49-F238E27FC236}">
                <a16:creationId xmlns:a16="http://schemas.microsoft.com/office/drawing/2014/main" id="{FAC39420-DAF4-4D75-969F-03BA00B25E50}"/>
              </a:ext>
            </a:extLst>
          </p:cNvPr>
          <p:cNvSpPr txBox="1"/>
          <p:nvPr/>
        </p:nvSpPr>
        <p:spPr>
          <a:xfrm>
            <a:off x="886743" y="2998599"/>
            <a:ext cx="22554281" cy="3170099"/>
          </a:xfrm>
          <a:prstGeom prst="rect">
            <a:avLst/>
          </a:prstGeom>
          <a:noFill/>
        </p:spPr>
        <p:txBody>
          <a:bodyPr wrap="square">
            <a:spAutoFit/>
          </a:bodyPr>
          <a:lstStyle/>
          <a:p>
            <a:r>
              <a:rPr lang="fr-FR" sz="2500" dirty="0">
                <a:solidFill>
                  <a:schemeClr val="bg1"/>
                </a:solidFill>
                <a:latin typeface="Open Sans"/>
              </a:rPr>
              <a:t>By creating an Office 365 group, you can create a collaborative environment that consists of a variety of services, including:</a:t>
            </a:r>
          </a:p>
          <a:p>
            <a:pPr marL="285750" indent="-285750">
              <a:buFont typeface="Arial" panose="020B0604020202020204" pitchFamily="34" charset="0"/>
              <a:buChar char="•"/>
            </a:pPr>
            <a:r>
              <a:rPr lang="fr-FR" sz="2500" dirty="0">
                <a:solidFill>
                  <a:schemeClr val="bg1"/>
                </a:solidFill>
                <a:latin typeface="Open Sans"/>
              </a:rPr>
              <a:t>an email box</a:t>
            </a:r>
          </a:p>
          <a:p>
            <a:pPr marL="285750" indent="-285750">
              <a:buFont typeface="Arial" panose="020B0604020202020204" pitchFamily="34" charset="0"/>
              <a:buChar char="•"/>
            </a:pPr>
            <a:r>
              <a:rPr lang="fr-FR" sz="2500" dirty="0">
                <a:solidFill>
                  <a:schemeClr val="bg1"/>
                </a:solidFill>
                <a:latin typeface="Open Sans"/>
              </a:rPr>
              <a:t>a calendar</a:t>
            </a:r>
          </a:p>
          <a:p>
            <a:pPr marL="285750" indent="-285750">
              <a:buFont typeface="Arial" panose="020B0604020202020204" pitchFamily="34" charset="0"/>
              <a:buChar char="•"/>
            </a:pPr>
            <a:r>
              <a:rPr lang="fr-FR" sz="2500" dirty="0">
                <a:solidFill>
                  <a:schemeClr val="bg1"/>
                </a:solidFill>
                <a:latin typeface="Open Sans"/>
              </a:rPr>
              <a:t>a planner plan</a:t>
            </a:r>
          </a:p>
          <a:p>
            <a:pPr marL="285750" indent="-285750">
              <a:buFont typeface="Arial" panose="020B0604020202020204" pitchFamily="34" charset="0"/>
              <a:buChar char="•"/>
            </a:pPr>
            <a:r>
              <a:rPr lang="fr-FR" sz="2500" dirty="0">
                <a:solidFill>
                  <a:schemeClr val="bg1"/>
                </a:solidFill>
                <a:latin typeface="Open Sans"/>
              </a:rPr>
              <a:t>a note block</a:t>
            </a:r>
          </a:p>
          <a:p>
            <a:pPr marL="285750" indent="-285750">
              <a:buFont typeface="Arial" panose="020B0604020202020204" pitchFamily="34" charset="0"/>
              <a:buChar char="•"/>
            </a:pPr>
            <a:r>
              <a:rPr lang="fr-FR" sz="2500" dirty="0">
                <a:solidFill>
                  <a:schemeClr val="bg1"/>
                </a:solidFill>
                <a:latin typeface="Open Sans"/>
              </a:rPr>
              <a:t>a SharePoint site. </a:t>
            </a:r>
          </a:p>
          <a:p>
            <a:pPr marL="285750" indent="-285750">
              <a:buFont typeface="Arial" panose="020B0604020202020204" pitchFamily="34" charset="0"/>
              <a:buChar char="•"/>
            </a:pPr>
            <a:endParaRPr lang="fr-FR" sz="2500" dirty="0">
              <a:solidFill>
                <a:schemeClr val="bg1"/>
              </a:solidFill>
              <a:latin typeface="Open Sans"/>
            </a:endParaRPr>
          </a:p>
          <a:p>
            <a:r>
              <a:rPr lang="fr-FR" sz="2500" dirty="0">
                <a:solidFill>
                  <a:schemeClr val="bg1"/>
                </a:solidFill>
                <a:latin typeface="Open Sans"/>
              </a:rPr>
              <a:t>This environment is accessible to owners and members of the group as well as all persons in the organization if the group is public.</a:t>
            </a:r>
            <a:endParaRPr lang="fr-CA" sz="2500" dirty="0">
              <a:solidFill>
                <a:schemeClr val="bg1"/>
              </a:solidFill>
            </a:endParaRPr>
          </a:p>
        </p:txBody>
      </p:sp>
      <p:sp>
        <p:nvSpPr>
          <p:cNvPr id="15" name="ZoneTexte 14">
            <a:extLst>
              <a:ext uri="{FF2B5EF4-FFF2-40B4-BE49-F238E27FC236}">
                <a16:creationId xmlns:a16="http://schemas.microsoft.com/office/drawing/2014/main" id="{8C3C2E12-F526-4EB0-AF41-4992667D0B15}"/>
              </a:ext>
            </a:extLst>
          </p:cNvPr>
          <p:cNvSpPr txBox="1"/>
          <p:nvPr/>
        </p:nvSpPr>
        <p:spPr>
          <a:xfrm>
            <a:off x="410606" y="2080555"/>
            <a:ext cx="12192000" cy="477054"/>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Definition</a:t>
            </a:r>
          </a:p>
        </p:txBody>
      </p:sp>
    </p:spTree>
    <p:extLst>
      <p:ext uri="{BB962C8B-B14F-4D97-AF65-F5344CB8AC3E}">
        <p14:creationId xmlns:p14="http://schemas.microsoft.com/office/powerpoint/2010/main" val="1447544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16</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321496"/>
            <a:ext cx="23330592" cy="1200329"/>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 Group/ Private Group</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BE9ABA31-3AD8-4EF1-9235-381598C803CF}"/>
              </a:ext>
            </a:extLst>
          </p:cNvPr>
          <p:cNvSpPr txBox="1"/>
          <p:nvPr/>
        </p:nvSpPr>
        <p:spPr>
          <a:xfrm>
            <a:off x="519908" y="3539387"/>
            <a:ext cx="23337388" cy="6247864"/>
          </a:xfrm>
          <a:prstGeom prst="rect">
            <a:avLst/>
          </a:prstGeom>
          <a:noFill/>
        </p:spPr>
        <p:txBody>
          <a:bodyPr wrap="square">
            <a:spAutoFit/>
          </a:bodyPr>
          <a:lstStyle/>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people who created the O365 groups will own these groups (regardless of the method chosen to create the groups). </a:t>
            </a: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will have total control over this group. This will allow them to administer the Teams team associated with this group (if there is a team) and the SharePoint site of the same name.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 group is public, beware. This means that all company employees can access this group without prior approval. In addition, they will have the right to edit this group, which means they can potentially delete its content. It's not very secure.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all your groups, except for exceptions, choose a private group. Only invited people will be able to see the content and as a member they will not be able to administer the group ( delete content...)</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can invite someone to become a member (or owner) of an O365 group from your Teams team or SharePoint site.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Remember, you give it access to all the services in the Office365 group ( SharePoint site, library, calendar...)</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a:extLst>
              <a:ext uri="{FF2B5EF4-FFF2-40B4-BE49-F238E27FC236}">
                <a16:creationId xmlns:a16="http://schemas.microsoft.com/office/drawing/2014/main" id="{6E7FBF43-280F-4912-9686-DC926E92E4F9}"/>
              </a:ext>
            </a:extLst>
          </p:cNvPr>
          <p:cNvPicPr>
            <a:picLocks noChangeAspect="1"/>
          </p:cNvPicPr>
          <p:nvPr/>
        </p:nvPicPr>
        <p:blipFill>
          <a:blip r:embed="rId2"/>
          <a:stretch>
            <a:fillRect/>
          </a:stretch>
        </p:blipFill>
        <p:spPr>
          <a:xfrm>
            <a:off x="7088929" y="8953268"/>
            <a:ext cx="10206143" cy="4385452"/>
          </a:xfrm>
          <a:prstGeom prst="rect">
            <a:avLst/>
          </a:prstGeom>
        </p:spPr>
      </p:pic>
    </p:spTree>
    <p:extLst>
      <p:ext uri="{BB962C8B-B14F-4D97-AF65-F5344CB8AC3E}">
        <p14:creationId xmlns:p14="http://schemas.microsoft.com/office/powerpoint/2010/main" val="169131355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17</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321496"/>
            <a:ext cx="23330592" cy="10048905"/>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Link to Teams and SharePoint</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We saw earlier that creating an Office 365 group automatically creates a SharePoint site with the same name.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you create a team in Teams, you can choose to:</a:t>
            </a:r>
          </a:p>
          <a:p>
            <a:pPr marL="285750" indent="-285750">
              <a:buFont typeface="Arial" panose="020B0604020202020204" pitchFamily="34" charset="0"/>
              <a:buChar char="•"/>
            </a:pP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 a team from an existing Office365 group</a:t>
            </a:r>
          </a:p>
          <a:p>
            <a:pPr marL="285750" indent="-285750">
              <a:buFont typeface="Arial" panose="020B0604020202020204" pitchFamily="34" charset="0"/>
              <a:buChar char="•"/>
            </a:pP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or from scratch</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choose </a:t>
            </a:r>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From scratch</a:t>
            </a: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will also automatically create an Office 365 group ( and therefore a SharePoint site with the same name).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Finally, if you create a SharePoint team site, it will also create an Office365 group with the same name (only communication sites do not have an Office365 group attached).</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your information, there are 20 ways to create an Office365 group described in the link below</a:t>
            </a:r>
          </a:p>
          <a:p>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fr-CA" sz="25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https://sharepointmaven.com/20-ways-to-create-an-office-365-group/</a:t>
            </a:r>
            <a:r>
              <a:rPr lang="fr-CA"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endParaRPr lang="fr-CA"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latin typeface="Open Sans" panose="020B0606030504020204" pitchFamily="34" charset="0"/>
              <a:ea typeface="Open Sans" panose="020B0606030504020204" pitchFamily="34" charset="0"/>
              <a:cs typeface="Open Sans" panose="020B0606030504020204" pitchFamily="34" charset="0"/>
            </a:endParaRPr>
          </a:p>
          <a:p>
            <a:endParaRPr lang="fr-FR" sz="2500" dirty="0">
              <a:latin typeface="Open Sans" panose="020B0606030504020204" pitchFamily="34" charset="0"/>
              <a:ea typeface="Open Sans" panose="020B0606030504020204" pitchFamily="34" charset="0"/>
              <a:cs typeface="Open Sans" panose="020B0606030504020204" pitchFamily="34" charset="0"/>
            </a:endParaRPr>
          </a:p>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Tips: </a:t>
            </a: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If creating Teams is self-service for employees to create teams for their project, you might want to create a Projects Hub to link all SharePoint sites that are automatically created when employees create Teams.</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Conclusion: </a:t>
            </a:r>
            <a:r>
              <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Office365 groups are at the heart of the collaboration. Whether you use Teams, SharePoint, or both, there's always an Office365 group behind your Teams team or SharePoint site.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893511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18</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321496"/>
            <a:ext cx="23330592" cy="1200329"/>
          </a:xfrm>
          <a:prstGeom prst="rect">
            <a:avLst/>
          </a:prstGeom>
          <a:noFill/>
        </p:spPr>
        <p:txBody>
          <a:bodyPr wrap="square">
            <a:spAutoFit/>
          </a:bodyPr>
          <a:lstStyle/>
          <a:p>
            <a:r>
              <a:rPr lang="fr-FR" sz="25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Let's take an example:</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BE9ABA31-3AD8-4EF1-9235-381598C803CF}"/>
              </a:ext>
            </a:extLst>
          </p:cNvPr>
          <p:cNvSpPr txBox="1"/>
          <p:nvPr/>
        </p:nvSpPr>
        <p:spPr>
          <a:xfrm>
            <a:off x="519908" y="2537520"/>
            <a:ext cx="15848556" cy="11172289"/>
          </a:xfrm>
          <a:prstGeom prst="rect">
            <a:avLst/>
          </a:prstGeom>
          <a:noFill/>
        </p:spPr>
        <p:txBody>
          <a:bodyPr wrap="square">
            <a:spAutoFit/>
          </a:bodyPr>
          <a:lstStyle/>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Are you inviting a colleague to collaborate on your Teams team? You invited this colleague from Teams?</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colleague will be added automatically as a member of this group. </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As such, in addition to having access to your Teams team, they will also have access to your SharePoint site.</a:t>
            </a:r>
          </a:p>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30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Share site only ( recommended for external users):</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want, you can share access to a SharePoint site without sharing access to the associated group (and thus team access in Teams)</a:t>
            </a:r>
          </a:p>
          <a:p>
            <a:pPr>
              <a:lnSpc>
                <a:spcPct val="150000"/>
              </a:lnSpc>
            </a:pPr>
            <a:r>
              <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On your SharePoint site, in Site Permissions, when you click Invite People, choose Share Site Only instead of Add Members to Group.</a:t>
            </a: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descr="Une image contenant texte, capture d’écran, Police, Page web&#10;&#10;Description générée automatiquement">
            <a:extLst>
              <a:ext uri="{FF2B5EF4-FFF2-40B4-BE49-F238E27FC236}">
                <a16:creationId xmlns:a16="http://schemas.microsoft.com/office/drawing/2014/main" id="{F555E775-5AC9-FE8A-9E63-6978616B468F}"/>
              </a:ext>
            </a:extLst>
          </p:cNvPr>
          <p:cNvPicPr>
            <a:picLocks noChangeAspect="1"/>
          </p:cNvPicPr>
          <p:nvPr/>
        </p:nvPicPr>
        <p:blipFill>
          <a:blip r:embed="rId2"/>
          <a:stretch>
            <a:fillRect/>
          </a:stretch>
        </p:blipFill>
        <p:spPr>
          <a:xfrm>
            <a:off x="18756955" y="6076550"/>
            <a:ext cx="4380259" cy="6758113"/>
          </a:xfrm>
          <a:prstGeom prst="rect">
            <a:avLst/>
          </a:prstGeom>
        </p:spPr>
      </p:pic>
      <p:cxnSp>
        <p:nvCxnSpPr>
          <p:cNvPr id="10" name="Straight Arrow Connector 7">
            <a:extLst>
              <a:ext uri="{FF2B5EF4-FFF2-40B4-BE49-F238E27FC236}">
                <a16:creationId xmlns:a16="http://schemas.microsoft.com/office/drawing/2014/main" id="{A4E85485-F7D7-4AFA-B0AB-8BBBDE7809FB}"/>
              </a:ext>
            </a:extLst>
          </p:cNvPr>
          <p:cNvCxnSpPr>
            <a:cxnSpLocks/>
          </p:cNvCxnSpPr>
          <p:nvPr/>
        </p:nvCxnSpPr>
        <p:spPr>
          <a:xfrm>
            <a:off x="15881598" y="8442176"/>
            <a:ext cx="3079154"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004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19</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110433" y="2249488"/>
            <a:ext cx="23330592" cy="11726287"/>
          </a:xfrm>
          <a:prstGeom prst="rect">
            <a:avLst/>
          </a:prstGeom>
          <a:noFill/>
        </p:spPr>
        <p:txBody>
          <a:bodyPr wrap="square">
            <a:spAutoFit/>
          </a:bodyPr>
          <a:lstStyle/>
          <a:p>
            <a:pPr>
              <a:lnSpc>
                <a:spcPct val="150000"/>
              </a:lnSpc>
            </a:pPr>
            <a:r>
              <a:rPr lang="fr-FR"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Sharing access to a SharePoint site only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is of great interest depending on your internal organization.</a:t>
            </a:r>
          </a:p>
          <a:p>
            <a:pP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 are the 2 most common examples:</a:t>
            </a:r>
          </a:p>
          <a:p>
            <a:pP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ctr">
              <a:lnSpc>
                <a:spcPct val="150000"/>
              </a:lnSpc>
              <a:buFont typeface="+mj-lt"/>
              <a:buAutoNum type="arabicPeriod"/>
            </a:pPr>
            <a:r>
              <a:rPr lang="fr-FR"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We want to share targeted content with an outsider</a:t>
            </a:r>
            <a:r>
              <a:rPr lang="fr-FR" sz="28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 don't want to invite him to our Teams team because we don't want him to be able to see the content of each public channel (a team potentially contains several channels, there could be for each one the conversation thread, the library...).</a:t>
            </a: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Unfortunately, at the moment it is not possible to grant access only to a private channel of our team (Microsoft is working on it).</a:t>
            </a:r>
          </a:p>
          <a:p>
            <a:pP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On SharePoint, you can create unique permissions (through SharePoint groups) and thus manage access to each of the items on my site.</a:t>
            </a:r>
          </a:p>
          <a:p>
            <a:pPr marL="342900" indent="-342900">
              <a:lnSpc>
                <a:spcPct val="150000"/>
              </a:lnSpc>
              <a:buFont typeface="+mj-lt"/>
              <a:buAutoNum type="arabicPeriod"/>
            </a:pPr>
            <a:endParaRPr lang="fr-FR" sz="2800"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fr-FR" sz="28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For example, you might have an SP site that contains 2 libraries, 1 calendar, and 2 custom lists. External access (read-only or edited) can only be granted to 1 library and the calendar, for example.</a:t>
            </a:r>
          </a:p>
          <a:p>
            <a:pPr algn="ctr">
              <a:lnSpc>
                <a:spcPct val="150000"/>
              </a:lnSpc>
            </a:pP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SharePoint provides better bursting and permission management than Microsoft Teams </a:t>
            </a:r>
          </a:p>
          <a:p>
            <a:pPr marL="342900" indent="-342900">
              <a:buFont typeface="+mj-lt"/>
              <a:buAutoNum type="arabicPeriod"/>
            </a:pPr>
            <a:endParaRPr lang="fr-FR" sz="2000" dirty="0"/>
          </a:p>
          <a:p>
            <a:endParaRPr lang="fr-FR"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4491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500"/>
                                        <p:tgtEl>
                                          <p:spTgt spid="6">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12" end="12"/>
                                            </p:txEl>
                                          </p:spTgt>
                                        </p:tgtEl>
                                        <p:attrNameLst>
                                          <p:attrName>style.visibility</p:attrName>
                                        </p:attrNameLst>
                                      </p:cBhvr>
                                      <p:to>
                                        <p:strVal val="visible"/>
                                      </p:to>
                                    </p:set>
                                    <p:animEffect transition="in" filter="fade">
                                      <p:cBhvr>
                                        <p:cTn id="3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68" y="2820164"/>
            <a:ext cx="13716000" cy="8075672"/>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70" y="2840438"/>
            <a:ext cx="13715998" cy="8075678"/>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35846" y="7176170"/>
            <a:ext cx="5003958" cy="807568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003474" y="1939436"/>
            <a:ext cx="7800714" cy="8357916"/>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20186" y="2799886"/>
            <a:ext cx="13716006" cy="807567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ABF73-860C-66ED-DEE0-1BA17690E59F}"/>
              </a:ext>
            </a:extLst>
          </p:cNvPr>
          <p:cNvSpPr>
            <a:spLocks noGrp="1"/>
          </p:cNvSpPr>
          <p:nvPr>
            <p:ph type="title"/>
          </p:nvPr>
        </p:nvSpPr>
        <p:spPr>
          <a:xfrm>
            <a:off x="933444" y="1173710"/>
            <a:ext cx="6402732" cy="6774994"/>
          </a:xfrm>
        </p:spPr>
        <p:txBody>
          <a:bodyPr anchor="b">
            <a:normAutofit/>
          </a:bodyPr>
          <a:lstStyle/>
          <a:p>
            <a:pPr algn="r"/>
            <a:r>
              <a:rPr lang="en-CA" sz="8000">
                <a:solidFill>
                  <a:srgbClr val="FFFFFF"/>
                </a:solidFill>
              </a:rPr>
              <a:t>Agenda</a:t>
            </a:r>
          </a:p>
        </p:txBody>
      </p:sp>
      <p:sp>
        <p:nvSpPr>
          <p:cNvPr id="3" name="Content Placeholder 2">
            <a:extLst>
              <a:ext uri="{FF2B5EF4-FFF2-40B4-BE49-F238E27FC236}">
                <a16:creationId xmlns:a16="http://schemas.microsoft.com/office/drawing/2014/main" id="{9A4C172B-B4A6-D8D7-5570-5BCAEBDC752E}"/>
              </a:ext>
            </a:extLst>
          </p:cNvPr>
          <p:cNvSpPr>
            <a:spLocks noGrp="1"/>
          </p:cNvSpPr>
          <p:nvPr>
            <p:ph idx="1"/>
          </p:nvPr>
        </p:nvSpPr>
        <p:spPr>
          <a:xfrm>
            <a:off x="9163454" y="1298960"/>
            <a:ext cx="6050606" cy="11092094"/>
          </a:xfrm>
        </p:spPr>
        <p:txBody>
          <a:bodyPr anchor="ctr">
            <a:normAutofit/>
          </a:bodyPr>
          <a:lstStyle/>
          <a:p>
            <a:r>
              <a:rPr lang="en-CA" sz="4000"/>
              <a:t>General Introduction</a:t>
            </a:r>
          </a:p>
          <a:p>
            <a:endParaRPr lang="en-CA" sz="4000"/>
          </a:p>
          <a:p>
            <a:r>
              <a:rPr lang="en-CA" sz="4000"/>
              <a:t>Site Management </a:t>
            </a:r>
          </a:p>
          <a:p>
            <a:endParaRPr lang="en-CA" sz="4000"/>
          </a:p>
          <a:p>
            <a:r>
              <a:rPr lang="en-CA" sz="4000"/>
              <a:t>Create a Document Library</a:t>
            </a:r>
          </a:p>
        </p:txBody>
      </p:sp>
      <p:pic>
        <p:nvPicPr>
          <p:cNvPr id="7" name="Graphic 6" descr="Check List">
            <a:extLst>
              <a:ext uri="{FF2B5EF4-FFF2-40B4-BE49-F238E27FC236}">
                <a16:creationId xmlns:a16="http://schemas.microsoft.com/office/drawing/2014/main" id="{D3D5E2DA-2FD6-BE93-2E59-1C3599593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19004" y="3254103"/>
            <a:ext cx="7231552" cy="7231552"/>
          </a:xfrm>
          <a:prstGeom prst="rect">
            <a:avLst/>
          </a:prstGeom>
        </p:spPr>
      </p:pic>
    </p:spTree>
    <p:extLst>
      <p:ext uri="{BB962C8B-B14F-4D97-AF65-F5344CB8AC3E}">
        <p14:creationId xmlns:p14="http://schemas.microsoft.com/office/powerpoint/2010/main" val="60881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20</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Office 365 </a:t>
            </a:r>
            <a:r>
              <a:rPr lang="en-US" altLang="x-none" sz="7200" b="1" dirty="0" err="1">
                <a:solidFill>
                  <a:srgbClr val="000000"/>
                </a:solidFill>
                <a:latin typeface="Montserrat Semi" charset="0"/>
                <a:ea typeface="Montserrat Semi" charset="0"/>
                <a:cs typeface="Montserrat Semi" charset="0"/>
                <a:sym typeface="Poppins Medium" charset="0"/>
              </a:rPr>
              <a:t>Groups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110432" y="1889448"/>
            <a:ext cx="24273567" cy="3400931"/>
          </a:xfrm>
          <a:prstGeom prst="rect">
            <a:avLst/>
          </a:prstGeom>
          <a:noFill/>
        </p:spPr>
        <p:txBody>
          <a:bodyPr wrap="square">
            <a:spAutoFit/>
          </a:bodyPr>
          <a:lstStyle/>
          <a:p>
            <a:pPr algn="ctr"/>
            <a:r>
              <a:rPr lang="fr-FR"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2.Our company uses Teams to collaborate by department.</a:t>
            </a:r>
          </a:p>
          <a:p>
            <a:pPr algn="ctr"/>
            <a:endPar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Our teams are private so in Teams we only see our department. </a:t>
            </a:r>
          </a:p>
          <a:p>
            <a:pPr algn="ct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It might be a good idea to add read-only access to SharePoint sites in other departments.   </a:t>
            </a:r>
          </a:p>
          <a:p>
            <a:pPr algn="ct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This allows employees to stay informed of the activity in all departments of the company.</a:t>
            </a:r>
          </a:p>
          <a:p>
            <a:pPr algn="ctr"/>
            <a:endParaRPr lang="fr-FR" sz="25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mj-lt"/>
              <a:buAutoNum type="arabicPeriod"/>
            </a:pPr>
            <a:endParaRPr lang="fr-FR" sz="2500" dirty="0">
              <a:latin typeface="Open Sans" panose="020B0606030504020204" pitchFamily="34" charset="0"/>
              <a:ea typeface="Open Sans" panose="020B0606030504020204" pitchFamily="34" charset="0"/>
              <a:cs typeface="Open Sans" panose="020B0606030504020204" pitchFamily="34" charset="0"/>
            </a:endParaRPr>
          </a:p>
          <a:p>
            <a:pPr algn="ctr"/>
            <a:endParaRPr lang="fr-FR" sz="2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descr="Une image contenant texte, capture d’écran, Police, logiciel&#10;&#10;Description générée automatiquement">
            <a:extLst>
              <a:ext uri="{FF2B5EF4-FFF2-40B4-BE49-F238E27FC236}">
                <a16:creationId xmlns:a16="http://schemas.microsoft.com/office/drawing/2014/main" id="{E3157AB9-AF12-C952-5683-6BEA8534CA6F}"/>
              </a:ext>
            </a:extLst>
          </p:cNvPr>
          <p:cNvPicPr>
            <a:picLocks noChangeAspect="1"/>
          </p:cNvPicPr>
          <p:nvPr/>
        </p:nvPicPr>
        <p:blipFill>
          <a:blip r:embed="rId2"/>
          <a:stretch>
            <a:fillRect/>
          </a:stretch>
        </p:blipFill>
        <p:spPr>
          <a:xfrm>
            <a:off x="12359" y="6359229"/>
            <a:ext cx="7306695" cy="3585625"/>
          </a:xfrm>
          <a:prstGeom prst="rect">
            <a:avLst/>
          </a:prstGeom>
        </p:spPr>
      </p:pic>
      <p:pic>
        <p:nvPicPr>
          <p:cNvPr id="5" name="Image 4" descr="Une image contenant texte, habits, Visage humain, Site web&#10;&#10;Description générée automatiquement">
            <a:extLst>
              <a:ext uri="{FF2B5EF4-FFF2-40B4-BE49-F238E27FC236}">
                <a16:creationId xmlns:a16="http://schemas.microsoft.com/office/drawing/2014/main" id="{EAE9A21B-581A-F293-E548-63F85E1DEF66}"/>
              </a:ext>
            </a:extLst>
          </p:cNvPr>
          <p:cNvPicPr>
            <a:picLocks noChangeAspect="1"/>
          </p:cNvPicPr>
          <p:nvPr/>
        </p:nvPicPr>
        <p:blipFill>
          <a:blip r:embed="rId3"/>
          <a:stretch>
            <a:fillRect/>
          </a:stretch>
        </p:blipFill>
        <p:spPr>
          <a:xfrm>
            <a:off x="7830266" y="6205010"/>
            <a:ext cx="16095616" cy="6243892"/>
          </a:xfrm>
          <a:prstGeom prst="rect">
            <a:avLst/>
          </a:prstGeom>
        </p:spPr>
      </p:pic>
      <p:sp>
        <p:nvSpPr>
          <p:cNvPr id="10" name="TextBox 5">
            <a:extLst>
              <a:ext uri="{FF2B5EF4-FFF2-40B4-BE49-F238E27FC236}">
                <a16:creationId xmlns:a16="http://schemas.microsoft.com/office/drawing/2014/main" id="{EF129D25-2BFE-437A-9C63-67A7499F40F3}"/>
              </a:ext>
            </a:extLst>
          </p:cNvPr>
          <p:cNvSpPr txBox="1"/>
          <p:nvPr/>
        </p:nvSpPr>
        <p:spPr>
          <a:xfrm>
            <a:off x="532423" y="5201816"/>
            <a:ext cx="7915740" cy="523220"/>
          </a:xfrm>
          <a:prstGeom prst="rect">
            <a:avLst/>
          </a:prstGeom>
          <a:noFill/>
        </p:spPr>
        <p:txBody>
          <a:bodyPr wrap="square" rtlCol="0">
            <a:spAutoFit/>
          </a:bodyPr>
          <a:lstStyle/>
          <a:p>
            <a:r>
              <a:rPr lang="fr-CA" sz="2800" dirty="0"/>
              <a:t>In Teams, I only see my department</a:t>
            </a:r>
          </a:p>
        </p:txBody>
      </p:sp>
      <p:sp>
        <p:nvSpPr>
          <p:cNvPr id="11" name="TextBox 9">
            <a:extLst>
              <a:ext uri="{FF2B5EF4-FFF2-40B4-BE49-F238E27FC236}">
                <a16:creationId xmlns:a16="http://schemas.microsoft.com/office/drawing/2014/main" id="{FA8187D8-DDC2-4DB2-BA61-968BA15659FD}"/>
              </a:ext>
            </a:extLst>
          </p:cNvPr>
          <p:cNvSpPr txBox="1"/>
          <p:nvPr/>
        </p:nvSpPr>
        <p:spPr>
          <a:xfrm>
            <a:off x="8879632" y="5210399"/>
            <a:ext cx="15874755" cy="523220"/>
          </a:xfrm>
          <a:prstGeom prst="rect">
            <a:avLst/>
          </a:prstGeom>
          <a:noFill/>
        </p:spPr>
        <p:txBody>
          <a:bodyPr wrap="square" rtlCol="0">
            <a:spAutoFit/>
          </a:bodyPr>
          <a:lstStyle/>
          <a:p>
            <a:r>
              <a:rPr lang="fr-CA" sz="2800" dirty="0"/>
              <a:t>In SharePoint, I can view sites in other departments as read-only</a:t>
            </a:r>
          </a:p>
        </p:txBody>
      </p:sp>
      <p:sp>
        <p:nvSpPr>
          <p:cNvPr id="12" name="Rectangle 11">
            <a:extLst>
              <a:ext uri="{FF2B5EF4-FFF2-40B4-BE49-F238E27FC236}">
                <a16:creationId xmlns:a16="http://schemas.microsoft.com/office/drawing/2014/main" id="{87042157-AE15-4E8F-B826-EA3723AF3B16}"/>
              </a:ext>
            </a:extLst>
          </p:cNvPr>
          <p:cNvSpPr/>
          <p:nvPr/>
        </p:nvSpPr>
        <p:spPr>
          <a:xfrm>
            <a:off x="7830266" y="6695724"/>
            <a:ext cx="6449966" cy="223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3" name="Straight Arrow Connector 10">
            <a:extLst>
              <a:ext uri="{FF2B5EF4-FFF2-40B4-BE49-F238E27FC236}">
                <a16:creationId xmlns:a16="http://schemas.microsoft.com/office/drawing/2014/main" id="{E37E5CF7-E5E8-49B6-A708-54D0C70AD5B6}"/>
              </a:ext>
            </a:extLst>
          </p:cNvPr>
          <p:cNvCxnSpPr>
            <a:cxnSpLocks/>
          </p:cNvCxnSpPr>
          <p:nvPr/>
        </p:nvCxnSpPr>
        <p:spPr>
          <a:xfrm flipH="1">
            <a:off x="11586586" y="5838305"/>
            <a:ext cx="605414" cy="7334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5">
            <a:extLst>
              <a:ext uri="{FF2B5EF4-FFF2-40B4-BE49-F238E27FC236}">
                <a16:creationId xmlns:a16="http://schemas.microsoft.com/office/drawing/2014/main" id="{34F12A3E-4BB3-43E7-8475-218E26688D92}"/>
              </a:ext>
            </a:extLst>
          </p:cNvPr>
          <p:cNvCxnSpPr>
            <a:cxnSpLocks/>
          </p:cNvCxnSpPr>
          <p:nvPr/>
        </p:nvCxnSpPr>
        <p:spPr>
          <a:xfrm flipH="1">
            <a:off x="3046984" y="5867298"/>
            <a:ext cx="605414" cy="24207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513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76A8029B-F480-9023-1C4B-32F88AB07162}"/>
              </a:ext>
            </a:extLst>
          </p:cNvPr>
          <p:cNvPicPr>
            <a:picLocks noChangeAspect="1"/>
          </p:cNvPicPr>
          <p:nvPr/>
        </p:nvPicPr>
        <p:blipFill>
          <a:blip r:embed="rId2"/>
          <a:stretch>
            <a:fillRect/>
          </a:stretch>
        </p:blipFill>
        <p:spPr>
          <a:xfrm>
            <a:off x="3263008" y="5894862"/>
            <a:ext cx="15841760" cy="6554040"/>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21</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05272"/>
            <a:ext cx="1756989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99785"/>
            <a:ext cx="23330592" cy="3599319"/>
          </a:xfrm>
          <a:prstGeom prst="rect">
            <a:avLst/>
          </a:prstGeom>
          <a:noFill/>
        </p:spPr>
        <p:txBody>
          <a:bodyPr wrap="square">
            <a:spAutoFit/>
          </a:bodyPr>
          <a:lstStyle/>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SharePoint admin center will allow you to administer your SharePoint.</a:t>
            </a: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PowerShell can also be used. PowerShell is a powerful environment for running or scripting administrative tasks using a common syntax for all Microsoft products.</a:t>
            </a: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SharePoint Online instance is already configured when the Office 365 account is created. As such, administrators are not responsible for managing web applications or content databases, as these levels are not accessible to clients.</a:t>
            </a:r>
          </a:p>
        </p:txBody>
      </p:sp>
    </p:spTree>
    <p:extLst>
      <p:ext uri="{BB962C8B-B14F-4D97-AF65-F5344CB8AC3E}">
        <p14:creationId xmlns:p14="http://schemas.microsoft.com/office/powerpoint/2010/main" val="4252034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 texte, logiciel&#10;&#10;Description générée automatiquement">
            <a:extLst>
              <a:ext uri="{FF2B5EF4-FFF2-40B4-BE49-F238E27FC236}">
                <a16:creationId xmlns:a16="http://schemas.microsoft.com/office/drawing/2014/main" id="{897A09C7-E5DF-5BB5-779A-8FF451F94E83}"/>
              </a:ext>
            </a:extLst>
          </p:cNvPr>
          <p:cNvPicPr>
            <a:picLocks noChangeAspect="1"/>
          </p:cNvPicPr>
          <p:nvPr/>
        </p:nvPicPr>
        <p:blipFill>
          <a:blip r:embed="rId2"/>
          <a:stretch>
            <a:fillRect/>
          </a:stretch>
        </p:blipFill>
        <p:spPr>
          <a:xfrm>
            <a:off x="169388" y="6858000"/>
            <a:ext cx="24045222" cy="5112568"/>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22</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449288"/>
            <a:ext cx="1756989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1817440"/>
            <a:ext cx="23330592" cy="6880089"/>
          </a:xfrm>
          <a:prstGeom prst="rect">
            <a:avLst/>
          </a:prstGeom>
          <a:noFill/>
        </p:spPr>
        <p:txBody>
          <a:bodyPr wrap="square">
            <a:spAutoFit/>
          </a:bodyPr>
          <a:lstStyle/>
          <a:p>
            <a:pPr>
              <a:lnSpc>
                <a:spcPct val="180000"/>
              </a:lnSpc>
              <a:defRPr/>
            </a:pPr>
            <a:r>
              <a:rPr lang="fr-FR" sz="2600" b="1" i="0" u="sng" dirty="0">
                <a:solidFill>
                  <a:srgbClr val="282828"/>
                </a:solidFill>
                <a:effectLst/>
                <a:latin typeface="Roboto"/>
              </a:rPr>
              <a:t>Sites</a:t>
            </a:r>
            <a:endParaRPr lang="fr-FR" sz="2600" dirty="0">
              <a:solidFill>
                <a:srgbClr val="282828"/>
              </a:solidFill>
              <a:latin typeface="Roboto"/>
            </a:endParaRP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first site collection is automatically created at the root of the external address of the instance which is a subdomain of the domain "sharepoint.com" with the company name as a prefix. A root site based on the team site template is automatically provisioned. The root site is virtually devoid of any content other than a document library. Finally, all of the service applications available in SharePoint Online have been provisioned, and the administrator must configure them.</a:t>
            </a:r>
          </a:p>
          <a:p>
            <a:pPr>
              <a:lnSpc>
                <a:spcPct val="180000"/>
              </a:lnSpc>
              <a:defRPr/>
            </a:pP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second site collection </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named </a:t>
            </a:r>
            <a:r>
              <a:rPr lang="fr-FR" sz="2600" b="1" dirty="0">
                <a:solidFill>
                  <a:srgbClr val="282828"/>
                </a:solidFill>
                <a:latin typeface="Open Sans" panose="020B0606030504020204" pitchFamily="34" charset="0"/>
                <a:ea typeface="Open Sans" panose="020B0606030504020204" pitchFamily="34" charset="0"/>
                <a:cs typeface="Open Sans" panose="020B0606030504020204" pitchFamily="34" charset="0"/>
              </a:rPr>
              <a:t>All </a:t>
            </a:r>
            <a:r>
              <a:rPr lang="fr-FR" sz="2600" b="1" dirty="0" err="1">
                <a:solidFill>
                  <a:srgbClr val="282828"/>
                </a:solidFill>
                <a:latin typeface="Open Sans" panose="020B0606030504020204" pitchFamily="34" charset="0"/>
                <a:ea typeface="Open Sans" panose="020B0606030504020204" pitchFamily="34" charset="0"/>
                <a:cs typeface="Open Sans" panose="020B0606030504020204" pitchFamily="34" charset="0"/>
              </a:rPr>
              <a:t>Company </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is also created by default under the team site template. It is a public group, so this collection is accessible without any permissions required by company members.</a:t>
            </a: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p:txBody>
      </p:sp>
    </p:spTree>
    <p:extLst>
      <p:ext uri="{BB962C8B-B14F-4D97-AF65-F5344CB8AC3E}">
        <p14:creationId xmlns:p14="http://schemas.microsoft.com/office/powerpoint/2010/main" val="4149988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23</a:t>
            </a:fld>
            <a:endParaRPr lang="x-none" altLang="x-none" dirty="0">
              <a:solidFill>
                <a:srgbClr val="9B9A9C"/>
              </a:solidFill>
              <a:latin typeface="Montserrat" charset="0"/>
              <a:ea typeface="Montserrat" charset="0"/>
              <a:cs typeface="Montserrat" charset="0"/>
            </a:endParaRPr>
          </a:p>
        </p:txBody>
      </p:sp>
      <p:pic>
        <p:nvPicPr>
          <p:cNvPr id="3" name="Image 2" descr="Une image contenant texte, capture d’écran, Police&#10;&#10;Description générée automatiquement">
            <a:extLst>
              <a:ext uri="{FF2B5EF4-FFF2-40B4-BE49-F238E27FC236}">
                <a16:creationId xmlns:a16="http://schemas.microsoft.com/office/drawing/2014/main" id="{B9078B7A-5623-D351-B30B-4E085659C534}"/>
              </a:ext>
            </a:extLst>
          </p:cNvPr>
          <p:cNvPicPr>
            <a:picLocks noChangeAspect="1"/>
          </p:cNvPicPr>
          <p:nvPr/>
        </p:nvPicPr>
        <p:blipFill>
          <a:blip r:embed="rId2"/>
          <a:stretch>
            <a:fillRect/>
          </a:stretch>
        </p:blipFill>
        <p:spPr>
          <a:xfrm>
            <a:off x="16652452" y="2894297"/>
            <a:ext cx="6200774" cy="5800724"/>
          </a:xfrm>
          <a:prstGeom prst="rect">
            <a:avLst/>
          </a:prstGeom>
        </p:spPr>
      </p:pic>
      <p:sp>
        <p:nvSpPr>
          <p:cNvPr id="8" name="Text Box 3"/>
          <p:cNvSpPr txBox="1">
            <a:spLocks/>
          </p:cNvSpPr>
          <p:nvPr/>
        </p:nvSpPr>
        <p:spPr bwMode="auto">
          <a:xfrm>
            <a:off x="2182950" y="449288"/>
            <a:ext cx="1756989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pic>
        <p:nvPicPr>
          <p:cNvPr id="10" name="Image 9">
            <a:extLst>
              <a:ext uri="{FF2B5EF4-FFF2-40B4-BE49-F238E27FC236}">
                <a16:creationId xmlns:a16="http://schemas.microsoft.com/office/drawing/2014/main" id="{2B0724A1-7389-1F19-2E7D-C38138FD7D0A}"/>
              </a:ext>
            </a:extLst>
          </p:cNvPr>
          <p:cNvPicPr>
            <a:picLocks noChangeAspect="1"/>
          </p:cNvPicPr>
          <p:nvPr/>
        </p:nvPicPr>
        <p:blipFill>
          <a:blip r:embed="rId3"/>
          <a:stretch>
            <a:fillRect/>
          </a:stretch>
        </p:blipFill>
        <p:spPr>
          <a:xfrm>
            <a:off x="310680" y="9265581"/>
            <a:ext cx="23330592" cy="2499707"/>
          </a:xfrm>
          <a:prstGeom prst="rect">
            <a:avLst/>
          </a:prstGeom>
        </p:spPr>
      </p:pic>
      <p:sp>
        <p:nvSpPr>
          <p:cNvPr id="6" name="ZoneTexte 5">
            <a:extLst>
              <a:ext uri="{FF2B5EF4-FFF2-40B4-BE49-F238E27FC236}">
                <a16:creationId xmlns:a16="http://schemas.microsoft.com/office/drawing/2014/main" id="{61156851-23A7-48B8-A729-46ACFE9B71E4}"/>
              </a:ext>
            </a:extLst>
          </p:cNvPr>
          <p:cNvSpPr txBox="1"/>
          <p:nvPr/>
        </p:nvSpPr>
        <p:spPr>
          <a:xfrm>
            <a:off x="526704" y="2199785"/>
            <a:ext cx="23330592" cy="8763681"/>
          </a:xfrm>
          <a:prstGeom prst="rect">
            <a:avLst/>
          </a:prstGeom>
          <a:noFill/>
        </p:spPr>
        <p:txBody>
          <a:bodyPr wrap="square">
            <a:spAutoFit/>
          </a:bodyPr>
          <a:lstStyle/>
          <a:p>
            <a:pPr>
              <a:lnSpc>
                <a:spcPct val="180000"/>
              </a:lnSpc>
              <a:defRPr/>
            </a:pPr>
            <a:r>
              <a:rPr lang="fr-FR" sz="2500" b="1" i="0" u="sng" dirty="0">
                <a:solidFill>
                  <a:srgbClr val="282828"/>
                </a:solidFill>
                <a:effectLst/>
                <a:latin typeface="Roboto"/>
              </a:rPr>
              <a:t>Sites</a:t>
            </a:r>
            <a:endParaRPr lang="fr-FR" sz="2500" dirty="0">
              <a:solidFill>
                <a:srgbClr val="282828"/>
              </a:solidFill>
              <a:latin typeface="Roboto"/>
            </a:endParaRPr>
          </a:p>
          <a:p>
            <a:pPr>
              <a:lnSpc>
                <a:spcPct val="180000"/>
              </a:lnSpc>
              <a:defRPr/>
            </a:pPr>
            <a:r>
              <a:rPr lang="fr-FR" sz="25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The Sites tab allows you to:</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Create a new site collection</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Edit or delete an existing site collection</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Set a site collection as a Hub or assign a site collection to an existing Hub</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Set sharing permissions for a specific site collection</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Manage site collection owners</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Identify the most popular, largest sites...</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Bulk edit multiple site collections</a:t>
            </a:r>
          </a:p>
          <a:p>
            <a:pPr marL="342900" indent="-342900">
              <a:lnSpc>
                <a:spcPct val="180000"/>
              </a:lnSpc>
              <a:buFont typeface="Arial" panose="020B0604020202020204" pitchFamily="34" charset="0"/>
              <a:buChar char="•"/>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View site activity</a:t>
            </a: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p:txBody>
      </p:sp>
      <p:pic>
        <p:nvPicPr>
          <p:cNvPr id="7" name="Image 6">
            <a:extLst>
              <a:ext uri="{FF2B5EF4-FFF2-40B4-BE49-F238E27FC236}">
                <a16:creationId xmlns:a16="http://schemas.microsoft.com/office/drawing/2014/main" id="{B68A97C6-FF02-4303-A996-8CDD15783770}"/>
              </a:ext>
            </a:extLst>
          </p:cNvPr>
          <p:cNvPicPr>
            <a:picLocks noChangeAspect="1"/>
          </p:cNvPicPr>
          <p:nvPr/>
        </p:nvPicPr>
        <p:blipFill>
          <a:blip r:embed="rId4"/>
          <a:stretch>
            <a:fillRect/>
          </a:stretch>
        </p:blipFill>
        <p:spPr>
          <a:xfrm>
            <a:off x="310680" y="9265582"/>
            <a:ext cx="23330592" cy="2499707"/>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99577C3-B58E-4DE9-AC85-5B55B85F8BC4}"/>
              </a:ext>
            </a:extLst>
          </p:cNvPr>
          <p:cNvSpPr/>
          <p:nvPr/>
        </p:nvSpPr>
        <p:spPr bwMode="auto">
          <a:xfrm>
            <a:off x="934345" y="11171511"/>
            <a:ext cx="1224136" cy="384721"/>
          </a:xfrm>
          <a:prstGeom prst="rect">
            <a:avLst/>
          </a:prstGeom>
          <a:solidFill>
            <a:srgbClr val="FFFFFF"/>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fr-FR" sz="2000" b="0" i="0" u="none" strike="noStrike" cap="none" normalizeH="0" baseline="0" dirty="0" err="1">
                <a:ln>
                  <a:noFill/>
                </a:ln>
                <a:solidFill>
                  <a:schemeClr val="bg1"/>
                </a:solidFill>
                <a:effectLst/>
                <a:latin typeface="Poppins" charset="0"/>
                <a:ea typeface="Poppins" charset="0"/>
                <a:cs typeface="Poppins" charset="0"/>
                <a:sym typeface="Poppins" charset="0"/>
              </a:rPr>
              <a:t>Create</a:t>
            </a:r>
            <a:endPar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endParaRPr>
          </a:p>
        </p:txBody>
      </p:sp>
      <p:sp>
        <p:nvSpPr>
          <p:cNvPr id="12" name="Rectangle 11">
            <a:extLst>
              <a:ext uri="{FF2B5EF4-FFF2-40B4-BE49-F238E27FC236}">
                <a16:creationId xmlns:a16="http://schemas.microsoft.com/office/drawing/2014/main" id="{2C6E103D-B150-44F4-B09D-E33707609733}"/>
              </a:ext>
            </a:extLst>
          </p:cNvPr>
          <p:cNvSpPr/>
          <p:nvPr/>
        </p:nvSpPr>
        <p:spPr bwMode="auto">
          <a:xfrm>
            <a:off x="8628400" y="11219481"/>
            <a:ext cx="1403360" cy="384721"/>
          </a:xfrm>
          <a:prstGeom prst="rect">
            <a:avLst/>
          </a:prstGeom>
          <a:solidFill>
            <a:schemeClr val="tx1"/>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fr-FR" sz="2000" b="0" i="0" u="none" strike="noStrike" cap="none" normalizeH="0" baseline="0" dirty="0" err="1">
                <a:ln>
                  <a:noFill/>
                </a:ln>
                <a:solidFill>
                  <a:schemeClr val="bg1"/>
                </a:solidFill>
                <a:effectLst/>
                <a:latin typeface="Poppins" charset="0"/>
                <a:ea typeface="Poppins" charset="0"/>
                <a:cs typeface="Poppins" charset="0"/>
                <a:sym typeface="Poppins" charset="0"/>
              </a:rPr>
              <a:t>Delete</a:t>
            </a:r>
            <a:endPar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endParaRPr>
          </a:p>
        </p:txBody>
      </p:sp>
      <p:sp>
        <p:nvSpPr>
          <p:cNvPr id="13" name="Rectangle 12">
            <a:extLst>
              <a:ext uri="{FF2B5EF4-FFF2-40B4-BE49-F238E27FC236}">
                <a16:creationId xmlns:a16="http://schemas.microsoft.com/office/drawing/2014/main" id="{AFEEEA1F-43C1-4E48-BED6-4CAA73F54A5C}"/>
              </a:ext>
            </a:extLst>
          </p:cNvPr>
          <p:cNvSpPr/>
          <p:nvPr/>
        </p:nvSpPr>
        <p:spPr bwMode="auto">
          <a:xfrm>
            <a:off x="6872423" y="11145349"/>
            <a:ext cx="1170898" cy="384721"/>
          </a:xfrm>
          <a:prstGeom prst="rect">
            <a:avLst/>
          </a:prstGeom>
          <a:solidFill>
            <a:schemeClr val="tx1"/>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rPr>
              <a:t>Share</a:t>
            </a:r>
          </a:p>
        </p:txBody>
      </p:sp>
      <p:sp>
        <p:nvSpPr>
          <p:cNvPr id="14" name="Rectangle 13">
            <a:extLst>
              <a:ext uri="{FF2B5EF4-FFF2-40B4-BE49-F238E27FC236}">
                <a16:creationId xmlns:a16="http://schemas.microsoft.com/office/drawing/2014/main" id="{F884DC80-8106-4F84-97C2-4A61EF9C22E2}"/>
              </a:ext>
            </a:extLst>
          </p:cNvPr>
          <p:cNvSpPr/>
          <p:nvPr/>
        </p:nvSpPr>
        <p:spPr bwMode="auto">
          <a:xfrm>
            <a:off x="4631160" y="11005664"/>
            <a:ext cx="1656184" cy="658817"/>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5" name="Rectangle 14">
            <a:extLst>
              <a:ext uri="{FF2B5EF4-FFF2-40B4-BE49-F238E27FC236}">
                <a16:creationId xmlns:a16="http://schemas.microsoft.com/office/drawing/2014/main" id="{CA01B574-5AC6-42F3-B3A2-81424503DCF5}"/>
              </a:ext>
            </a:extLst>
          </p:cNvPr>
          <p:cNvSpPr/>
          <p:nvPr/>
        </p:nvSpPr>
        <p:spPr bwMode="auto">
          <a:xfrm>
            <a:off x="2542928" y="11151503"/>
            <a:ext cx="1988438" cy="384721"/>
          </a:xfrm>
          <a:prstGeom prst="rect">
            <a:avLst/>
          </a:prstGeom>
          <a:solidFill>
            <a:schemeClr val="tx1"/>
          </a:solid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lang="fr-FR" dirty="0"/>
              <a:t>Permissions</a:t>
            </a:r>
            <a:endParaRPr kumimoji="0" lang="fr-FR" sz="2000" b="0" i="0" u="none" strike="noStrike" cap="none" normalizeH="0" baseline="0" dirty="0">
              <a:ln>
                <a:noFill/>
              </a:ln>
              <a:solidFill>
                <a:schemeClr val="bg1"/>
              </a:solidFill>
              <a:effectLst/>
              <a:latin typeface="Poppins" charset="0"/>
              <a:ea typeface="Poppins" charset="0"/>
              <a:cs typeface="Poppins" charset="0"/>
              <a:sym typeface="Poppins" charset="0"/>
            </a:endParaRPr>
          </a:p>
        </p:txBody>
      </p:sp>
      <p:grpSp>
        <p:nvGrpSpPr>
          <p:cNvPr id="18" name="Groupe 17">
            <a:extLst>
              <a:ext uri="{FF2B5EF4-FFF2-40B4-BE49-F238E27FC236}">
                <a16:creationId xmlns:a16="http://schemas.microsoft.com/office/drawing/2014/main" id="{15F6A43E-B639-6057-C233-6D6CEE5AC01A}"/>
              </a:ext>
            </a:extLst>
          </p:cNvPr>
          <p:cNvGrpSpPr/>
          <p:nvPr/>
        </p:nvGrpSpPr>
        <p:grpSpPr>
          <a:xfrm>
            <a:off x="310680" y="9265580"/>
            <a:ext cx="23330592" cy="2503409"/>
            <a:chOff x="310680" y="9265580"/>
            <a:chExt cx="23330592" cy="2503409"/>
          </a:xfrm>
        </p:grpSpPr>
        <p:grpSp>
          <p:nvGrpSpPr>
            <p:cNvPr id="17" name="Groupe 16">
              <a:extLst>
                <a:ext uri="{FF2B5EF4-FFF2-40B4-BE49-F238E27FC236}">
                  <a16:creationId xmlns:a16="http://schemas.microsoft.com/office/drawing/2014/main" id="{8105DF68-E13C-B987-4E86-4D5F782D5FE8}"/>
                </a:ext>
              </a:extLst>
            </p:cNvPr>
            <p:cNvGrpSpPr/>
            <p:nvPr/>
          </p:nvGrpSpPr>
          <p:grpSpPr>
            <a:xfrm>
              <a:off x="10616839" y="10946447"/>
              <a:ext cx="13024433" cy="822542"/>
              <a:chOff x="10616839" y="10946447"/>
              <a:chExt cx="13024433" cy="822542"/>
            </a:xfrm>
          </p:grpSpPr>
          <p:pic>
            <p:nvPicPr>
              <p:cNvPr id="16" name="Image 15">
                <a:extLst>
                  <a:ext uri="{FF2B5EF4-FFF2-40B4-BE49-F238E27FC236}">
                    <a16:creationId xmlns:a16="http://schemas.microsoft.com/office/drawing/2014/main" id="{12D85E0C-8C2E-AB57-6FCD-2B4160D5E541}"/>
                  </a:ext>
                </a:extLst>
              </p:cNvPr>
              <p:cNvPicPr>
                <a:picLocks noChangeAspect="1"/>
              </p:cNvPicPr>
              <p:nvPr/>
            </p:nvPicPr>
            <p:blipFill>
              <a:blip r:embed="rId5"/>
              <a:stretch>
                <a:fillRect/>
              </a:stretch>
            </p:blipFill>
            <p:spPr>
              <a:xfrm>
                <a:off x="10616839" y="10946447"/>
                <a:ext cx="13024433" cy="822542"/>
              </a:xfrm>
              <a:prstGeom prst="rect">
                <a:avLst/>
              </a:prstGeom>
            </p:spPr>
          </p:pic>
          <p:sp>
            <p:nvSpPr>
              <p:cNvPr id="11" name="Rectangle 10">
                <a:extLst>
                  <a:ext uri="{FF2B5EF4-FFF2-40B4-BE49-F238E27FC236}">
                    <a16:creationId xmlns:a16="http://schemas.microsoft.com/office/drawing/2014/main" id="{6FA763A6-2551-47FC-B9D2-6A4B7E093DBB}"/>
                  </a:ext>
                </a:extLst>
              </p:cNvPr>
              <p:cNvSpPr/>
              <p:nvPr/>
            </p:nvSpPr>
            <p:spPr bwMode="auto">
              <a:xfrm>
                <a:off x="20832959" y="11081525"/>
                <a:ext cx="2608065" cy="658817"/>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grpSp>
        <p:pic>
          <p:nvPicPr>
            <p:cNvPr id="4" name="Image 3">
              <a:extLst>
                <a:ext uri="{FF2B5EF4-FFF2-40B4-BE49-F238E27FC236}">
                  <a16:creationId xmlns:a16="http://schemas.microsoft.com/office/drawing/2014/main" id="{7F6E08D2-F249-9EA9-10DC-21E10579E27B}"/>
                </a:ext>
              </a:extLst>
            </p:cNvPr>
            <p:cNvPicPr>
              <a:picLocks noChangeAspect="1"/>
            </p:cNvPicPr>
            <p:nvPr/>
          </p:nvPicPr>
          <p:blipFill>
            <a:blip r:embed="rId6"/>
            <a:stretch>
              <a:fillRect/>
            </a:stretch>
          </p:blipFill>
          <p:spPr>
            <a:xfrm>
              <a:off x="310680" y="9265580"/>
              <a:ext cx="23330592" cy="1684568"/>
            </a:xfrm>
            <a:prstGeom prst="rect">
              <a:avLst/>
            </a:prstGeom>
          </p:spPr>
        </p:pic>
      </p:grpSp>
    </p:spTree>
    <p:extLst>
      <p:ext uri="{BB962C8B-B14F-4D97-AF65-F5344CB8AC3E}">
        <p14:creationId xmlns:p14="http://schemas.microsoft.com/office/powerpoint/2010/main" val="2135652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500"/>
                                        <p:tgtEl>
                                          <p:spTgt spid="6">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fade">
                                      <p:cBhvr>
                                        <p:cTn id="6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ligne, capture d’écran&#10;&#10;Description générée automatiquement">
            <a:extLst>
              <a:ext uri="{FF2B5EF4-FFF2-40B4-BE49-F238E27FC236}">
                <a16:creationId xmlns:a16="http://schemas.microsoft.com/office/drawing/2014/main" id="{5DF81CB0-29A3-BEA9-CE64-11D049B5112A}"/>
              </a:ext>
            </a:extLst>
          </p:cNvPr>
          <p:cNvPicPr>
            <a:picLocks noChangeAspect="1"/>
          </p:cNvPicPr>
          <p:nvPr/>
        </p:nvPicPr>
        <p:blipFill>
          <a:blip r:embed="rId2"/>
          <a:stretch>
            <a:fillRect/>
          </a:stretch>
        </p:blipFill>
        <p:spPr>
          <a:xfrm>
            <a:off x="742728" y="4109119"/>
            <a:ext cx="6818734" cy="2748881"/>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24</a:t>
            </a:fld>
            <a:endParaRPr lang="x-none" altLang="x-none" dirty="0">
              <a:solidFill>
                <a:srgbClr val="9B9A9C"/>
              </a:solidFill>
              <a:latin typeface="Montserrat" charset="0"/>
              <a:ea typeface="Montserrat" charset="0"/>
              <a:cs typeface="Montserrat" charset="0"/>
            </a:endParaRPr>
          </a:p>
        </p:txBody>
      </p:sp>
      <p:pic>
        <p:nvPicPr>
          <p:cNvPr id="12" name="Image 11" descr="Une image contenant capture d’écran, texte, Police&#10;&#10;Description générée automatiquement">
            <a:extLst>
              <a:ext uri="{FF2B5EF4-FFF2-40B4-BE49-F238E27FC236}">
                <a16:creationId xmlns:a16="http://schemas.microsoft.com/office/drawing/2014/main" id="{098453D6-6761-AB35-F38D-93AB5E3C7286}"/>
              </a:ext>
            </a:extLst>
          </p:cNvPr>
          <p:cNvPicPr>
            <a:picLocks noChangeAspect="1"/>
          </p:cNvPicPr>
          <p:nvPr/>
        </p:nvPicPr>
        <p:blipFill>
          <a:blip r:embed="rId3"/>
          <a:stretch>
            <a:fillRect/>
          </a:stretch>
        </p:blipFill>
        <p:spPr>
          <a:xfrm>
            <a:off x="245569" y="8339443"/>
            <a:ext cx="23899758" cy="4207189"/>
          </a:xfrm>
          <a:prstGeom prst="rect">
            <a:avLst/>
          </a:prstGeom>
        </p:spPr>
      </p:pic>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1745432"/>
            <a:ext cx="23330592" cy="9539278"/>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Policies</a:t>
            </a:r>
          </a:p>
          <a:p>
            <a:pPr>
              <a:lnSpc>
                <a:spcPct val="180000"/>
              </a:lnSpc>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Sharing</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 </a:t>
            </a:r>
            <a:r>
              <a:rPr lang="fr-FR" sz="26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It allows you to define with whom the SP content can be shared, what type of link and what permission will be selected by default for sharing links ( read-only or edit right)</a:t>
            </a: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
        <p:nvSpPr>
          <p:cNvPr id="5" name="ZoneTexte 4">
            <a:extLst>
              <a:ext uri="{FF2B5EF4-FFF2-40B4-BE49-F238E27FC236}">
                <a16:creationId xmlns:a16="http://schemas.microsoft.com/office/drawing/2014/main" id="{EACD942A-DC18-4BE9-934F-46CBD22FCF8C}"/>
              </a:ext>
            </a:extLst>
          </p:cNvPr>
          <p:cNvSpPr txBox="1"/>
          <p:nvPr/>
        </p:nvSpPr>
        <p:spPr>
          <a:xfrm>
            <a:off x="7943528" y="3617640"/>
            <a:ext cx="15193688" cy="4156972"/>
          </a:xfrm>
          <a:prstGeom prst="rect">
            <a:avLst/>
          </a:prstGeom>
          <a:noFill/>
        </p:spPr>
        <p:txBody>
          <a:bodyPr wrap="square" rtlCol="0">
            <a:spAutoFit/>
          </a:bodyPr>
          <a:lstStyle/>
          <a:p>
            <a:pPr>
              <a:lnSpc>
                <a:spcPct val="180000"/>
              </a:lnSpc>
              <a:defRPr/>
            </a:pPr>
            <a:endPar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For example, you can limit sharing for members of your organization or allow sharing with everyone. Note that this setting is linked to OneDrive. The two applications must have the same permission level.</a:t>
            </a:r>
          </a:p>
          <a:p>
            <a:pPr>
              <a:lnSpc>
                <a:spcPct val="180000"/>
              </a:lnSpc>
              <a:defRPr/>
            </a:pPr>
            <a:r>
              <a:rPr lang="fr-FR" sz="2500" dirty="0">
                <a:solidFill>
                  <a:srgbClr val="282828"/>
                </a:solidFill>
                <a:latin typeface="Open Sans" panose="020B0606030504020204" pitchFamily="34" charset="0"/>
                <a:ea typeface="Open Sans" panose="020B0606030504020204" pitchFamily="34" charset="0"/>
                <a:cs typeface="Open Sans" panose="020B0606030504020204" pitchFamily="34" charset="0"/>
              </a:rPr>
              <a:t>Later, we'll see that you can change this setting for a specific site collection.</a:t>
            </a:r>
          </a:p>
        </p:txBody>
      </p:sp>
    </p:spTree>
    <p:extLst>
      <p:ext uri="{BB962C8B-B14F-4D97-AF65-F5344CB8AC3E}">
        <p14:creationId xmlns:p14="http://schemas.microsoft.com/office/powerpoint/2010/main" val="1278452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53623269-820B-5E2A-B019-AF40272C34EB}"/>
              </a:ext>
            </a:extLst>
          </p:cNvPr>
          <p:cNvPicPr>
            <a:picLocks noChangeAspect="1"/>
          </p:cNvPicPr>
          <p:nvPr/>
        </p:nvPicPr>
        <p:blipFill>
          <a:blip r:embed="rId2"/>
          <a:stretch>
            <a:fillRect/>
          </a:stretch>
        </p:blipFill>
        <p:spPr>
          <a:xfrm>
            <a:off x="5279232" y="5660176"/>
            <a:ext cx="13033448" cy="7318504"/>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25</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77480"/>
            <a:ext cx="23330592" cy="10979672"/>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Policies</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err="1">
                <a:solidFill>
                  <a:srgbClr val="282828"/>
                </a:solidFill>
                <a:latin typeface="Open Sans" panose="020B0606030504020204" pitchFamily="34" charset="0"/>
                <a:ea typeface="Open Sans" panose="020B0606030504020204" pitchFamily="34" charset="0"/>
                <a:cs typeface="Open Sans" panose="020B0606030504020204" pitchFamily="34" charset="0"/>
              </a:rPr>
              <a:t>Access </a:t>
            </a: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Control</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 </a:t>
            </a: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SharePoint can be restricted to certain machines or prohibited for devices not joined to an Active Directory or Azure AD domain ( if you have an Enterprise </a:t>
            </a:r>
            <a:r>
              <a:rPr kumimoji="0" lang="fr-FR" sz="2600" b="0" i="0" u="none" strike="noStrike" kern="1200" cap="none" spc="0" normalizeH="0" baseline="0" noProof="0" dirty="0" err="1">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Mobility</a:t>
            </a: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 Security subscription). The settings on the Access Control page also allow you to restrict access based on the authentication mode supported by client software or limit access to certain ranges of IP addresses.</a:t>
            </a: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200252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FD823750-79C5-C064-D59B-15544CA1C167}"/>
              </a:ext>
            </a:extLst>
          </p:cNvPr>
          <p:cNvPicPr>
            <a:picLocks noChangeAspect="1"/>
          </p:cNvPicPr>
          <p:nvPr/>
        </p:nvPicPr>
        <p:blipFill>
          <a:blip r:embed="rId2"/>
          <a:stretch>
            <a:fillRect/>
          </a:stretch>
        </p:blipFill>
        <p:spPr>
          <a:xfrm>
            <a:off x="5262562" y="8219603"/>
            <a:ext cx="13858875" cy="5191125"/>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26</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77480"/>
            <a:ext cx="23330592" cy="14359059"/>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Parameters</a:t>
            </a:r>
          </a:p>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A set of choices concerning the interfaces and functionalities are to be set in the Parameters page:</a:t>
            </a:r>
          </a:p>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Do you want to use the new SharePoint Admin Center (recommended) or </a:t>
            </a: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classic version of the Admin Center?</a:t>
            </a:r>
            <a:endParaRPr kumimoji="0" lang="fr-FR" sz="26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Do you allow users to create sites from the SharePoint and OneDrive home page?</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Control the storage limit of your site collections</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Enable SharePoint notifications on the mobile app</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Whether to allow users to create modern pages and whether to add comments to modern pages</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Manage file sync in SharePoint and OneDrive</a:t>
            </a: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1596216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27</a:t>
            </a:fld>
            <a:endParaRPr lang="x-none" altLang="x-none" dirty="0">
              <a:solidFill>
                <a:srgbClr val="9B9A9C"/>
              </a:solidFill>
              <a:latin typeface="Montserrat" charset="0"/>
              <a:ea typeface="Montserrat" charset="0"/>
              <a:cs typeface="Montserrat" charset="0"/>
            </a:endParaRPr>
          </a:p>
        </p:txBody>
      </p:sp>
      <p:pic>
        <p:nvPicPr>
          <p:cNvPr id="5" name="Image 4" descr="Une image contenant capture d’écran, texte&#10;&#10;Description générée automatiquement">
            <a:extLst>
              <a:ext uri="{FF2B5EF4-FFF2-40B4-BE49-F238E27FC236}">
                <a16:creationId xmlns:a16="http://schemas.microsoft.com/office/drawing/2014/main" id="{1B8F7FDC-B0FF-A8BD-6ACA-089406645825}"/>
              </a:ext>
            </a:extLst>
          </p:cNvPr>
          <p:cNvPicPr>
            <a:picLocks noChangeAspect="1"/>
          </p:cNvPicPr>
          <p:nvPr/>
        </p:nvPicPr>
        <p:blipFill>
          <a:blip r:embed="rId2"/>
          <a:stretch>
            <a:fillRect/>
          </a:stretch>
        </p:blipFill>
        <p:spPr>
          <a:xfrm>
            <a:off x="238671" y="9738320"/>
            <a:ext cx="23202353" cy="3600400"/>
          </a:xfrm>
          <a:prstGeom prst="rect">
            <a:avLst/>
          </a:prstGeom>
        </p:spPr>
      </p:pic>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77480"/>
            <a:ext cx="23330592" cy="15190056"/>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Term Store:</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 managed </a:t>
            </a:r>
            <a:r>
              <a:rPr lang="fr-FR" sz="26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metadata</a:t>
            </a:r>
            <a:r>
              <a:rPr lang="fr-FR" sz="26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column is a new type of column that can be added to lists, libraries, or content types to allow site users to select the values of a specific set of managed terms and apply those values to their content.</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This controls what information users can enter in a column. Users select the terms or expressions they enter in the column from a predefined set of managed terms.</a:t>
            </a:r>
            <a:endParaRPr lang="fr-FR" sz="26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You can create a new specific term set for a column of metadata managed through the term store.</a:t>
            </a: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dirty="0">
                <a:solidFill>
                  <a:srgbClr val="1E1E1E"/>
                </a:solidFill>
                <a:latin typeface="Open Sans" panose="020B0606030504020204" pitchFamily="34" charset="0"/>
                <a:ea typeface="Open Sans" panose="020B0606030504020204" pitchFamily="34" charset="0"/>
                <a:cs typeface="Open Sans" panose="020B0606030504020204" pitchFamily="34" charset="0"/>
              </a:rPr>
              <a:t>You can then apply your metadata to your lists, libraries, and applications that support them.</a:t>
            </a:r>
            <a:endPar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3548098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28</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05472"/>
            <a:ext cx="23330592" cy="21127066"/>
          </a:xfrm>
          <a:prstGeom prst="rect">
            <a:avLst/>
          </a:prstGeom>
          <a:noFill/>
        </p:spPr>
        <p:txBody>
          <a:bodyPr wrap="square">
            <a:spAutoFit/>
          </a:bodyPr>
          <a:lstStyle/>
          <a:p>
            <a:pPr>
              <a:lnSpc>
                <a:spcPct val="180000"/>
              </a:lnSpc>
              <a:defRPr/>
            </a:pPr>
            <a:r>
              <a:rPr lang="fr-FR" sz="22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Content Type Gallery:</a:t>
            </a:r>
          </a:p>
          <a:p>
            <a:pPr>
              <a:lnSpc>
                <a:spcPct val="180000"/>
              </a:lnSpc>
              <a:defRPr/>
            </a:pPr>
            <a:r>
              <a:rPr lang="fr-FR" sz="2600" dirty="0">
                <a:solidFill>
                  <a:srgbClr val="282828"/>
                </a:solidFill>
                <a:latin typeface="Open Sans" panose="020B0606030504020204" pitchFamily="34" charset="0"/>
                <a:ea typeface="Open Sans" panose="020B0606030504020204" pitchFamily="34" charset="0"/>
                <a:cs typeface="Open Sans" panose="020B0606030504020204" pitchFamily="34" charset="0"/>
              </a:rPr>
              <a:t>A content type gathers an item and information about it. The item can be one of several file types, an Excel document, or even a status indicator for a progress report. It can also be a list or a folder. A content type associates this item with key metadata or other information such as a retention policy or template.</a:t>
            </a: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For example, you can define a Sales Agreement content type and add it to the library your team uses. Then, each time someone wants to create a sales proposal, they simply choose Sales Agreement from the </a:t>
            </a:r>
            <a:r>
              <a:rPr lang="fr-FR" sz="2600" b="1"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New Document</a:t>
            </a: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 menu</a:t>
            </a:r>
            <a:r>
              <a:rPr lang="fr-FR" sz="2600" b="1"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a:t>
            </a:r>
            <a:endPar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A document content type such as this sales agreement can have the following attributes:</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Template for document</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Columns associated with content, where each column represents a metadata element. For example, the following list shows commonly used document metadata:</a:t>
            </a:r>
          </a:p>
          <a:p>
            <a:pPr marL="742950" lvl="1" indent="-285750"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Seller</a:t>
            </a:r>
          </a:p>
          <a:p>
            <a:pPr marL="742950" lvl="1" indent="-285750"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Customer Company</a:t>
            </a:r>
          </a:p>
          <a:p>
            <a:pPr marL="742950" lvl="1" indent="-285750"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Purchase order number and </a:t>
            </a:r>
            <a:b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b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so on...</a:t>
            </a:r>
          </a:p>
          <a:p>
            <a:pPr marL="742950" lvl="1" indent="-285750">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Requires that the Document Information Panel be automatically displayed and that the required information be collected each time a user creates a document information file</a:t>
            </a:r>
          </a:p>
          <a:p>
            <a:pPr lvl="1" indent="0" algn="l">
              <a:lnSpc>
                <a:spcPct val="150000"/>
              </a:lnSpc>
            </a:pPr>
            <a:endParaRPr lang="fr-FR" sz="22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200" b="0" i="0"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3616053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fade">
                                      <p:cBhvr>
                                        <p:cTn id="3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nombre, logiciel, capture d’écran&#10;&#10;Description générée automatiquement">
            <a:extLst>
              <a:ext uri="{FF2B5EF4-FFF2-40B4-BE49-F238E27FC236}">
                <a16:creationId xmlns:a16="http://schemas.microsoft.com/office/drawing/2014/main" id="{324499AB-602D-9C6E-0ACD-3078E693B2C2}"/>
              </a:ext>
            </a:extLst>
          </p:cNvPr>
          <p:cNvPicPr>
            <a:picLocks noChangeAspect="1"/>
          </p:cNvPicPr>
          <p:nvPr/>
        </p:nvPicPr>
        <p:blipFill>
          <a:blip r:embed="rId2"/>
          <a:stretch>
            <a:fillRect/>
          </a:stretch>
        </p:blipFill>
        <p:spPr>
          <a:xfrm>
            <a:off x="6707342" y="7943489"/>
            <a:ext cx="10969313" cy="5390028"/>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29</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1529408"/>
            <a:ext cx="23330592" cy="15337789"/>
          </a:xfrm>
          <a:prstGeom prst="rect">
            <a:avLst/>
          </a:prstGeom>
          <a:noFill/>
        </p:spPr>
        <p:txBody>
          <a:bodyPr wrap="square">
            <a:spAutoFit/>
          </a:bodyPr>
          <a:lstStyle/>
          <a:p>
            <a:pPr>
              <a:lnSpc>
                <a:spcPct val="180000"/>
              </a:lnSpc>
              <a:defRPr/>
            </a:pPr>
            <a:r>
              <a:rPr lang="fr-FR" sz="22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Content Type Gallery:</a:t>
            </a:r>
          </a:p>
          <a:p>
            <a:pPr lvl="1" indent="0"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Content types are defined for a site and apply to that site and its subsites. But you can use a particular content type on multiple sites or on multiple site collections.</a:t>
            </a:r>
          </a:p>
          <a:p>
            <a:pPr lvl="1" indent="0"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 For example, your organization might use a standard template for documents that require standardized metadata. Because you want everyone in your organization to use this type of content for documents, it is a good idea to publish to all site collections.</a:t>
            </a:r>
          </a:p>
          <a:p>
            <a:pPr lvl="1" indent="0"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Because content types include metadata, content types and metadata are very closely related. A managed metadata service in SharePoint allows you to publish a content type to the sites where it is used. Sites and site collections that are part of the managed metadata service are called subscribed sites</a:t>
            </a:r>
          </a:p>
          <a:p>
            <a:pPr>
              <a:lnSpc>
                <a:spcPct val="180000"/>
              </a:lnSpc>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200" b="0" i="0"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2479348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3</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233264"/>
            <a:ext cx="8568829"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General Introduction</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2202000" y="1529408"/>
            <a:ext cx="9053897" cy="10372583"/>
          </a:xfrm>
          <a:prstGeom prst="rect">
            <a:avLst/>
          </a:prstGeom>
        </p:spPr>
        <p:txBody>
          <a:bodyPr wrap="square">
            <a:spAutoFit/>
          </a:bodyPr>
          <a:lstStyle/>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SharePoint Online, part of the Office 365 Portal, is a collaborative platform for creating dynamic team or communication sites, project sites, business units, or departments. On these sites, authorized users will be able to store, share and organize working documents with their colleagues or external partners and much more.</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Unlike SharePoint Server, this service is hosted on the Microsoft Cloud. No physical servers or internal resources are required to use it. It works in conjunction with many of the other products in the Microsoft packages available with an Office 365 or Microsoft 365 license.</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advantage is that you can work on your applications through a simple web browser. </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Workflow applications, databases, libraries, lists, and a host of other Web Parts can be integrated into a secure environment. </a:t>
            </a:r>
            <a:endParaRPr lang="en-US" dirty="0">
              <a:solidFill>
                <a:srgbClr val="292829"/>
              </a:solidFill>
              <a:latin typeface="Open Sans" charset="0"/>
              <a:ea typeface="Open Sans" charset="0"/>
              <a:cs typeface="Open Sans" charset="0"/>
            </a:endParaRPr>
          </a:p>
        </p:txBody>
      </p:sp>
      <p:sp>
        <p:nvSpPr>
          <p:cNvPr id="6" name="Rectangle 5"/>
          <p:cNvSpPr/>
          <p:nvPr/>
        </p:nvSpPr>
        <p:spPr bwMode="auto">
          <a:xfrm>
            <a:off x="12840072" y="1529408"/>
            <a:ext cx="10433286" cy="11847923"/>
          </a:xfrm>
          <a:prstGeom prst="rect">
            <a:avLst/>
          </a:prstGeom>
        </p:spPr>
        <p:txBody>
          <a:bodyPr wrap="square">
            <a:spAutoFit/>
          </a:bodyPr>
          <a:lstStyle/>
          <a:p>
            <a:pPr marL="0" marR="0" lvl="0" indent="0" algn="l" defTabSz="825500" rtl="0" eaLnBrk="0" fontAlgn="base" latinLnBrk="0" hangingPunct="0">
              <a:lnSpc>
                <a:spcPct val="180000"/>
              </a:lnSpc>
              <a:spcBef>
                <a:spcPct val="0"/>
              </a:spcBef>
              <a:spcAft>
                <a:spcPct val="0"/>
              </a:spcAft>
              <a:buClrTx/>
              <a:buSzTx/>
              <a:buFontTx/>
              <a:buNone/>
              <a:tabLst/>
              <a:defRPr/>
            </a:pPr>
            <a:r>
              <a:rPr kumimoji="0" lang="fr-FR" sz="22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Every business faces collaboration needs for a variety of reasons: physical distancing, workflow (movement of data from one person to another or from one department to another), privacy, etc. </a:t>
            </a: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It’s interesting to consider implementing SharePoint if you’re aware of the following in your organization:</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quality and regularity of the publication of information varies greatly. </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capitalization of competences at enterprise level is slow or non-existent and know-how or knowledge bases are lost, as the contents of these competences have never been formalized. </a:t>
            </a:r>
          </a:p>
          <a:p>
            <a:pPr marL="0" marR="0" lvl="0" indent="0" algn="l" defTabSz="8255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Managers who have to publish information have to repeat their tasks several times and sometimes with different IT tools.</a:t>
            </a:r>
          </a:p>
          <a:p>
            <a:pPr marL="0" marR="0" lvl="0" indent="0" algn="l" defTabSz="8255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rPr>
              <a:t>Communication is defective or non-existent (purchases, entry of equipment, communication of products, legal documents...).</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circulation of information outside the enterprise resource planning system is very difficult and depends on the good will of the persons holding the information</a:t>
            </a:r>
          </a:p>
          <a:p>
            <a:pPr>
              <a:lnSpc>
                <a:spcPct val="150000"/>
              </a:lnSpc>
              <a:buFont typeface="Arial" panose="020B0604020202020204" pitchFamily="34" charset="0"/>
              <a:buChar cha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If your business is facing these issues, SharePoint is highly recommended. However, SharePoint should not duplicate existing business software, it can complement it or even communicate with it (to extract data for example).</a:t>
            </a:r>
          </a:p>
          <a:p>
            <a:pPr>
              <a:lnSpc>
                <a:spcPct val="180000"/>
              </a:lnSpc>
              <a:defRPr/>
            </a:pPr>
            <a:endParaRPr lang="en-US" dirty="0">
              <a:solidFill>
                <a:srgbClr val="292829"/>
              </a:solidFill>
              <a:latin typeface="Open Sans" charset="0"/>
              <a:ea typeface="Open Sans" charset="0"/>
              <a:cs typeface="Open Sans" charset="0"/>
            </a:endParaRPr>
          </a:p>
        </p:txBody>
      </p:sp>
      <p:sp>
        <p:nvSpPr>
          <p:cNvPr id="10" name="Text Box 3">
            <a:extLst>
              <a:ext uri="{FF2B5EF4-FFF2-40B4-BE49-F238E27FC236}">
                <a16:creationId xmlns:a16="http://schemas.microsoft.com/office/drawing/2014/main" id="{8129BB64-C2E6-44F6-A5BE-D5B171461268}"/>
              </a:ext>
            </a:extLst>
          </p:cNvPr>
          <p:cNvSpPr txBox="1">
            <a:spLocks/>
          </p:cNvSpPr>
          <p:nvPr/>
        </p:nvSpPr>
        <p:spPr bwMode="auto">
          <a:xfrm>
            <a:off x="13262595" y="89248"/>
            <a:ext cx="8568829"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stakes</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Tree>
    <p:extLst>
      <p:ext uri="{BB962C8B-B14F-4D97-AF65-F5344CB8AC3E}">
        <p14:creationId xmlns:p14="http://schemas.microsoft.com/office/powerpoint/2010/main" val="943858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logiciel, Page web, Icône d’ordinateur&#10;&#10;Description générée automatiquement">
            <a:extLst>
              <a:ext uri="{FF2B5EF4-FFF2-40B4-BE49-F238E27FC236}">
                <a16:creationId xmlns:a16="http://schemas.microsoft.com/office/drawing/2014/main" id="{D5210E7A-D642-49E5-D698-0F1D89740B47}"/>
              </a:ext>
            </a:extLst>
          </p:cNvPr>
          <p:cNvPicPr>
            <a:picLocks noChangeAspect="1"/>
          </p:cNvPicPr>
          <p:nvPr/>
        </p:nvPicPr>
        <p:blipFill>
          <a:blip r:embed="rId2"/>
          <a:stretch>
            <a:fillRect/>
          </a:stretch>
        </p:blipFill>
        <p:spPr>
          <a:xfrm>
            <a:off x="14136216" y="6875000"/>
            <a:ext cx="9721080" cy="6582647"/>
          </a:xfrm>
          <a:prstGeom prst="rect">
            <a:avLst/>
          </a:prstGeom>
        </p:spPr>
      </p:pic>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30</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7641898"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SharePoint Online Administration </a:t>
            </a:r>
            <a:r>
              <a:rPr lang="en-US" altLang="x-none" sz="7200" b="1" dirty="0" err="1">
                <a:solidFill>
                  <a:srgbClr val="000000"/>
                </a:solidFill>
                <a:latin typeface="Montserrat Semi" charset="0"/>
                <a:ea typeface="Montserrat Semi" charset="0"/>
                <a:cs typeface="Montserrat Semi" charset="0"/>
                <a:sym typeface="Poppins Medium" charset="0"/>
              </a:rPr>
              <a:t>Portal</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6" name="ZoneTexte 5">
            <a:extLst>
              <a:ext uri="{FF2B5EF4-FFF2-40B4-BE49-F238E27FC236}">
                <a16:creationId xmlns:a16="http://schemas.microsoft.com/office/drawing/2014/main" id="{61156851-23A7-48B8-A729-46ACFE9B71E4}"/>
              </a:ext>
            </a:extLst>
          </p:cNvPr>
          <p:cNvSpPr txBox="1"/>
          <p:nvPr/>
        </p:nvSpPr>
        <p:spPr>
          <a:xfrm>
            <a:off x="526704" y="2105472"/>
            <a:ext cx="23330592" cy="18883375"/>
          </a:xfrm>
          <a:prstGeom prst="rect">
            <a:avLst/>
          </a:prstGeom>
          <a:noFill/>
        </p:spPr>
        <p:txBody>
          <a:bodyPr wrap="square">
            <a:spAutoFit/>
          </a:bodyPr>
          <a:lstStyle/>
          <a:p>
            <a:pPr>
              <a:lnSpc>
                <a:spcPct val="180000"/>
              </a:lnSpc>
              <a:defRPr/>
            </a:pPr>
            <a:r>
              <a:rPr lang="fr-FR" sz="2600" b="1" i="0" u="sng"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Content Services</a:t>
            </a: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600" b="0" i="0" u="sng"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r>
              <a:rPr lang="fr-FR" sz="2600" u="sng" dirty="0">
                <a:solidFill>
                  <a:srgbClr val="282828"/>
                </a:solidFill>
                <a:latin typeface="Open Sans" panose="020B0606030504020204" pitchFamily="34" charset="0"/>
                <a:ea typeface="Open Sans" panose="020B0606030504020204" pitchFamily="34" charset="0"/>
                <a:cs typeface="Open Sans" panose="020B0606030504020204" pitchFamily="34" charset="0"/>
              </a:rPr>
              <a:t>Content Type Gallery:</a:t>
            </a:r>
          </a:p>
          <a:p>
            <a:pPr lvl="1" indent="0" algn="l">
              <a:lnSpc>
                <a:spcPct val="150000"/>
              </a:lnSpc>
            </a:pPr>
            <a:endPar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Content types can be set for almost any SharePoint item. This includes documents and other files, list items, media files, and folders.</a:t>
            </a:r>
          </a:p>
          <a:p>
            <a:pPr algn="l">
              <a:lnSpc>
                <a:spcPct val="150000"/>
              </a:lnSpc>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You can specify the following attributes for each content type. These attributes are automatically associated each time a person creates a document or other file of a particular content type:</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Document template if it is a document</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Information Management Policies </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Retention and Audit Policies</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Content related metadata</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Workflows that items of this content type can use</a:t>
            </a:r>
          </a:p>
          <a:p>
            <a:pPr algn="l">
              <a:lnSpc>
                <a:spcPct val="150000"/>
              </a:lnSpc>
              <a:buFont typeface="Arial" panose="020B0604020202020204" pitchFamily="34" charset="0"/>
              <a:buChar char="•"/>
            </a:pPr>
            <a:r>
              <a:rPr lang="fr-FR" sz="26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rPr>
              <a:t>Custom Features</a:t>
            </a:r>
          </a:p>
          <a:p>
            <a:pPr algn="l">
              <a:lnSpc>
                <a:spcPct val="150000"/>
              </a:lnSpc>
            </a:pPr>
            <a:endParaRPr lang="fr-FR" sz="2200" b="0" i="0" dirty="0">
              <a:solidFill>
                <a:srgbClr val="1E1E1E"/>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br>
              <a:rPr lang="fr-FR" sz="2200" b="0" i="0" dirty="0">
                <a:solidFill>
                  <a:srgbClr val="363636"/>
                </a:solidFill>
                <a:effectLst/>
                <a:latin typeface="Open Sans" panose="020B0606030504020204" pitchFamily="34" charset="0"/>
                <a:ea typeface="Open Sans" panose="020B0606030504020204" pitchFamily="34" charset="0"/>
                <a:cs typeface="Open Sans" panose="020B0606030504020204" pitchFamily="34" charset="0"/>
              </a:rPr>
            </a:b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kumimoji="0" lang="fr-FR" sz="2200" b="0" i="0" strike="noStrike" kern="1200" cap="none" spc="0" normalizeH="0" baseline="0" noProof="0" dirty="0">
              <a:ln>
                <a:noFill/>
              </a:ln>
              <a:solidFill>
                <a:srgbClr val="282828"/>
              </a:solidFill>
              <a:effectLst/>
              <a:uLnTx/>
              <a:uFillTx/>
              <a:latin typeface="Open Sans" panose="020B0606030504020204" pitchFamily="34" charset="0"/>
              <a:ea typeface="Open Sans" panose="020B0606030504020204" pitchFamily="34" charset="0"/>
              <a:cs typeface="Open Sans" panose="020B0606030504020204" pitchFamily="34" charset="0"/>
              <a:sym typeface="Poppins"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825500" rtl="0" eaLnBrk="0" fontAlgn="base" latinLnBrk="0" hangingPunct="0">
              <a:lnSpc>
                <a:spcPct val="180000"/>
              </a:lnSpc>
              <a:spcBef>
                <a:spcPct val="0"/>
              </a:spcBef>
              <a:spcAft>
                <a:spcPct val="0"/>
              </a:spcAft>
              <a:buClrTx/>
              <a:buSzTx/>
              <a:buFontTx/>
              <a:buNone/>
              <a:tabLst/>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400" dirty="0">
              <a:solidFill>
                <a:srgbClr val="282828"/>
              </a:solidFill>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dirty="0">
              <a:solidFill>
                <a:srgbClr val="282828"/>
              </a:solidFill>
              <a:latin typeface="Roboto"/>
            </a:endParaRPr>
          </a:p>
          <a:p>
            <a:pPr>
              <a:lnSpc>
                <a:spcPct val="180000"/>
              </a:lnSpc>
              <a:defRPr/>
            </a:pPr>
            <a:endParaRPr lang="fr-FR" sz="2200" b="0" i="0" dirty="0">
              <a:solidFill>
                <a:srgbClr val="282828"/>
              </a:solidFill>
              <a:effectLst/>
              <a:latin typeface="Roboto"/>
            </a:endParaRPr>
          </a:p>
          <a:p>
            <a:pPr>
              <a:lnSpc>
                <a:spcPct val="180000"/>
              </a:lnSpc>
              <a:defRPr/>
            </a:pPr>
            <a:endParaRPr lang="fr-FR" sz="2200" b="0" i="0" dirty="0">
              <a:solidFill>
                <a:srgbClr val="282828"/>
              </a:solidFill>
              <a:effectLst/>
              <a:latin typeface="Roboto"/>
            </a:endParaRPr>
          </a:p>
          <a:p>
            <a:pPr>
              <a:lnSpc>
                <a:spcPct val="180000"/>
              </a:lnSpc>
              <a:defRPr/>
            </a:pPr>
            <a:r>
              <a:rPr lang="fr-FR" sz="2200" b="0" i="0" dirty="0">
                <a:solidFill>
                  <a:srgbClr val="282828"/>
                </a:solidFill>
                <a:effectLst/>
                <a:latin typeface="Roboto"/>
              </a:rPr>
              <a:t>.</a:t>
            </a:r>
          </a:p>
        </p:txBody>
      </p:sp>
    </p:spTree>
    <p:extLst>
      <p:ext uri="{BB962C8B-B14F-4D97-AF65-F5344CB8AC3E}">
        <p14:creationId xmlns:p14="http://schemas.microsoft.com/office/powerpoint/2010/main" val="3738261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500"/>
                                        <p:tgtEl>
                                          <p:spTgt spid="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4</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17240"/>
            <a:ext cx="1973013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err="1">
                <a:solidFill>
                  <a:srgbClr val="000000"/>
                </a:solidFill>
                <a:latin typeface="Montserrat Semi" charset="0"/>
                <a:ea typeface="Montserrat Semi" charset="0"/>
                <a:cs typeface="Montserrat Semi" charset="0"/>
                <a:sym typeface="Poppins Medium" charset="0"/>
              </a:rPr>
              <a:t>Preparing</a:t>
            </a:r>
            <a:r>
              <a:rPr lang="en-US" altLang="x-none" sz="7200" b="1" dirty="0">
                <a:solidFill>
                  <a:srgbClr val="000000"/>
                </a:solidFill>
                <a:latin typeface="Montserrat Semi" charset="0"/>
                <a:ea typeface="Montserrat Semi" charset="0"/>
                <a:cs typeface="Montserrat Semi" charset="0"/>
                <a:sym typeface="Poppins Medium" charset="0"/>
              </a:rPr>
              <a:t> for </a:t>
            </a:r>
            <a:r>
              <a:rPr lang="en-US" altLang="x-none" sz="7200" b="1" dirty="0" err="1">
                <a:solidFill>
                  <a:srgbClr val="000000"/>
                </a:solidFill>
                <a:latin typeface="Montserrat Semi" charset="0"/>
                <a:ea typeface="Montserrat Semi" charset="0"/>
                <a:cs typeface="Montserrat Semi" charset="0"/>
                <a:sym typeface="Poppins Medium" charset="0"/>
              </a:rPr>
              <a:t>your</a:t>
            </a:r>
            <a:r>
              <a:rPr lang="en-US" altLang="x-none" sz="7200" b="1" dirty="0">
                <a:solidFill>
                  <a:srgbClr val="000000"/>
                </a:solidFill>
                <a:latin typeface="Montserrat Semi" charset="0"/>
                <a:ea typeface="Montserrat Semi" charset="0"/>
                <a:cs typeface="Montserrat Semi" charset="0"/>
                <a:sym typeface="Poppins Medium" charset="0"/>
              </a:rPr>
              <a:t> SharePoint </a:t>
            </a:r>
            <a:r>
              <a:rPr lang="en-US" altLang="x-none" sz="7200" b="1" dirty="0" err="1">
                <a:solidFill>
                  <a:srgbClr val="000000"/>
                </a:solidFill>
                <a:latin typeface="Montserrat Semi" charset="0"/>
                <a:ea typeface="Montserrat Semi" charset="0"/>
                <a:cs typeface="Montserrat Semi" charset="0"/>
                <a:sym typeface="Poppins Medium" charset="0"/>
              </a:rPr>
              <a:t>implementation</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11" name="Rectangle 10">
            <a:extLst>
              <a:ext uri="{FF2B5EF4-FFF2-40B4-BE49-F238E27FC236}">
                <a16:creationId xmlns:a16="http://schemas.microsoft.com/office/drawing/2014/main" id="{30281068-46D5-4E53-8271-ACAD0DF597E6}"/>
              </a:ext>
            </a:extLst>
          </p:cNvPr>
          <p:cNvSpPr/>
          <p:nvPr/>
        </p:nvSpPr>
        <p:spPr bwMode="auto">
          <a:xfrm>
            <a:off x="955282" y="1169368"/>
            <a:ext cx="22685990" cy="7934993"/>
          </a:xfrm>
          <a:prstGeom prst="rect">
            <a:avLst/>
          </a:prstGeom>
        </p:spPr>
        <p:txBody>
          <a:bodyPr wrap="square">
            <a:spAutoFit/>
          </a:bodyPr>
          <a:lstStyle/>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The </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tool can be built as a knowledge base for the company. It </a:t>
            </a: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is important</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that everyone adhere to this principle of capitalization and sharing of powers. The phases of learning and explaining needed for habit change should be incorporated. These actions will be phased in long after the project has been implemented, as change takes time.</a:t>
            </a:r>
            <a:endParaRPr lang="en-US" sz="2200" b="0" i="0" dirty="0">
              <a:solidFill>
                <a:srgbClr val="292829"/>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As you prepare for your implementation, </a:t>
            </a: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it is a good idea to</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integrate the authoring of training materials by user type and a schedule of training sessions for each user.</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User interest must be raised:</a:t>
            </a: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From the beginning of the reflection phase, the project manager or team can rely on key users, even within a limited scope, who will be able to promote the tool in the company, participate in the evolution of the models, measure successes and failures and will be a good support for functional choices and the detection of the brakes to the adoption of such a tool.</a:t>
            </a: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Training for all users will be essential to ensure that everyone uses all the functionality of the tool at their level of authorization. </a:t>
            </a: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Through a progressive transfer of skills by population types (project team to key users to collaborators).</a:t>
            </a:r>
          </a:p>
          <a:p>
            <a:pPr marL="342900" indent="-342900">
              <a:lnSpc>
                <a:spcPct val="180000"/>
              </a:lnSpc>
              <a:buFont typeface="Arial" panose="020B0604020202020204" pitchFamily="34" charset="0"/>
              <a:buChar char="•"/>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Highlight the benefits to users in the course of their workday.</a:t>
            </a: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 5">
            <a:extLst>
              <a:ext uri="{FF2B5EF4-FFF2-40B4-BE49-F238E27FC236}">
                <a16:creationId xmlns:a16="http://schemas.microsoft.com/office/drawing/2014/main" id="{9EFD7346-7B23-4720-B1DF-D9A65C15E192}"/>
              </a:ext>
            </a:extLst>
          </p:cNvPr>
          <p:cNvPicPr>
            <a:picLocks noChangeAspect="1"/>
          </p:cNvPicPr>
          <p:nvPr/>
        </p:nvPicPr>
        <p:blipFill>
          <a:blip r:embed="rId2"/>
          <a:stretch>
            <a:fillRect/>
          </a:stretch>
        </p:blipFill>
        <p:spPr>
          <a:xfrm>
            <a:off x="5783288" y="9331988"/>
            <a:ext cx="6028256" cy="3949109"/>
          </a:xfrm>
          <a:prstGeom prst="rect">
            <a:avLst/>
          </a:prstGeom>
        </p:spPr>
      </p:pic>
      <p:pic>
        <p:nvPicPr>
          <p:cNvPr id="13" name="Image 12" descr="Une image contenant intérieur, portable, table, guichet&#10;&#10;Description générée automatiquement">
            <a:extLst>
              <a:ext uri="{FF2B5EF4-FFF2-40B4-BE49-F238E27FC236}">
                <a16:creationId xmlns:a16="http://schemas.microsoft.com/office/drawing/2014/main" id="{155286DD-65D5-4066-ACEC-C5E701F99E71}"/>
              </a:ext>
            </a:extLst>
          </p:cNvPr>
          <p:cNvPicPr>
            <a:picLocks noChangeAspect="1"/>
          </p:cNvPicPr>
          <p:nvPr/>
        </p:nvPicPr>
        <p:blipFill>
          <a:blip r:embed="rId3"/>
          <a:stretch>
            <a:fillRect/>
          </a:stretch>
        </p:blipFill>
        <p:spPr>
          <a:xfrm>
            <a:off x="12984088" y="9331988"/>
            <a:ext cx="5930690" cy="3949109"/>
          </a:xfrm>
          <a:prstGeom prst="rect">
            <a:avLst/>
          </a:prstGeom>
        </p:spPr>
      </p:pic>
    </p:spTree>
    <p:extLst>
      <p:ext uri="{BB962C8B-B14F-4D97-AF65-F5344CB8AC3E}">
        <p14:creationId xmlns:p14="http://schemas.microsoft.com/office/powerpoint/2010/main" val="3149699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fade">
                                      <p:cBhvr>
                                        <p:cTn id="25" dur="500"/>
                                        <p:tgtEl>
                                          <p:spTgt spid="1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fade">
                                      <p:cBhvr>
                                        <p:cTn id="30" dur="5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fade">
                                      <p:cBhvr>
                                        <p:cTn id="35"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281068-46D5-4E53-8271-ACAD0DF597E6}"/>
              </a:ext>
            </a:extLst>
          </p:cNvPr>
          <p:cNvSpPr/>
          <p:nvPr/>
        </p:nvSpPr>
        <p:spPr bwMode="auto">
          <a:xfrm>
            <a:off x="11759952" y="2286332"/>
            <a:ext cx="8837811" cy="6716198"/>
          </a:xfrm>
          <a:prstGeom prst="rect">
            <a:avLst/>
          </a:prstGeom>
        </p:spPr>
        <p:txBody>
          <a:bodyPr wrap="square">
            <a:spAutoFit/>
          </a:bodyPr>
          <a:lstStyle/>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In the context of a simple platform for an SME, the notion of governance may be less present; SharePoint will then be used for a single use, of the intranet type, with a single farm, probably composed of a single server and a single site collection...</a:t>
            </a:r>
          </a:p>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In the case of a larger company where the product will be used for collaboration needs with partners (extranet) or public sites, governance will be involved in the project and the life of the product at all times.</a:t>
            </a:r>
          </a:p>
          <a:p>
            <a:pPr>
              <a:lnSpc>
                <a:spcPct val="180000"/>
              </a:lnSpc>
              <a:defRPr/>
            </a:pPr>
            <a:r>
              <a:rPr lang="fr-FR" sz="2200" dirty="0">
                <a:solidFill>
                  <a:srgbClr val="282828"/>
                </a:solidFill>
                <a:latin typeface="Open Sans" panose="020B0606030504020204" pitchFamily="34" charset="0"/>
                <a:ea typeface="Open Sans" panose="020B0606030504020204" pitchFamily="34" charset="0"/>
                <a:cs typeface="Open Sans" panose="020B0606030504020204" pitchFamily="34" charset="0"/>
              </a:rPr>
              <a:t>Four main phases can be identified for governance:</a:t>
            </a: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5</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521296"/>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Training, </a:t>
            </a:r>
            <a:r>
              <a:rPr lang="en-US" altLang="x-none" sz="7200" b="1" dirty="0" err="1">
                <a:solidFill>
                  <a:srgbClr val="000000"/>
                </a:solidFill>
                <a:latin typeface="Montserrat Semi" charset="0"/>
                <a:ea typeface="Montserrat Semi" charset="0"/>
                <a:cs typeface="Montserrat Semi" charset="0"/>
                <a:sym typeface="Poppins Medium" charset="0"/>
              </a:rPr>
              <a:t>change</a:t>
            </a:r>
            <a:r>
              <a:rPr lang="en-US" altLang="x-none" sz="7200" b="1" dirty="0">
                <a:solidFill>
                  <a:srgbClr val="000000"/>
                </a:solidFill>
                <a:latin typeface="Montserrat Semi" charset="0"/>
                <a:ea typeface="Montserrat Semi" charset="0"/>
                <a:cs typeface="Montserrat Semi" charset="0"/>
                <a:sym typeface="Poppins Medium" charset="0"/>
              </a:rPr>
              <a:t> and </a:t>
            </a:r>
            <a:r>
              <a:rPr lang="en-US" altLang="x-none" sz="7200" b="1" dirty="0" err="1">
                <a:solidFill>
                  <a:srgbClr val="000000"/>
                </a:solidFill>
                <a:latin typeface="Montserrat Semi" charset="0"/>
                <a:ea typeface="Montserrat Semi" charset="0"/>
                <a:cs typeface="Montserrat Semi" charset="0"/>
                <a:sym typeface="Poppins Medium" charset="0"/>
              </a:rPr>
              <a:t>governance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2202000" y="2286332"/>
            <a:ext cx="8837811" cy="11591378"/>
          </a:xfrm>
          <a:prstGeom prst="rect">
            <a:avLst/>
          </a:prstGeom>
        </p:spPr>
        <p:txBody>
          <a:bodyPr wrap="square">
            <a:spAutoFit/>
          </a:bodyPr>
          <a:lstStyle/>
          <a:p>
            <a:pPr>
              <a:lnSpc>
                <a:spcPct val="180000"/>
              </a:lnSpc>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Write materials using the hierarchy of permission levels you set up earlier:</a:t>
            </a:r>
          </a:p>
          <a:p>
            <a:pPr marL="342900" indent="-342900">
              <a:lnSpc>
                <a:spcPct val="180000"/>
              </a:lnSpc>
              <a:buFont typeface="Arial" panose="020B0604020202020204" pitchFamily="34" charset="0"/>
              <a:buChar char="•"/>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simple visitor will have his support of a few pages.</a:t>
            </a:r>
          </a:p>
          <a:p>
            <a:pPr marL="342900" indent="-342900">
              <a:lnSpc>
                <a:spcPct val="180000"/>
              </a:lnSpc>
              <a:buFont typeface="Arial" panose="020B0604020202020204" pitchFamily="34" charset="0"/>
              <a:buChar char="•"/>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user with larger rights will have a medium of one or two dozen pages.</a:t>
            </a:r>
          </a:p>
          <a:p>
            <a:pPr marL="342900" indent="-342900">
              <a:lnSpc>
                <a:spcPct val="180000"/>
              </a:lnSpc>
              <a:buFont typeface="Arial" panose="020B0604020202020204" pitchFamily="34" charset="0"/>
              <a:buChar char="•"/>
              <a:defRPr/>
            </a:pP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person with advanced rights (managing list fields, </a:t>
            </a:r>
            <a:r>
              <a:rPr lang="fr-FR" sz="2200" b="0" i="0" dirty="0" err="1">
                <a:solidFill>
                  <a:srgbClr val="282828"/>
                </a:solidFill>
                <a:effectLst/>
                <a:latin typeface="Open Sans" panose="020B0606030504020204" pitchFamily="34" charset="0"/>
                <a:ea typeface="Open Sans" panose="020B0606030504020204" pitchFamily="34" charset="0"/>
                <a:cs typeface="Open Sans" panose="020B0606030504020204" pitchFamily="34" charset="0"/>
              </a:rPr>
              <a:t>versioning</a:t>
            </a:r>
            <a:r>
              <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 creating libraries) will have more support, etc.</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This phase is an essential element that will allow management to raise awareness of the tool throughout the company, but also to provoke other reflections of users to make the portal live.</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Governance is a set of policies and methods that best manage the lifecycle of an application.</a:t>
            </a:r>
          </a:p>
          <a:p>
            <a:pPr>
              <a:lnSpc>
                <a:spcPct val="180000"/>
              </a:lnSpc>
              <a:defRPr/>
            </a:pPr>
            <a:r>
              <a:rPr lang="fr-FR" sz="2200" dirty="0">
                <a:solidFill>
                  <a:srgbClr val="292829"/>
                </a:solidFill>
                <a:latin typeface="Open Sans" panose="020B0606030504020204" pitchFamily="34" charset="0"/>
                <a:ea typeface="Open Sans" panose="020B0606030504020204" pitchFamily="34" charset="0"/>
                <a:cs typeface="Open Sans" panose="020B0606030504020204" pitchFamily="34" charset="0"/>
              </a:rPr>
              <a:t>Applied to enterprise computing in general, and not just to a tool like SharePoint, it is about defining a set of rules, procedures, roles that control the use of a system to achieve a goal or help the company achieve its goals.</a:t>
            </a:r>
            <a:endParaRPr lang="en-US" sz="22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e 2">
            <a:extLst>
              <a:ext uri="{FF2B5EF4-FFF2-40B4-BE49-F238E27FC236}">
                <a16:creationId xmlns:a16="http://schemas.microsoft.com/office/drawing/2014/main" id="{759DBA0B-07CB-B9D9-775E-3F69167F7D40}"/>
              </a:ext>
            </a:extLst>
          </p:cNvPr>
          <p:cNvGrpSpPr/>
          <p:nvPr/>
        </p:nvGrpSpPr>
        <p:grpSpPr>
          <a:xfrm>
            <a:off x="11255896" y="7722096"/>
            <a:ext cx="12842645" cy="4726806"/>
            <a:chOff x="12053182" y="9264894"/>
            <a:chExt cx="12045359" cy="2194585"/>
          </a:xfrm>
        </p:grpSpPr>
        <p:sp>
          <p:nvSpPr>
            <p:cNvPr id="4" name="Forme libre : forme 3">
              <a:extLst>
                <a:ext uri="{FF2B5EF4-FFF2-40B4-BE49-F238E27FC236}">
                  <a16:creationId xmlns:a16="http://schemas.microsoft.com/office/drawing/2014/main" id="{59BF01A0-0AE4-73B8-7C5A-9A6E36038EE5}"/>
                </a:ext>
              </a:extLst>
            </p:cNvPr>
            <p:cNvSpPr/>
            <p:nvPr/>
          </p:nvSpPr>
          <p:spPr>
            <a:xfrm>
              <a:off x="12053182"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527" tIns="159527" rIns="159527" bIns="159527" numCol="1" spcCol="1270" anchor="ctr" anchorCtr="0">
              <a:noAutofit/>
            </a:bodyPr>
            <a:lstStyle/>
            <a:p>
              <a:pPr marL="0" lvl="0" indent="0" algn="ctr" defTabSz="1111250">
                <a:lnSpc>
                  <a:spcPct val="90000"/>
                </a:lnSpc>
                <a:spcBef>
                  <a:spcPct val="0"/>
                </a:spcBef>
                <a:spcAft>
                  <a:spcPct val="35000"/>
                </a:spcAft>
                <a:buNone/>
              </a:pPr>
              <a:br>
                <a:rPr lang="fr-FR" sz="3600" kern="1200" dirty="0"/>
              </a:br>
              <a:r>
                <a:rPr lang="fr-FR" sz="2800" kern="1200" dirty="0"/>
                <a:t>Plan</a:t>
              </a:r>
            </a:p>
            <a:p>
              <a:pPr marL="0" lvl="0" indent="0" algn="ctr" defTabSz="1111250">
                <a:lnSpc>
                  <a:spcPct val="90000"/>
                </a:lnSpc>
                <a:spcBef>
                  <a:spcPct val="0"/>
                </a:spcBef>
                <a:spcAft>
                  <a:spcPct val="35000"/>
                </a:spcAft>
                <a:buNone/>
              </a:pPr>
              <a:r>
                <a:rPr lang="fr-FR" sz="2800" kern="1200" dirty="0" err="1"/>
                <a:t>Define</a:t>
              </a:r>
              <a:r>
                <a:rPr lang="fr-FR" sz="2800" kern="1200" dirty="0"/>
                <a:t> policies for use, application management, expectations and requirements</a:t>
              </a:r>
            </a:p>
          </p:txBody>
        </p:sp>
        <p:sp>
          <p:nvSpPr>
            <p:cNvPr id="5" name="Forme libre : forme 4">
              <a:extLst>
                <a:ext uri="{FF2B5EF4-FFF2-40B4-BE49-F238E27FC236}">
                  <a16:creationId xmlns:a16="http://schemas.microsoft.com/office/drawing/2014/main" id="{6BDB5AE0-51BA-CCEA-BB36-1260637DF740}"/>
                </a:ext>
              </a:extLst>
            </p:cNvPr>
            <p:cNvSpPr/>
            <p:nvPr/>
          </p:nvSpPr>
          <p:spPr>
            <a:xfrm>
              <a:off x="14553162" y="10080371"/>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sz="2500" kern="1200"/>
            </a:p>
          </p:txBody>
        </p:sp>
        <p:sp>
          <p:nvSpPr>
            <p:cNvPr id="7" name="Forme libre : forme 6">
              <a:extLst>
                <a:ext uri="{FF2B5EF4-FFF2-40B4-BE49-F238E27FC236}">
                  <a16:creationId xmlns:a16="http://schemas.microsoft.com/office/drawing/2014/main" id="{098592E3-E8E5-F82C-A262-7A643E803D80}"/>
                </a:ext>
              </a:extLst>
            </p:cNvPr>
            <p:cNvSpPr/>
            <p:nvPr/>
          </p:nvSpPr>
          <p:spPr>
            <a:xfrm>
              <a:off x="15234975"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2857" tIns="132857" rIns="132857" bIns="132857" numCol="1" spcCol="1270" anchor="ctr" anchorCtr="0">
              <a:noAutofit/>
            </a:bodyPr>
            <a:lstStyle/>
            <a:p>
              <a:pPr marL="0" lvl="0" indent="0" algn="ctr" defTabSz="800100">
                <a:lnSpc>
                  <a:spcPct val="90000"/>
                </a:lnSpc>
                <a:spcBef>
                  <a:spcPct val="0"/>
                </a:spcBef>
                <a:spcAft>
                  <a:spcPct val="35000"/>
                </a:spcAft>
                <a:buNone/>
              </a:pPr>
              <a:br>
                <a:rPr lang="fr-FR" sz="2800" kern="1200" dirty="0"/>
              </a:br>
              <a:r>
                <a:rPr lang="fr-FR" sz="2800" kern="1200" dirty="0" err="1"/>
                <a:t>Deploy</a:t>
              </a:r>
              <a:endParaRPr lang="fr-FR" sz="2800" kern="1200" dirty="0"/>
            </a:p>
            <a:p>
              <a:pPr marL="0" lvl="0" indent="0" algn="ctr" defTabSz="800100">
                <a:lnSpc>
                  <a:spcPct val="90000"/>
                </a:lnSpc>
                <a:spcBef>
                  <a:spcPct val="0"/>
                </a:spcBef>
                <a:spcAft>
                  <a:spcPct val="35000"/>
                </a:spcAft>
                <a:buNone/>
              </a:pPr>
              <a:r>
                <a:rPr lang="fr-FR" sz="2800" kern="1200" dirty="0"/>
                <a:t>Install platform, designate roles and responsibilities</a:t>
              </a:r>
            </a:p>
          </p:txBody>
        </p:sp>
        <p:sp>
          <p:nvSpPr>
            <p:cNvPr id="9" name="Forme libre : forme 8">
              <a:extLst>
                <a:ext uri="{FF2B5EF4-FFF2-40B4-BE49-F238E27FC236}">
                  <a16:creationId xmlns:a16="http://schemas.microsoft.com/office/drawing/2014/main" id="{53B14D72-E4AA-17D0-3533-05FB4DD5E178}"/>
                </a:ext>
              </a:extLst>
            </p:cNvPr>
            <p:cNvSpPr/>
            <p:nvPr/>
          </p:nvSpPr>
          <p:spPr>
            <a:xfrm>
              <a:off x="17734955" y="10080371"/>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sz="2500" kern="1200"/>
            </a:p>
          </p:txBody>
        </p:sp>
        <p:sp>
          <p:nvSpPr>
            <p:cNvPr id="10" name="Forme libre : forme 9">
              <a:extLst>
                <a:ext uri="{FF2B5EF4-FFF2-40B4-BE49-F238E27FC236}">
                  <a16:creationId xmlns:a16="http://schemas.microsoft.com/office/drawing/2014/main" id="{3A7D9292-EE84-2C21-9EAB-1253BD377D65}"/>
                </a:ext>
              </a:extLst>
            </p:cNvPr>
            <p:cNvSpPr/>
            <p:nvPr/>
          </p:nvSpPr>
          <p:spPr>
            <a:xfrm>
              <a:off x="18416768"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997" tIns="109997" rIns="109997" bIns="109997" numCol="1" spcCol="1270" anchor="ctr" anchorCtr="0">
              <a:noAutofit/>
            </a:bodyPr>
            <a:lstStyle/>
            <a:p>
              <a:pPr marL="0" lvl="0" indent="0" algn="ctr" defTabSz="533400">
                <a:lnSpc>
                  <a:spcPct val="90000"/>
                </a:lnSpc>
                <a:spcBef>
                  <a:spcPct val="0"/>
                </a:spcBef>
                <a:spcAft>
                  <a:spcPct val="35000"/>
                </a:spcAft>
                <a:buNone/>
              </a:pPr>
              <a:br>
                <a:rPr lang="fr-FR" sz="1800" kern="1200" dirty="0"/>
              </a:br>
              <a:r>
                <a:rPr lang="fr-FR" sz="2800" kern="1200" dirty="0" err="1"/>
                <a:t>Verify</a:t>
              </a:r>
              <a:endParaRPr lang="fr-FR" sz="2800" kern="1200" dirty="0"/>
            </a:p>
            <a:p>
              <a:pPr marL="0" lvl="0" indent="0" algn="ctr" defTabSz="533400">
                <a:lnSpc>
                  <a:spcPct val="90000"/>
                </a:lnSpc>
                <a:spcBef>
                  <a:spcPct val="0"/>
                </a:spcBef>
                <a:spcAft>
                  <a:spcPct val="35000"/>
                </a:spcAft>
                <a:buNone/>
              </a:pPr>
              <a:r>
                <a:rPr lang="fr-FR" sz="2800" kern="1200" dirty="0" err="1"/>
                <a:t>Verify</a:t>
              </a:r>
              <a:r>
                <a:rPr lang="fr-FR" sz="2800" kern="1200" dirty="0"/>
                <a:t> user adoption, manage change in working methods, audit procedures and their effectiveness.</a:t>
              </a:r>
            </a:p>
          </p:txBody>
        </p:sp>
        <p:sp>
          <p:nvSpPr>
            <p:cNvPr id="12" name="Forme libre : forme 11">
              <a:extLst>
                <a:ext uri="{FF2B5EF4-FFF2-40B4-BE49-F238E27FC236}">
                  <a16:creationId xmlns:a16="http://schemas.microsoft.com/office/drawing/2014/main" id="{89BEC789-3E01-7C86-BD94-198BEF539A5A}"/>
                </a:ext>
              </a:extLst>
            </p:cNvPr>
            <p:cNvSpPr/>
            <p:nvPr/>
          </p:nvSpPr>
          <p:spPr>
            <a:xfrm>
              <a:off x="20916748" y="10080371"/>
              <a:ext cx="481814" cy="563631"/>
            </a:xfrm>
            <a:custGeom>
              <a:avLst/>
              <a:gdLst>
                <a:gd name="connsiteX0" fmla="*/ 0 w 481814"/>
                <a:gd name="connsiteY0" fmla="*/ 112726 h 563631"/>
                <a:gd name="connsiteX1" fmla="*/ 240907 w 481814"/>
                <a:gd name="connsiteY1" fmla="*/ 112726 h 563631"/>
                <a:gd name="connsiteX2" fmla="*/ 240907 w 481814"/>
                <a:gd name="connsiteY2" fmla="*/ 0 h 563631"/>
                <a:gd name="connsiteX3" fmla="*/ 481814 w 481814"/>
                <a:gd name="connsiteY3" fmla="*/ 281816 h 563631"/>
                <a:gd name="connsiteX4" fmla="*/ 240907 w 481814"/>
                <a:gd name="connsiteY4" fmla="*/ 563631 h 563631"/>
                <a:gd name="connsiteX5" fmla="*/ 240907 w 481814"/>
                <a:gd name="connsiteY5" fmla="*/ 450905 h 563631"/>
                <a:gd name="connsiteX6" fmla="*/ 0 w 481814"/>
                <a:gd name="connsiteY6" fmla="*/ 450905 h 563631"/>
                <a:gd name="connsiteX7" fmla="*/ 0 w 481814"/>
                <a:gd name="connsiteY7" fmla="*/ 112726 h 56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814" h="563631">
                  <a:moveTo>
                    <a:pt x="0" y="112726"/>
                  </a:moveTo>
                  <a:lnTo>
                    <a:pt x="240907" y="112726"/>
                  </a:lnTo>
                  <a:lnTo>
                    <a:pt x="240907" y="0"/>
                  </a:lnTo>
                  <a:lnTo>
                    <a:pt x="481814" y="281816"/>
                  </a:lnTo>
                  <a:lnTo>
                    <a:pt x="240907" y="563631"/>
                  </a:lnTo>
                  <a:lnTo>
                    <a:pt x="240907" y="450905"/>
                  </a:lnTo>
                  <a:lnTo>
                    <a:pt x="0" y="450905"/>
                  </a:lnTo>
                  <a:lnTo>
                    <a:pt x="0" y="112726"/>
                  </a:lnTo>
                  <a:close/>
                </a:path>
              </a:pathLst>
            </a:custGeom>
            <a:solidFill>
              <a:schemeClr val="bg2">
                <a:lumMod val="25000"/>
                <a:lumOff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2726" rIns="144544" bIns="112726" numCol="1" spcCol="1270" anchor="ctr" anchorCtr="0">
              <a:noAutofit/>
            </a:bodyPr>
            <a:lstStyle/>
            <a:p>
              <a:pPr marL="0" lvl="0" indent="0" algn="ctr" defTabSz="1111250">
                <a:lnSpc>
                  <a:spcPct val="90000"/>
                </a:lnSpc>
                <a:spcBef>
                  <a:spcPct val="0"/>
                </a:spcBef>
                <a:spcAft>
                  <a:spcPct val="35000"/>
                </a:spcAft>
                <a:buNone/>
              </a:pPr>
              <a:endParaRPr lang="fr-FR" sz="2500" kern="1200"/>
            </a:p>
          </p:txBody>
        </p:sp>
        <p:sp>
          <p:nvSpPr>
            <p:cNvPr id="13" name="Forme libre : forme 12">
              <a:extLst>
                <a:ext uri="{FF2B5EF4-FFF2-40B4-BE49-F238E27FC236}">
                  <a16:creationId xmlns:a16="http://schemas.microsoft.com/office/drawing/2014/main" id="{46A499F6-C68C-1D9C-0BCF-057CEAE361EF}"/>
                </a:ext>
              </a:extLst>
            </p:cNvPr>
            <p:cNvSpPr/>
            <p:nvPr/>
          </p:nvSpPr>
          <p:spPr>
            <a:xfrm>
              <a:off x="21598561" y="9264894"/>
              <a:ext cx="2499980" cy="2194585"/>
            </a:xfrm>
            <a:custGeom>
              <a:avLst/>
              <a:gdLst>
                <a:gd name="connsiteX0" fmla="*/ 0 w 2272709"/>
                <a:gd name="connsiteY0" fmla="*/ 219459 h 2194585"/>
                <a:gd name="connsiteX1" fmla="*/ 219459 w 2272709"/>
                <a:gd name="connsiteY1" fmla="*/ 0 h 2194585"/>
                <a:gd name="connsiteX2" fmla="*/ 2053251 w 2272709"/>
                <a:gd name="connsiteY2" fmla="*/ 0 h 2194585"/>
                <a:gd name="connsiteX3" fmla="*/ 2272710 w 2272709"/>
                <a:gd name="connsiteY3" fmla="*/ 219459 h 2194585"/>
                <a:gd name="connsiteX4" fmla="*/ 2272709 w 2272709"/>
                <a:gd name="connsiteY4" fmla="*/ 1975127 h 2194585"/>
                <a:gd name="connsiteX5" fmla="*/ 2053250 w 2272709"/>
                <a:gd name="connsiteY5" fmla="*/ 2194586 h 2194585"/>
                <a:gd name="connsiteX6" fmla="*/ 219459 w 2272709"/>
                <a:gd name="connsiteY6" fmla="*/ 2194585 h 2194585"/>
                <a:gd name="connsiteX7" fmla="*/ 0 w 2272709"/>
                <a:gd name="connsiteY7" fmla="*/ 1975126 h 2194585"/>
                <a:gd name="connsiteX8" fmla="*/ 0 w 2272709"/>
                <a:gd name="connsiteY8" fmla="*/ 219459 h 21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709" h="2194585">
                  <a:moveTo>
                    <a:pt x="0" y="219459"/>
                  </a:moveTo>
                  <a:cubicBezTo>
                    <a:pt x="0" y="98255"/>
                    <a:pt x="98255" y="0"/>
                    <a:pt x="219459" y="0"/>
                  </a:cubicBezTo>
                  <a:lnTo>
                    <a:pt x="2053251" y="0"/>
                  </a:lnTo>
                  <a:cubicBezTo>
                    <a:pt x="2174455" y="0"/>
                    <a:pt x="2272710" y="98255"/>
                    <a:pt x="2272710" y="219459"/>
                  </a:cubicBezTo>
                  <a:cubicBezTo>
                    <a:pt x="2272710" y="804682"/>
                    <a:pt x="2272709" y="1389904"/>
                    <a:pt x="2272709" y="1975127"/>
                  </a:cubicBezTo>
                  <a:cubicBezTo>
                    <a:pt x="2272709" y="2096331"/>
                    <a:pt x="2174454" y="2194586"/>
                    <a:pt x="2053250" y="2194586"/>
                  </a:cubicBezTo>
                  <a:lnTo>
                    <a:pt x="219459" y="2194585"/>
                  </a:lnTo>
                  <a:cubicBezTo>
                    <a:pt x="98255" y="2194585"/>
                    <a:pt x="0" y="2096330"/>
                    <a:pt x="0" y="1975126"/>
                  </a:cubicBezTo>
                  <a:lnTo>
                    <a:pt x="0" y="219459"/>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287" tIns="144287" rIns="144287" bIns="144287" numCol="1" spcCol="1270" anchor="ctr" anchorCtr="0">
              <a:noAutofit/>
            </a:bodyPr>
            <a:lstStyle/>
            <a:p>
              <a:pPr marL="0" lvl="0" indent="0" algn="ctr" defTabSz="933450">
                <a:lnSpc>
                  <a:spcPct val="90000"/>
                </a:lnSpc>
                <a:spcBef>
                  <a:spcPct val="0"/>
                </a:spcBef>
                <a:spcAft>
                  <a:spcPct val="35000"/>
                </a:spcAft>
                <a:buNone/>
              </a:pPr>
              <a:br>
                <a:rPr lang="fr-FR" sz="3200" kern="1200"/>
              </a:br>
              <a:r>
                <a:rPr lang="fr-FR" sz="2800" kern="1200"/>
                <a:t>Correct</a:t>
              </a:r>
            </a:p>
            <a:p>
              <a:pPr marL="0" lvl="0" indent="0" algn="ctr" defTabSz="933450">
                <a:lnSpc>
                  <a:spcPct val="90000"/>
                </a:lnSpc>
                <a:spcBef>
                  <a:spcPct val="0"/>
                </a:spcBef>
                <a:spcAft>
                  <a:spcPct val="35000"/>
                </a:spcAft>
                <a:buNone/>
              </a:pPr>
              <a:r>
                <a:rPr lang="fr-FR" sz="2800" kern="1200"/>
                <a:t>Correct </a:t>
              </a:r>
              <a:r>
                <a:rPr lang="fr-FR" sz="2800" kern="1200" dirty="0"/>
                <a:t>errors and weaknesses in early releases and restart the cycle.</a:t>
              </a:r>
            </a:p>
          </p:txBody>
        </p:sp>
      </p:grpSp>
    </p:spTree>
    <p:extLst>
      <p:ext uri="{BB962C8B-B14F-4D97-AF65-F5344CB8AC3E}">
        <p14:creationId xmlns:p14="http://schemas.microsoft.com/office/powerpoint/2010/main" val="216684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fade">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fade">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6</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49" y="377280"/>
            <a:ext cx="203627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OneDrive Vs SharePoint and Teams </a:t>
            </a:r>
            <a:r>
              <a:rPr lang="en-US" altLang="x-none" sz="7200" b="1" dirty="0" err="1">
                <a:solidFill>
                  <a:srgbClr val="000000"/>
                </a:solidFill>
                <a:latin typeface="Montserrat Semi" charset="0"/>
                <a:ea typeface="Montserrat Semi" charset="0"/>
                <a:cs typeface="Montserrat Semi" charset="0"/>
                <a:sym typeface="Poppins Medium" charset="0"/>
              </a:rPr>
              <a:t>Positioning</a:t>
            </a:r>
            <a:endParaRPr lang="x-none" altLang="x-none" sz="7200" b="1" dirty="0">
              <a:solidFill>
                <a:srgbClr val="000000"/>
              </a:solidFill>
              <a:latin typeface="Montserrat Semi" charset="0"/>
              <a:ea typeface="Montserrat Semi" charset="0"/>
              <a:cs typeface="Montserrat Semi" charset="0"/>
              <a:sym typeface="Poppins Medium" charset="0"/>
            </a:endParaRPr>
          </a:p>
        </p:txBody>
      </p:sp>
      <p:pic>
        <p:nvPicPr>
          <p:cNvPr id="9" name="Image 8">
            <a:extLst>
              <a:ext uri="{FF2B5EF4-FFF2-40B4-BE49-F238E27FC236}">
                <a16:creationId xmlns:a16="http://schemas.microsoft.com/office/drawing/2014/main" id="{604CEC00-75B8-43AE-ACA2-82052E135B20}"/>
              </a:ext>
            </a:extLst>
          </p:cNvPr>
          <p:cNvPicPr>
            <a:picLocks noChangeAspect="1"/>
          </p:cNvPicPr>
          <p:nvPr/>
        </p:nvPicPr>
        <p:blipFill rotWithShape="1">
          <a:blip r:embed="rId3">
            <a:extLst>
              <a:ext uri="{28A0092B-C50C-407E-A947-70E740481C1C}">
                <a14:useLocalDpi xmlns:a14="http://schemas.microsoft.com/office/drawing/2010/main" val="0"/>
              </a:ext>
            </a:extLst>
          </a:blip>
          <a:srcRect l="5444" t="5882" r="9897"/>
          <a:stretch/>
        </p:blipFill>
        <p:spPr>
          <a:xfrm>
            <a:off x="1462808" y="2394917"/>
            <a:ext cx="8280920" cy="3958602"/>
          </a:xfrm>
          <a:prstGeom prst="rect">
            <a:avLst/>
          </a:prstGeom>
        </p:spPr>
      </p:pic>
      <p:sp>
        <p:nvSpPr>
          <p:cNvPr id="10" name="ZoneTexte 9">
            <a:extLst>
              <a:ext uri="{FF2B5EF4-FFF2-40B4-BE49-F238E27FC236}">
                <a16:creationId xmlns:a16="http://schemas.microsoft.com/office/drawing/2014/main" id="{8CED4072-FFDD-4BB8-A6F5-5C8FB75DD9BC}"/>
              </a:ext>
            </a:extLst>
          </p:cNvPr>
          <p:cNvSpPr txBox="1"/>
          <p:nvPr/>
        </p:nvSpPr>
        <p:spPr>
          <a:xfrm>
            <a:off x="3617996" y="10502393"/>
            <a:ext cx="5328592" cy="2246769"/>
          </a:xfrm>
          <a:prstGeom prst="rect">
            <a:avLst/>
          </a:prstGeom>
          <a:noFill/>
        </p:spPr>
        <p:txBody>
          <a:bodyPr wrap="square" rtlCol="0">
            <a:spAutoFit/>
          </a:bodyPr>
          <a:lstStyle/>
          <a:p>
            <a:pPr marL="285750" indent="-285750">
              <a:buFont typeface="Arial" panose="020B0604020202020204" pitchFamily="34" charset="0"/>
              <a:buChar char="•"/>
            </a:pPr>
            <a:r>
              <a:rPr lang="fr-CA" sz="3000" dirty="0">
                <a:solidFill>
                  <a:schemeClr val="bg1"/>
                </a:solidFill>
              </a:rPr>
              <a:t>Online private document storage platform</a:t>
            </a:r>
          </a:p>
          <a:p>
            <a:pPr marL="285750" indent="-285750">
              <a:buFont typeface="Arial" panose="020B0604020202020204" pitchFamily="34" charset="0"/>
              <a:buChar char="•"/>
            </a:pPr>
            <a:r>
              <a:rPr lang="fr-CA" sz="3000" dirty="0">
                <a:solidFill>
                  <a:schemeClr val="bg1"/>
                </a:solidFill>
              </a:rPr>
              <a:t>Tool: document library</a:t>
            </a:r>
          </a:p>
          <a:p>
            <a:endParaRPr lang="fr-CA" dirty="0"/>
          </a:p>
        </p:txBody>
      </p:sp>
      <p:sp>
        <p:nvSpPr>
          <p:cNvPr id="11" name="ZoneTexte 10">
            <a:extLst>
              <a:ext uri="{FF2B5EF4-FFF2-40B4-BE49-F238E27FC236}">
                <a16:creationId xmlns:a16="http://schemas.microsoft.com/office/drawing/2014/main" id="{D8A45B35-D9E4-4D7D-B434-1C7676E5118A}"/>
              </a:ext>
            </a:extLst>
          </p:cNvPr>
          <p:cNvSpPr txBox="1"/>
          <p:nvPr/>
        </p:nvSpPr>
        <p:spPr>
          <a:xfrm>
            <a:off x="3604948" y="7585408"/>
            <a:ext cx="6120681" cy="2246769"/>
          </a:xfrm>
          <a:prstGeom prst="rect">
            <a:avLst/>
          </a:prstGeom>
          <a:noFill/>
        </p:spPr>
        <p:txBody>
          <a:bodyPr wrap="square" rtlCol="0">
            <a:spAutoFit/>
          </a:bodyPr>
          <a:lstStyle/>
          <a:p>
            <a:pPr marL="285750" indent="-285750">
              <a:buFont typeface="Arial" panose="020B0604020202020204" pitchFamily="34" charset="0"/>
              <a:buChar char="•"/>
            </a:pPr>
            <a:r>
              <a:rPr lang="fr-CA" sz="3000" dirty="0">
                <a:solidFill>
                  <a:schemeClr val="bg1"/>
                </a:solidFill>
              </a:rPr>
              <a:t>Online Collaboration Tool</a:t>
            </a:r>
          </a:p>
          <a:p>
            <a:pPr marL="285750" indent="-285750">
              <a:buFont typeface="Arial" panose="020B0604020202020204" pitchFamily="34" charset="0"/>
              <a:buChar char="•"/>
            </a:pPr>
            <a:r>
              <a:rPr lang="fr-CA" sz="3000" dirty="0">
                <a:solidFill>
                  <a:schemeClr val="bg1"/>
                </a:solidFill>
              </a:rPr>
              <a:t>A business portal</a:t>
            </a:r>
          </a:p>
          <a:p>
            <a:pPr marL="285750" indent="-285750">
              <a:buFont typeface="Arial" panose="020B0604020202020204" pitchFamily="34" charset="0"/>
              <a:buChar char="•"/>
            </a:pPr>
            <a:r>
              <a:rPr lang="fr-CA" sz="3000" dirty="0">
                <a:solidFill>
                  <a:schemeClr val="bg1"/>
                </a:solidFill>
              </a:rPr>
              <a:t>Tools: document libraries, calendars, task list</a:t>
            </a:r>
            <a:r>
              <a:rPr lang="fr-CA" sz="3000" dirty="0"/>
              <a:t>...</a:t>
            </a:r>
          </a:p>
          <a:p>
            <a:endParaRPr lang="fr-CA" dirty="0"/>
          </a:p>
        </p:txBody>
      </p:sp>
      <p:pic>
        <p:nvPicPr>
          <p:cNvPr id="12" name="Image 11">
            <a:extLst>
              <a:ext uri="{FF2B5EF4-FFF2-40B4-BE49-F238E27FC236}">
                <a16:creationId xmlns:a16="http://schemas.microsoft.com/office/drawing/2014/main" id="{1221B557-8D95-4D49-A65A-8D8C7822C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781" y="10510083"/>
            <a:ext cx="2142140" cy="1188277"/>
          </a:xfrm>
          <a:prstGeom prst="rect">
            <a:avLst/>
          </a:prstGeom>
        </p:spPr>
      </p:pic>
      <p:pic>
        <p:nvPicPr>
          <p:cNvPr id="16" name="Image 15">
            <a:extLst>
              <a:ext uri="{FF2B5EF4-FFF2-40B4-BE49-F238E27FC236}">
                <a16:creationId xmlns:a16="http://schemas.microsoft.com/office/drawing/2014/main" id="{763F017E-3980-44C4-81DF-169284802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30" y="7461397"/>
            <a:ext cx="2934757" cy="1138133"/>
          </a:xfrm>
          <a:prstGeom prst="rect">
            <a:avLst/>
          </a:prstGeom>
        </p:spPr>
      </p:pic>
      <p:sp>
        <p:nvSpPr>
          <p:cNvPr id="22" name="ZoneTexte 21">
            <a:extLst>
              <a:ext uri="{FF2B5EF4-FFF2-40B4-BE49-F238E27FC236}">
                <a16:creationId xmlns:a16="http://schemas.microsoft.com/office/drawing/2014/main" id="{D277F38B-0378-4EE4-AEE4-D9D0AF0C6302}"/>
              </a:ext>
            </a:extLst>
          </p:cNvPr>
          <p:cNvSpPr txBox="1"/>
          <p:nvPr/>
        </p:nvSpPr>
        <p:spPr>
          <a:xfrm>
            <a:off x="1254225" y="8386267"/>
            <a:ext cx="1857447" cy="630942"/>
          </a:xfrm>
          <a:prstGeom prst="rect">
            <a:avLst/>
          </a:prstGeom>
          <a:noFill/>
        </p:spPr>
        <p:txBody>
          <a:bodyPr wrap="square" rtlCol="0">
            <a:spAutoFit/>
          </a:bodyPr>
          <a:lstStyle/>
          <a:p>
            <a:r>
              <a:rPr lang="fr-FR" sz="3500" b="1" dirty="0">
                <a:solidFill>
                  <a:srgbClr val="5558AF"/>
                </a:solidFill>
                <a:latin typeface="Segoe UI" panose="020B0502040204020203" pitchFamily="34" charset="0"/>
                <a:cs typeface="Segoe UI" panose="020B0502040204020203" pitchFamily="34" charset="0"/>
              </a:rPr>
              <a:t>Teams</a:t>
            </a:r>
          </a:p>
        </p:txBody>
      </p:sp>
      <p:grpSp>
        <p:nvGrpSpPr>
          <p:cNvPr id="5" name="Groupe 4">
            <a:extLst>
              <a:ext uri="{FF2B5EF4-FFF2-40B4-BE49-F238E27FC236}">
                <a16:creationId xmlns:a16="http://schemas.microsoft.com/office/drawing/2014/main" id="{D5E62FDD-6B24-4A8D-B9D5-DA49FBCB8061}"/>
              </a:ext>
            </a:extLst>
          </p:cNvPr>
          <p:cNvGrpSpPr/>
          <p:nvPr/>
        </p:nvGrpSpPr>
        <p:grpSpPr>
          <a:xfrm>
            <a:off x="12506653" y="2394917"/>
            <a:ext cx="11296325" cy="9205025"/>
            <a:chOff x="12506653" y="2394917"/>
            <a:chExt cx="11296325" cy="9205025"/>
          </a:xfrm>
        </p:grpSpPr>
        <p:pic>
          <p:nvPicPr>
            <p:cNvPr id="20" name="Image 19">
              <a:extLst>
                <a:ext uri="{FF2B5EF4-FFF2-40B4-BE49-F238E27FC236}">
                  <a16:creationId xmlns:a16="http://schemas.microsoft.com/office/drawing/2014/main" id="{1B161802-BA02-42E1-B0C7-EC3165812E84}"/>
                </a:ext>
              </a:extLst>
            </p:cNvPr>
            <p:cNvPicPr>
              <a:picLocks noChangeAspect="1"/>
            </p:cNvPicPr>
            <p:nvPr/>
          </p:nvPicPr>
          <p:blipFill rotWithShape="1">
            <a:blip r:embed="rId6"/>
            <a:srcRect b="37228"/>
            <a:stretch/>
          </p:blipFill>
          <p:spPr>
            <a:xfrm>
              <a:off x="12506653" y="2394917"/>
              <a:ext cx="11296325" cy="5854619"/>
            </a:xfrm>
            <a:prstGeom prst="rect">
              <a:avLst/>
            </a:prstGeom>
          </p:spPr>
        </p:pic>
        <p:pic>
          <p:nvPicPr>
            <p:cNvPr id="2" name="Image 1">
              <a:extLst>
                <a:ext uri="{FF2B5EF4-FFF2-40B4-BE49-F238E27FC236}">
                  <a16:creationId xmlns:a16="http://schemas.microsoft.com/office/drawing/2014/main" id="{075F1EC4-9DEB-450B-B105-D8C58F8B22B2}"/>
                </a:ext>
              </a:extLst>
            </p:cNvPr>
            <p:cNvPicPr>
              <a:picLocks noChangeAspect="1"/>
            </p:cNvPicPr>
            <p:nvPr/>
          </p:nvPicPr>
          <p:blipFill>
            <a:blip r:embed="rId7"/>
            <a:stretch>
              <a:fillRect/>
            </a:stretch>
          </p:blipFill>
          <p:spPr>
            <a:xfrm>
              <a:off x="12925963" y="8289108"/>
              <a:ext cx="5022901" cy="3310834"/>
            </a:xfrm>
            <a:prstGeom prst="rect">
              <a:avLst/>
            </a:prstGeom>
          </p:spPr>
        </p:pic>
        <p:pic>
          <p:nvPicPr>
            <p:cNvPr id="4" name="Image 3">
              <a:extLst>
                <a:ext uri="{FF2B5EF4-FFF2-40B4-BE49-F238E27FC236}">
                  <a16:creationId xmlns:a16="http://schemas.microsoft.com/office/drawing/2014/main" id="{F48106EC-E91E-47CC-AD8C-BCDBF3CB304D}"/>
                </a:ext>
              </a:extLst>
            </p:cNvPr>
            <p:cNvPicPr>
              <a:picLocks noChangeAspect="1"/>
            </p:cNvPicPr>
            <p:nvPr/>
          </p:nvPicPr>
          <p:blipFill>
            <a:blip r:embed="rId8"/>
            <a:stretch>
              <a:fillRect/>
            </a:stretch>
          </p:blipFill>
          <p:spPr>
            <a:xfrm>
              <a:off x="18186330" y="8287448"/>
              <a:ext cx="5254695" cy="3310834"/>
            </a:xfrm>
            <a:prstGeom prst="rect">
              <a:avLst/>
            </a:prstGeom>
          </p:spPr>
        </p:pic>
      </p:grpSp>
    </p:spTree>
    <p:extLst>
      <p:ext uri="{BB962C8B-B14F-4D97-AF65-F5344CB8AC3E}">
        <p14:creationId xmlns:p14="http://schemas.microsoft.com/office/powerpoint/2010/main" val="1163909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7</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377280"/>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contents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pic>
        <p:nvPicPr>
          <p:cNvPr id="4" name="Image 3" descr="Une image contenant capture d’écran, texte, logiciel, Police&#10;&#10;Description générée automatiquement">
            <a:extLst>
              <a:ext uri="{FF2B5EF4-FFF2-40B4-BE49-F238E27FC236}">
                <a16:creationId xmlns:a16="http://schemas.microsoft.com/office/drawing/2014/main" id="{241E96B8-FBB6-640F-AB1C-38CEB4AFFFC5}"/>
              </a:ext>
            </a:extLst>
          </p:cNvPr>
          <p:cNvPicPr>
            <a:picLocks noChangeAspect="1"/>
          </p:cNvPicPr>
          <p:nvPr/>
        </p:nvPicPr>
        <p:blipFill>
          <a:blip r:embed="rId2"/>
          <a:stretch>
            <a:fillRect/>
          </a:stretch>
        </p:blipFill>
        <p:spPr>
          <a:xfrm>
            <a:off x="526705" y="9413016"/>
            <a:ext cx="5967078" cy="2787413"/>
          </a:xfrm>
          <a:prstGeom prst="rect">
            <a:avLst/>
          </a:prstGeom>
        </p:spPr>
      </p:pic>
      <p:pic>
        <p:nvPicPr>
          <p:cNvPr id="9" name="Image 8" descr="Une image contenant texte, capture d’écran, Police&#10;&#10;Description générée automatiquement">
            <a:extLst>
              <a:ext uri="{FF2B5EF4-FFF2-40B4-BE49-F238E27FC236}">
                <a16:creationId xmlns:a16="http://schemas.microsoft.com/office/drawing/2014/main" id="{0AA6D8C9-18D8-139E-25C7-58CB93EDE7F2}"/>
              </a:ext>
            </a:extLst>
          </p:cNvPr>
          <p:cNvPicPr>
            <a:picLocks noChangeAspect="1"/>
          </p:cNvPicPr>
          <p:nvPr/>
        </p:nvPicPr>
        <p:blipFill>
          <a:blip r:embed="rId3"/>
          <a:stretch>
            <a:fillRect/>
          </a:stretch>
        </p:blipFill>
        <p:spPr>
          <a:xfrm>
            <a:off x="17012010" y="9422858"/>
            <a:ext cx="5899083" cy="1254995"/>
          </a:xfrm>
          <a:prstGeom prst="rect">
            <a:avLst/>
          </a:prstGeom>
        </p:spPr>
      </p:pic>
      <p:sp>
        <p:nvSpPr>
          <p:cNvPr id="2" name="Rectangle 1"/>
          <p:cNvSpPr/>
          <p:nvPr/>
        </p:nvSpPr>
        <p:spPr bwMode="auto">
          <a:xfrm>
            <a:off x="896330" y="2161193"/>
            <a:ext cx="23321006" cy="7214796"/>
          </a:xfrm>
          <a:prstGeom prst="rect">
            <a:avLst/>
          </a:prstGeom>
        </p:spPr>
        <p:txBody>
          <a:bodyPr wrap="square">
            <a:spAutoFit/>
          </a:bodyPr>
          <a:lstStyle/>
          <a:p>
            <a:pPr>
              <a:lnSpc>
                <a:spcPct val="180000"/>
              </a:lnSpc>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 SharePoint site can contain organized information in the items on the site. Many elements are available and here are the main ones: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Document libraries: true containers of information, there are some variants: image libraries, form libraries. </a:t>
            </a:r>
          </a:p>
          <a:p>
            <a:pPr>
              <a:lnSpc>
                <a:spcPct val="180000"/>
              </a:lnSpc>
              <a:defRPr/>
            </a:pPr>
            <a:r>
              <a:rPr lang="fr-FR" sz="2300" dirty="0">
                <a:solidFill>
                  <a:srgbClr val="282828"/>
                </a:solidFill>
                <a:latin typeface="Open Sans" panose="020B0606030504020204" pitchFamily="34" charset="0"/>
                <a:ea typeface="Open Sans" panose="020B0606030504020204" pitchFamily="34" charset="0"/>
                <a:cs typeface="Open Sans" panose="020B0606030504020204" pitchFamily="34" charset="0"/>
              </a:rPr>
              <a:t>     </a:t>
            </a: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Libraries can easily replace the file shares that proliferate on servers.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SharePoint lists: Pre-existing or custom, you can think of a SharePoint list as an Excel table - or an Access table - with fields (columns) and records (the list items). SharePoint has many default lists (contacts, calendars, surveys, tasks...).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Web pages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Wiki pages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Discussion Forums</a:t>
            </a:r>
          </a:p>
          <a:p>
            <a:pPr marL="342900" indent="-342900">
              <a:lnSpc>
                <a:spcPct val="180000"/>
              </a:lnSpc>
              <a:buFont typeface="Arial" panose="020B0604020202020204" pitchFamily="34" charset="0"/>
              <a:buChar char="•"/>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Apps...</a:t>
            </a:r>
          </a:p>
          <a:p>
            <a:pPr marL="342900" indent="-342900">
              <a:lnSpc>
                <a:spcPct val="180000"/>
              </a:lnSpc>
              <a:buFont typeface="Arial" panose="020B0604020202020204" pitchFamily="34" charset="0"/>
              <a:buChar char="•"/>
              <a:defRPr/>
            </a:pPr>
            <a:endParaRPr lang="fr-FR" sz="22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80000"/>
              </a:lnSpc>
              <a:defRPr/>
            </a:pPr>
            <a:r>
              <a:rPr lang="fr-FR" sz="2300" b="0" i="0" dirty="0">
                <a:solidFill>
                  <a:srgbClr val="282828"/>
                </a:solidFill>
                <a:effectLst/>
                <a:latin typeface="Open Sans" panose="020B0606030504020204" pitchFamily="34" charset="0"/>
                <a:ea typeface="Open Sans" panose="020B0606030504020204" pitchFamily="34" charset="0"/>
                <a:cs typeface="Open Sans" panose="020B0606030504020204" pitchFamily="34" charset="0"/>
              </a:rPr>
              <a:t>Each item can be placed on a page of the site as Web Parts using online editing tools.</a:t>
            </a:r>
            <a:endParaRPr lang="en-US" sz="2300" dirty="0">
              <a:solidFill>
                <a:srgbClr val="29282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 6">
            <a:extLst>
              <a:ext uri="{FF2B5EF4-FFF2-40B4-BE49-F238E27FC236}">
                <a16:creationId xmlns:a16="http://schemas.microsoft.com/office/drawing/2014/main" id="{6493C520-25C1-483F-8E91-45E86E63E62E}"/>
              </a:ext>
            </a:extLst>
          </p:cNvPr>
          <p:cNvPicPr>
            <a:picLocks noChangeAspect="1"/>
          </p:cNvPicPr>
          <p:nvPr/>
        </p:nvPicPr>
        <p:blipFill>
          <a:blip r:embed="rId4"/>
          <a:stretch>
            <a:fillRect/>
          </a:stretch>
        </p:blipFill>
        <p:spPr>
          <a:xfrm>
            <a:off x="6719392" y="9413015"/>
            <a:ext cx="5301665" cy="3417495"/>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D8C2C43C-90D1-4696-89C6-DC4E9F3AE5FC}"/>
              </a:ext>
            </a:extLst>
          </p:cNvPr>
          <p:cNvPicPr>
            <a:picLocks noChangeAspect="1"/>
          </p:cNvPicPr>
          <p:nvPr/>
        </p:nvPicPr>
        <p:blipFill>
          <a:blip r:embed="rId5"/>
          <a:stretch>
            <a:fillRect/>
          </a:stretch>
        </p:blipFill>
        <p:spPr>
          <a:xfrm>
            <a:off x="12275262" y="9396524"/>
            <a:ext cx="4432718" cy="4014204"/>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377BF3D5-6248-4B2E-9D08-51DBB42D77EE}"/>
              </a:ext>
            </a:extLst>
          </p:cNvPr>
          <p:cNvPicPr>
            <a:picLocks noChangeAspect="1"/>
          </p:cNvPicPr>
          <p:nvPr/>
        </p:nvPicPr>
        <p:blipFill>
          <a:blip r:embed="rId6"/>
          <a:stretch>
            <a:fillRect/>
          </a:stretch>
        </p:blipFill>
        <p:spPr>
          <a:xfrm>
            <a:off x="17063654" y="10988806"/>
            <a:ext cx="6771044" cy="2421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23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Effect transition="in" filter="fade">
                                      <p:cBhvr>
                                        <p:cTn id="5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8</a:t>
            </a:fld>
            <a:endParaRPr lang="x-none" altLang="x-none" dirty="0">
              <a:solidFill>
                <a:srgbClr val="9B9A9C"/>
              </a:solidFill>
              <a:latin typeface="Montserrat" charset="0"/>
              <a:ea typeface="Montserrat" charset="0"/>
              <a:cs typeface="Montserrat" charset="0"/>
            </a:endParaRPr>
          </a:p>
        </p:txBody>
      </p:sp>
      <p:pic>
        <p:nvPicPr>
          <p:cNvPr id="4" name="Image 3" descr="Une image contenant texte, capture d’écran, Police&#10;&#10;Description générée automatiquement">
            <a:extLst>
              <a:ext uri="{FF2B5EF4-FFF2-40B4-BE49-F238E27FC236}">
                <a16:creationId xmlns:a16="http://schemas.microsoft.com/office/drawing/2014/main" id="{6B30010D-30FB-7E40-8630-1AF8E2A3B58C}"/>
              </a:ext>
            </a:extLst>
          </p:cNvPr>
          <p:cNvPicPr>
            <a:picLocks noChangeAspect="1"/>
          </p:cNvPicPr>
          <p:nvPr/>
        </p:nvPicPr>
        <p:blipFill>
          <a:blip r:embed="rId2"/>
          <a:stretch>
            <a:fillRect/>
          </a:stretch>
        </p:blipFill>
        <p:spPr>
          <a:xfrm>
            <a:off x="16314834" y="7250842"/>
            <a:ext cx="3438006" cy="6111908"/>
          </a:xfrm>
          <a:prstGeom prst="rect">
            <a:avLst/>
          </a:prstGeom>
        </p:spPr>
      </p:pic>
      <p:sp>
        <p:nvSpPr>
          <p:cNvPr id="8" name="Text Box 3"/>
          <p:cNvSpPr txBox="1">
            <a:spLocks/>
          </p:cNvSpPr>
          <p:nvPr/>
        </p:nvSpPr>
        <p:spPr bwMode="auto">
          <a:xfrm>
            <a:off x="2182950" y="449288"/>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contents</a:t>
            </a:r>
            <a:r>
              <a:rPr lang="en-US" altLang="x-none" sz="7200" b="1" dirty="0">
                <a:solidFill>
                  <a:srgbClr val="000000"/>
                </a:solidFill>
                <a:latin typeface="Montserrat Semi" charset="0"/>
                <a:ea typeface="Montserrat Semi" charset="0"/>
                <a:cs typeface="Montserrat Semi" charset="0"/>
                <a:sym typeface="Poppins Medium" charset="0"/>
              </a:rPr>
              <a:t>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2" name="Rectangle 1"/>
          <p:cNvSpPr/>
          <p:nvPr/>
        </p:nvSpPr>
        <p:spPr bwMode="auto">
          <a:xfrm>
            <a:off x="896330" y="2161193"/>
            <a:ext cx="13959966" cy="10979672"/>
          </a:xfrm>
          <a:prstGeom prst="rect">
            <a:avLst/>
          </a:prstGeom>
        </p:spPr>
        <p:txBody>
          <a:bodyPr wrap="square">
            <a:spAutoFit/>
          </a:bodyPr>
          <a:lstStyle/>
          <a:p>
            <a:pPr>
              <a:lnSpc>
                <a:spcPct val="180000"/>
              </a:lnSpc>
              <a:defRPr/>
            </a:pPr>
            <a:r>
              <a:rPr lang="fr-FR" sz="2200" b="0" i="0" u="sng" dirty="0">
                <a:solidFill>
                  <a:srgbClr val="282828"/>
                </a:solidFill>
                <a:effectLst/>
                <a:latin typeface="Roboto"/>
              </a:rPr>
              <a:t>Web Parts</a:t>
            </a:r>
          </a:p>
          <a:p>
            <a:pPr>
              <a:lnSpc>
                <a:spcPct val="180000"/>
              </a:lnSpc>
              <a:defRPr/>
            </a:pPr>
            <a:r>
              <a:rPr lang="fr-FR" sz="2200" b="0" i="0" dirty="0">
                <a:solidFill>
                  <a:srgbClr val="282828"/>
                </a:solidFill>
                <a:effectLst/>
                <a:latin typeface="Roboto"/>
              </a:rPr>
              <a:t>Web Parts are SharePoint items that are placed on a Web page in the portal. A Web Part can display a document library, list, report, video, and so on in its zone.</a:t>
            </a:r>
          </a:p>
          <a:p>
            <a:pPr>
              <a:lnSpc>
                <a:spcPct val="180000"/>
              </a:lnSpc>
              <a:defRPr/>
            </a:pPr>
            <a:r>
              <a:rPr lang="fr-FR" sz="2200" b="0" i="0" dirty="0">
                <a:solidFill>
                  <a:srgbClr val="282828"/>
                </a:solidFill>
                <a:effectLst/>
                <a:latin typeface="Roboto"/>
              </a:rPr>
              <a:t>All items in a site, some of which are available in the Quick Launch bar on the left, can be used as Web Parts. A Web Part has its own display characteristics (dimensions, sorting, filter...) independent of the display of the original item.</a:t>
            </a:r>
          </a:p>
          <a:p>
            <a:pPr>
              <a:lnSpc>
                <a:spcPct val="180000"/>
              </a:lnSpc>
              <a:defRPr/>
            </a:pPr>
            <a:r>
              <a:rPr lang="fr-FR" sz="2200" u="sng" dirty="0">
                <a:solidFill>
                  <a:srgbClr val="282828"/>
                </a:solidFill>
                <a:latin typeface="Roboto"/>
              </a:rPr>
              <a:t>The document library</a:t>
            </a:r>
          </a:p>
          <a:p>
            <a:pPr>
              <a:lnSpc>
                <a:spcPct val="180000"/>
              </a:lnSpc>
              <a:defRPr/>
            </a:pPr>
            <a:r>
              <a:rPr lang="fr-FR" sz="2200" b="0" i="0" dirty="0">
                <a:solidFill>
                  <a:srgbClr val="282828"/>
                </a:solidFill>
                <a:effectLst/>
                <a:latin typeface="Roboto"/>
              </a:rPr>
              <a:t>A document library created on the site can be placed on the home page in a Web Part by using the </a:t>
            </a:r>
            <a:r>
              <a:rPr lang="fr-FR" sz="2200" b="1" i="0" dirty="0">
                <a:solidFill>
                  <a:srgbClr val="282828"/>
                </a:solidFill>
                <a:effectLst/>
                <a:latin typeface="Roboto"/>
              </a:rPr>
              <a:t>Edit</a:t>
            </a:r>
            <a:r>
              <a:rPr lang="fr-FR" sz="2200" b="0" i="0" dirty="0">
                <a:solidFill>
                  <a:srgbClr val="282828"/>
                </a:solidFill>
                <a:effectLst/>
                <a:latin typeface="Roboto"/>
              </a:rPr>
              <a:t> button and page editing mode. In addition, sorting in the default library view may differ from that in the Web Part.</a:t>
            </a:r>
          </a:p>
          <a:p>
            <a:pPr>
              <a:lnSpc>
                <a:spcPct val="180000"/>
              </a:lnSpc>
              <a:defRPr/>
            </a:pPr>
            <a:r>
              <a:rPr lang="fr-FR" sz="2200" u="sng" dirty="0">
                <a:solidFill>
                  <a:srgbClr val="282828"/>
                </a:solidFill>
                <a:latin typeface="Roboto"/>
              </a:rPr>
              <a:t>The Quick Launch link bar</a:t>
            </a:r>
            <a:endParaRPr lang="fr-FR" sz="2200" b="0" i="0" u="sng" dirty="0">
              <a:solidFill>
                <a:srgbClr val="282828"/>
              </a:solidFill>
              <a:effectLst/>
              <a:latin typeface="Roboto"/>
            </a:endParaRPr>
          </a:p>
          <a:p>
            <a:pPr>
              <a:lnSpc>
                <a:spcPct val="180000"/>
              </a:lnSpc>
              <a:defRPr/>
            </a:pPr>
            <a:r>
              <a:rPr lang="fr-FR" sz="2200" b="0" i="0" dirty="0">
                <a:solidFill>
                  <a:srgbClr val="282828"/>
                </a:solidFill>
                <a:effectLst/>
                <a:latin typeface="Roboto"/>
              </a:rPr>
              <a:t>The </a:t>
            </a:r>
            <a:r>
              <a:rPr lang="fr-FR" sz="2200" b="1" i="0" dirty="0">
                <a:solidFill>
                  <a:srgbClr val="282828"/>
                </a:solidFill>
                <a:effectLst/>
                <a:latin typeface="Roboto"/>
              </a:rPr>
              <a:t>Quick Launch</a:t>
            </a:r>
            <a:r>
              <a:rPr lang="fr-FR" sz="2200" b="0" i="0" dirty="0">
                <a:solidFill>
                  <a:srgbClr val="282828"/>
                </a:solidFill>
                <a:effectLst/>
                <a:latin typeface="Roboto"/>
              </a:rPr>
              <a:t> link bar groups all items in the site (libraries, lists, forums, and so on) by object type. We will see that the content and order of the Quick Launch bar are completely customizable. Similarly, you can use certain SharePoint items in Web Parts on a Web page without a link in the Quick Launch. The tabs at the top of the page (or top link bar) are used to distinguish a site from its subsites. When creating portal elements, creating subsites provides a well-siloed view of the information available on the portal.</a:t>
            </a:r>
            <a:endParaRPr lang="fr-FR" sz="2200" dirty="0">
              <a:solidFill>
                <a:srgbClr val="282828"/>
              </a:solidFill>
              <a:latin typeface="Roboto"/>
            </a:endParaRPr>
          </a:p>
        </p:txBody>
      </p:sp>
      <p:pic>
        <p:nvPicPr>
          <p:cNvPr id="5" name="Image 4">
            <a:extLst>
              <a:ext uri="{FF2B5EF4-FFF2-40B4-BE49-F238E27FC236}">
                <a16:creationId xmlns:a16="http://schemas.microsoft.com/office/drawing/2014/main" id="{695ECFED-FF89-4B72-B0AC-E90D24D89B1D}"/>
              </a:ext>
            </a:extLst>
          </p:cNvPr>
          <p:cNvPicPr>
            <a:picLocks noChangeAspect="1"/>
          </p:cNvPicPr>
          <p:nvPr/>
        </p:nvPicPr>
        <p:blipFill>
          <a:blip r:embed="rId3"/>
          <a:stretch>
            <a:fillRect/>
          </a:stretch>
        </p:blipFill>
        <p:spPr>
          <a:xfrm>
            <a:off x="16314834" y="1529557"/>
            <a:ext cx="6230841" cy="5328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9666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p:cNvSpPr>
          <p:nvPr/>
        </p:nvSpPr>
        <p:spPr bwMode="auto">
          <a:xfrm>
            <a:off x="22545675" y="12448902"/>
            <a:ext cx="8953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50DB6F24-78AF-B74A-8CA2-6EFA4B1A3171}" type="slidenum">
              <a:rPr lang="x-none" altLang="x-none" smtClean="0">
                <a:solidFill>
                  <a:srgbClr val="9B9A9C"/>
                </a:solidFill>
                <a:latin typeface="Montserrat" charset="0"/>
                <a:ea typeface="Montserrat" charset="0"/>
                <a:cs typeface="Montserrat" charset="0"/>
              </a:rPr>
              <a:pPr algn="ctr" eaLnBrk="1">
                <a:defRPr/>
              </a:pPr>
              <a:t>9</a:t>
            </a:fld>
            <a:endParaRPr lang="x-none" altLang="x-none" dirty="0">
              <a:solidFill>
                <a:srgbClr val="9B9A9C"/>
              </a:solidFill>
              <a:latin typeface="Montserrat" charset="0"/>
              <a:ea typeface="Montserrat" charset="0"/>
              <a:cs typeface="Montserrat" charset="0"/>
            </a:endParaRPr>
          </a:p>
        </p:txBody>
      </p:sp>
      <p:sp>
        <p:nvSpPr>
          <p:cNvPr id="8" name="Text Box 3"/>
          <p:cNvSpPr txBox="1">
            <a:spLocks/>
          </p:cNvSpPr>
          <p:nvPr/>
        </p:nvSpPr>
        <p:spPr bwMode="auto">
          <a:xfrm>
            <a:off x="2182950" y="449288"/>
            <a:ext cx="1677780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7200" b="1" dirty="0">
                <a:solidFill>
                  <a:srgbClr val="000000"/>
                </a:solidFill>
                <a:latin typeface="Montserrat Semi" charset="0"/>
                <a:ea typeface="Montserrat Semi" charset="0"/>
                <a:cs typeface="Montserrat Semi" charset="0"/>
                <a:sym typeface="Poppins Medium" charset="0"/>
              </a:rPr>
              <a:t>The </a:t>
            </a:r>
            <a:r>
              <a:rPr lang="en-US" altLang="x-none" sz="7200" b="1" dirty="0" err="1">
                <a:solidFill>
                  <a:srgbClr val="000000"/>
                </a:solidFill>
                <a:latin typeface="Montserrat Semi" charset="0"/>
                <a:ea typeface="Montserrat Semi" charset="0"/>
                <a:cs typeface="Montserrat Semi" charset="0"/>
                <a:sym typeface="Poppins Medium" charset="0"/>
              </a:rPr>
              <a:t>contents</a:t>
            </a:r>
            <a:r>
              <a:rPr lang="en-US" altLang="x-none" sz="7200" b="1" dirty="0">
                <a:solidFill>
                  <a:srgbClr val="000000"/>
                </a:solidFill>
                <a:latin typeface="Montserrat Semi" charset="0"/>
                <a:ea typeface="Montserrat Semi" charset="0"/>
                <a:cs typeface="Montserrat Semi" charset="0"/>
                <a:sym typeface="Poppins Medium" charset="0"/>
              </a:rPr>
              <a:t> of a SharePoint site</a:t>
            </a:r>
            <a:endParaRPr lang="x-none" altLang="x-none" sz="7200" b="1" dirty="0">
              <a:solidFill>
                <a:srgbClr val="000000"/>
              </a:solidFill>
              <a:latin typeface="Montserrat Semi" charset="0"/>
              <a:ea typeface="Montserrat Semi" charset="0"/>
              <a:cs typeface="Montserrat Semi" charset="0"/>
              <a:sym typeface="Poppins Medium" charset="0"/>
            </a:endParaRPr>
          </a:p>
        </p:txBody>
      </p:sp>
      <p:sp>
        <p:nvSpPr>
          <p:cNvPr id="7" name="ZoneTexte 6">
            <a:extLst>
              <a:ext uri="{FF2B5EF4-FFF2-40B4-BE49-F238E27FC236}">
                <a16:creationId xmlns:a16="http://schemas.microsoft.com/office/drawing/2014/main" id="{322CD689-1C01-4491-A053-65B1C1F88251}"/>
              </a:ext>
            </a:extLst>
          </p:cNvPr>
          <p:cNvSpPr txBox="1"/>
          <p:nvPr/>
        </p:nvSpPr>
        <p:spPr>
          <a:xfrm>
            <a:off x="526703" y="2321496"/>
            <a:ext cx="22914321" cy="6106800"/>
          </a:xfrm>
          <a:prstGeom prst="rect">
            <a:avLst/>
          </a:prstGeom>
          <a:noFill/>
        </p:spPr>
        <p:txBody>
          <a:bodyPr wrap="square">
            <a:spAutoFit/>
          </a:bodyPr>
          <a:lstStyle/>
          <a:p>
            <a:pPr>
              <a:lnSpc>
                <a:spcPct val="180000"/>
              </a:lnSpc>
              <a:defRPr/>
            </a:pPr>
            <a:r>
              <a:rPr lang="fr-FR" sz="2200" b="0" i="0" u="sng" dirty="0">
                <a:solidFill>
                  <a:srgbClr val="282828"/>
                </a:solidFill>
                <a:effectLst/>
                <a:latin typeface="Roboto"/>
              </a:rPr>
              <a:t>The top link bar</a:t>
            </a:r>
          </a:p>
          <a:p>
            <a:pPr>
              <a:lnSpc>
                <a:spcPct val="180000"/>
              </a:lnSpc>
              <a:defRPr/>
            </a:pPr>
            <a:r>
              <a:rPr lang="fr-FR" sz="2200" b="0" i="0" dirty="0">
                <a:solidFill>
                  <a:srgbClr val="282828"/>
                </a:solidFill>
                <a:effectLst/>
                <a:latin typeface="Roboto"/>
              </a:rPr>
              <a:t>The tabs at the top of the page (or top link bar) are used to distinguish a site from its subsites. When creating portal elements, creating subsites provides a well-siloed view of the information available on the portal.</a:t>
            </a:r>
          </a:p>
          <a:p>
            <a:pPr>
              <a:lnSpc>
                <a:spcPct val="180000"/>
              </a:lnSpc>
              <a:defRPr/>
            </a:pPr>
            <a:r>
              <a:rPr lang="fr-FR" sz="2200" u="sng" dirty="0">
                <a:solidFill>
                  <a:srgbClr val="292829"/>
                </a:solidFill>
                <a:latin typeface="Open Sans" charset="0"/>
                <a:ea typeface="Open Sans" charset="0"/>
                <a:cs typeface="Open Sans" charset="0"/>
              </a:rPr>
              <a:t>The Settings button</a:t>
            </a:r>
          </a:p>
          <a:p>
            <a:pPr>
              <a:lnSpc>
                <a:spcPct val="180000"/>
              </a:lnSpc>
              <a:defRPr/>
            </a:pPr>
            <a:r>
              <a:rPr lang="fr-FR" sz="2200" dirty="0">
                <a:solidFill>
                  <a:srgbClr val="292829"/>
                </a:solidFill>
                <a:latin typeface="Open Sans" charset="0"/>
                <a:ea typeface="Open Sans" charset="0"/>
                <a:cs typeface="Open Sans" charset="0"/>
              </a:rPr>
              <a:t>Finally, note the Settings button at the top right of each portal page, to the left of the user button. This button is most commonly used by administrators. It allows:</a:t>
            </a:r>
          </a:p>
          <a:p>
            <a:pPr>
              <a:lnSpc>
                <a:spcPct val="180000"/>
              </a:lnSpc>
              <a:defRPr/>
            </a:pPr>
            <a:r>
              <a:rPr lang="fr-FR" sz="2200" dirty="0">
                <a:solidFill>
                  <a:srgbClr val="292829"/>
                </a:solidFill>
                <a:latin typeface="Open Sans" charset="0"/>
                <a:ea typeface="Open Sans" charset="0"/>
                <a:cs typeface="Open Sans" charset="0"/>
              </a:rPr>
              <a:t>Change site permissions (Share With command)</a:t>
            </a:r>
          </a:p>
          <a:p>
            <a:pPr>
              <a:lnSpc>
                <a:spcPct val="180000"/>
              </a:lnSpc>
              <a:defRPr/>
            </a:pPr>
            <a:r>
              <a:rPr lang="fr-FR" sz="2200" dirty="0">
                <a:solidFill>
                  <a:srgbClr val="292829"/>
                </a:solidFill>
                <a:latin typeface="Open Sans" charset="0"/>
                <a:ea typeface="Open Sans" charset="0"/>
                <a:cs typeface="Open Sans" charset="0"/>
              </a:rPr>
              <a:t>The creation of the elements of the site (subsites, libraries, lists...) via the </a:t>
            </a:r>
            <a:r>
              <a:rPr lang="fr-FR" sz="2200" b="1" dirty="0">
                <a:solidFill>
                  <a:srgbClr val="292829"/>
                </a:solidFill>
                <a:latin typeface="Open Sans" charset="0"/>
                <a:ea typeface="Open Sans" charset="0"/>
                <a:cs typeface="Open Sans" charset="0"/>
              </a:rPr>
              <a:t>Add an application</a:t>
            </a:r>
            <a:r>
              <a:rPr lang="fr-FR" sz="2200" dirty="0">
                <a:solidFill>
                  <a:srgbClr val="292829"/>
                </a:solidFill>
                <a:latin typeface="Open Sans" charset="0"/>
                <a:ea typeface="Open Sans" charset="0"/>
                <a:cs typeface="Open Sans" charset="0"/>
              </a:rPr>
              <a:t> command;</a:t>
            </a:r>
          </a:p>
          <a:p>
            <a:pPr>
              <a:lnSpc>
                <a:spcPct val="180000"/>
              </a:lnSpc>
              <a:defRPr/>
            </a:pPr>
            <a:r>
              <a:rPr lang="fr-FR" sz="2200" dirty="0">
                <a:solidFill>
                  <a:srgbClr val="292829"/>
                </a:solidFill>
                <a:latin typeface="Open Sans" charset="0"/>
                <a:ea typeface="Open Sans" charset="0"/>
                <a:cs typeface="Open Sans" charset="0"/>
              </a:rPr>
              <a:t>Changing the order of the Web Parts to edit mode of the web pages of the portal (changing the order of the Web Parts, adding new Web Parts, removing Web Parts) using </a:t>
            </a:r>
            <a:r>
              <a:rPr lang="fr-FR" sz="2200" b="1" dirty="0">
                <a:solidFill>
                  <a:srgbClr val="292829"/>
                </a:solidFill>
                <a:latin typeface="Open Sans" charset="0"/>
                <a:ea typeface="Open Sans" charset="0"/>
                <a:cs typeface="Open Sans" charset="0"/>
              </a:rPr>
              <a:t>the Edit Page</a:t>
            </a:r>
            <a:r>
              <a:rPr lang="fr-FR" sz="2200" dirty="0">
                <a:solidFill>
                  <a:srgbClr val="292829"/>
                </a:solidFill>
                <a:latin typeface="Open Sans" charset="0"/>
                <a:ea typeface="Open Sans" charset="0"/>
                <a:cs typeface="Open Sans" charset="0"/>
              </a:rPr>
              <a:t> command;</a:t>
            </a:r>
          </a:p>
          <a:p>
            <a:pPr>
              <a:lnSpc>
                <a:spcPct val="180000"/>
              </a:lnSpc>
              <a:defRPr/>
            </a:pPr>
            <a:r>
              <a:rPr lang="fr-FR" sz="2200" dirty="0">
                <a:solidFill>
                  <a:srgbClr val="292829"/>
                </a:solidFill>
                <a:latin typeface="Open Sans" charset="0"/>
                <a:ea typeface="Open Sans" charset="0"/>
                <a:cs typeface="Open Sans" charset="0"/>
              </a:rPr>
              <a:t>Access the Site and Site Collection Administration Settings page through the </a:t>
            </a:r>
            <a:r>
              <a:rPr lang="fr-FR" sz="2200" b="1" dirty="0">
                <a:solidFill>
                  <a:srgbClr val="292829"/>
                </a:solidFill>
                <a:latin typeface="Open Sans" charset="0"/>
                <a:ea typeface="Open Sans" charset="0"/>
                <a:cs typeface="Open Sans" charset="0"/>
              </a:rPr>
              <a:t>Site Settings</a:t>
            </a:r>
            <a:r>
              <a:rPr lang="fr-FR" sz="2200" dirty="0">
                <a:solidFill>
                  <a:srgbClr val="292829"/>
                </a:solidFill>
                <a:latin typeface="Open Sans" charset="0"/>
                <a:ea typeface="Open Sans" charset="0"/>
                <a:cs typeface="Open Sans" charset="0"/>
              </a:rPr>
              <a:t> command.</a:t>
            </a:r>
          </a:p>
          <a:p>
            <a:pPr>
              <a:lnSpc>
                <a:spcPct val="180000"/>
              </a:lnSpc>
              <a:defRPr/>
            </a:pPr>
            <a:r>
              <a:rPr lang="fr-FR" sz="2200" dirty="0">
                <a:solidFill>
                  <a:srgbClr val="292829"/>
                </a:solidFill>
                <a:latin typeface="Open Sans" charset="0"/>
                <a:ea typeface="Open Sans" charset="0"/>
                <a:cs typeface="Open Sans" charset="0"/>
              </a:rPr>
              <a:t>Change the theme of a site using the </a:t>
            </a:r>
            <a:r>
              <a:rPr lang="fr-FR" sz="2200" b="1" dirty="0">
                <a:solidFill>
                  <a:srgbClr val="292829"/>
                </a:solidFill>
                <a:latin typeface="Open Sans" charset="0"/>
                <a:ea typeface="Open Sans" charset="0"/>
                <a:cs typeface="Open Sans" charset="0"/>
              </a:rPr>
              <a:t>Change Appearance</a:t>
            </a:r>
            <a:r>
              <a:rPr lang="fr-FR" sz="2200" dirty="0">
                <a:solidFill>
                  <a:srgbClr val="292829"/>
                </a:solidFill>
                <a:latin typeface="Open Sans" charset="0"/>
                <a:ea typeface="Open Sans" charset="0"/>
                <a:cs typeface="Open Sans" charset="0"/>
              </a:rPr>
              <a:t> command.</a:t>
            </a:r>
            <a:endParaRPr lang="en-US" sz="2200" dirty="0">
              <a:solidFill>
                <a:srgbClr val="292829"/>
              </a:solidFill>
              <a:latin typeface="Open Sans" charset="0"/>
              <a:ea typeface="Open Sans" charset="0"/>
              <a:cs typeface="Open Sans" charset="0"/>
            </a:endParaRPr>
          </a:p>
        </p:txBody>
      </p:sp>
      <p:pic>
        <p:nvPicPr>
          <p:cNvPr id="5" name="Image 4">
            <a:extLst>
              <a:ext uri="{FF2B5EF4-FFF2-40B4-BE49-F238E27FC236}">
                <a16:creationId xmlns:a16="http://schemas.microsoft.com/office/drawing/2014/main" id="{17E4B0D8-A196-4E00-A610-0A316A752FBA}"/>
              </a:ext>
            </a:extLst>
          </p:cNvPr>
          <p:cNvPicPr>
            <a:picLocks noChangeAspect="1"/>
          </p:cNvPicPr>
          <p:nvPr/>
        </p:nvPicPr>
        <p:blipFill>
          <a:blip r:embed="rId2"/>
          <a:stretch>
            <a:fillRect/>
          </a:stretch>
        </p:blipFill>
        <p:spPr>
          <a:xfrm>
            <a:off x="5101282" y="8438319"/>
            <a:ext cx="14794389" cy="504441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049D4FE-70B8-48E7-A629-82A62497ABE5}"/>
              </a:ext>
            </a:extLst>
          </p:cNvPr>
          <p:cNvSpPr/>
          <p:nvPr/>
        </p:nvSpPr>
        <p:spPr bwMode="auto">
          <a:xfrm>
            <a:off x="5101282" y="8802217"/>
            <a:ext cx="3490318" cy="288032"/>
          </a:xfrm>
          <a:prstGeom prst="rect">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noFill/>
              <a:effectLst/>
              <a:latin typeface="Poppins" charset="0"/>
              <a:ea typeface="Poppins" charset="0"/>
              <a:cs typeface="Poppins" charset="0"/>
              <a:sym typeface="Poppins" charset="0"/>
            </a:endParaRPr>
          </a:p>
        </p:txBody>
      </p:sp>
      <p:sp>
        <p:nvSpPr>
          <p:cNvPr id="3" name="Ellipse 2">
            <a:extLst>
              <a:ext uri="{FF2B5EF4-FFF2-40B4-BE49-F238E27FC236}">
                <a16:creationId xmlns:a16="http://schemas.microsoft.com/office/drawing/2014/main" id="{D4DC8302-6DFD-497A-A03B-B7F4A149EC43}"/>
              </a:ext>
            </a:extLst>
          </p:cNvPr>
          <p:cNvSpPr/>
          <p:nvPr/>
        </p:nvSpPr>
        <p:spPr bwMode="auto">
          <a:xfrm>
            <a:off x="18528704" y="8428296"/>
            <a:ext cx="432048" cy="373921"/>
          </a:xfrm>
          <a:prstGeom prst="ellipse">
            <a:avLst/>
          </a:prstGeom>
          <a:noFill/>
          <a:ln w="12700" cap="flat" cmpd="sng" algn="ctr">
            <a:solidFill>
              <a:srgbClr val="FF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3278533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fade">
                                      <p:cBhvr>
                                        <p:cTn id="3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ModernAudienceTargetUserField xmlns="527836fb-dd0d-4100-8339-ce537f506566">
      <UserInfo>
        <DisplayName/>
        <AccountId xsi:nil="true"/>
        <AccountType/>
      </UserInfo>
    </_ModernAudienceTargetUserField>
    <TaxCatchAll xmlns="70d28f07-6b0f-4c22-a56b-9bf303bbe28f" xsi:nil="true"/>
    <lcf76f155ced4ddcb4097134ff3c332f xmlns="527836fb-dd0d-4100-8339-ce537f5065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F75D5949CB224F8E1DFCE9A2A52BD3" ma:contentTypeVersion="15" ma:contentTypeDescription="Crée un document." ma:contentTypeScope="" ma:versionID="f60a18f237de516729ef65760ee730fd">
  <xsd:schema xmlns:xsd="http://www.w3.org/2001/XMLSchema" xmlns:xs="http://www.w3.org/2001/XMLSchema" xmlns:p="http://schemas.microsoft.com/office/2006/metadata/properties" xmlns:ns2="527836fb-dd0d-4100-8339-ce537f506566" xmlns:ns3="70d28f07-6b0f-4c22-a56b-9bf303bbe28f" targetNamespace="http://schemas.microsoft.com/office/2006/metadata/properties" ma:root="true" ma:fieldsID="3ad82c767807285fe103b5277dfac14b" ns2:_="" ns3:_="">
    <xsd:import namespace="527836fb-dd0d-4100-8339-ce537f506566"/>
    <xsd:import namespace="70d28f07-6b0f-4c22-a56b-9bf303bbe28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_ModernAudienceTargetUserField" minOccurs="0"/>
                <xsd:element ref="ns2:_ModernAudienceAadObjectI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836fb-dd0d-4100-8339-ce537f506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ModernAudienceTargetUserField" ma:index="15"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16" nillable="true" ma:displayName="AudienceIds" ma:list="{2e68873f-2736-4eca-86e1-c64098f6ef0f}" ma:internalName="_ModernAudienceAadObjectIds" ma:readOnly="true" ma:showField="_AadObjectIdForUser"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9fa39ea2-04cb-4669-8d92-bcedff166a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d28f07-6b0f-4c22-a56b-9bf303bbe28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0afd0d-697b-445e-bb87-594028d39a49}" ma:internalName="TaxCatchAll" ma:showField="CatchAllData" ma:web="70d28f07-6b0f-4c22-a56b-9bf303bbe28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93CF1A-B1D8-4BE7-8731-309C205F95BA}">
  <ds:schemaRefs>
    <ds:schemaRef ds:uri="http://schemas.microsoft.com/sharepoint/v3/contenttype/forms"/>
  </ds:schemaRefs>
</ds:datastoreItem>
</file>

<file path=customXml/itemProps2.xml><?xml version="1.0" encoding="utf-8"?>
<ds:datastoreItem xmlns:ds="http://schemas.openxmlformats.org/officeDocument/2006/customXml" ds:itemID="{5AE38CDD-55AE-4D08-A3B1-8D251B8F6D75}">
  <ds:schemaRefs>
    <ds:schemaRef ds:uri="http://schemas.microsoft.com/office/2006/metadata/properties"/>
    <ds:schemaRef ds:uri="http://purl.org/dc/dcmitype/"/>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6c9e7efe-57f2-42c2-b18a-ea5d9224d6fc"/>
    <ds:schemaRef ds:uri="http://schemas.microsoft.com/office/infopath/2007/PartnerControls"/>
    <ds:schemaRef ds:uri="70d28f07-6b0f-4c22-a56b-9bf303bbe28f"/>
    <ds:schemaRef ds:uri="527836fb-dd0d-4100-8339-ce537f506566"/>
  </ds:schemaRefs>
</ds:datastoreItem>
</file>

<file path=customXml/itemProps3.xml><?xml version="1.0" encoding="utf-8"?>
<ds:datastoreItem xmlns:ds="http://schemas.openxmlformats.org/officeDocument/2006/customXml" ds:itemID="{A4D386F0-9EE5-40DC-86A8-647047F43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7836fb-dd0d-4100-8339-ce537f506566"/>
    <ds:schemaRef ds:uri="70d28f07-6b0f-4c22-a56b-9bf303bbe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15308</TotalTime>
  <Words>4277</Words>
  <Application>Microsoft Office PowerPoint</Application>
  <PresentationFormat>Custom</PresentationFormat>
  <Paragraphs>428</Paragraphs>
  <Slides>30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Calibri Light</vt:lpstr>
      <vt:lpstr>Helvetica Neue</vt:lpstr>
      <vt:lpstr>Montserrat</vt:lpstr>
      <vt:lpstr>Montserrat Semi</vt:lpstr>
      <vt:lpstr>Open Sans</vt:lpstr>
      <vt:lpstr>Poppins</vt:lpstr>
      <vt:lpstr>Roboto</vt:lpstr>
      <vt:lpstr>Segoe UI</vt:lpstr>
      <vt:lpstr>Office 2013 - 2022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365 groups</vt:lpstr>
      <vt:lpstr>Office 365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 Dubois</dc:creator>
  <cp:lastModifiedBy>Vikrant Bhasin</cp:lastModifiedBy>
  <cp:revision>255</cp:revision>
  <dcterms:modified xsi:type="dcterms:W3CDTF">2025-01-15T14:24:51Z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0x010100A6F75D5949CB224F8E1DFCE9A2A52BD3</vt:lpwstr>
  </property>
  <property fmtid="{D5CDD505-2E9C-101B-9397-08002B2CF9AE}" pid="3" name="Département">
    <vt:lpwstr/>
  </property>
  <property fmtid="{D5CDD505-2E9C-101B-9397-08002B2CF9AE}" pid="4" name="Department">
    <vt:lpwstr>2;#Vente|2cf97805-3bb9-4bec-af8d-478205f62ae6</vt:lpwstr>
  </property>
  <property fmtid="{D5CDD505-2E9C-101B-9397-08002B2CF9AE}" pid="5" name="MediaServiceImageTags">
    <vt:lpwstr/>
  </property>
</Properties>
</file>