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4"/>
  </p:sldMasterIdLst>
  <p:notesMasterIdLst>
    <p:notesMasterId r:id="rId35"/>
  </p:notesMasterIdLst>
  <p:handoutMasterIdLst>
    <p:handoutMasterId r:id="rId36"/>
  </p:handoutMasterIdLst>
  <p:sldIdLst>
    <p:sldId id="259" r:id="rId5"/>
    <p:sldId id="2076137595" r:id="rId6"/>
    <p:sldId id="261" r:id="rId7"/>
    <p:sldId id="300" r:id="rId8"/>
    <p:sldId id="287" r:id="rId9"/>
    <p:sldId id="327" r:id="rId10"/>
    <p:sldId id="291" r:id="rId11"/>
    <p:sldId id="292" r:id="rId12"/>
    <p:sldId id="293" r:id="rId13"/>
    <p:sldId id="294" r:id="rId14"/>
    <p:sldId id="290" r:id="rId15"/>
    <p:sldId id="302" r:id="rId16"/>
    <p:sldId id="2076137593" r:id="rId17"/>
    <p:sldId id="2076137594" r:id="rId18"/>
    <p:sldId id="311" r:id="rId19"/>
    <p:sldId id="312" r:id="rId20"/>
    <p:sldId id="310" r:id="rId21"/>
    <p:sldId id="313" r:id="rId22"/>
    <p:sldId id="314" r:id="rId23"/>
    <p:sldId id="315" r:id="rId24"/>
    <p:sldId id="295" r:id="rId25"/>
    <p:sldId id="298" r:id="rId26"/>
    <p:sldId id="303" r:id="rId27"/>
    <p:sldId id="296" r:id="rId28"/>
    <p:sldId id="304" r:id="rId29"/>
    <p:sldId id="305" r:id="rId30"/>
    <p:sldId id="306" r:id="rId31"/>
    <p:sldId id="308" r:id="rId32"/>
    <p:sldId id="309" r:id="rId33"/>
    <p:sldId id="307" r:id="rId34"/>
  </p:sldIdLst>
  <p:sldSz cx="24384000" cy="13716000"/>
  <p:notesSz cx="6858000" cy="9144000"/>
  <p:defaultTextStyle>
    <a:defPPr>
      <a:defRPr lang="en-US"/>
    </a:defPPr>
    <a:lvl1pPr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1pPr>
    <a:lvl2pPr marL="457200" indent="-2286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2pPr>
    <a:lvl3pPr marL="914400" indent="-4572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3pPr>
    <a:lvl4pPr marL="1371600" indent="-6858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4pPr>
    <a:lvl5pPr marL="1828800" indent="-9144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5pPr>
    <a:lvl6pPr marL="2286000" algn="l" defTabSz="914400" rtl="0" eaLnBrk="1" latinLnBrk="0" hangingPunct="1">
      <a:defRPr sz="2000" kern="1200">
        <a:solidFill>
          <a:srgbClr val="74808C"/>
        </a:solidFill>
        <a:latin typeface="Poppins" charset="0"/>
        <a:ea typeface="Poppins" charset="0"/>
        <a:cs typeface="Poppins" charset="0"/>
        <a:sym typeface="Poppins" charset="0"/>
      </a:defRPr>
    </a:lvl6pPr>
    <a:lvl7pPr marL="2743200" algn="l" defTabSz="914400" rtl="0" eaLnBrk="1" latinLnBrk="0" hangingPunct="1">
      <a:defRPr sz="2000" kern="1200">
        <a:solidFill>
          <a:srgbClr val="74808C"/>
        </a:solidFill>
        <a:latin typeface="Poppins" charset="0"/>
        <a:ea typeface="Poppins" charset="0"/>
        <a:cs typeface="Poppins" charset="0"/>
        <a:sym typeface="Poppins" charset="0"/>
      </a:defRPr>
    </a:lvl7pPr>
    <a:lvl8pPr marL="3200400" algn="l" defTabSz="914400" rtl="0" eaLnBrk="1" latinLnBrk="0" hangingPunct="1">
      <a:defRPr sz="2000" kern="1200">
        <a:solidFill>
          <a:srgbClr val="74808C"/>
        </a:solidFill>
        <a:latin typeface="Poppins" charset="0"/>
        <a:ea typeface="Poppins" charset="0"/>
        <a:cs typeface="Poppins" charset="0"/>
        <a:sym typeface="Poppins" charset="0"/>
      </a:defRPr>
    </a:lvl8pPr>
    <a:lvl9pPr marL="3657600" algn="l" defTabSz="914400" rtl="0" eaLnBrk="1" latinLnBrk="0" hangingPunct="1">
      <a:defRPr sz="2000" kern="1200">
        <a:solidFill>
          <a:srgbClr val="74808C"/>
        </a:solidFill>
        <a:latin typeface="Poppins" charset="0"/>
        <a:ea typeface="Poppins" charset="0"/>
        <a:cs typeface="Poppins" charset="0"/>
        <a:sym typeface="Poppins" charset="0"/>
      </a:defRPr>
    </a:lvl9pPr>
  </p:defaultTextStyle>
  <p:extLst>
    <p:ext uri="{521415D9-36F7-43E2-AB2F-B90AF26B5E84}">
      <p14:sectionLst xmlns:p14="http://schemas.microsoft.com/office/powerpoint/2010/main">
        <p14:section name="Accueil" id="{86D722EF-463A-4F5C-A641-FD591B6F18CC}">
          <p14:sldIdLst>
            <p14:sldId id="259"/>
            <p14:sldId id="2076137595"/>
          </p14:sldIdLst>
        </p14:section>
        <p14:section name="Introduction Générale" id="{D15E4A00-9445-4D93-B477-76133BBD3F2F}">
          <p14:sldIdLst>
            <p14:sldId id="261"/>
            <p14:sldId id="300"/>
            <p14:sldId id="287"/>
          </p14:sldIdLst>
        </p14:section>
        <p14:section name="Utiliser SharePoint pour créer un intranet" id="{29541C0C-1A3A-45E2-9DEB-DE8FEA3694CC}">
          <p14:sldIdLst>
            <p14:sldId id="327"/>
          </p14:sldIdLst>
        </p14:section>
        <p14:section name="Le contenu d'un site SharePoint" id="{CA8792E2-6B0B-4112-9EE2-6660AC5621A9}">
          <p14:sldIdLst>
            <p14:sldId id="291"/>
            <p14:sldId id="292"/>
            <p14:sldId id="293"/>
            <p14:sldId id="294"/>
          </p14:sldIdLst>
        </p14:section>
        <p14:section name="L'architecture dans SharePoint" id="{3BF980C7-B04E-445F-9A04-0ACA35444FD2}">
          <p14:sldIdLst>
            <p14:sldId id="290"/>
            <p14:sldId id="302"/>
          </p14:sldIdLst>
        </p14:section>
        <p14:section name="Les groupes Office 365" id="{1413B78A-235A-4FC3-9A3F-D03140D0C7FB}">
          <p14:sldIdLst>
            <p14:sldId id="2076137593"/>
            <p14:sldId id="2076137594"/>
            <p14:sldId id="311"/>
            <p14:sldId id="312"/>
            <p14:sldId id="310"/>
            <p14:sldId id="313"/>
            <p14:sldId id="314"/>
            <p14:sldId id="315"/>
          </p14:sldIdLst>
        </p14:section>
        <p14:section name="Le portail d'administration SharePoint" id="{C47746DF-286D-4B0C-AA12-F36282F24413}">
          <p14:sldIdLst>
            <p14:sldId id="295"/>
            <p14:sldId id="298"/>
            <p14:sldId id="303"/>
            <p14:sldId id="296"/>
            <p14:sldId id="304"/>
            <p14:sldId id="305"/>
            <p14:sldId id="306"/>
            <p14:sldId id="308"/>
            <p14:sldId id="309"/>
            <p14:sldId id="307"/>
          </p14:sldIdLst>
        </p14:section>
      </p14:sectionLst>
    </p:ext>
    <p:ext uri="{EFAFB233-063F-42B5-8137-9DF3F51BA10A}">
      <p15:sldGuideLst xmlns:p15="http://schemas.microsoft.com/office/powerpoint/2012/main">
        <p15:guide id="1" pos="740">
          <p15:clr>
            <a:srgbClr val="A4A3A4"/>
          </p15:clr>
        </p15:guide>
        <p15:guide id="2" orient="horz" pos="691">
          <p15:clr>
            <a:srgbClr val="A4A3A4"/>
          </p15:clr>
        </p15:guide>
        <p15:guide id="3" orient="horz" pos="7903" userDrawn="1">
          <p15:clr>
            <a:srgbClr val="A4A3A4"/>
          </p15:clr>
        </p15:guide>
        <p15:guide id="4" pos="14620">
          <p15:clr>
            <a:srgbClr val="A4A3A4"/>
          </p15:clr>
        </p15:guide>
        <p15:guide id="5"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92829"/>
    <a:srgbClr val="C4CBD1"/>
    <a:srgbClr val="416FFE"/>
    <a:srgbClr val="000000"/>
    <a:srgbClr val="F0F4F7"/>
    <a:srgbClr val="7E7C80"/>
    <a:srgbClr val="878588"/>
    <a:srgbClr val="F74B53"/>
    <a:srgbClr val="262D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FD1E06-0F30-41D4-8617-1FF28B1339DA}" v="15" dt="2025-01-15T14:29:31.8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97" autoAdjust="0"/>
    <p:restoredTop sz="90385" autoAdjust="0"/>
  </p:normalViewPr>
  <p:slideViewPr>
    <p:cSldViewPr showGuides="1">
      <p:cViewPr varScale="1">
        <p:scale>
          <a:sx n="37" d="100"/>
          <a:sy n="37" d="100"/>
        </p:scale>
        <p:origin x="403" y="259"/>
      </p:cViewPr>
      <p:guideLst>
        <p:guide pos="740"/>
        <p:guide orient="horz" pos="691"/>
        <p:guide orient="horz" pos="7903"/>
        <p:guide pos="14620"/>
        <p:guide pos="7680"/>
      </p:guideLst>
    </p:cSldViewPr>
  </p:slideViewPr>
  <p:notesTextViewPr>
    <p:cViewPr>
      <p:scale>
        <a:sx n="3" d="2"/>
        <a:sy n="3" d="2"/>
      </p:scale>
      <p:origin x="0" y="0"/>
    </p:cViewPr>
  </p:notesTextViewPr>
  <p:sorterViewPr>
    <p:cViewPr>
      <p:scale>
        <a:sx n="73" d="100"/>
        <a:sy n="7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krant Bhasin" userId="aq5z5ncdonzhguixi_0zd-yj1we1um_ewgjiujpnhbs" providerId="LiveId" clId="{0DFD1E06-0F30-41D4-8617-1FF28B1339DA}"/>
    <pc:docChg chg="modSld">
      <pc:chgData name="Vikrant Bhasin" userId="aq5z5ncdonzhguixi_0zd-yj1we1um_ewgjiujpnhbs" providerId="LiveId" clId="{0DFD1E06-0F30-41D4-8617-1FF28B1339DA}" dt="2025-01-15T14:29:31.822" v="14" actId="20577"/>
      <pc:docMkLst>
        <pc:docMk/>
      </pc:docMkLst>
      <pc:sldChg chg="modSp">
        <pc:chgData name="Vikrant Bhasin" userId="aq5z5ncdonzhguixi_0zd-yj1we1um_ewgjiujpnhbs" providerId="LiveId" clId="{0DFD1E06-0F30-41D4-8617-1FF28B1339DA}" dt="2025-01-15T14:29:31.822" v="14" actId="20577"/>
        <pc:sldMkLst>
          <pc:docMk/>
          <pc:sldMk cId="2071674080" sldId="259"/>
        </pc:sldMkLst>
        <pc:spChg chg="mod">
          <ac:chgData name="Vikrant Bhasin" userId="aq5z5ncdonzhguixi_0zd-yj1we1um_ewgjiujpnhbs" providerId="LiveId" clId="{0DFD1E06-0F30-41D4-8617-1FF28B1339DA}" dt="2025-01-15T14:29:31.822" v="14" actId="20577"/>
          <ac:spMkLst>
            <pc:docMk/>
            <pc:sldMk cId="2071674080" sldId="259"/>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a:defRPr sz="1200"/>
            </a:lvl1pPr>
          </a:lstStyle>
          <a:p>
            <a:endParaRPr lang="en-US"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a:defRPr sz="1200"/>
            </a:lvl1pPr>
          </a:lstStyle>
          <a:p>
            <a:fld id="{7C28E385-EB9C-564E-9211-E232FEF8F4E8}" type="datetimeFigureOut">
              <a:rPr lang="en-US" altLang="en-US"/>
              <a:pPr/>
              <a:t>1/15/2025</a:t>
            </a:fld>
            <a:endParaRPr lang="en-US"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a:defRPr sz="1200"/>
            </a:lvl1pPr>
          </a:lstStyle>
          <a:p>
            <a:endParaRPr lang="en-US"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a:defRPr sz="1200"/>
            </a:lvl1pPr>
          </a:lstStyle>
          <a:p>
            <a:fld id="{E826F3B1-BF39-5742-BB1D-197BBAEAA9B1}"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sp>
      <p:sp>
        <p:nvSpPr>
          <p:cNvPr id="4098" name="Rectangle 2"/>
          <p:cNvSpPr>
            <a:spLocks noGrp="1"/>
          </p:cNvSpPr>
          <p:nvPr>
            <p:ph type="body" sz="quarter" idx="1"/>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x-none" altLang="x-none" noProof="0">
                <a:sym typeface="Helvetica Neue" charset="0"/>
              </a:rPr>
              <a:t>Click to edit Master text styles</a:t>
            </a:r>
          </a:p>
          <a:p>
            <a:pPr lvl="1"/>
            <a:r>
              <a:rPr lang="x-none" altLang="x-none" noProof="0">
                <a:sym typeface="Helvetica Neue" charset="0"/>
              </a:rPr>
              <a:t>Second level</a:t>
            </a:r>
          </a:p>
          <a:p>
            <a:pPr lvl="2"/>
            <a:r>
              <a:rPr lang="x-none" altLang="x-none" noProof="0">
                <a:sym typeface="Helvetica Neue" charset="0"/>
              </a:rPr>
              <a:t>Third level</a:t>
            </a:r>
          </a:p>
          <a:p>
            <a:pPr lvl="3"/>
            <a:r>
              <a:rPr lang="x-none" altLang="x-none" noProof="0">
                <a:sym typeface="Helvetica Neue" charset="0"/>
              </a:rPr>
              <a:t>Fourth level</a:t>
            </a:r>
          </a:p>
          <a:p>
            <a:pPr lvl="4"/>
            <a:r>
              <a:rPr lang="x-none" altLang="x-none" noProof="0">
                <a:sym typeface="Helvetica Neue"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1pPr>
    <a:lvl2pPr indent="2286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2pPr>
    <a:lvl3pPr indent="4572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3pPr>
    <a:lvl4pPr indent="6858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4pPr>
    <a:lvl5pPr indent="9144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98955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7988" y="514350"/>
            <a:ext cx="5949950" cy="3348038"/>
          </a:xfrm>
          <a:prstGeom prst="rect">
            <a:avLst/>
          </a:prstGeo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4294967295"/>
          </p:nvPr>
        </p:nvSpPr>
        <p:spPr>
          <a:xfrm>
            <a:off x="3815375" y="9371285"/>
            <a:ext cx="2918830" cy="493316"/>
          </a:xfrm>
          <a:prstGeom prst="rect">
            <a:avLst/>
          </a:prstGeom>
        </p:spPr>
        <p:txBody>
          <a:bodyPr lIns="87554" tIns="43777" rIns="87554" bIns="43777"/>
          <a:lstStyle/>
          <a:p>
            <a:fld id="{84D9E4CB-ED5D-4417-90D9-A688A6EEB663}" type="slidenum">
              <a:rPr lang="fr-FR" smtClean="0"/>
              <a:pPr/>
              <a:t>13</a:t>
            </a:fld>
            <a:endParaRPr lang="fr-FR" dirty="0"/>
          </a:p>
        </p:txBody>
      </p:sp>
    </p:spTree>
    <p:extLst>
      <p:ext uri="{BB962C8B-B14F-4D97-AF65-F5344CB8AC3E}">
        <p14:creationId xmlns:p14="http://schemas.microsoft.com/office/powerpoint/2010/main" val="1343811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7988" y="514350"/>
            <a:ext cx="5949950" cy="3348038"/>
          </a:xfrm>
          <a:prstGeom prst="rect">
            <a:avLst/>
          </a:prstGeo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4294967295"/>
          </p:nvPr>
        </p:nvSpPr>
        <p:spPr>
          <a:xfrm>
            <a:off x="3815375" y="9371285"/>
            <a:ext cx="2918830" cy="493316"/>
          </a:xfrm>
          <a:prstGeom prst="rect">
            <a:avLst/>
          </a:prstGeom>
        </p:spPr>
        <p:txBody>
          <a:bodyPr lIns="87554" tIns="43777" rIns="87554" bIns="43777"/>
          <a:lstStyle/>
          <a:p>
            <a:fld id="{84D9E4CB-ED5D-4417-90D9-A688A6EEB663}" type="slidenum">
              <a:rPr lang="fr-FR" smtClean="0"/>
              <a:pPr/>
              <a:t>14</a:t>
            </a:fld>
            <a:endParaRPr lang="fr-FR" dirty="0"/>
          </a:p>
        </p:txBody>
      </p:sp>
    </p:spTree>
    <p:extLst>
      <p:ext uri="{BB962C8B-B14F-4D97-AF65-F5344CB8AC3E}">
        <p14:creationId xmlns:p14="http://schemas.microsoft.com/office/powerpoint/2010/main" val="325657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71713" y="1729334"/>
            <a:ext cx="19504148" cy="2178050"/>
          </a:xfrm>
        </p:spPr>
        <p:txBody>
          <a:bodyPr/>
          <a:lstStyle>
            <a:lvl1pPr>
              <a:lnSpc>
                <a:spcPct val="100000"/>
              </a:lnSpc>
              <a:defRPr b="1" i="0">
                <a:solidFill>
                  <a:schemeClr val="bg1"/>
                </a:solidFill>
                <a:latin typeface="Montserrat Semi" charset="0"/>
                <a:ea typeface="Montserrat Semi" charset="0"/>
                <a:cs typeface="Montserrat Semi" charset="0"/>
              </a:defRPr>
            </a:lvl1pPr>
          </a:lstStyle>
          <a:p>
            <a:r>
              <a:rPr lang="en-US"/>
              <a:t>Click to edit Master title style</a:t>
            </a:r>
          </a:p>
        </p:txBody>
      </p:sp>
      <p:sp>
        <p:nvSpPr>
          <p:cNvPr id="3" name="Content Placeholder 2"/>
          <p:cNvSpPr>
            <a:spLocks noGrp="1"/>
          </p:cNvSpPr>
          <p:nvPr>
            <p:ph idx="1"/>
          </p:nvPr>
        </p:nvSpPr>
        <p:spPr>
          <a:xfrm>
            <a:off x="2271713" y="4121696"/>
            <a:ext cx="20477162" cy="7019925"/>
          </a:xfrm>
        </p:spPr>
        <p:txBody>
          <a:bodyPr/>
          <a:lstStyle>
            <a:lvl1pPr algn="just">
              <a:lnSpc>
                <a:spcPct val="180000"/>
              </a:lnSpc>
              <a:defRPr sz="2200"/>
            </a:lvl1pPr>
            <a:lvl2pPr algn="just">
              <a:lnSpc>
                <a:spcPct val="180000"/>
              </a:lnSpc>
              <a:defRPr sz="2200"/>
            </a:lvl2pPr>
            <a:lvl3pPr algn="just">
              <a:lnSpc>
                <a:spcPct val="180000"/>
              </a:lnSpc>
              <a:defRPr sz="2200"/>
            </a:lvl3pPr>
            <a:lvl4pPr algn="just">
              <a:lnSpc>
                <a:spcPct val="180000"/>
              </a:lnSpc>
              <a:defRPr sz="2200"/>
            </a:lvl4pPr>
            <a:lvl5pPr algn="just">
              <a:lnSpc>
                <a:spcPct val="180000"/>
              </a:lnSpc>
              <a:defRPr sz="22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p:cNvSpPr>
          <p:nvPr userDrawn="1">
            <p:ph type="sldNum" sz="quarter" idx="10"/>
          </p:nvPr>
        </p:nvSpPr>
        <p:spPr>
          <a:xfrm>
            <a:off x="22489144" y="12347935"/>
            <a:ext cx="895350" cy="482600"/>
          </a:xfrm>
          <a:prstGeom prst="rect">
            <a:avLst/>
          </a:prstGeom>
        </p:spPr>
        <p:txBody>
          <a:bodyPr/>
          <a:lstStyle>
            <a:lvl1pPr>
              <a:defRPr b="0" i="0">
                <a:solidFill>
                  <a:schemeClr val="accent2"/>
                </a:solidFill>
                <a:latin typeface="Montserrat" charset="0"/>
                <a:ea typeface="Montserrat" charset="0"/>
                <a:cs typeface="Montserrat" charset="0"/>
              </a:defRPr>
            </a:lvl1pPr>
          </a:lstStyle>
          <a:p>
            <a:pPr>
              <a:defRPr/>
            </a:pPr>
            <a:fld id="{C4EB2ADA-83FC-0547-8CB3-FE1D4EC3A4C0}" type="slidenum">
              <a:rPr lang="x-none" altLang="x-none" smtClean="0"/>
              <a:pPr>
                <a:defRPr/>
              </a:pPr>
              <a:t>‹#›</a:t>
            </a:fld>
            <a:endParaRPr lang="x-none" altLang="x-none"/>
          </a:p>
        </p:txBody>
      </p:sp>
    </p:spTree>
    <p:extLst>
      <p:ext uri="{BB962C8B-B14F-4D97-AF65-F5344CB8AC3E}">
        <p14:creationId xmlns:p14="http://schemas.microsoft.com/office/powerpoint/2010/main" val="181360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with photo">
    <p:spTree>
      <p:nvGrpSpPr>
        <p:cNvPr id="1" name=""/>
        <p:cNvGrpSpPr/>
        <p:nvPr/>
      </p:nvGrpSpPr>
      <p:grpSpPr>
        <a:xfrm>
          <a:off x="0" y="0"/>
          <a:ext cx="0" cy="0"/>
          <a:chOff x="0" y="0"/>
          <a:chExt cx="0" cy="0"/>
        </a:xfrm>
      </p:grpSpPr>
      <p:sp>
        <p:nvSpPr>
          <p:cNvPr id="7" name="Rectangle 4"/>
          <p:cNvSpPr>
            <a:spLocks noGrp="1"/>
          </p:cNvSpPr>
          <p:nvPr userDrawn="1">
            <p:ph type="sldNum" sz="quarter" idx="10"/>
          </p:nvPr>
        </p:nvSpPr>
        <p:spPr>
          <a:xfrm>
            <a:off x="22489144" y="12347935"/>
            <a:ext cx="895350" cy="482600"/>
          </a:xfrm>
          <a:prstGeom prst="rect">
            <a:avLst/>
          </a:prstGeom>
        </p:spPr>
        <p:txBody>
          <a:bodyPr/>
          <a:lstStyle>
            <a:lvl1pPr>
              <a:defRPr b="0" i="0">
                <a:solidFill>
                  <a:schemeClr val="accent2"/>
                </a:solidFill>
                <a:latin typeface="Montserrat" charset="0"/>
                <a:ea typeface="Montserrat" charset="0"/>
                <a:cs typeface="Montserrat" charset="0"/>
              </a:defRPr>
            </a:lvl1pPr>
          </a:lstStyle>
          <a:p>
            <a:pPr>
              <a:defRPr/>
            </a:pPr>
            <a:fld id="{C4EB2ADA-83FC-0547-8CB3-FE1D4EC3A4C0}" type="slidenum">
              <a:rPr lang="x-none" altLang="x-none" smtClean="0"/>
              <a:pPr>
                <a:defRPr/>
              </a:pPr>
              <a:t>‹#›</a:t>
            </a:fld>
            <a:endParaRPr lang="x-none" altLang="x-none"/>
          </a:p>
        </p:txBody>
      </p:sp>
      <p:sp>
        <p:nvSpPr>
          <p:cNvPr id="5" name="Picture Placeholder 4"/>
          <p:cNvSpPr>
            <a:spLocks noGrp="1"/>
          </p:cNvSpPr>
          <p:nvPr>
            <p:ph type="pic" sz="quarter" idx="11"/>
          </p:nvPr>
        </p:nvSpPr>
        <p:spPr>
          <a:xfrm>
            <a:off x="1460864" y="1008282"/>
            <a:ext cx="5113337" cy="5111750"/>
          </a:xfrm>
          <a:solidFill>
            <a:schemeClr val="accent1"/>
          </a:solidFill>
        </p:spPr>
        <p:txBody>
          <a:bodyPr/>
          <a:lstStyle/>
          <a:p>
            <a:endParaRPr lang="en-US"/>
          </a:p>
        </p:txBody>
      </p:sp>
      <p:sp>
        <p:nvSpPr>
          <p:cNvPr id="10" name="Picture Placeholder 4"/>
          <p:cNvSpPr>
            <a:spLocks noGrp="1"/>
          </p:cNvSpPr>
          <p:nvPr>
            <p:ph type="pic" sz="quarter" idx="12"/>
          </p:nvPr>
        </p:nvSpPr>
        <p:spPr>
          <a:xfrm>
            <a:off x="6863408" y="1008282"/>
            <a:ext cx="5113337" cy="5111750"/>
          </a:xfrm>
          <a:solidFill>
            <a:schemeClr val="accent1"/>
          </a:solidFill>
        </p:spPr>
        <p:txBody>
          <a:bodyPr/>
          <a:lstStyle/>
          <a:p>
            <a:endParaRPr lang="en-US"/>
          </a:p>
        </p:txBody>
      </p:sp>
      <p:sp>
        <p:nvSpPr>
          <p:cNvPr id="11" name="Picture Placeholder 4"/>
          <p:cNvSpPr>
            <a:spLocks noGrp="1"/>
          </p:cNvSpPr>
          <p:nvPr>
            <p:ph type="pic" sz="quarter" idx="13"/>
          </p:nvPr>
        </p:nvSpPr>
        <p:spPr>
          <a:xfrm>
            <a:off x="12265952" y="1008282"/>
            <a:ext cx="5113337" cy="5111750"/>
          </a:xfrm>
          <a:solidFill>
            <a:schemeClr val="accent1"/>
          </a:solidFill>
        </p:spPr>
        <p:txBody>
          <a:bodyPr/>
          <a:lstStyle/>
          <a:p>
            <a:endParaRPr lang="en-US"/>
          </a:p>
        </p:txBody>
      </p:sp>
      <p:sp>
        <p:nvSpPr>
          <p:cNvPr id="12" name="Picture Placeholder 4"/>
          <p:cNvSpPr>
            <a:spLocks noGrp="1"/>
          </p:cNvSpPr>
          <p:nvPr>
            <p:ph type="pic" sz="quarter" idx="14"/>
          </p:nvPr>
        </p:nvSpPr>
        <p:spPr>
          <a:xfrm>
            <a:off x="17668497" y="1008282"/>
            <a:ext cx="5113337" cy="5111750"/>
          </a:xfrm>
          <a:solidFill>
            <a:schemeClr val="accent1"/>
          </a:solidFill>
        </p:spPr>
        <p:txBody>
          <a:bodyPr/>
          <a:lstStyle/>
          <a:p>
            <a:endParaRPr lang="en-US"/>
          </a:p>
        </p:txBody>
      </p:sp>
      <p:sp>
        <p:nvSpPr>
          <p:cNvPr id="13" name="Picture Placeholder 4"/>
          <p:cNvSpPr>
            <a:spLocks noGrp="1"/>
          </p:cNvSpPr>
          <p:nvPr>
            <p:ph type="pic" sz="quarter" idx="15"/>
          </p:nvPr>
        </p:nvSpPr>
        <p:spPr>
          <a:xfrm>
            <a:off x="1460864" y="6497960"/>
            <a:ext cx="5113337" cy="5111750"/>
          </a:xfrm>
          <a:solidFill>
            <a:schemeClr val="accent1"/>
          </a:solidFill>
        </p:spPr>
        <p:txBody>
          <a:bodyPr/>
          <a:lstStyle/>
          <a:p>
            <a:endParaRPr lang="en-US"/>
          </a:p>
        </p:txBody>
      </p:sp>
      <p:sp>
        <p:nvSpPr>
          <p:cNvPr id="14" name="Picture Placeholder 4"/>
          <p:cNvSpPr>
            <a:spLocks noGrp="1"/>
          </p:cNvSpPr>
          <p:nvPr>
            <p:ph type="pic" sz="quarter" idx="16"/>
          </p:nvPr>
        </p:nvSpPr>
        <p:spPr>
          <a:xfrm>
            <a:off x="6863408" y="6497960"/>
            <a:ext cx="5113337" cy="5111750"/>
          </a:xfrm>
          <a:solidFill>
            <a:schemeClr val="accent1"/>
          </a:solidFill>
        </p:spPr>
        <p:txBody>
          <a:bodyPr/>
          <a:lstStyle/>
          <a:p>
            <a:endParaRPr lang="en-US"/>
          </a:p>
        </p:txBody>
      </p:sp>
      <p:sp>
        <p:nvSpPr>
          <p:cNvPr id="15" name="Picture Placeholder 4"/>
          <p:cNvSpPr>
            <a:spLocks noGrp="1"/>
          </p:cNvSpPr>
          <p:nvPr>
            <p:ph type="pic" sz="quarter" idx="17"/>
          </p:nvPr>
        </p:nvSpPr>
        <p:spPr>
          <a:xfrm>
            <a:off x="12265952" y="6497960"/>
            <a:ext cx="5113337" cy="5111750"/>
          </a:xfrm>
          <a:solidFill>
            <a:schemeClr val="accent1"/>
          </a:solidFill>
        </p:spPr>
        <p:txBody>
          <a:bodyPr/>
          <a:lstStyle/>
          <a:p>
            <a:endParaRPr lang="en-US"/>
          </a:p>
        </p:txBody>
      </p:sp>
      <p:sp>
        <p:nvSpPr>
          <p:cNvPr id="16" name="Picture Placeholder 4"/>
          <p:cNvSpPr>
            <a:spLocks noGrp="1"/>
          </p:cNvSpPr>
          <p:nvPr>
            <p:ph type="pic" sz="quarter" idx="18"/>
          </p:nvPr>
        </p:nvSpPr>
        <p:spPr>
          <a:xfrm>
            <a:off x="17668497" y="6497960"/>
            <a:ext cx="5113337" cy="5111750"/>
          </a:xfrm>
          <a:solidFill>
            <a:schemeClr val="accent1"/>
          </a:solidFill>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with photo">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460864" y="1008282"/>
            <a:ext cx="5113337" cy="5111750"/>
          </a:xfrm>
          <a:solidFill>
            <a:schemeClr val="accent1"/>
          </a:solidFill>
        </p:spPr>
        <p:txBody>
          <a:bodyPr/>
          <a:lstStyle/>
          <a:p>
            <a:endParaRPr lang="en-US"/>
          </a:p>
        </p:txBody>
      </p:sp>
      <p:sp>
        <p:nvSpPr>
          <p:cNvPr id="10" name="Picture Placeholder 4"/>
          <p:cNvSpPr>
            <a:spLocks noGrp="1"/>
          </p:cNvSpPr>
          <p:nvPr>
            <p:ph type="pic" sz="quarter" idx="12"/>
          </p:nvPr>
        </p:nvSpPr>
        <p:spPr>
          <a:xfrm>
            <a:off x="6863408" y="1008282"/>
            <a:ext cx="5113337" cy="5111750"/>
          </a:xfrm>
          <a:solidFill>
            <a:schemeClr val="accent1"/>
          </a:solidFill>
        </p:spPr>
        <p:txBody>
          <a:bodyPr/>
          <a:lstStyle/>
          <a:p>
            <a:endParaRPr lang="en-US"/>
          </a:p>
        </p:txBody>
      </p:sp>
      <p:sp>
        <p:nvSpPr>
          <p:cNvPr id="11" name="Picture Placeholder 4"/>
          <p:cNvSpPr>
            <a:spLocks noGrp="1"/>
          </p:cNvSpPr>
          <p:nvPr>
            <p:ph type="pic" sz="quarter" idx="13"/>
          </p:nvPr>
        </p:nvSpPr>
        <p:spPr>
          <a:xfrm>
            <a:off x="12265952" y="1008282"/>
            <a:ext cx="5113337" cy="5111750"/>
          </a:xfrm>
          <a:solidFill>
            <a:schemeClr val="accent1"/>
          </a:solidFill>
        </p:spPr>
        <p:txBody>
          <a:bodyPr/>
          <a:lstStyle/>
          <a:p>
            <a:endParaRPr lang="en-US"/>
          </a:p>
        </p:txBody>
      </p:sp>
      <p:sp>
        <p:nvSpPr>
          <p:cNvPr id="12" name="Picture Placeholder 4"/>
          <p:cNvSpPr>
            <a:spLocks noGrp="1"/>
          </p:cNvSpPr>
          <p:nvPr>
            <p:ph type="pic" sz="quarter" idx="14"/>
          </p:nvPr>
        </p:nvSpPr>
        <p:spPr>
          <a:xfrm>
            <a:off x="17668497" y="1008282"/>
            <a:ext cx="5113337" cy="5111750"/>
          </a:xfrm>
          <a:solidFill>
            <a:schemeClr val="accent1"/>
          </a:solidFill>
        </p:spPr>
        <p:txBody>
          <a:bodyPr/>
          <a:lstStyle/>
          <a:p>
            <a:endParaRPr lang="en-US"/>
          </a:p>
        </p:txBody>
      </p:sp>
      <p:sp>
        <p:nvSpPr>
          <p:cNvPr id="13" name="Picture Placeholder 4"/>
          <p:cNvSpPr>
            <a:spLocks noGrp="1"/>
          </p:cNvSpPr>
          <p:nvPr>
            <p:ph type="pic" sz="quarter" idx="15"/>
          </p:nvPr>
        </p:nvSpPr>
        <p:spPr>
          <a:xfrm>
            <a:off x="1460864" y="6497960"/>
            <a:ext cx="5113337" cy="5111750"/>
          </a:xfrm>
          <a:solidFill>
            <a:schemeClr val="accent1"/>
          </a:solidFill>
        </p:spPr>
        <p:txBody>
          <a:bodyPr/>
          <a:lstStyle/>
          <a:p>
            <a:endParaRPr lang="en-US"/>
          </a:p>
        </p:txBody>
      </p:sp>
      <p:sp>
        <p:nvSpPr>
          <p:cNvPr id="14" name="Picture Placeholder 4"/>
          <p:cNvSpPr>
            <a:spLocks noGrp="1"/>
          </p:cNvSpPr>
          <p:nvPr>
            <p:ph type="pic" sz="quarter" idx="16"/>
          </p:nvPr>
        </p:nvSpPr>
        <p:spPr>
          <a:xfrm>
            <a:off x="6863408" y="6497960"/>
            <a:ext cx="5113337" cy="5111750"/>
          </a:xfrm>
          <a:solidFill>
            <a:schemeClr val="accent1"/>
          </a:solidFill>
        </p:spPr>
        <p:txBody>
          <a:bodyPr/>
          <a:lstStyle/>
          <a:p>
            <a:endParaRPr lang="en-US"/>
          </a:p>
        </p:txBody>
      </p:sp>
      <p:sp>
        <p:nvSpPr>
          <p:cNvPr id="15" name="Picture Placeholder 4"/>
          <p:cNvSpPr>
            <a:spLocks noGrp="1"/>
          </p:cNvSpPr>
          <p:nvPr>
            <p:ph type="pic" sz="quarter" idx="17"/>
          </p:nvPr>
        </p:nvSpPr>
        <p:spPr>
          <a:xfrm>
            <a:off x="12265952" y="6497960"/>
            <a:ext cx="5113337" cy="5111750"/>
          </a:xfrm>
          <a:solidFill>
            <a:schemeClr val="accent1"/>
          </a:solidFill>
        </p:spPr>
        <p:txBody>
          <a:bodyPr/>
          <a:lstStyle/>
          <a:p>
            <a:endParaRPr lang="en-US"/>
          </a:p>
        </p:txBody>
      </p:sp>
      <p:sp>
        <p:nvSpPr>
          <p:cNvPr id="16" name="Picture Placeholder 4"/>
          <p:cNvSpPr>
            <a:spLocks noGrp="1"/>
          </p:cNvSpPr>
          <p:nvPr>
            <p:ph type="pic" sz="quarter" idx="18"/>
          </p:nvPr>
        </p:nvSpPr>
        <p:spPr>
          <a:xfrm>
            <a:off x="17668497" y="6497960"/>
            <a:ext cx="5113337" cy="5111750"/>
          </a:xfrm>
          <a:solidFill>
            <a:schemeClr val="accent1"/>
          </a:solidFill>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757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bwMode="auto">
          <a:xfrm>
            <a:off x="2120900" y="2278063"/>
            <a:ext cx="20627975" cy="217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x-none" altLang="x-none">
                <a:sym typeface="Poppins Medium" charset="0"/>
              </a:rPr>
              <a:t>Click to edit Master title style</a:t>
            </a:r>
          </a:p>
        </p:txBody>
      </p:sp>
      <p:sp>
        <p:nvSpPr>
          <p:cNvPr id="1027" name="Rectangle 3"/>
          <p:cNvSpPr>
            <a:spLocks noGrp="1"/>
          </p:cNvSpPr>
          <p:nvPr>
            <p:ph type="body" idx="1"/>
          </p:nvPr>
        </p:nvSpPr>
        <p:spPr bwMode="auto">
          <a:xfrm>
            <a:off x="2271713" y="4670425"/>
            <a:ext cx="20477162" cy="701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x-none" altLang="x-none">
                <a:sym typeface="Poppins" charset="0"/>
              </a:rPr>
              <a:t>Click to edit Master text styles</a:t>
            </a:r>
          </a:p>
          <a:p>
            <a:pPr lvl="1"/>
            <a:r>
              <a:rPr lang="x-none" altLang="x-none" dirty="0">
                <a:sym typeface="Poppins" charset="0"/>
              </a:rPr>
              <a:t>Second level</a:t>
            </a:r>
          </a:p>
          <a:p>
            <a:pPr lvl="2"/>
            <a:r>
              <a:rPr lang="x-none" altLang="x-none" dirty="0">
                <a:sym typeface="Poppins" charset="0"/>
              </a:rPr>
              <a:t>Third level</a:t>
            </a:r>
          </a:p>
          <a:p>
            <a:pPr lvl="3"/>
            <a:r>
              <a:rPr lang="x-none" altLang="x-none" dirty="0">
                <a:sym typeface="Poppins" charset="0"/>
              </a:rPr>
              <a:t>Fourth level</a:t>
            </a:r>
          </a:p>
          <a:p>
            <a:pPr lvl="4"/>
            <a:r>
              <a:rPr lang="x-none" altLang="x-none" dirty="0">
                <a:sym typeface="Poppins" charset="0"/>
              </a:rPr>
              <a:t>Fifth level</a:t>
            </a:r>
          </a:p>
        </p:txBody>
      </p:sp>
    </p:spTree>
  </p:cSld>
  <p:clrMap bg1="dk2" tx1="lt1" bg2="dk1" tx2="lt2" accent1="accent1" accent2="accent2" accent3="accent3" accent4="accent4" accent5="accent5" accent6="accent6" hlink="hlink" folHlink="folHlink"/>
  <p:sldLayoutIdLst>
    <p:sldLayoutId id="2147483790" r:id="rId1"/>
    <p:sldLayoutId id="2147483792" r:id="rId2"/>
    <p:sldLayoutId id="2147483793" r:id="rId3"/>
    <p:sldLayoutId id="2147483791" r:id="rId4"/>
  </p:sldLayoutIdLst>
  <p:txStyles>
    <p:titleStyle>
      <a:lvl1pPr algn="l" defTabSz="825500" rtl="0" eaLnBrk="0" fontAlgn="base" hangingPunct="0">
        <a:spcBef>
          <a:spcPct val="0"/>
        </a:spcBef>
        <a:spcAft>
          <a:spcPct val="0"/>
        </a:spcAft>
        <a:defRPr sz="10000" b="1" i="0" kern="1200">
          <a:solidFill>
            <a:schemeClr val="bg1"/>
          </a:solidFill>
          <a:latin typeface="Montserrat Semi" charset="0"/>
          <a:ea typeface="Montserrat Semi" charset="0"/>
          <a:cs typeface="Montserrat Semi" charset="0"/>
          <a:sym typeface="Poppins Medium" charset="0"/>
        </a:defRPr>
      </a:lvl1pPr>
      <a:lvl2pPr algn="l" defTabSz="825500" rtl="0" eaLnBrk="0" fontAlgn="base" hangingPunct="0">
        <a:spcBef>
          <a:spcPct val="0"/>
        </a:spcBef>
        <a:spcAft>
          <a:spcPct val="0"/>
        </a:spcAft>
        <a:defRPr sz="10000" b="1">
          <a:solidFill>
            <a:srgbClr val="272D30"/>
          </a:solidFill>
          <a:latin typeface="Open Sans Semibold" charset="0"/>
          <a:ea typeface="Open Sans Semibold" charset="0"/>
          <a:cs typeface="Open Sans Semibold" charset="0"/>
          <a:sym typeface="Poppins Medium" charset="0"/>
        </a:defRPr>
      </a:lvl2pPr>
      <a:lvl3pPr algn="l" defTabSz="825500" rtl="0" eaLnBrk="0" fontAlgn="base" hangingPunct="0">
        <a:spcBef>
          <a:spcPct val="0"/>
        </a:spcBef>
        <a:spcAft>
          <a:spcPct val="0"/>
        </a:spcAft>
        <a:defRPr sz="10000" b="1">
          <a:solidFill>
            <a:srgbClr val="272D30"/>
          </a:solidFill>
          <a:latin typeface="Open Sans Semibold" charset="0"/>
          <a:ea typeface="Open Sans Semibold" charset="0"/>
          <a:cs typeface="Open Sans Semibold" charset="0"/>
          <a:sym typeface="Poppins Medium" charset="0"/>
        </a:defRPr>
      </a:lvl3pPr>
      <a:lvl4pPr algn="l" defTabSz="825500" rtl="0" eaLnBrk="0" fontAlgn="base" hangingPunct="0">
        <a:spcBef>
          <a:spcPct val="0"/>
        </a:spcBef>
        <a:spcAft>
          <a:spcPct val="0"/>
        </a:spcAft>
        <a:defRPr sz="10000" b="1">
          <a:solidFill>
            <a:srgbClr val="272D30"/>
          </a:solidFill>
          <a:latin typeface="Open Sans Semibold" charset="0"/>
          <a:ea typeface="Open Sans Semibold" charset="0"/>
          <a:cs typeface="Open Sans Semibold" charset="0"/>
          <a:sym typeface="Poppins Medium" charset="0"/>
        </a:defRPr>
      </a:lvl4pPr>
      <a:lvl5pPr algn="l" defTabSz="825500" rtl="0" eaLnBrk="0" fontAlgn="base" hangingPunct="0">
        <a:spcBef>
          <a:spcPct val="0"/>
        </a:spcBef>
        <a:spcAft>
          <a:spcPct val="0"/>
        </a:spcAft>
        <a:defRPr sz="10000" b="1">
          <a:solidFill>
            <a:srgbClr val="272D30"/>
          </a:solidFill>
          <a:latin typeface="Open Sans Semibold" charset="0"/>
          <a:ea typeface="Open Sans Semibold" charset="0"/>
          <a:cs typeface="Open Sans Semibold" charset="0"/>
          <a:sym typeface="Poppins Medium" charset="0"/>
        </a:defRPr>
      </a:lvl5pPr>
      <a:lvl6pPr marL="4572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6pPr>
      <a:lvl7pPr marL="9144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7pPr>
      <a:lvl8pPr marL="13716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8pPr>
      <a:lvl9pPr marL="18288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9pPr>
    </p:titleStyle>
    <p:bodyStyle>
      <a:lvl1pPr algn="l" defTabSz="825500" rtl="0" eaLnBrk="0" fontAlgn="base" hangingPunct="0">
        <a:lnSpc>
          <a:spcPct val="180000"/>
        </a:lnSpc>
        <a:spcBef>
          <a:spcPct val="0"/>
        </a:spcBef>
        <a:spcAft>
          <a:spcPct val="0"/>
        </a:spcAft>
        <a:defRPr sz="2200" kern="1200">
          <a:solidFill>
            <a:schemeClr val="bg2"/>
          </a:solidFill>
          <a:latin typeface="Open Sans" charset="0"/>
          <a:ea typeface="Open Sans" charset="0"/>
          <a:cs typeface="Open Sans" charset="0"/>
          <a:sym typeface="Poppins" charset="0"/>
        </a:defRPr>
      </a:lvl1pPr>
      <a:lvl2pPr indent="228600" algn="l" defTabSz="825500" rtl="0" eaLnBrk="0" fontAlgn="base" hangingPunct="0">
        <a:lnSpc>
          <a:spcPct val="180000"/>
        </a:lnSpc>
        <a:spcBef>
          <a:spcPct val="0"/>
        </a:spcBef>
        <a:spcAft>
          <a:spcPct val="0"/>
        </a:spcAft>
        <a:defRPr sz="2200" kern="1200">
          <a:solidFill>
            <a:schemeClr val="bg2"/>
          </a:solidFill>
          <a:latin typeface="Open Sans" charset="0"/>
          <a:ea typeface="Open Sans" charset="0"/>
          <a:cs typeface="Open Sans" charset="0"/>
          <a:sym typeface="Poppins" charset="0"/>
        </a:defRPr>
      </a:lvl2pPr>
      <a:lvl3pPr indent="457200" algn="l" defTabSz="825500" rtl="0" eaLnBrk="0" fontAlgn="base" hangingPunct="0">
        <a:lnSpc>
          <a:spcPct val="180000"/>
        </a:lnSpc>
        <a:spcBef>
          <a:spcPct val="0"/>
        </a:spcBef>
        <a:spcAft>
          <a:spcPct val="0"/>
        </a:spcAft>
        <a:defRPr sz="2200" kern="1200">
          <a:solidFill>
            <a:schemeClr val="bg2"/>
          </a:solidFill>
          <a:latin typeface="Open Sans" charset="0"/>
          <a:ea typeface="Open Sans" charset="0"/>
          <a:cs typeface="Open Sans" charset="0"/>
          <a:sym typeface="Poppins" charset="0"/>
        </a:defRPr>
      </a:lvl3pPr>
      <a:lvl4pPr indent="685800" algn="l" defTabSz="825500" rtl="0" eaLnBrk="0" fontAlgn="base" hangingPunct="0">
        <a:lnSpc>
          <a:spcPct val="180000"/>
        </a:lnSpc>
        <a:spcBef>
          <a:spcPct val="0"/>
        </a:spcBef>
        <a:spcAft>
          <a:spcPct val="0"/>
        </a:spcAft>
        <a:defRPr sz="2200" kern="1200">
          <a:solidFill>
            <a:schemeClr val="bg2"/>
          </a:solidFill>
          <a:latin typeface="Open Sans" charset="0"/>
          <a:ea typeface="Open Sans" charset="0"/>
          <a:cs typeface="Open Sans" charset="0"/>
          <a:sym typeface="Poppins" charset="0"/>
        </a:defRPr>
      </a:lvl4pPr>
      <a:lvl5pPr indent="914400" algn="l" defTabSz="825500" rtl="0" eaLnBrk="0" fontAlgn="base" hangingPunct="0">
        <a:lnSpc>
          <a:spcPct val="180000"/>
        </a:lnSpc>
        <a:spcBef>
          <a:spcPct val="0"/>
        </a:spcBef>
        <a:spcAft>
          <a:spcPct val="0"/>
        </a:spcAft>
        <a:defRPr sz="2200" kern="1200">
          <a:solidFill>
            <a:schemeClr val="bg2"/>
          </a:solidFill>
          <a:latin typeface="Open Sans" charset="0"/>
          <a:ea typeface="Open Sans" charset="0"/>
          <a:cs typeface="Open Sans" charset="0"/>
          <a:sym typeface="Poppi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sharepointmaven.com/20-ways-to-create-an-office-365-group/"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image" Target="../media/image33.tmp"/><Relationship Id="rId1" Type="http://schemas.openxmlformats.org/officeDocument/2006/relationships/slideLayout" Target="../slideLayouts/slideLayout1.xml"/><Relationship Id="rId6" Type="http://schemas.openxmlformats.org/officeDocument/2006/relationships/image" Target="../media/image37.tmp"/><Relationship Id="rId5" Type="http://schemas.openxmlformats.org/officeDocument/2006/relationships/image" Target="../media/image36.tmp"/><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image" Target="../media/image38.tmp"/><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tmp"/><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p:cNvSpPr>
          <p:nvPr/>
        </p:nvSpPr>
        <p:spPr bwMode="auto">
          <a:xfrm>
            <a:off x="1174750" y="6186228"/>
            <a:ext cx="10009137"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10000" b="1" dirty="0">
                <a:solidFill>
                  <a:srgbClr val="000000"/>
                </a:solidFill>
                <a:latin typeface="Montserrat Semi" charset="0"/>
                <a:ea typeface="Montserrat Semi" charset="0"/>
                <a:cs typeface="Montserrat Semi" charset="0"/>
                <a:sym typeface="Poppins Medium" charset="0"/>
              </a:rPr>
              <a:t>SharePoint Online</a:t>
            </a:r>
            <a:endParaRPr lang="x-none" altLang="x-none" sz="10000" b="1" dirty="0">
              <a:solidFill>
                <a:srgbClr val="000000"/>
              </a:solidFill>
              <a:latin typeface="Montserrat Semi" charset="0"/>
              <a:ea typeface="Montserrat Semi" charset="0"/>
              <a:cs typeface="Montserrat Semi" charset="0"/>
              <a:sym typeface="Poppins Medium" charset="0"/>
            </a:endParaRPr>
          </a:p>
        </p:txBody>
      </p:sp>
      <p:sp>
        <p:nvSpPr>
          <p:cNvPr id="3" name="Text Box 3"/>
          <p:cNvSpPr txBox="1">
            <a:spLocks/>
          </p:cNvSpPr>
          <p:nvPr/>
        </p:nvSpPr>
        <p:spPr bwMode="auto">
          <a:xfrm>
            <a:off x="2686886" y="8166783"/>
            <a:ext cx="6768630" cy="20518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lnSpc>
                <a:spcPct val="120000"/>
              </a:lnSpc>
              <a:defRPr/>
            </a:pPr>
            <a:r>
              <a:rPr lang="en-US" altLang="x-none" sz="3200" b="1" dirty="0">
                <a:solidFill>
                  <a:srgbClr val="000000"/>
                </a:solidFill>
                <a:latin typeface="Montserrat Semi" charset="0"/>
                <a:ea typeface="Montserrat Semi" charset="0"/>
                <a:cs typeface="Montserrat Semi" charset="0"/>
                <a:sym typeface="Poppins Medium" charset="0"/>
              </a:rPr>
              <a:t>Super User and Site Designer Part 2</a:t>
            </a:r>
            <a:endParaRPr lang="x-none" altLang="x-none" sz="3200" b="1" dirty="0">
              <a:solidFill>
                <a:srgbClr val="000000"/>
              </a:solidFill>
              <a:latin typeface="Montserrat Semi" charset="0"/>
              <a:ea typeface="Montserrat Semi" charset="0"/>
              <a:cs typeface="Montserrat Semi" charset="0"/>
              <a:sym typeface="Poppins Medium" charset="0"/>
            </a:endParaRPr>
          </a:p>
        </p:txBody>
      </p:sp>
      <p:pic>
        <p:nvPicPr>
          <p:cNvPr id="6" name="Espace réservé pour une image  5">
            <a:extLst>
              <a:ext uri="{FF2B5EF4-FFF2-40B4-BE49-F238E27FC236}">
                <a16:creationId xmlns:a16="http://schemas.microsoft.com/office/drawing/2014/main" id="{AFA83175-EE4B-4147-99AF-DD8A2E28C42D}"/>
              </a:ext>
            </a:extLst>
          </p:cNvPr>
          <p:cNvPicPr>
            <a:picLocks noGrp="1" noChangeAspect="1"/>
          </p:cNvPicPr>
          <p:nvPr>
            <p:ph type="pic" sz="quarter" idx="18"/>
          </p:nvPr>
        </p:nvPicPr>
        <p:blipFill>
          <a:blip r:embed="rId2"/>
          <a:srcRect l="22377" r="22377"/>
          <a:stretch>
            <a:fillRect/>
          </a:stretch>
        </p:blipFill>
        <p:spPr>
          <a:xfrm>
            <a:off x="12192000" y="1096963"/>
            <a:ext cx="11017250" cy="11522075"/>
          </a:xfrm>
          <a:solidFill>
            <a:schemeClr val="accent1"/>
          </a:solidFill>
        </p:spPr>
      </p:pic>
    </p:spTree>
    <p:extLst>
      <p:ext uri="{BB962C8B-B14F-4D97-AF65-F5344CB8AC3E}">
        <p14:creationId xmlns:p14="http://schemas.microsoft.com/office/powerpoint/2010/main" val="20716740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Icône d’ordinateur&#10;&#10;Description générée automatiquement">
            <a:extLst>
              <a:ext uri="{FF2B5EF4-FFF2-40B4-BE49-F238E27FC236}">
                <a16:creationId xmlns:a16="http://schemas.microsoft.com/office/drawing/2014/main" id="{E28EB470-7069-CE3E-DB5D-83826F0166C1}"/>
              </a:ext>
            </a:extLst>
          </p:cNvPr>
          <p:cNvPicPr>
            <a:picLocks noChangeAspect="1"/>
          </p:cNvPicPr>
          <p:nvPr/>
        </p:nvPicPr>
        <p:blipFill>
          <a:blip r:embed="rId2"/>
          <a:stretch>
            <a:fillRect/>
          </a:stretch>
        </p:blipFill>
        <p:spPr>
          <a:xfrm>
            <a:off x="942652" y="5661864"/>
            <a:ext cx="21258459" cy="6787038"/>
          </a:xfrm>
          <a:prstGeom prst="rect">
            <a:avLst/>
          </a:prstGeom>
        </p:spPr>
      </p:pic>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10</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377280"/>
            <a:ext cx="16777802"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The </a:t>
            </a:r>
            <a:r>
              <a:rPr lang="en-US" altLang="x-none" sz="7200" b="1" dirty="0" err="1">
                <a:solidFill>
                  <a:srgbClr val="000000"/>
                </a:solidFill>
                <a:latin typeface="Montserrat Semi" charset="0"/>
                <a:ea typeface="Montserrat Semi" charset="0"/>
                <a:cs typeface="Montserrat Semi" charset="0"/>
                <a:sym typeface="Poppins Medium" charset="0"/>
              </a:rPr>
              <a:t>contents</a:t>
            </a:r>
            <a:r>
              <a:rPr lang="en-US" altLang="x-none" sz="7200" b="1" dirty="0">
                <a:solidFill>
                  <a:srgbClr val="000000"/>
                </a:solidFill>
                <a:latin typeface="Montserrat Semi" charset="0"/>
                <a:ea typeface="Montserrat Semi" charset="0"/>
                <a:cs typeface="Montserrat Semi" charset="0"/>
                <a:sym typeface="Poppins Medium" charset="0"/>
              </a:rPr>
              <a:t> of a SharePoint site</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9" name="ZoneTexte 8">
            <a:extLst>
              <a:ext uri="{FF2B5EF4-FFF2-40B4-BE49-F238E27FC236}">
                <a16:creationId xmlns:a16="http://schemas.microsoft.com/office/drawing/2014/main" id="{5C38750C-FEA7-4FEE-8FEA-50D0B0C7222A}"/>
              </a:ext>
            </a:extLst>
          </p:cNvPr>
          <p:cNvSpPr txBox="1"/>
          <p:nvPr/>
        </p:nvSpPr>
        <p:spPr>
          <a:xfrm>
            <a:off x="526704" y="2199785"/>
            <a:ext cx="22914321" cy="3464475"/>
          </a:xfrm>
          <a:prstGeom prst="rect">
            <a:avLst/>
          </a:prstGeom>
          <a:noFill/>
        </p:spPr>
        <p:txBody>
          <a:bodyPr wrap="square">
            <a:spAutoFit/>
          </a:bodyPr>
          <a:lstStyle/>
          <a:p>
            <a:pPr>
              <a:lnSpc>
                <a:spcPct val="180000"/>
              </a:lnSpc>
              <a:defRPr/>
            </a:pPr>
            <a:r>
              <a:rPr lang="fr-FR" sz="2500" b="0" i="0" u="sng"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Applications</a:t>
            </a:r>
          </a:p>
          <a:p>
            <a:pPr>
              <a:lnSpc>
                <a:spcPct val="180000"/>
              </a:lnSpc>
              <a:defRPr/>
            </a:pPr>
            <a:r>
              <a:rPr lang="fr-FR" sz="25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You </a:t>
            </a:r>
            <a:r>
              <a:rPr lang="fr-FR" sz="2500" dirty="0">
                <a:solidFill>
                  <a:srgbClr val="282828"/>
                </a:solidFill>
                <a:latin typeface="Open Sans" panose="020B0606030504020204" pitchFamily="34" charset="0"/>
                <a:ea typeface="Open Sans" panose="020B0606030504020204" pitchFamily="34" charset="0"/>
                <a:cs typeface="Open Sans" panose="020B0606030504020204" pitchFamily="34" charset="0"/>
              </a:rPr>
              <a:t>can add applications to your SharePoint site, such as libraries, lists, calendars, discussion boards, and more.</a:t>
            </a:r>
          </a:p>
          <a:p>
            <a:pPr>
              <a:lnSpc>
                <a:spcPct val="180000"/>
              </a:lnSpc>
              <a:defRPr/>
            </a:pPr>
            <a:r>
              <a:rPr lang="fr-FR" sz="25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By extension, you note that, using the </a:t>
            </a:r>
            <a:r>
              <a:rPr lang="fr-FR" sz="2500" b="1"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Add Application</a:t>
            </a:r>
            <a:r>
              <a:rPr lang="fr-FR" sz="25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 command of the </a:t>
            </a:r>
            <a:r>
              <a:rPr lang="fr-FR" sz="2500" b="1"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Settings</a:t>
            </a:r>
            <a:r>
              <a:rPr lang="fr-FR" sz="25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 button, each library, custom list, or already parameterized object is called an application. </a:t>
            </a:r>
          </a:p>
          <a:p>
            <a:pPr>
              <a:lnSpc>
                <a:spcPct val="180000"/>
              </a:lnSpc>
              <a:defRPr/>
            </a:pPr>
            <a:r>
              <a:rPr lang="fr-FR" sz="25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The </a:t>
            </a:r>
            <a:r>
              <a:rPr lang="fr-FR" sz="2500" b="1"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Site Content</a:t>
            </a:r>
            <a:r>
              <a:rPr lang="fr-FR" sz="25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 link also allows you to add an object using the New button and the Add Application command.</a:t>
            </a:r>
          </a:p>
        </p:txBody>
      </p:sp>
      <p:sp>
        <p:nvSpPr>
          <p:cNvPr id="10" name="Rectangle 9">
            <a:extLst>
              <a:ext uri="{FF2B5EF4-FFF2-40B4-BE49-F238E27FC236}">
                <a16:creationId xmlns:a16="http://schemas.microsoft.com/office/drawing/2014/main" id="{32D94D50-82B9-4742-924B-59CC7D7BCF49}"/>
              </a:ext>
            </a:extLst>
          </p:cNvPr>
          <p:cNvSpPr/>
          <p:nvPr/>
        </p:nvSpPr>
        <p:spPr bwMode="auto">
          <a:xfrm>
            <a:off x="1534816" y="9522296"/>
            <a:ext cx="3816424" cy="576064"/>
          </a:xfrm>
          <a:prstGeom prst="rect">
            <a:avLst/>
          </a:prstGeom>
          <a:noFill/>
          <a:ln w="12700" cap="flat" cmpd="sng" algn="ctr">
            <a:solidFill>
              <a:srgbClr val="FF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Tree>
    <p:extLst>
      <p:ext uri="{BB962C8B-B14F-4D97-AF65-F5344CB8AC3E}">
        <p14:creationId xmlns:p14="http://schemas.microsoft.com/office/powerpoint/2010/main" val="19184119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11</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305272"/>
            <a:ext cx="16777802"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Architecture in SharePoint</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2" name="Rectangle 1"/>
          <p:cNvSpPr/>
          <p:nvPr/>
        </p:nvSpPr>
        <p:spPr bwMode="auto">
          <a:xfrm>
            <a:off x="896330" y="2318617"/>
            <a:ext cx="21448798" cy="1231619"/>
          </a:xfrm>
          <a:prstGeom prst="rect">
            <a:avLst/>
          </a:prstGeom>
        </p:spPr>
        <p:txBody>
          <a:bodyPr wrap="square">
            <a:spAutoFit/>
          </a:bodyPr>
          <a:lstStyle/>
          <a:p>
            <a:pPr>
              <a:lnSpc>
                <a:spcPct val="180000"/>
              </a:lnSpc>
              <a:defRPr/>
            </a:pPr>
            <a:r>
              <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The site collection represents the content (data) of a SharePoint portal. A site collection contains a root site and subsites from the same path called management paths. The diagram below summarizes this architecture.</a:t>
            </a:r>
            <a:endParaRPr lang="en-US" sz="2200" dirty="0">
              <a:solidFill>
                <a:srgbClr val="292829"/>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Image 3" descr="Une image contenant diagramme, ligne, conception&#10;&#10;Description générée automatiquement">
            <a:extLst>
              <a:ext uri="{FF2B5EF4-FFF2-40B4-BE49-F238E27FC236}">
                <a16:creationId xmlns:a16="http://schemas.microsoft.com/office/drawing/2014/main" id="{32F57DFD-FAEE-39CB-647D-2DE952E63C41}"/>
              </a:ext>
            </a:extLst>
          </p:cNvPr>
          <p:cNvPicPr>
            <a:picLocks noChangeAspect="1"/>
          </p:cNvPicPr>
          <p:nvPr/>
        </p:nvPicPr>
        <p:blipFill>
          <a:blip r:embed="rId2"/>
          <a:stretch>
            <a:fillRect/>
          </a:stretch>
        </p:blipFill>
        <p:spPr>
          <a:xfrm>
            <a:off x="6260596" y="8863842"/>
            <a:ext cx="11862808" cy="4546885"/>
          </a:xfrm>
          <a:prstGeom prst="rect">
            <a:avLst/>
          </a:prstGeom>
        </p:spPr>
      </p:pic>
      <p:sp>
        <p:nvSpPr>
          <p:cNvPr id="12" name="ZoneTexte 11">
            <a:extLst>
              <a:ext uri="{FF2B5EF4-FFF2-40B4-BE49-F238E27FC236}">
                <a16:creationId xmlns:a16="http://schemas.microsoft.com/office/drawing/2014/main" id="{637E4EE4-7953-4343-8CB0-78063786E8C3}"/>
              </a:ext>
            </a:extLst>
          </p:cNvPr>
          <p:cNvSpPr txBox="1"/>
          <p:nvPr/>
        </p:nvSpPr>
        <p:spPr>
          <a:xfrm>
            <a:off x="902549" y="5936517"/>
            <a:ext cx="21643125" cy="3477875"/>
          </a:xfrm>
          <a:prstGeom prst="rect">
            <a:avLst/>
          </a:prstGeom>
          <a:noFill/>
        </p:spPr>
        <p:txBody>
          <a:bodyPr wrap="square">
            <a:spAutoFit/>
          </a:bodyPr>
          <a:lstStyle/>
          <a:p>
            <a:pPr algn="l">
              <a:lnSpc>
                <a:spcPct val="150000"/>
              </a:lnSpc>
            </a:pPr>
            <a:r>
              <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Why create multiple site collections?</a:t>
            </a:r>
          </a:p>
          <a:p>
            <a:pPr algn="l">
              <a:lnSpc>
                <a:spcPct val="150000"/>
              </a:lnSpc>
            </a:pPr>
            <a:r>
              <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 Examples include:</a:t>
            </a:r>
          </a:p>
          <a:p>
            <a:pPr algn="l">
              <a:lnSpc>
                <a:spcPct val="150000"/>
              </a:lnSpc>
              <a:buFont typeface="Arial" panose="020B0604020202020204" pitchFamily="34" charset="0"/>
              <a:buChar char="•"/>
            </a:pPr>
            <a:r>
              <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Organizational reasons: Each department of the enterprise uses information that other departments should not have access to or should be managed by different administrators.</a:t>
            </a:r>
          </a:p>
          <a:p>
            <a:pPr algn="l">
              <a:lnSpc>
                <a:spcPct val="150000"/>
              </a:lnSpc>
              <a:buFont typeface="Arial" panose="020B0604020202020204" pitchFamily="34" charset="0"/>
              <a:buChar char="•"/>
            </a:pPr>
            <a:r>
              <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navigation or content types must be siloed. </a:t>
            </a:r>
          </a:p>
          <a:p>
            <a:pPr algn="l">
              <a:lnSpc>
                <a:spcPct val="150000"/>
              </a:lnSpc>
              <a:buFont typeface="Arial" panose="020B0604020202020204" pitchFamily="34" charset="0"/>
              <a:buChar char="•"/>
            </a:pPr>
            <a:endPar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endParaRPr>
          </a:p>
          <a:p>
            <a:pPr algn="l">
              <a:buFont typeface="Arial" panose="020B0604020202020204" pitchFamily="34" charset="0"/>
              <a:buChar char="•"/>
            </a:pPr>
            <a:endParaRPr lang="fr-FR" sz="2200" b="0" i="0" dirty="0">
              <a:solidFill>
                <a:srgbClr val="282828"/>
              </a:solidFill>
              <a:effectLst/>
              <a:latin typeface="Roboto"/>
            </a:endParaRPr>
          </a:p>
        </p:txBody>
      </p:sp>
      <p:sp>
        <p:nvSpPr>
          <p:cNvPr id="14" name="ZoneTexte 13">
            <a:extLst>
              <a:ext uri="{FF2B5EF4-FFF2-40B4-BE49-F238E27FC236}">
                <a16:creationId xmlns:a16="http://schemas.microsoft.com/office/drawing/2014/main" id="{E24F2591-3FA3-4AA3-B56E-67B05338E07C}"/>
              </a:ext>
            </a:extLst>
          </p:cNvPr>
          <p:cNvSpPr txBox="1"/>
          <p:nvPr/>
        </p:nvSpPr>
        <p:spPr>
          <a:xfrm>
            <a:off x="896330" y="3979256"/>
            <a:ext cx="21448798" cy="1561710"/>
          </a:xfrm>
          <a:prstGeom prst="rect">
            <a:avLst/>
          </a:prstGeom>
          <a:noFill/>
        </p:spPr>
        <p:txBody>
          <a:bodyPr wrap="square">
            <a:spAutoFit/>
          </a:bodyPr>
          <a:lstStyle/>
          <a:p>
            <a:pPr algn="l">
              <a:lnSpc>
                <a:spcPct val="150000"/>
              </a:lnSpc>
            </a:pPr>
            <a:r>
              <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Each site collection contains a root site and, if necessary, one or more subsites, always for reasons of classification of the information published and exchanged. Each site contains a set of pages and applications in the SharePoint language that are libraries (of documents, images), lists, or applications available from the SharePoint Store.</a:t>
            </a:r>
          </a:p>
        </p:txBody>
      </p:sp>
      <p:sp>
        <p:nvSpPr>
          <p:cNvPr id="15" name="Rectangle 14">
            <a:extLst>
              <a:ext uri="{FF2B5EF4-FFF2-40B4-BE49-F238E27FC236}">
                <a16:creationId xmlns:a16="http://schemas.microsoft.com/office/drawing/2014/main" id="{FD1539CB-C923-401C-9812-F9E73AD07E25}"/>
              </a:ext>
            </a:extLst>
          </p:cNvPr>
          <p:cNvSpPr/>
          <p:nvPr/>
        </p:nvSpPr>
        <p:spPr bwMode="auto">
          <a:xfrm>
            <a:off x="896330" y="1385392"/>
            <a:ext cx="9351454" cy="766748"/>
          </a:xfrm>
          <a:prstGeom prst="rect">
            <a:avLst/>
          </a:prstGeom>
        </p:spPr>
        <p:txBody>
          <a:bodyPr wrap="square">
            <a:spAutoFit/>
          </a:bodyPr>
          <a:lstStyle/>
          <a:p>
            <a:pPr>
              <a:lnSpc>
                <a:spcPct val="180000"/>
              </a:lnSpc>
              <a:defRPr/>
            </a:pPr>
            <a:r>
              <a:rPr lang="fr-FR" sz="2800" b="1"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Site collections</a:t>
            </a:r>
            <a:endParaRPr lang="en-US" sz="2800" b="1" dirty="0">
              <a:solidFill>
                <a:srgbClr val="292829"/>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64054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12</a:t>
            </a:fld>
            <a:endParaRPr lang="x-none" altLang="x-none" dirty="0">
              <a:solidFill>
                <a:srgbClr val="9B9A9C"/>
              </a:solidFill>
              <a:latin typeface="Montserrat" charset="0"/>
              <a:ea typeface="Montserrat" charset="0"/>
              <a:cs typeface="Montserrat" charset="0"/>
            </a:endParaRPr>
          </a:p>
        </p:txBody>
      </p:sp>
      <p:grpSp>
        <p:nvGrpSpPr>
          <p:cNvPr id="3" name="Group 2"/>
          <p:cNvGrpSpPr/>
          <p:nvPr/>
        </p:nvGrpSpPr>
        <p:grpSpPr>
          <a:xfrm>
            <a:off x="947300" y="377280"/>
            <a:ext cx="18064422" cy="2046605"/>
            <a:chOff x="1472455" y="3710296"/>
            <a:chExt cx="18064422" cy="2046605"/>
          </a:xfrm>
        </p:grpSpPr>
        <p:sp>
          <p:nvSpPr>
            <p:cNvPr id="8" name="Text Box 3"/>
            <p:cNvSpPr txBox="1">
              <a:spLocks/>
            </p:cNvSpPr>
            <p:nvPr/>
          </p:nvSpPr>
          <p:spPr bwMode="auto">
            <a:xfrm>
              <a:off x="2759075" y="3710296"/>
              <a:ext cx="16777802"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err="1">
                  <a:solidFill>
                    <a:srgbClr val="000000"/>
                  </a:solidFill>
                  <a:latin typeface="Montserrat Semi" charset="0"/>
                  <a:ea typeface="Montserrat Semi" charset="0"/>
                  <a:cs typeface="Montserrat Semi" charset="0"/>
                  <a:sym typeface="Poppins Medium" charset="0"/>
                </a:rPr>
                <a:t>Architecture</a:t>
              </a:r>
              <a:r>
                <a:rPr lang="en-US" altLang="x-none" sz="7200" b="1" dirty="0">
                  <a:solidFill>
                    <a:srgbClr val="000000"/>
                  </a:solidFill>
                  <a:latin typeface="Montserrat Semi" charset="0"/>
                  <a:ea typeface="Montserrat Semi" charset="0"/>
                  <a:cs typeface="Montserrat Semi" charset="0"/>
                  <a:sym typeface="Poppins Medium" charset="0"/>
                </a:rPr>
                <a:t> in SharePoint</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2" name="Rectangle 1"/>
            <p:cNvSpPr/>
            <p:nvPr/>
          </p:nvSpPr>
          <p:spPr bwMode="auto">
            <a:xfrm>
              <a:off x="1472455" y="4990153"/>
              <a:ext cx="9351454" cy="766748"/>
            </a:xfrm>
            <a:prstGeom prst="rect">
              <a:avLst/>
            </a:prstGeom>
          </p:spPr>
          <p:txBody>
            <a:bodyPr wrap="square">
              <a:spAutoFit/>
            </a:bodyPr>
            <a:lstStyle/>
            <a:p>
              <a:pPr>
                <a:lnSpc>
                  <a:spcPct val="180000"/>
                </a:lnSpc>
                <a:defRPr/>
              </a:pPr>
              <a:r>
                <a:rPr lang="fr-FR" sz="2800" b="1"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The Hubs</a:t>
              </a:r>
              <a:endParaRPr lang="en-US" sz="2800" b="1" dirty="0">
                <a:solidFill>
                  <a:srgbClr val="292829"/>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1" name="ZoneTexte 10">
            <a:extLst>
              <a:ext uri="{FF2B5EF4-FFF2-40B4-BE49-F238E27FC236}">
                <a16:creationId xmlns:a16="http://schemas.microsoft.com/office/drawing/2014/main" id="{C6FF9A5A-A2E6-4F97-90B3-98CFBB003929}"/>
              </a:ext>
            </a:extLst>
          </p:cNvPr>
          <p:cNvSpPr txBox="1"/>
          <p:nvPr/>
        </p:nvSpPr>
        <p:spPr>
          <a:xfrm>
            <a:off x="944530" y="2897560"/>
            <a:ext cx="13767750" cy="11678582"/>
          </a:xfrm>
          <a:prstGeom prst="rect">
            <a:avLst/>
          </a:prstGeom>
          <a:noFill/>
        </p:spPr>
        <p:txBody>
          <a:bodyPr wrap="square">
            <a:spAutoFit/>
          </a:bodyPr>
          <a:lstStyle/>
          <a:p>
            <a:pPr>
              <a:lnSpc>
                <a:spcPct val="150000"/>
              </a:lnSpc>
            </a:pPr>
            <a:r>
              <a:rPr lang="fr-FR"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SharePoint hub sites help you meet the needs of your organization by connecting and organizing site collections by project, department, region, and so on.</a:t>
            </a:r>
          </a:p>
          <a:p>
            <a:pPr>
              <a:lnSpc>
                <a:spcPct val="150000"/>
              </a:lnSpc>
            </a:pPr>
            <a:endParaRPr lang="fr-FR" sz="2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fr-FR"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makes it possible:</a:t>
            </a:r>
          </a:p>
          <a:p>
            <a:pPr marL="285750" indent="-285750">
              <a:lnSpc>
                <a:spcPct val="150000"/>
              </a:lnSpc>
              <a:buFont typeface="Arial" panose="020B0604020202020204" pitchFamily="34" charset="0"/>
              <a:buChar char="•"/>
            </a:pPr>
            <a:r>
              <a:rPr lang="fr-FR"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discover related content such as news and other site activities</a:t>
            </a:r>
          </a:p>
          <a:p>
            <a:pPr marL="285750" indent="-285750">
              <a:lnSpc>
                <a:spcPct val="150000"/>
              </a:lnSpc>
              <a:buFont typeface="Arial" panose="020B0604020202020204" pitchFamily="34" charset="0"/>
              <a:buChar char="•"/>
            </a:pPr>
            <a:r>
              <a:rPr lang="fr-FR"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apply common navigation and appearance to all associated sites</a:t>
            </a:r>
          </a:p>
          <a:p>
            <a:pPr marL="285750" indent="-285750">
              <a:lnSpc>
                <a:spcPct val="150000"/>
              </a:lnSpc>
              <a:buFont typeface="Arial" panose="020B0604020202020204" pitchFamily="34" charset="0"/>
              <a:buChar char="•"/>
            </a:pPr>
            <a:r>
              <a:rPr lang="fr-FR"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search all related sites</a:t>
            </a:r>
          </a:p>
          <a:p>
            <a:pPr>
              <a:lnSpc>
                <a:spcPct val="150000"/>
              </a:lnSpc>
            </a:pPr>
            <a:endParaRPr lang="fr-CA" sz="2200" u="sng"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fr-CA" sz="220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Some examples:</a:t>
            </a:r>
          </a:p>
          <a:p>
            <a:pPr marL="285750" indent="-285750">
              <a:lnSpc>
                <a:spcPct val="150000"/>
              </a:lnSpc>
              <a:buFont typeface="Arial" panose="020B0604020202020204" pitchFamily="34" charset="0"/>
              <a:buChar char="•"/>
            </a:pPr>
            <a:r>
              <a:rPr lang="fr-CA"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It is possible to bring all our project SharePoint sites under a Projects Hub.</a:t>
            </a:r>
          </a:p>
          <a:p>
            <a:pPr marL="285750" indent="-285750">
              <a:lnSpc>
                <a:spcPct val="150000"/>
              </a:lnSpc>
              <a:buFont typeface="Arial" panose="020B0604020202020204" pitchFamily="34" charset="0"/>
              <a:buChar char="•"/>
            </a:pPr>
            <a:r>
              <a:rPr lang="fr-CA"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It is possible to bring all our department SharePoint sites under a Departments Hub.</a:t>
            </a:r>
          </a:p>
          <a:p>
            <a:pPr marL="285750" indent="-285750">
              <a:lnSpc>
                <a:spcPct val="150000"/>
              </a:lnSpc>
              <a:buFont typeface="Arial" panose="020B0604020202020204" pitchFamily="34" charset="0"/>
              <a:buChar char="•"/>
            </a:pPr>
            <a:endParaRPr lang="fr-CA" sz="2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Arial" panose="020B0604020202020204" pitchFamily="34" charset="0"/>
              <a:buChar char="•"/>
            </a:pPr>
            <a:r>
              <a:rPr lang="fr-CA"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For a small business, you can envisage a single Enterprise Hub (acting as the company’s home page) to access the various departments and projects of the company.</a:t>
            </a:r>
          </a:p>
          <a:p>
            <a:pPr marL="285750" indent="-285750">
              <a:lnSpc>
                <a:spcPct val="150000"/>
              </a:lnSpc>
              <a:buFont typeface="Arial" panose="020B0604020202020204" pitchFamily="34" charset="0"/>
              <a:buChar char="•"/>
            </a:pPr>
            <a:endParaRPr lang="fr-CA" sz="2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Arial" panose="020B0604020202020204" pitchFamily="34" charset="0"/>
              <a:buChar char="•"/>
            </a:pPr>
            <a:r>
              <a:rPr lang="fr-CA" sz="220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Hub benefits:</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r-CA"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Common navigation on all Hub sites</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r-CA"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Unified search across all Hub sites</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r-CA"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Change the appearance of all your sites in 1 click ( toothed wheel)</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r-CA"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Check the events and news of all the Hub sites from your homepage</a:t>
            </a:r>
          </a:p>
          <a:p>
            <a:pPr marL="285750" indent="-285750">
              <a:lnSpc>
                <a:spcPct val="150000"/>
              </a:lnSpc>
              <a:buFont typeface="Arial" panose="020B0604020202020204" pitchFamily="34" charset="0"/>
              <a:buChar char="•"/>
            </a:pPr>
            <a:endParaRPr lang="fr-CA" sz="2200" u="sng"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Arial" panose="020B0604020202020204" pitchFamily="34" charset="0"/>
              <a:buChar char="•"/>
            </a:pPr>
            <a:endParaRPr lang="fr-CA" sz="2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fr-FR" dirty="0"/>
          </a:p>
        </p:txBody>
      </p:sp>
      <p:pic>
        <p:nvPicPr>
          <p:cNvPr id="6" name="Image 5">
            <a:extLst>
              <a:ext uri="{FF2B5EF4-FFF2-40B4-BE49-F238E27FC236}">
                <a16:creationId xmlns:a16="http://schemas.microsoft.com/office/drawing/2014/main" id="{9C51D48B-56ED-4B19-9028-8C3DD3D4F368}"/>
              </a:ext>
            </a:extLst>
          </p:cNvPr>
          <p:cNvPicPr>
            <a:picLocks noChangeAspect="1"/>
          </p:cNvPicPr>
          <p:nvPr/>
        </p:nvPicPr>
        <p:blipFill rotWithShape="1">
          <a:blip r:embed="rId2"/>
          <a:srcRect l="3393"/>
          <a:stretch/>
        </p:blipFill>
        <p:spPr>
          <a:xfrm>
            <a:off x="13704168" y="5059432"/>
            <a:ext cx="10249648" cy="5687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86303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500"/>
                                        <p:tgtEl>
                                          <p:spTgt spid="11">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Effect transition="in" filter="fade">
                                      <p:cBhvr>
                                        <p:cTn id="24" dur="500"/>
                                        <p:tgtEl>
                                          <p:spTgt spid="11">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5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fade">
                                      <p:cBhvr>
                                        <p:cTn id="32" dur="500"/>
                                        <p:tgtEl>
                                          <p:spTgt spid="11">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animEffect transition="in" filter="fade">
                                      <p:cBhvr>
                                        <p:cTn id="35" dur="500"/>
                                        <p:tgtEl>
                                          <p:spTgt spid="11">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xEl>
                                              <p:pRg st="9" end="9"/>
                                            </p:txEl>
                                          </p:spTgt>
                                        </p:tgtEl>
                                        <p:attrNameLst>
                                          <p:attrName>style.visibility</p:attrName>
                                        </p:attrNameLst>
                                      </p:cBhvr>
                                      <p:to>
                                        <p:strVal val="visible"/>
                                      </p:to>
                                    </p:set>
                                    <p:animEffect transition="in" filter="fade">
                                      <p:cBhvr>
                                        <p:cTn id="38" dur="500"/>
                                        <p:tgtEl>
                                          <p:spTgt spid="11">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xEl>
                                              <p:pRg st="11" end="11"/>
                                            </p:txEl>
                                          </p:spTgt>
                                        </p:tgtEl>
                                        <p:attrNameLst>
                                          <p:attrName>style.visibility</p:attrName>
                                        </p:attrNameLst>
                                      </p:cBhvr>
                                      <p:to>
                                        <p:strVal val="visible"/>
                                      </p:to>
                                    </p:set>
                                    <p:animEffect transition="in" filter="fade">
                                      <p:cBhvr>
                                        <p:cTn id="41" dur="500"/>
                                        <p:tgtEl>
                                          <p:spTgt spid="11">
                                            <p:txEl>
                                              <p:pRg st="11" end="1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
                                            <p:txEl>
                                              <p:pRg st="13" end="13"/>
                                            </p:txEl>
                                          </p:spTgt>
                                        </p:tgtEl>
                                        <p:attrNameLst>
                                          <p:attrName>style.visibility</p:attrName>
                                        </p:attrNameLst>
                                      </p:cBhvr>
                                      <p:to>
                                        <p:strVal val="visible"/>
                                      </p:to>
                                    </p:set>
                                    <p:animEffect transition="in" filter="fade">
                                      <p:cBhvr>
                                        <p:cTn id="46" dur="500"/>
                                        <p:tgtEl>
                                          <p:spTgt spid="11">
                                            <p:txEl>
                                              <p:pRg st="13" end="1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1">
                                            <p:txEl>
                                              <p:pRg st="14" end="14"/>
                                            </p:txEl>
                                          </p:spTgt>
                                        </p:tgtEl>
                                        <p:attrNameLst>
                                          <p:attrName>style.visibility</p:attrName>
                                        </p:attrNameLst>
                                      </p:cBhvr>
                                      <p:to>
                                        <p:strVal val="visible"/>
                                      </p:to>
                                    </p:set>
                                    <p:animEffect transition="in" filter="fade">
                                      <p:cBhvr>
                                        <p:cTn id="49" dur="500"/>
                                        <p:tgtEl>
                                          <p:spTgt spid="11">
                                            <p:txEl>
                                              <p:pRg st="14" end="1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1">
                                            <p:txEl>
                                              <p:pRg st="15" end="15"/>
                                            </p:txEl>
                                          </p:spTgt>
                                        </p:tgtEl>
                                        <p:attrNameLst>
                                          <p:attrName>style.visibility</p:attrName>
                                        </p:attrNameLst>
                                      </p:cBhvr>
                                      <p:to>
                                        <p:strVal val="visible"/>
                                      </p:to>
                                    </p:set>
                                    <p:animEffect transition="in" filter="fade">
                                      <p:cBhvr>
                                        <p:cTn id="52" dur="500"/>
                                        <p:tgtEl>
                                          <p:spTgt spid="11">
                                            <p:txEl>
                                              <p:pRg st="15" end="15"/>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1">
                                            <p:txEl>
                                              <p:pRg st="16" end="16"/>
                                            </p:txEl>
                                          </p:spTgt>
                                        </p:tgtEl>
                                        <p:attrNameLst>
                                          <p:attrName>style.visibility</p:attrName>
                                        </p:attrNameLst>
                                      </p:cBhvr>
                                      <p:to>
                                        <p:strVal val="visible"/>
                                      </p:to>
                                    </p:set>
                                    <p:animEffect transition="in" filter="fade">
                                      <p:cBhvr>
                                        <p:cTn id="55" dur="500"/>
                                        <p:tgtEl>
                                          <p:spTgt spid="11">
                                            <p:txEl>
                                              <p:pRg st="16" end="16"/>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11">
                                            <p:txEl>
                                              <p:pRg st="17" end="17"/>
                                            </p:txEl>
                                          </p:spTgt>
                                        </p:tgtEl>
                                        <p:attrNameLst>
                                          <p:attrName>style.visibility</p:attrName>
                                        </p:attrNameLst>
                                      </p:cBhvr>
                                      <p:to>
                                        <p:strVal val="visible"/>
                                      </p:to>
                                    </p:set>
                                    <p:animEffect transition="in" filter="fade">
                                      <p:cBhvr>
                                        <p:cTn id="58" dur="500"/>
                                        <p:tgtEl>
                                          <p:spTgt spid="11">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Graphique, graphisme&#10;&#10;Description générée automatiquement">
            <a:extLst>
              <a:ext uri="{FF2B5EF4-FFF2-40B4-BE49-F238E27FC236}">
                <a16:creationId xmlns:a16="http://schemas.microsoft.com/office/drawing/2014/main" id="{9FF5D6C4-2889-0C61-0FBD-6EC2EC680DB9}"/>
              </a:ext>
            </a:extLst>
          </p:cNvPr>
          <p:cNvPicPr>
            <a:picLocks noChangeAspect="1"/>
          </p:cNvPicPr>
          <p:nvPr/>
        </p:nvPicPr>
        <p:blipFill>
          <a:blip r:embed="rId3"/>
          <a:stretch>
            <a:fillRect/>
          </a:stretch>
        </p:blipFill>
        <p:spPr>
          <a:xfrm>
            <a:off x="7620000" y="8732799"/>
            <a:ext cx="9144000" cy="4790522"/>
          </a:xfrm>
          <a:prstGeom prst="rect">
            <a:avLst/>
          </a:prstGeom>
        </p:spPr>
      </p:pic>
      <p:sp>
        <p:nvSpPr>
          <p:cNvPr id="2" name="Titre 1">
            <a:extLst>
              <a:ext uri="{FF2B5EF4-FFF2-40B4-BE49-F238E27FC236}">
                <a16:creationId xmlns:a16="http://schemas.microsoft.com/office/drawing/2014/main" id="{03CC4EC9-C190-44AA-A33D-F827B4C6D313}"/>
              </a:ext>
            </a:extLst>
          </p:cNvPr>
          <p:cNvSpPr>
            <a:spLocks noGrp="1"/>
          </p:cNvSpPr>
          <p:nvPr>
            <p:ph type="title"/>
          </p:nvPr>
        </p:nvSpPr>
        <p:spPr>
          <a:xfrm>
            <a:off x="957566" y="431478"/>
            <a:ext cx="23043746" cy="2178050"/>
          </a:xfrm>
        </p:spPr>
        <p:txBody>
          <a:bodyPr>
            <a:normAutofit/>
          </a:bodyPr>
          <a:lstStyle/>
          <a:p>
            <a:r>
              <a:rPr lang="fr-FR" sz="7200" dirty="0"/>
              <a:t>Office 365 groups</a:t>
            </a:r>
          </a:p>
        </p:txBody>
      </p:sp>
      <p:sp>
        <p:nvSpPr>
          <p:cNvPr id="3" name="Espace réservé du texte 2">
            <a:extLst>
              <a:ext uri="{FF2B5EF4-FFF2-40B4-BE49-F238E27FC236}">
                <a16:creationId xmlns:a16="http://schemas.microsoft.com/office/drawing/2014/main" id="{4C28ADB9-0CB2-4745-AAB0-73F1D3C2724B}"/>
              </a:ext>
            </a:extLst>
          </p:cNvPr>
          <p:cNvSpPr>
            <a:spLocks noGrp="1"/>
          </p:cNvSpPr>
          <p:nvPr>
            <p:ph idx="1"/>
          </p:nvPr>
        </p:nvSpPr>
        <p:spPr>
          <a:xfrm>
            <a:off x="960120" y="2271832"/>
            <a:ext cx="23617256" cy="10979348"/>
          </a:xfrm>
        </p:spPr>
        <p:txBody>
          <a:bodyPr>
            <a:normAutofit/>
          </a:bodyPr>
          <a:lstStyle/>
          <a:p>
            <a:pPr algn="l"/>
            <a:r>
              <a:rPr lang="fr-FR" sz="2800" dirty="0">
                <a:solidFill>
                  <a:srgbClr val="222222"/>
                </a:solidFill>
                <a:latin typeface="Open Sans" panose="020B0606030504020204" pitchFamily="34" charset="0"/>
                <a:ea typeface="Open Sans" panose="020B0606030504020204" pitchFamily="34" charset="0"/>
                <a:cs typeface="Open Sans" panose="020B0606030504020204" pitchFamily="34" charset="0"/>
              </a:rPr>
              <a:t>Do you know what </a:t>
            </a:r>
            <a:r>
              <a:rPr lang="fr-FR" sz="28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all SharePoint sites, Teams, and calendars you create have in</a:t>
            </a:r>
            <a:r>
              <a:rPr lang="fr-FR" sz="2800" dirty="0">
                <a:solidFill>
                  <a:srgbClr val="222222"/>
                </a:solidFill>
                <a:latin typeface="Open Sans" panose="020B0606030504020204" pitchFamily="34" charset="0"/>
                <a:ea typeface="Open Sans" panose="020B0606030504020204" pitchFamily="34" charset="0"/>
                <a:cs typeface="Open Sans" panose="020B0606030504020204" pitchFamily="34" charset="0"/>
              </a:rPr>
              <a:t> common</a:t>
            </a:r>
            <a:r>
              <a:rPr lang="fr-FR" sz="28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 </a:t>
            </a:r>
          </a:p>
          <a:p>
            <a:pPr algn="l"/>
            <a:r>
              <a:rPr lang="fr-FR" sz="28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Is it teamwork? Magic? </a:t>
            </a:r>
          </a:p>
          <a:p>
            <a:pPr algn="l"/>
            <a:r>
              <a:rPr lang="fr-FR" sz="28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But no... these are </a:t>
            </a:r>
            <a:r>
              <a:rPr lang="fr-FR" sz="2800" b="1"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the Office 365 groups!</a:t>
            </a:r>
          </a:p>
          <a:p>
            <a:pPr algn="l"/>
            <a:endParaRPr lang="fr-FR" sz="28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endParaRPr>
          </a:p>
          <a:p>
            <a:pPr algn="l"/>
            <a:r>
              <a:rPr lang="fr-FR" sz="28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Groups are the core service that underpins </a:t>
            </a:r>
            <a:r>
              <a:rPr lang="fr-FR" sz="2800" b="0" i="1"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all</a:t>
            </a:r>
            <a:r>
              <a:rPr lang="fr-FR" sz="28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 of the collaboration functions within Office 365. Office 365 Groups is the hub that lets you manage your resources, set permissions, set rules, govern lifecycles and more!</a:t>
            </a:r>
          </a:p>
          <a:p>
            <a:pPr algn="l"/>
            <a:r>
              <a:rPr lang="fr-FR" sz="28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And the good news is that you only need to create the group once, and then it's applicable to the entire Office 365 suite.</a:t>
            </a:r>
          </a:p>
          <a:p>
            <a:pPr marL="685800" indent="-685800">
              <a:buFont typeface="Arial" panose="020B0604020202020204" pitchFamily="34" charset="0"/>
              <a:buChar char="•"/>
            </a:pPr>
            <a:endParaRPr lang="fr-FR" sz="2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3260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CC4EC9-C190-44AA-A33D-F827B4C6D313}"/>
              </a:ext>
            </a:extLst>
          </p:cNvPr>
          <p:cNvSpPr>
            <a:spLocks noGrp="1"/>
          </p:cNvSpPr>
          <p:nvPr>
            <p:ph type="title"/>
          </p:nvPr>
        </p:nvSpPr>
        <p:spPr>
          <a:xfrm>
            <a:off x="957566" y="431478"/>
            <a:ext cx="23043746" cy="2178050"/>
          </a:xfrm>
        </p:spPr>
        <p:txBody>
          <a:bodyPr>
            <a:normAutofit/>
          </a:bodyPr>
          <a:lstStyle/>
          <a:p>
            <a:r>
              <a:rPr lang="fr-FR" sz="7200" dirty="0"/>
              <a:t>Office 365 groups</a:t>
            </a:r>
          </a:p>
        </p:txBody>
      </p:sp>
      <p:sp>
        <p:nvSpPr>
          <p:cNvPr id="3" name="Espace réservé du texte 2">
            <a:extLst>
              <a:ext uri="{FF2B5EF4-FFF2-40B4-BE49-F238E27FC236}">
                <a16:creationId xmlns:a16="http://schemas.microsoft.com/office/drawing/2014/main" id="{4C28ADB9-0CB2-4745-AAB0-73F1D3C2724B}"/>
              </a:ext>
            </a:extLst>
          </p:cNvPr>
          <p:cNvSpPr>
            <a:spLocks noGrp="1"/>
          </p:cNvSpPr>
          <p:nvPr>
            <p:ph idx="1"/>
          </p:nvPr>
        </p:nvSpPr>
        <p:spPr>
          <a:xfrm>
            <a:off x="960120" y="2271832"/>
            <a:ext cx="12816056" cy="10979348"/>
          </a:xfrm>
        </p:spPr>
        <p:txBody>
          <a:bodyPr>
            <a:normAutofit/>
          </a:bodyPr>
          <a:lstStyle/>
          <a:p>
            <a:pPr algn="l"/>
            <a:r>
              <a:rPr lang="fr-FR" sz="28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Office 365 groups are based on Azure Active Directory (AD). </a:t>
            </a:r>
          </a:p>
          <a:p>
            <a:pPr algn="l"/>
            <a:r>
              <a:rPr lang="fr-FR" sz="28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When you create a SharePoint Teams site or a new schedule in Planner, an Office 365 group is created. </a:t>
            </a:r>
          </a:p>
          <a:p>
            <a:pPr algn="l"/>
            <a:r>
              <a:rPr lang="fr-FR" sz="28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Because Office 365 groups are objects in Azure AD, you can use Azure AD as a central platform to manage, secure, and govern your groups. </a:t>
            </a:r>
          </a:p>
          <a:p>
            <a:pPr algn="l"/>
            <a:r>
              <a:rPr lang="fr-FR" sz="28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Twenty-two Microsoft applications are attached to the Office 365 Groups platform, and they all integrate differently.</a:t>
            </a:r>
          </a:p>
          <a:p>
            <a:pPr algn="l"/>
            <a:endParaRPr lang="fr-FR" sz="28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endParaRPr>
          </a:p>
          <a:p>
            <a:pPr algn="l"/>
            <a:r>
              <a:rPr lang="fr-FR" sz="2800" b="1"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Example</a:t>
            </a:r>
            <a:r>
              <a:rPr lang="fr-FR" sz="28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 When you create a Teams team, you automatically create an Office 365 group. This group is then linked to all the services associated with this team: SharePoint site collection, Outlook calendar, Planner, and OneNote.</a:t>
            </a:r>
          </a:p>
          <a:p>
            <a:pPr algn="l"/>
            <a:r>
              <a:rPr lang="fr-FR" sz="28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This way, all members of this Office 365 group can benefit from these applications and services.</a:t>
            </a:r>
          </a:p>
          <a:p>
            <a:pPr algn="l"/>
            <a:endParaRPr lang="fr-FR" sz="28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endParaRPr>
          </a:p>
          <a:p>
            <a:pPr algn="l"/>
            <a:endParaRPr lang="fr-FR" sz="28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endParaRPr>
          </a:p>
          <a:p>
            <a:pPr marL="685800" indent="-685800">
              <a:buFont typeface="Arial" panose="020B0604020202020204" pitchFamily="34" charset="0"/>
              <a:buChar char="•"/>
            </a:pPr>
            <a:endParaRPr lang="fr-FR"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Image 4">
            <a:extLst>
              <a:ext uri="{FF2B5EF4-FFF2-40B4-BE49-F238E27FC236}">
                <a16:creationId xmlns:a16="http://schemas.microsoft.com/office/drawing/2014/main" id="{8B660A50-D2A9-4650-8209-6A1439721FFC}"/>
              </a:ext>
            </a:extLst>
          </p:cNvPr>
          <p:cNvPicPr>
            <a:picLocks noChangeAspect="1"/>
          </p:cNvPicPr>
          <p:nvPr/>
        </p:nvPicPr>
        <p:blipFill>
          <a:blip r:embed="rId3"/>
          <a:stretch>
            <a:fillRect/>
          </a:stretch>
        </p:blipFill>
        <p:spPr>
          <a:xfrm>
            <a:off x="14784288" y="2963484"/>
            <a:ext cx="8639592" cy="8466800"/>
          </a:xfrm>
          <a:prstGeom prst="rect">
            <a:avLst/>
          </a:prstGeom>
        </p:spPr>
      </p:pic>
    </p:spTree>
    <p:extLst>
      <p:ext uri="{BB962C8B-B14F-4D97-AF65-F5344CB8AC3E}">
        <p14:creationId xmlns:p14="http://schemas.microsoft.com/office/powerpoint/2010/main" val="286412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15</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377280"/>
            <a:ext cx="17641898"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Office 365 </a:t>
            </a:r>
            <a:r>
              <a:rPr lang="en-US" altLang="x-none" sz="7200" b="1" dirty="0" err="1">
                <a:solidFill>
                  <a:srgbClr val="000000"/>
                </a:solidFill>
                <a:latin typeface="Montserrat Semi" charset="0"/>
                <a:ea typeface="Montserrat Semi" charset="0"/>
                <a:cs typeface="Montserrat Semi" charset="0"/>
                <a:sym typeface="Poppins Medium" charset="0"/>
              </a:rPr>
              <a:t>Groups</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10" name="Rectangle 9">
            <a:extLst>
              <a:ext uri="{FF2B5EF4-FFF2-40B4-BE49-F238E27FC236}">
                <a16:creationId xmlns:a16="http://schemas.microsoft.com/office/drawing/2014/main" id="{B1820AD1-A998-4448-8751-82DAA55C9972}"/>
              </a:ext>
            </a:extLst>
          </p:cNvPr>
          <p:cNvSpPr/>
          <p:nvPr/>
        </p:nvSpPr>
        <p:spPr>
          <a:xfrm>
            <a:off x="886742" y="6164537"/>
            <a:ext cx="21658933" cy="861774"/>
          </a:xfrm>
          <a:prstGeom prst="rect">
            <a:avLst/>
          </a:prstGeom>
        </p:spPr>
        <p:txBody>
          <a:bodyPr wrap="square">
            <a:spAutoFit/>
          </a:bodyPr>
          <a:lstStyle/>
          <a:p>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​Nb: Office365 Groups have nothing in common with groups used to set access rights in SharePoint Online, nor with email distribution groups.</a:t>
            </a:r>
          </a:p>
        </p:txBody>
      </p:sp>
      <p:pic>
        <p:nvPicPr>
          <p:cNvPr id="3" name="Image 2" descr="Une image contenant texte, capture d’écran, Police, conception&#10;&#10;Description générée automatiquement">
            <a:extLst>
              <a:ext uri="{FF2B5EF4-FFF2-40B4-BE49-F238E27FC236}">
                <a16:creationId xmlns:a16="http://schemas.microsoft.com/office/drawing/2014/main" id="{FE367302-5A75-5231-FE69-C74745427719}"/>
              </a:ext>
            </a:extLst>
          </p:cNvPr>
          <p:cNvPicPr>
            <a:picLocks noChangeAspect="1"/>
          </p:cNvPicPr>
          <p:nvPr/>
        </p:nvPicPr>
        <p:blipFill>
          <a:blip r:embed="rId2"/>
          <a:stretch>
            <a:fillRect/>
          </a:stretch>
        </p:blipFill>
        <p:spPr>
          <a:xfrm>
            <a:off x="12156926" y="7243606"/>
            <a:ext cx="5184576" cy="5395328"/>
          </a:xfrm>
          <a:prstGeom prst="rect">
            <a:avLst/>
          </a:prstGeom>
        </p:spPr>
      </p:pic>
      <p:sp>
        <p:nvSpPr>
          <p:cNvPr id="11" name="Rectangle 10">
            <a:extLst>
              <a:ext uri="{FF2B5EF4-FFF2-40B4-BE49-F238E27FC236}">
                <a16:creationId xmlns:a16="http://schemas.microsoft.com/office/drawing/2014/main" id="{EBA481D8-A683-43D5-AFC0-AE152F002132}"/>
              </a:ext>
            </a:extLst>
          </p:cNvPr>
          <p:cNvSpPr/>
          <p:nvPr/>
        </p:nvSpPr>
        <p:spPr>
          <a:xfrm>
            <a:off x="1534816" y="9277290"/>
            <a:ext cx="9943581" cy="1246495"/>
          </a:xfrm>
          <a:prstGeom prst="rect">
            <a:avLst/>
          </a:prstGeom>
        </p:spPr>
        <p:txBody>
          <a:bodyPr wrap="square">
            <a:spAutoFit/>
          </a:bodyPr>
          <a:lstStyle/>
          <a:p>
            <a:r>
              <a:rPr lang="fr-FR" sz="2500" dirty="0">
                <a:solidFill>
                  <a:srgbClr val="21497A"/>
                </a:solidFill>
                <a:latin typeface="Open Sans" panose="020B0606030504020204" pitchFamily="34" charset="0"/>
                <a:ea typeface="Open Sans" panose="020B0606030504020204" pitchFamily="34" charset="0"/>
                <a:cs typeface="Open Sans" panose="020B0606030504020204" pitchFamily="34" charset="0"/>
              </a:rPr>
              <a:t>​As shown below, a Group (with an uppercase G) is made up of members who must collaborate through conversations, meetings, notebooks and/or documents. </a:t>
            </a:r>
          </a:p>
        </p:txBody>
      </p:sp>
      <p:sp>
        <p:nvSpPr>
          <p:cNvPr id="13" name="ZoneTexte 12">
            <a:extLst>
              <a:ext uri="{FF2B5EF4-FFF2-40B4-BE49-F238E27FC236}">
                <a16:creationId xmlns:a16="http://schemas.microsoft.com/office/drawing/2014/main" id="{FAC39420-DAF4-4D75-969F-03BA00B25E50}"/>
              </a:ext>
            </a:extLst>
          </p:cNvPr>
          <p:cNvSpPr txBox="1"/>
          <p:nvPr/>
        </p:nvSpPr>
        <p:spPr>
          <a:xfrm>
            <a:off x="886743" y="2998599"/>
            <a:ext cx="22554281" cy="3170099"/>
          </a:xfrm>
          <a:prstGeom prst="rect">
            <a:avLst/>
          </a:prstGeom>
          <a:noFill/>
        </p:spPr>
        <p:txBody>
          <a:bodyPr wrap="square">
            <a:spAutoFit/>
          </a:bodyPr>
          <a:lstStyle/>
          <a:p>
            <a:r>
              <a:rPr lang="fr-FR" sz="2500" dirty="0">
                <a:solidFill>
                  <a:schemeClr val="bg1"/>
                </a:solidFill>
                <a:latin typeface="Open Sans"/>
              </a:rPr>
              <a:t>By creating an Office 365 group, you can create a collaborative environment that consists of a variety of services, including:</a:t>
            </a:r>
          </a:p>
          <a:p>
            <a:pPr marL="285750" indent="-285750">
              <a:buFont typeface="Arial" panose="020B0604020202020204" pitchFamily="34" charset="0"/>
              <a:buChar char="•"/>
            </a:pPr>
            <a:r>
              <a:rPr lang="fr-FR" sz="2500" dirty="0">
                <a:solidFill>
                  <a:schemeClr val="bg1"/>
                </a:solidFill>
                <a:latin typeface="Open Sans"/>
              </a:rPr>
              <a:t>an email box</a:t>
            </a:r>
          </a:p>
          <a:p>
            <a:pPr marL="285750" indent="-285750">
              <a:buFont typeface="Arial" panose="020B0604020202020204" pitchFamily="34" charset="0"/>
              <a:buChar char="•"/>
            </a:pPr>
            <a:r>
              <a:rPr lang="fr-FR" sz="2500" dirty="0">
                <a:solidFill>
                  <a:schemeClr val="bg1"/>
                </a:solidFill>
                <a:latin typeface="Open Sans"/>
              </a:rPr>
              <a:t>a calendar</a:t>
            </a:r>
          </a:p>
          <a:p>
            <a:pPr marL="285750" indent="-285750">
              <a:buFont typeface="Arial" panose="020B0604020202020204" pitchFamily="34" charset="0"/>
              <a:buChar char="•"/>
            </a:pPr>
            <a:r>
              <a:rPr lang="fr-FR" sz="2500" dirty="0">
                <a:solidFill>
                  <a:schemeClr val="bg1"/>
                </a:solidFill>
                <a:latin typeface="Open Sans"/>
              </a:rPr>
              <a:t>a planner plan</a:t>
            </a:r>
          </a:p>
          <a:p>
            <a:pPr marL="285750" indent="-285750">
              <a:buFont typeface="Arial" panose="020B0604020202020204" pitchFamily="34" charset="0"/>
              <a:buChar char="•"/>
            </a:pPr>
            <a:r>
              <a:rPr lang="fr-FR" sz="2500" dirty="0">
                <a:solidFill>
                  <a:schemeClr val="bg1"/>
                </a:solidFill>
                <a:latin typeface="Open Sans"/>
              </a:rPr>
              <a:t>a note block</a:t>
            </a:r>
          </a:p>
          <a:p>
            <a:pPr marL="285750" indent="-285750">
              <a:buFont typeface="Arial" panose="020B0604020202020204" pitchFamily="34" charset="0"/>
              <a:buChar char="•"/>
            </a:pPr>
            <a:r>
              <a:rPr lang="fr-FR" sz="2500" dirty="0">
                <a:solidFill>
                  <a:schemeClr val="bg1"/>
                </a:solidFill>
                <a:latin typeface="Open Sans"/>
              </a:rPr>
              <a:t>a SharePoint site. </a:t>
            </a:r>
          </a:p>
          <a:p>
            <a:pPr marL="285750" indent="-285750">
              <a:buFont typeface="Arial" panose="020B0604020202020204" pitchFamily="34" charset="0"/>
              <a:buChar char="•"/>
            </a:pPr>
            <a:endParaRPr lang="fr-FR" sz="2500" dirty="0">
              <a:solidFill>
                <a:schemeClr val="bg1"/>
              </a:solidFill>
              <a:latin typeface="Open Sans"/>
            </a:endParaRPr>
          </a:p>
          <a:p>
            <a:r>
              <a:rPr lang="fr-FR" sz="2500" dirty="0">
                <a:solidFill>
                  <a:schemeClr val="bg1"/>
                </a:solidFill>
                <a:latin typeface="Open Sans"/>
              </a:rPr>
              <a:t>This environment is accessible to owners and members of the group as well as all persons in the organization if the group is public.</a:t>
            </a:r>
            <a:endParaRPr lang="fr-CA" sz="2500" dirty="0">
              <a:solidFill>
                <a:schemeClr val="bg1"/>
              </a:solidFill>
            </a:endParaRPr>
          </a:p>
        </p:txBody>
      </p:sp>
      <p:sp>
        <p:nvSpPr>
          <p:cNvPr id="15" name="ZoneTexte 14">
            <a:extLst>
              <a:ext uri="{FF2B5EF4-FFF2-40B4-BE49-F238E27FC236}">
                <a16:creationId xmlns:a16="http://schemas.microsoft.com/office/drawing/2014/main" id="{8C3C2E12-F526-4EB0-AF41-4992667D0B15}"/>
              </a:ext>
            </a:extLst>
          </p:cNvPr>
          <p:cNvSpPr txBox="1"/>
          <p:nvPr/>
        </p:nvSpPr>
        <p:spPr>
          <a:xfrm>
            <a:off x="410606" y="2080555"/>
            <a:ext cx="12192000" cy="477054"/>
          </a:xfrm>
          <a:prstGeom prst="rect">
            <a:avLst/>
          </a:prstGeom>
          <a:noFill/>
        </p:spPr>
        <p:txBody>
          <a:bodyPr wrap="square">
            <a:spAutoFit/>
          </a:bodyPr>
          <a:lstStyle/>
          <a:p>
            <a:r>
              <a:rPr lang="fr-FR" sz="250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Definition</a:t>
            </a:r>
          </a:p>
        </p:txBody>
      </p:sp>
    </p:spTree>
    <p:extLst>
      <p:ext uri="{BB962C8B-B14F-4D97-AF65-F5344CB8AC3E}">
        <p14:creationId xmlns:p14="http://schemas.microsoft.com/office/powerpoint/2010/main" val="1447544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16</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377280"/>
            <a:ext cx="17641898"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Office 365 </a:t>
            </a:r>
            <a:r>
              <a:rPr lang="en-US" altLang="x-none" sz="7200" b="1" dirty="0" err="1">
                <a:solidFill>
                  <a:srgbClr val="000000"/>
                </a:solidFill>
                <a:latin typeface="Montserrat Semi" charset="0"/>
                <a:ea typeface="Montserrat Semi" charset="0"/>
                <a:cs typeface="Montserrat Semi" charset="0"/>
                <a:sym typeface="Poppins Medium" charset="0"/>
              </a:rPr>
              <a:t>Groups</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6" name="ZoneTexte 5">
            <a:extLst>
              <a:ext uri="{FF2B5EF4-FFF2-40B4-BE49-F238E27FC236}">
                <a16:creationId xmlns:a16="http://schemas.microsoft.com/office/drawing/2014/main" id="{61156851-23A7-48B8-A729-46ACFE9B71E4}"/>
              </a:ext>
            </a:extLst>
          </p:cNvPr>
          <p:cNvSpPr txBox="1"/>
          <p:nvPr/>
        </p:nvSpPr>
        <p:spPr>
          <a:xfrm>
            <a:off x="526704" y="2321496"/>
            <a:ext cx="23330592" cy="1200329"/>
          </a:xfrm>
          <a:prstGeom prst="rect">
            <a:avLst/>
          </a:prstGeom>
          <a:noFill/>
        </p:spPr>
        <p:txBody>
          <a:bodyPr wrap="square">
            <a:spAutoFit/>
          </a:bodyPr>
          <a:lstStyle/>
          <a:p>
            <a:r>
              <a:rPr lang="fr-FR" sz="250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Public Group/ Private Group</a:t>
            </a: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fr-FR" sz="22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ZoneTexte 8">
            <a:extLst>
              <a:ext uri="{FF2B5EF4-FFF2-40B4-BE49-F238E27FC236}">
                <a16:creationId xmlns:a16="http://schemas.microsoft.com/office/drawing/2014/main" id="{BE9ABA31-3AD8-4EF1-9235-381598C803CF}"/>
              </a:ext>
            </a:extLst>
          </p:cNvPr>
          <p:cNvSpPr txBox="1"/>
          <p:nvPr/>
        </p:nvSpPr>
        <p:spPr>
          <a:xfrm>
            <a:off x="519908" y="3539387"/>
            <a:ext cx="23337388" cy="6247864"/>
          </a:xfrm>
          <a:prstGeom prst="rect">
            <a:avLst/>
          </a:prstGeom>
          <a:noFill/>
        </p:spPr>
        <p:txBody>
          <a:bodyPr wrap="square">
            <a:spAutoFit/>
          </a:bodyPr>
          <a:lstStyle/>
          <a:p>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people who created the O365 groups will own these groups (regardless of the method chosen to create the groups). </a:t>
            </a:r>
          </a:p>
          <a:p>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They will have total control over this group. This will allow them to administer the Teams team associated with this group (if there is a team) and the SharePoint site of the same name.</a:t>
            </a: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If the group is public, beware. This means that all company employees can access this group without prior approval. In addition, they will have the right to edit this group, which means they can potentially delete its content. It's not very secure.</a:t>
            </a: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For all your groups, except for exceptions, choose a private group. Only invited people will be able to see the content and as a member they will not be able to administer the group ( delete content...)</a:t>
            </a: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You can invite someone to become a member (or owner) of an O365 group from your Teams team or SharePoint site.</a:t>
            </a: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Remember, you give it access to all the services in the Office365 group ( SharePoint site, library, calendar...)</a:t>
            </a: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Image 4">
            <a:extLst>
              <a:ext uri="{FF2B5EF4-FFF2-40B4-BE49-F238E27FC236}">
                <a16:creationId xmlns:a16="http://schemas.microsoft.com/office/drawing/2014/main" id="{6E7FBF43-280F-4912-9686-DC926E92E4F9}"/>
              </a:ext>
            </a:extLst>
          </p:cNvPr>
          <p:cNvPicPr>
            <a:picLocks noChangeAspect="1"/>
          </p:cNvPicPr>
          <p:nvPr/>
        </p:nvPicPr>
        <p:blipFill>
          <a:blip r:embed="rId2"/>
          <a:stretch>
            <a:fillRect/>
          </a:stretch>
        </p:blipFill>
        <p:spPr>
          <a:xfrm>
            <a:off x="7088929" y="8953268"/>
            <a:ext cx="10206143" cy="4385452"/>
          </a:xfrm>
          <a:prstGeom prst="rect">
            <a:avLst/>
          </a:prstGeom>
        </p:spPr>
      </p:pic>
    </p:spTree>
    <p:extLst>
      <p:ext uri="{BB962C8B-B14F-4D97-AF65-F5344CB8AC3E}">
        <p14:creationId xmlns:p14="http://schemas.microsoft.com/office/powerpoint/2010/main" val="169131355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17</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377280"/>
            <a:ext cx="17641898"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Office 365 </a:t>
            </a:r>
            <a:r>
              <a:rPr lang="en-US" altLang="x-none" sz="7200" b="1" dirty="0" err="1">
                <a:solidFill>
                  <a:srgbClr val="000000"/>
                </a:solidFill>
                <a:latin typeface="Montserrat Semi" charset="0"/>
                <a:ea typeface="Montserrat Semi" charset="0"/>
                <a:cs typeface="Montserrat Semi" charset="0"/>
                <a:sym typeface="Poppins Medium" charset="0"/>
              </a:rPr>
              <a:t>Groups</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6" name="ZoneTexte 5">
            <a:extLst>
              <a:ext uri="{FF2B5EF4-FFF2-40B4-BE49-F238E27FC236}">
                <a16:creationId xmlns:a16="http://schemas.microsoft.com/office/drawing/2014/main" id="{61156851-23A7-48B8-A729-46ACFE9B71E4}"/>
              </a:ext>
            </a:extLst>
          </p:cNvPr>
          <p:cNvSpPr txBox="1"/>
          <p:nvPr/>
        </p:nvSpPr>
        <p:spPr>
          <a:xfrm>
            <a:off x="526704" y="2321496"/>
            <a:ext cx="23330592" cy="10048905"/>
          </a:xfrm>
          <a:prstGeom prst="rect">
            <a:avLst/>
          </a:prstGeom>
          <a:noFill/>
        </p:spPr>
        <p:txBody>
          <a:bodyPr wrap="square">
            <a:spAutoFit/>
          </a:bodyPr>
          <a:lstStyle/>
          <a:p>
            <a:r>
              <a:rPr lang="fr-FR" sz="250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Link to Teams and SharePoint</a:t>
            </a: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We saw earlier that creating an Office 365 group automatically creates a SharePoint site with the same name.</a:t>
            </a: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When you create a team in Teams, you can choose to:</a:t>
            </a:r>
          </a:p>
          <a:p>
            <a:pPr marL="285750" indent="-285750">
              <a:buFont typeface="Arial" panose="020B0604020202020204" pitchFamily="34" charset="0"/>
              <a:buChar char="•"/>
            </a:pPr>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create a team from an existing Office365 group</a:t>
            </a:r>
          </a:p>
          <a:p>
            <a:pPr marL="285750" indent="-285750">
              <a:buFont typeface="Arial" panose="020B0604020202020204" pitchFamily="34" charset="0"/>
              <a:buChar char="•"/>
            </a:pPr>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or from scratch</a:t>
            </a: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If you choose </a:t>
            </a:r>
            <a:r>
              <a:rPr lang="fr-FR" sz="250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From scratch</a:t>
            </a:r>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 it will also automatically create an Office 365 group ( and therefore a SharePoint site with the same name).</a:t>
            </a: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Finally, if you create a SharePoint team site, it will also create an Office365 group with the same name (only communication sites do not have an Office365 group attached).</a:t>
            </a: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For your information, there are 20 ways to create an Office365 group described in the link below</a:t>
            </a:r>
          </a:p>
          <a:p>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fr-CA" sz="2500"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https://sharepointmaven.com/20-ways-to-create-an-office-365-group/</a:t>
            </a:r>
            <a:r>
              <a:rPr lang="fr-CA"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endParaRPr lang="fr-CA"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fr-FR" sz="2500" dirty="0">
              <a:latin typeface="Open Sans" panose="020B0606030504020204" pitchFamily="34" charset="0"/>
              <a:ea typeface="Open Sans" panose="020B0606030504020204" pitchFamily="34" charset="0"/>
              <a:cs typeface="Open Sans" panose="020B0606030504020204" pitchFamily="34" charset="0"/>
            </a:endParaRPr>
          </a:p>
          <a:p>
            <a:endParaRPr lang="fr-FR" sz="2500" dirty="0">
              <a:latin typeface="Open Sans" panose="020B0606030504020204" pitchFamily="34" charset="0"/>
              <a:ea typeface="Open Sans" panose="020B0606030504020204" pitchFamily="34" charset="0"/>
              <a:cs typeface="Open Sans" panose="020B0606030504020204" pitchFamily="34" charset="0"/>
            </a:endParaRPr>
          </a:p>
          <a:p>
            <a:r>
              <a:rPr lang="fr-FR" sz="250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Tips: </a:t>
            </a:r>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If creating Teams is self-service for employees to create teams for their project, you might want to create a Projects Hub to link all SharePoint sites that are automatically created when employees create Teams.</a:t>
            </a: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fr-FR" sz="250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Conclusion: </a:t>
            </a:r>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Office365 groups are at the heart of the collaboration. Whether you use Teams, SharePoint, or both, there's always an Office365 group behind your Teams team or SharePoint site.</a:t>
            </a: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fr-FR" sz="2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8935114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18</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377280"/>
            <a:ext cx="17641898"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Office 365 </a:t>
            </a:r>
            <a:r>
              <a:rPr lang="en-US" altLang="x-none" sz="7200" b="1" dirty="0" err="1">
                <a:solidFill>
                  <a:srgbClr val="000000"/>
                </a:solidFill>
                <a:latin typeface="Montserrat Semi" charset="0"/>
                <a:ea typeface="Montserrat Semi" charset="0"/>
                <a:cs typeface="Montserrat Semi" charset="0"/>
                <a:sym typeface="Poppins Medium" charset="0"/>
              </a:rPr>
              <a:t>Groups</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6" name="ZoneTexte 5">
            <a:extLst>
              <a:ext uri="{FF2B5EF4-FFF2-40B4-BE49-F238E27FC236}">
                <a16:creationId xmlns:a16="http://schemas.microsoft.com/office/drawing/2014/main" id="{61156851-23A7-48B8-A729-46ACFE9B71E4}"/>
              </a:ext>
            </a:extLst>
          </p:cNvPr>
          <p:cNvSpPr txBox="1"/>
          <p:nvPr/>
        </p:nvSpPr>
        <p:spPr>
          <a:xfrm>
            <a:off x="526704" y="2321496"/>
            <a:ext cx="23330592" cy="1200329"/>
          </a:xfrm>
          <a:prstGeom prst="rect">
            <a:avLst/>
          </a:prstGeom>
          <a:noFill/>
        </p:spPr>
        <p:txBody>
          <a:bodyPr wrap="square">
            <a:spAutoFit/>
          </a:bodyPr>
          <a:lstStyle/>
          <a:p>
            <a:r>
              <a:rPr lang="fr-FR" sz="250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Let's take an example:</a:t>
            </a: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fr-FR" sz="22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ZoneTexte 8">
            <a:extLst>
              <a:ext uri="{FF2B5EF4-FFF2-40B4-BE49-F238E27FC236}">
                <a16:creationId xmlns:a16="http://schemas.microsoft.com/office/drawing/2014/main" id="{BE9ABA31-3AD8-4EF1-9235-381598C803CF}"/>
              </a:ext>
            </a:extLst>
          </p:cNvPr>
          <p:cNvSpPr txBox="1"/>
          <p:nvPr/>
        </p:nvSpPr>
        <p:spPr>
          <a:xfrm>
            <a:off x="519908" y="2537520"/>
            <a:ext cx="15848556" cy="11172289"/>
          </a:xfrm>
          <a:prstGeom prst="rect">
            <a:avLst/>
          </a:prstGeom>
          <a:noFill/>
        </p:spPr>
        <p:txBody>
          <a:bodyPr wrap="square">
            <a:spAutoFit/>
          </a:bodyPr>
          <a:lstStyle/>
          <a:p>
            <a:pPr>
              <a:lnSpc>
                <a:spcPct val="150000"/>
              </a:lnSpc>
            </a:pPr>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fr-FR"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Are you inviting a colleague to collaborate on your Teams team? You invited this colleague from Teams?</a:t>
            </a:r>
          </a:p>
          <a:p>
            <a:pPr>
              <a:lnSpc>
                <a:spcPct val="150000"/>
              </a:lnSpc>
            </a:pPr>
            <a:r>
              <a:rPr lang="fr-FR"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Your colleague will be added automatically as a member of this group. </a:t>
            </a:r>
          </a:p>
          <a:p>
            <a:pPr>
              <a:lnSpc>
                <a:spcPct val="150000"/>
              </a:lnSpc>
            </a:pPr>
            <a:r>
              <a:rPr lang="fr-FR"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As such, in addition to having access to your Teams team, they will also have access to your SharePoint site.</a:t>
            </a:r>
          </a:p>
          <a:p>
            <a:pPr>
              <a:lnSpc>
                <a:spcPct val="150000"/>
              </a:lnSpc>
            </a:pPr>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fr-FR" sz="300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Share site only ( recommended for external users):</a:t>
            </a:r>
          </a:p>
          <a:p>
            <a:pPr>
              <a:lnSpc>
                <a:spcPct val="150000"/>
              </a:lnSpc>
            </a:pPr>
            <a:r>
              <a:rPr lang="fr-FR"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If you want, you can share access to a SharePoint site without sharing access to the associated group (and thus team access in Teams)</a:t>
            </a:r>
          </a:p>
          <a:p>
            <a:pPr>
              <a:lnSpc>
                <a:spcPct val="150000"/>
              </a:lnSpc>
            </a:pPr>
            <a:r>
              <a:rPr lang="fr-FR"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On your SharePoint site, in Site Permissions, when you click Invite People, choose Share Site Only instead of Add Members to Group.</a:t>
            </a: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Image 2" descr="Une image contenant texte, capture d’écran, Police, Page web&#10;&#10;Description générée automatiquement">
            <a:extLst>
              <a:ext uri="{FF2B5EF4-FFF2-40B4-BE49-F238E27FC236}">
                <a16:creationId xmlns:a16="http://schemas.microsoft.com/office/drawing/2014/main" id="{F555E775-5AC9-FE8A-9E63-6978616B468F}"/>
              </a:ext>
            </a:extLst>
          </p:cNvPr>
          <p:cNvPicPr>
            <a:picLocks noChangeAspect="1"/>
          </p:cNvPicPr>
          <p:nvPr/>
        </p:nvPicPr>
        <p:blipFill>
          <a:blip r:embed="rId2"/>
          <a:stretch>
            <a:fillRect/>
          </a:stretch>
        </p:blipFill>
        <p:spPr>
          <a:xfrm>
            <a:off x="18756955" y="6076550"/>
            <a:ext cx="4380259" cy="6758113"/>
          </a:xfrm>
          <a:prstGeom prst="rect">
            <a:avLst/>
          </a:prstGeom>
        </p:spPr>
      </p:pic>
      <p:cxnSp>
        <p:nvCxnSpPr>
          <p:cNvPr id="10" name="Straight Arrow Connector 7">
            <a:extLst>
              <a:ext uri="{FF2B5EF4-FFF2-40B4-BE49-F238E27FC236}">
                <a16:creationId xmlns:a16="http://schemas.microsoft.com/office/drawing/2014/main" id="{A4E85485-F7D7-4AFA-B0AB-8BBBDE7809FB}"/>
              </a:ext>
            </a:extLst>
          </p:cNvPr>
          <p:cNvCxnSpPr>
            <a:cxnSpLocks/>
          </p:cNvCxnSpPr>
          <p:nvPr/>
        </p:nvCxnSpPr>
        <p:spPr>
          <a:xfrm>
            <a:off x="15881598" y="8442176"/>
            <a:ext cx="3079154" cy="6480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0049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19</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377280"/>
            <a:ext cx="17641898"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Office 365 </a:t>
            </a:r>
            <a:r>
              <a:rPr lang="en-US" altLang="x-none" sz="7200" b="1" dirty="0" err="1">
                <a:solidFill>
                  <a:srgbClr val="000000"/>
                </a:solidFill>
                <a:latin typeface="Montserrat Semi" charset="0"/>
                <a:ea typeface="Montserrat Semi" charset="0"/>
                <a:cs typeface="Montserrat Semi" charset="0"/>
                <a:sym typeface="Poppins Medium" charset="0"/>
              </a:rPr>
              <a:t>Groups</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6" name="ZoneTexte 5">
            <a:extLst>
              <a:ext uri="{FF2B5EF4-FFF2-40B4-BE49-F238E27FC236}">
                <a16:creationId xmlns:a16="http://schemas.microsoft.com/office/drawing/2014/main" id="{61156851-23A7-48B8-A729-46ACFE9B71E4}"/>
              </a:ext>
            </a:extLst>
          </p:cNvPr>
          <p:cNvSpPr txBox="1"/>
          <p:nvPr/>
        </p:nvSpPr>
        <p:spPr>
          <a:xfrm>
            <a:off x="110433" y="2249488"/>
            <a:ext cx="23330592" cy="11726287"/>
          </a:xfrm>
          <a:prstGeom prst="rect">
            <a:avLst/>
          </a:prstGeom>
          <a:noFill/>
        </p:spPr>
        <p:txBody>
          <a:bodyPr wrap="square">
            <a:spAutoFit/>
          </a:bodyPr>
          <a:lstStyle/>
          <a:p>
            <a:pPr>
              <a:lnSpc>
                <a:spcPct val="150000"/>
              </a:lnSpc>
            </a:pPr>
            <a:r>
              <a:rPr lang="fr-FR" sz="2800" b="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Sharing access to a SharePoint site only </a:t>
            </a:r>
            <a:r>
              <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is of great interest depending on your internal organization.</a:t>
            </a:r>
          </a:p>
          <a:p>
            <a:pPr>
              <a:lnSpc>
                <a:spcPct val="150000"/>
              </a:lnSpc>
            </a:pPr>
            <a:endPar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Here are the 2 most common examples:</a:t>
            </a:r>
          </a:p>
          <a:p>
            <a:pPr>
              <a:lnSpc>
                <a:spcPct val="150000"/>
              </a:lnSpc>
            </a:pPr>
            <a:endPar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ctr">
              <a:lnSpc>
                <a:spcPct val="150000"/>
              </a:lnSpc>
              <a:buFont typeface="+mj-lt"/>
              <a:buAutoNum type="arabicPeriod"/>
            </a:pPr>
            <a:r>
              <a:rPr lang="fr-FR" sz="2800" b="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We want to share targeted content with an outsider</a:t>
            </a:r>
            <a:r>
              <a:rPr lang="fr-FR" sz="280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algn="ctr">
              <a:lnSpc>
                <a:spcPct val="150000"/>
              </a:lnSpc>
            </a:pPr>
            <a:r>
              <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We don't want to invite him to our Teams team because we don't want him to be able to see the content of each public channel (a team potentially contains several channels, there could be for each one the conversation thread, the library...).</a:t>
            </a:r>
          </a:p>
          <a:p>
            <a:pPr algn="ctr">
              <a:lnSpc>
                <a:spcPct val="150000"/>
              </a:lnSpc>
            </a:pPr>
            <a:r>
              <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Unfortunately, at the moment it is not possible to grant access only to a private channel of our team (Microsoft is working on it).</a:t>
            </a:r>
          </a:p>
          <a:p>
            <a:pPr>
              <a:lnSpc>
                <a:spcPct val="150000"/>
              </a:lnSpc>
            </a:pPr>
            <a:endPar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r>
              <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On SharePoint, you can create unique permissions (through SharePoint groups) and thus manage access to each of the items on my site.</a:t>
            </a:r>
          </a:p>
          <a:p>
            <a:pPr marL="342900" indent="-342900">
              <a:lnSpc>
                <a:spcPct val="150000"/>
              </a:lnSpc>
              <a:buFont typeface="+mj-lt"/>
              <a:buAutoNum type="arabicPeriod"/>
            </a:pPr>
            <a:endParaRPr lang="fr-FR" sz="2800" u="sng"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r>
              <a:rPr lang="fr-FR" sz="280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Example</a:t>
            </a:r>
            <a:r>
              <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For example, you might have an SP site that contains 2 libraries, 1 calendar, and 2 custom lists. External access (read-only or edited) can only be granted to 1 library and the calendar, for example.</a:t>
            </a:r>
          </a:p>
          <a:p>
            <a:pPr algn="ctr">
              <a:lnSpc>
                <a:spcPct val="150000"/>
              </a:lnSpc>
            </a:pPr>
            <a:endPar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r>
              <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fr-FR"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SharePoint provides better bursting and permission management than Microsoft Teams </a:t>
            </a:r>
          </a:p>
          <a:p>
            <a:pPr marL="342900" indent="-342900">
              <a:buFont typeface="+mj-lt"/>
              <a:buAutoNum type="arabicPeriod"/>
            </a:pPr>
            <a:endParaRPr lang="fr-FR" sz="2000" dirty="0"/>
          </a:p>
          <a:p>
            <a:endParaRPr lang="fr-FR" sz="2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34491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fade">
                                      <p:cBhvr>
                                        <p:cTn id="18" dur="500"/>
                                        <p:tgtEl>
                                          <p:spTgt spid="6">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500"/>
                                        <p:tgtEl>
                                          <p:spTgt spid="6">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8" end="8"/>
                                            </p:txEl>
                                          </p:spTgt>
                                        </p:tgtEl>
                                        <p:attrNameLst>
                                          <p:attrName>style.visibility</p:attrName>
                                        </p:attrNameLst>
                                      </p:cBhvr>
                                      <p:to>
                                        <p:strVal val="visible"/>
                                      </p:to>
                                    </p:set>
                                    <p:animEffect transition="in" filter="fade">
                                      <p:cBhvr>
                                        <p:cTn id="26" dur="500"/>
                                        <p:tgtEl>
                                          <p:spTgt spid="6">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animEffect transition="in" filter="fade">
                                      <p:cBhvr>
                                        <p:cTn id="31" dur="500"/>
                                        <p:tgtEl>
                                          <p:spTgt spid="6">
                                            <p:txEl>
                                              <p:pRg st="10" end="1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12" end="12"/>
                                            </p:txEl>
                                          </p:spTgt>
                                        </p:tgtEl>
                                        <p:attrNameLst>
                                          <p:attrName>style.visibility</p:attrName>
                                        </p:attrNameLst>
                                      </p:cBhvr>
                                      <p:to>
                                        <p:strVal val="visible"/>
                                      </p:to>
                                    </p:set>
                                    <p:animEffect transition="in" filter="fade">
                                      <p:cBhvr>
                                        <p:cTn id="36"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9E881A4-A468-403A-9941-F8FFD5C68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ck List">
            <a:extLst>
              <a:ext uri="{FF2B5EF4-FFF2-40B4-BE49-F238E27FC236}">
                <a16:creationId xmlns:a16="http://schemas.microsoft.com/office/drawing/2014/main" id="{70462135-7A50-9F68-5CB7-5C067A5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42886" y="3838754"/>
            <a:ext cx="6038496" cy="6038496"/>
          </a:xfrm>
          <a:prstGeom prst="rect">
            <a:avLst/>
          </a:prstGeom>
        </p:spPr>
      </p:pic>
      <p:sp>
        <p:nvSpPr>
          <p:cNvPr id="25" name="Rectangle 24">
            <a:extLst>
              <a:ext uri="{FF2B5EF4-FFF2-40B4-BE49-F238E27FC236}">
                <a16:creationId xmlns:a16="http://schemas.microsoft.com/office/drawing/2014/main" id="{6F168544-607B-491A-8601-3087D0FCE1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7406" y="2"/>
            <a:ext cx="14846596" cy="13716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6ACE060D-AB62-9A3D-214F-2A8B93A66341}"/>
              </a:ext>
            </a:extLst>
          </p:cNvPr>
          <p:cNvSpPr>
            <a:spLocks noGrp="1"/>
          </p:cNvSpPr>
          <p:nvPr>
            <p:ph type="title"/>
          </p:nvPr>
        </p:nvSpPr>
        <p:spPr>
          <a:xfrm>
            <a:off x="11306574" y="1742884"/>
            <a:ext cx="11334538" cy="2578048"/>
          </a:xfrm>
        </p:spPr>
        <p:txBody>
          <a:bodyPr anchor="b">
            <a:normAutofit/>
          </a:bodyPr>
          <a:lstStyle/>
          <a:p>
            <a:pPr algn="ctr"/>
            <a:r>
              <a:rPr lang="en-CA" sz="6400">
                <a:solidFill>
                  <a:srgbClr val="595959"/>
                </a:solidFill>
              </a:rPr>
              <a:t>Agenda</a:t>
            </a:r>
          </a:p>
        </p:txBody>
      </p:sp>
      <p:sp>
        <p:nvSpPr>
          <p:cNvPr id="3" name="Content Placeholder 2">
            <a:extLst>
              <a:ext uri="{FF2B5EF4-FFF2-40B4-BE49-F238E27FC236}">
                <a16:creationId xmlns:a16="http://schemas.microsoft.com/office/drawing/2014/main" id="{AC0ADE3A-EA6B-5AF3-EF67-3CF7DD7A3DF8}"/>
              </a:ext>
            </a:extLst>
          </p:cNvPr>
          <p:cNvSpPr>
            <a:spLocks noGrp="1"/>
          </p:cNvSpPr>
          <p:nvPr>
            <p:ph idx="1"/>
          </p:nvPr>
        </p:nvSpPr>
        <p:spPr>
          <a:xfrm>
            <a:off x="11306574" y="4894674"/>
            <a:ext cx="11334538" cy="7078440"/>
          </a:xfrm>
        </p:spPr>
        <p:txBody>
          <a:bodyPr anchor="t">
            <a:normAutofit/>
          </a:bodyPr>
          <a:lstStyle/>
          <a:p>
            <a:pPr>
              <a:spcAft>
                <a:spcPts val="600"/>
              </a:spcAft>
            </a:pPr>
            <a:r>
              <a:rPr lang="en-CA" sz="4000" dirty="0">
                <a:solidFill>
                  <a:srgbClr val="595959"/>
                </a:solidFill>
              </a:rPr>
              <a:t>Security Management </a:t>
            </a:r>
          </a:p>
          <a:p>
            <a:pPr>
              <a:spcAft>
                <a:spcPts val="600"/>
              </a:spcAft>
            </a:pPr>
            <a:endParaRPr lang="en-CA" sz="4000" dirty="0">
              <a:solidFill>
                <a:srgbClr val="595959"/>
              </a:solidFill>
            </a:endParaRPr>
          </a:p>
          <a:p>
            <a:pPr>
              <a:spcAft>
                <a:spcPts val="600"/>
              </a:spcAft>
            </a:pPr>
            <a:r>
              <a:rPr lang="en-CA" sz="4000" dirty="0">
                <a:solidFill>
                  <a:srgbClr val="595959"/>
                </a:solidFill>
              </a:rPr>
              <a:t>Pages and Apps</a:t>
            </a:r>
          </a:p>
          <a:p>
            <a:pPr>
              <a:spcAft>
                <a:spcPts val="600"/>
              </a:spcAft>
            </a:pPr>
            <a:endParaRPr lang="en-CA" sz="4000" dirty="0">
              <a:solidFill>
                <a:srgbClr val="595959"/>
              </a:solidFill>
            </a:endParaRPr>
          </a:p>
          <a:p>
            <a:pPr>
              <a:spcAft>
                <a:spcPts val="600"/>
              </a:spcAft>
            </a:pPr>
            <a:r>
              <a:rPr lang="en-CA" sz="4000" dirty="0">
                <a:solidFill>
                  <a:srgbClr val="595959"/>
                </a:solidFill>
              </a:rPr>
              <a:t>Web Parts </a:t>
            </a:r>
          </a:p>
        </p:txBody>
      </p:sp>
    </p:spTree>
    <p:extLst>
      <p:ext uri="{BB962C8B-B14F-4D97-AF65-F5344CB8AC3E}">
        <p14:creationId xmlns:p14="http://schemas.microsoft.com/office/powerpoint/2010/main" val="2083467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20</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377280"/>
            <a:ext cx="17641898"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Office 365 </a:t>
            </a:r>
            <a:r>
              <a:rPr lang="en-US" altLang="x-none" sz="7200" b="1" dirty="0" err="1">
                <a:solidFill>
                  <a:srgbClr val="000000"/>
                </a:solidFill>
                <a:latin typeface="Montserrat Semi" charset="0"/>
                <a:ea typeface="Montserrat Semi" charset="0"/>
                <a:cs typeface="Montserrat Semi" charset="0"/>
                <a:sym typeface="Poppins Medium" charset="0"/>
              </a:rPr>
              <a:t>Groups</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6" name="ZoneTexte 5">
            <a:extLst>
              <a:ext uri="{FF2B5EF4-FFF2-40B4-BE49-F238E27FC236}">
                <a16:creationId xmlns:a16="http://schemas.microsoft.com/office/drawing/2014/main" id="{61156851-23A7-48B8-A729-46ACFE9B71E4}"/>
              </a:ext>
            </a:extLst>
          </p:cNvPr>
          <p:cNvSpPr txBox="1"/>
          <p:nvPr/>
        </p:nvSpPr>
        <p:spPr>
          <a:xfrm>
            <a:off x="110432" y="1889448"/>
            <a:ext cx="24273567" cy="3400931"/>
          </a:xfrm>
          <a:prstGeom prst="rect">
            <a:avLst/>
          </a:prstGeom>
          <a:noFill/>
        </p:spPr>
        <p:txBody>
          <a:bodyPr wrap="square">
            <a:spAutoFit/>
          </a:bodyPr>
          <a:lstStyle/>
          <a:p>
            <a:pPr algn="ctr"/>
            <a:r>
              <a:rPr lang="fr-FR" sz="2800" b="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2.Our company uses Teams to collaborate by department.</a:t>
            </a:r>
          </a:p>
          <a:p>
            <a:pPr algn="ctr"/>
            <a:endParaRPr lang="fr-FR"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Our teams are private so in Teams we only see our department. </a:t>
            </a:r>
          </a:p>
          <a:p>
            <a:pPr algn="ctr"/>
            <a:r>
              <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It might be a good idea to add read-only access to SharePoint sites in other departments.   </a:t>
            </a:r>
          </a:p>
          <a:p>
            <a:pPr algn="ctr"/>
            <a:r>
              <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This allows employees to stay informed of the activity in all departments of the company.</a:t>
            </a:r>
          </a:p>
          <a:p>
            <a:pPr algn="ctr"/>
            <a:endParaRPr lang="fr-FR" sz="25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ctr">
              <a:buFont typeface="+mj-lt"/>
              <a:buAutoNum type="arabicPeriod"/>
            </a:pPr>
            <a:endParaRPr lang="fr-FR" sz="2500" dirty="0">
              <a:latin typeface="Open Sans" panose="020B0606030504020204" pitchFamily="34" charset="0"/>
              <a:ea typeface="Open Sans" panose="020B0606030504020204" pitchFamily="34" charset="0"/>
              <a:cs typeface="Open Sans" panose="020B0606030504020204" pitchFamily="34" charset="0"/>
            </a:endParaRPr>
          </a:p>
          <a:p>
            <a:pPr algn="ctr"/>
            <a:endParaRPr lang="fr-FR" sz="25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Image 2" descr="Une image contenant texte, capture d’écran, Police, logiciel&#10;&#10;Description générée automatiquement">
            <a:extLst>
              <a:ext uri="{FF2B5EF4-FFF2-40B4-BE49-F238E27FC236}">
                <a16:creationId xmlns:a16="http://schemas.microsoft.com/office/drawing/2014/main" id="{E3157AB9-AF12-C952-5683-6BEA8534CA6F}"/>
              </a:ext>
            </a:extLst>
          </p:cNvPr>
          <p:cNvPicPr>
            <a:picLocks noChangeAspect="1"/>
          </p:cNvPicPr>
          <p:nvPr/>
        </p:nvPicPr>
        <p:blipFill>
          <a:blip r:embed="rId2"/>
          <a:stretch>
            <a:fillRect/>
          </a:stretch>
        </p:blipFill>
        <p:spPr>
          <a:xfrm>
            <a:off x="12359" y="6359229"/>
            <a:ext cx="7306695" cy="3585625"/>
          </a:xfrm>
          <a:prstGeom prst="rect">
            <a:avLst/>
          </a:prstGeom>
        </p:spPr>
      </p:pic>
      <p:pic>
        <p:nvPicPr>
          <p:cNvPr id="5" name="Image 4" descr="Une image contenant texte, habits, Visage humain, Site web&#10;&#10;Description générée automatiquement">
            <a:extLst>
              <a:ext uri="{FF2B5EF4-FFF2-40B4-BE49-F238E27FC236}">
                <a16:creationId xmlns:a16="http://schemas.microsoft.com/office/drawing/2014/main" id="{EAE9A21B-581A-F293-E548-63F85E1DEF66}"/>
              </a:ext>
            </a:extLst>
          </p:cNvPr>
          <p:cNvPicPr>
            <a:picLocks noChangeAspect="1"/>
          </p:cNvPicPr>
          <p:nvPr/>
        </p:nvPicPr>
        <p:blipFill>
          <a:blip r:embed="rId3"/>
          <a:stretch>
            <a:fillRect/>
          </a:stretch>
        </p:blipFill>
        <p:spPr>
          <a:xfrm>
            <a:off x="7830266" y="6205010"/>
            <a:ext cx="16095616" cy="6243892"/>
          </a:xfrm>
          <a:prstGeom prst="rect">
            <a:avLst/>
          </a:prstGeom>
        </p:spPr>
      </p:pic>
      <p:sp>
        <p:nvSpPr>
          <p:cNvPr id="10" name="TextBox 5">
            <a:extLst>
              <a:ext uri="{FF2B5EF4-FFF2-40B4-BE49-F238E27FC236}">
                <a16:creationId xmlns:a16="http://schemas.microsoft.com/office/drawing/2014/main" id="{EF129D25-2BFE-437A-9C63-67A7499F40F3}"/>
              </a:ext>
            </a:extLst>
          </p:cNvPr>
          <p:cNvSpPr txBox="1"/>
          <p:nvPr/>
        </p:nvSpPr>
        <p:spPr>
          <a:xfrm>
            <a:off x="532423" y="5201816"/>
            <a:ext cx="7915740" cy="523220"/>
          </a:xfrm>
          <a:prstGeom prst="rect">
            <a:avLst/>
          </a:prstGeom>
          <a:noFill/>
        </p:spPr>
        <p:txBody>
          <a:bodyPr wrap="square" rtlCol="0">
            <a:spAutoFit/>
          </a:bodyPr>
          <a:lstStyle/>
          <a:p>
            <a:r>
              <a:rPr lang="fr-CA" sz="2800" dirty="0"/>
              <a:t>In Teams, I only see my department</a:t>
            </a:r>
          </a:p>
        </p:txBody>
      </p:sp>
      <p:sp>
        <p:nvSpPr>
          <p:cNvPr id="11" name="TextBox 9">
            <a:extLst>
              <a:ext uri="{FF2B5EF4-FFF2-40B4-BE49-F238E27FC236}">
                <a16:creationId xmlns:a16="http://schemas.microsoft.com/office/drawing/2014/main" id="{FA8187D8-DDC2-4DB2-BA61-968BA15659FD}"/>
              </a:ext>
            </a:extLst>
          </p:cNvPr>
          <p:cNvSpPr txBox="1"/>
          <p:nvPr/>
        </p:nvSpPr>
        <p:spPr>
          <a:xfrm>
            <a:off x="8879632" y="5210399"/>
            <a:ext cx="15874755" cy="523220"/>
          </a:xfrm>
          <a:prstGeom prst="rect">
            <a:avLst/>
          </a:prstGeom>
          <a:noFill/>
        </p:spPr>
        <p:txBody>
          <a:bodyPr wrap="square" rtlCol="0">
            <a:spAutoFit/>
          </a:bodyPr>
          <a:lstStyle/>
          <a:p>
            <a:r>
              <a:rPr lang="fr-CA" sz="2800" dirty="0"/>
              <a:t>In SharePoint, I can view sites in other departments as read-only</a:t>
            </a:r>
          </a:p>
        </p:txBody>
      </p:sp>
      <p:sp>
        <p:nvSpPr>
          <p:cNvPr id="12" name="Rectangle 11">
            <a:extLst>
              <a:ext uri="{FF2B5EF4-FFF2-40B4-BE49-F238E27FC236}">
                <a16:creationId xmlns:a16="http://schemas.microsoft.com/office/drawing/2014/main" id="{87042157-AE15-4E8F-B826-EA3723AF3B16}"/>
              </a:ext>
            </a:extLst>
          </p:cNvPr>
          <p:cNvSpPr/>
          <p:nvPr/>
        </p:nvSpPr>
        <p:spPr>
          <a:xfrm>
            <a:off x="7830266" y="6695724"/>
            <a:ext cx="6449966" cy="2232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13" name="Straight Arrow Connector 10">
            <a:extLst>
              <a:ext uri="{FF2B5EF4-FFF2-40B4-BE49-F238E27FC236}">
                <a16:creationId xmlns:a16="http://schemas.microsoft.com/office/drawing/2014/main" id="{E37E5CF7-E5E8-49B6-A708-54D0C70AD5B6}"/>
              </a:ext>
            </a:extLst>
          </p:cNvPr>
          <p:cNvCxnSpPr>
            <a:cxnSpLocks/>
          </p:cNvCxnSpPr>
          <p:nvPr/>
        </p:nvCxnSpPr>
        <p:spPr>
          <a:xfrm flipH="1">
            <a:off x="11586586" y="5838305"/>
            <a:ext cx="605414" cy="7334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5">
            <a:extLst>
              <a:ext uri="{FF2B5EF4-FFF2-40B4-BE49-F238E27FC236}">
                <a16:creationId xmlns:a16="http://schemas.microsoft.com/office/drawing/2014/main" id="{34F12A3E-4BB3-43E7-8475-218E26688D92}"/>
              </a:ext>
            </a:extLst>
          </p:cNvPr>
          <p:cNvCxnSpPr>
            <a:cxnSpLocks/>
          </p:cNvCxnSpPr>
          <p:nvPr/>
        </p:nvCxnSpPr>
        <p:spPr>
          <a:xfrm flipH="1">
            <a:off x="3046984" y="5867298"/>
            <a:ext cx="605414" cy="24207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513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76A8029B-F480-9023-1C4B-32F88AB07162}"/>
              </a:ext>
            </a:extLst>
          </p:cNvPr>
          <p:cNvPicPr>
            <a:picLocks noChangeAspect="1"/>
          </p:cNvPicPr>
          <p:nvPr/>
        </p:nvPicPr>
        <p:blipFill>
          <a:blip r:embed="rId2"/>
          <a:stretch>
            <a:fillRect/>
          </a:stretch>
        </p:blipFill>
        <p:spPr>
          <a:xfrm>
            <a:off x="3263008" y="5894862"/>
            <a:ext cx="15841760" cy="6554040"/>
          </a:xfrm>
          <a:prstGeom prst="rect">
            <a:avLst/>
          </a:prstGeom>
        </p:spPr>
      </p:pic>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21</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305272"/>
            <a:ext cx="17569890"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The SharePoint Online Administration </a:t>
            </a:r>
            <a:r>
              <a:rPr lang="en-US" altLang="x-none" sz="7200" b="1" dirty="0" err="1">
                <a:solidFill>
                  <a:srgbClr val="000000"/>
                </a:solidFill>
                <a:latin typeface="Montserrat Semi" charset="0"/>
                <a:ea typeface="Montserrat Semi" charset="0"/>
                <a:cs typeface="Montserrat Semi" charset="0"/>
                <a:sym typeface="Poppins Medium" charset="0"/>
              </a:rPr>
              <a:t>Portal</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6" name="ZoneTexte 5">
            <a:extLst>
              <a:ext uri="{FF2B5EF4-FFF2-40B4-BE49-F238E27FC236}">
                <a16:creationId xmlns:a16="http://schemas.microsoft.com/office/drawing/2014/main" id="{61156851-23A7-48B8-A729-46ACFE9B71E4}"/>
              </a:ext>
            </a:extLst>
          </p:cNvPr>
          <p:cNvSpPr txBox="1"/>
          <p:nvPr/>
        </p:nvSpPr>
        <p:spPr>
          <a:xfrm>
            <a:off x="526704" y="2199785"/>
            <a:ext cx="23330592" cy="3599319"/>
          </a:xfrm>
          <a:prstGeom prst="rect">
            <a:avLst/>
          </a:prstGeom>
          <a:noFill/>
        </p:spPr>
        <p:txBody>
          <a:bodyPr wrap="square">
            <a:spAutoFit/>
          </a:bodyPr>
          <a:lstStyle/>
          <a:p>
            <a:pPr>
              <a:lnSpc>
                <a:spcPct val="180000"/>
              </a:lnSpc>
              <a:defRPr/>
            </a:pPr>
            <a:r>
              <a:rPr lang="fr-FR" sz="26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The SharePoint admin center will allow you to administer your SharePoint.</a:t>
            </a:r>
          </a:p>
          <a:p>
            <a:pPr>
              <a:lnSpc>
                <a:spcPct val="180000"/>
              </a:lnSpc>
              <a:defRPr/>
            </a:pPr>
            <a:r>
              <a:rPr lang="fr-FR" sz="26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PowerShell can also be used. PowerShell is a powerful environment for running or scripting administrative tasks using a common syntax for all Microsoft products.</a:t>
            </a:r>
          </a:p>
          <a:p>
            <a:pPr>
              <a:lnSpc>
                <a:spcPct val="180000"/>
              </a:lnSpc>
              <a:defRPr/>
            </a:pPr>
            <a:r>
              <a:rPr lang="fr-FR" sz="26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The SharePoint Online instance is already configured when the Office 365 account is created. As such, administrators are not responsible for managing web applications or content databases, as these levels are not accessible to clients.</a:t>
            </a:r>
          </a:p>
        </p:txBody>
      </p:sp>
    </p:spTree>
    <p:extLst>
      <p:ext uri="{BB962C8B-B14F-4D97-AF65-F5344CB8AC3E}">
        <p14:creationId xmlns:p14="http://schemas.microsoft.com/office/powerpoint/2010/main" val="42520345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apture d’écran, texte, logiciel&#10;&#10;Description générée automatiquement">
            <a:extLst>
              <a:ext uri="{FF2B5EF4-FFF2-40B4-BE49-F238E27FC236}">
                <a16:creationId xmlns:a16="http://schemas.microsoft.com/office/drawing/2014/main" id="{897A09C7-E5DF-5BB5-779A-8FF451F94E83}"/>
              </a:ext>
            </a:extLst>
          </p:cNvPr>
          <p:cNvPicPr>
            <a:picLocks noChangeAspect="1"/>
          </p:cNvPicPr>
          <p:nvPr/>
        </p:nvPicPr>
        <p:blipFill>
          <a:blip r:embed="rId2"/>
          <a:stretch>
            <a:fillRect/>
          </a:stretch>
        </p:blipFill>
        <p:spPr>
          <a:xfrm>
            <a:off x="169388" y="6858000"/>
            <a:ext cx="24045222" cy="5112568"/>
          </a:xfrm>
          <a:prstGeom prst="rect">
            <a:avLst/>
          </a:prstGeom>
        </p:spPr>
      </p:pic>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22</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449288"/>
            <a:ext cx="17569890"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The SharePoint Online Administration </a:t>
            </a:r>
            <a:r>
              <a:rPr lang="en-US" altLang="x-none" sz="7200" b="1" dirty="0" err="1">
                <a:solidFill>
                  <a:srgbClr val="000000"/>
                </a:solidFill>
                <a:latin typeface="Montserrat Semi" charset="0"/>
                <a:ea typeface="Montserrat Semi" charset="0"/>
                <a:cs typeface="Montserrat Semi" charset="0"/>
                <a:sym typeface="Poppins Medium" charset="0"/>
              </a:rPr>
              <a:t>Portal</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6" name="ZoneTexte 5">
            <a:extLst>
              <a:ext uri="{FF2B5EF4-FFF2-40B4-BE49-F238E27FC236}">
                <a16:creationId xmlns:a16="http://schemas.microsoft.com/office/drawing/2014/main" id="{61156851-23A7-48B8-A729-46ACFE9B71E4}"/>
              </a:ext>
            </a:extLst>
          </p:cNvPr>
          <p:cNvSpPr txBox="1"/>
          <p:nvPr/>
        </p:nvSpPr>
        <p:spPr>
          <a:xfrm>
            <a:off x="526704" y="1817440"/>
            <a:ext cx="23330592" cy="6880089"/>
          </a:xfrm>
          <a:prstGeom prst="rect">
            <a:avLst/>
          </a:prstGeom>
          <a:noFill/>
        </p:spPr>
        <p:txBody>
          <a:bodyPr wrap="square">
            <a:spAutoFit/>
          </a:bodyPr>
          <a:lstStyle/>
          <a:p>
            <a:pPr>
              <a:lnSpc>
                <a:spcPct val="180000"/>
              </a:lnSpc>
              <a:defRPr/>
            </a:pPr>
            <a:r>
              <a:rPr lang="fr-FR" sz="2600" b="1" i="0" u="sng" dirty="0">
                <a:solidFill>
                  <a:srgbClr val="282828"/>
                </a:solidFill>
                <a:effectLst/>
                <a:latin typeface="Roboto"/>
              </a:rPr>
              <a:t>Sites</a:t>
            </a:r>
            <a:endParaRPr lang="fr-FR" sz="2600" dirty="0">
              <a:solidFill>
                <a:srgbClr val="282828"/>
              </a:solidFill>
              <a:latin typeface="Roboto"/>
            </a:endParaRPr>
          </a:p>
          <a:p>
            <a:pPr>
              <a:lnSpc>
                <a:spcPct val="180000"/>
              </a:lnSpc>
              <a:defRPr/>
            </a:pPr>
            <a:r>
              <a:rPr lang="fr-FR" sz="26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The first site collection is automatically created at the root of the external address of the instance which is a subdomain of the domain "sharepoint.com" with the company name as a prefix. A root site based on the team site template is automatically provisioned. The root site is virtually devoid of any content other than a document library. Finally, all of the service applications available in SharePoint Online have been provisioned, and the administrator must configure them.</a:t>
            </a:r>
          </a:p>
          <a:p>
            <a:pPr>
              <a:lnSpc>
                <a:spcPct val="180000"/>
              </a:lnSpc>
              <a:defRPr/>
            </a:pPr>
            <a:r>
              <a:rPr lang="fr-FR" sz="26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A second site collection </a:t>
            </a:r>
            <a:r>
              <a:rPr lang="fr-FR" sz="2600" dirty="0">
                <a:solidFill>
                  <a:srgbClr val="282828"/>
                </a:solidFill>
                <a:latin typeface="Open Sans" panose="020B0606030504020204" pitchFamily="34" charset="0"/>
                <a:ea typeface="Open Sans" panose="020B0606030504020204" pitchFamily="34" charset="0"/>
                <a:cs typeface="Open Sans" panose="020B0606030504020204" pitchFamily="34" charset="0"/>
              </a:rPr>
              <a:t>named </a:t>
            </a:r>
            <a:r>
              <a:rPr lang="fr-FR" sz="2600" b="1" dirty="0">
                <a:solidFill>
                  <a:srgbClr val="282828"/>
                </a:solidFill>
                <a:latin typeface="Open Sans" panose="020B0606030504020204" pitchFamily="34" charset="0"/>
                <a:ea typeface="Open Sans" panose="020B0606030504020204" pitchFamily="34" charset="0"/>
                <a:cs typeface="Open Sans" panose="020B0606030504020204" pitchFamily="34" charset="0"/>
              </a:rPr>
              <a:t>All </a:t>
            </a:r>
            <a:r>
              <a:rPr lang="fr-FR" sz="2600" b="1" dirty="0" err="1">
                <a:solidFill>
                  <a:srgbClr val="282828"/>
                </a:solidFill>
                <a:latin typeface="Open Sans" panose="020B0606030504020204" pitchFamily="34" charset="0"/>
                <a:ea typeface="Open Sans" panose="020B0606030504020204" pitchFamily="34" charset="0"/>
                <a:cs typeface="Open Sans" panose="020B0606030504020204" pitchFamily="34" charset="0"/>
              </a:rPr>
              <a:t>Company </a:t>
            </a:r>
            <a:r>
              <a:rPr lang="fr-FR" sz="2600" dirty="0">
                <a:solidFill>
                  <a:srgbClr val="282828"/>
                </a:solidFill>
                <a:latin typeface="Open Sans" panose="020B0606030504020204" pitchFamily="34" charset="0"/>
                <a:ea typeface="Open Sans" panose="020B0606030504020204" pitchFamily="34" charset="0"/>
                <a:cs typeface="Open Sans" panose="020B0606030504020204" pitchFamily="34" charset="0"/>
              </a:rPr>
              <a:t>is also created by default under the team site template. It is a public group, so this collection is accessible without any permissions required by company members.</a:t>
            </a:r>
          </a:p>
          <a:p>
            <a:pPr>
              <a:lnSpc>
                <a:spcPct val="180000"/>
              </a:lnSpc>
              <a:defRPr/>
            </a:pPr>
            <a:endPar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p:txBody>
      </p:sp>
    </p:spTree>
    <p:extLst>
      <p:ext uri="{BB962C8B-B14F-4D97-AF65-F5344CB8AC3E}">
        <p14:creationId xmlns:p14="http://schemas.microsoft.com/office/powerpoint/2010/main" val="41499887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23</a:t>
            </a:fld>
            <a:endParaRPr lang="x-none" altLang="x-none" dirty="0">
              <a:solidFill>
                <a:srgbClr val="9B9A9C"/>
              </a:solidFill>
              <a:latin typeface="Montserrat" charset="0"/>
              <a:ea typeface="Montserrat" charset="0"/>
              <a:cs typeface="Montserrat" charset="0"/>
            </a:endParaRPr>
          </a:p>
        </p:txBody>
      </p:sp>
      <p:pic>
        <p:nvPicPr>
          <p:cNvPr id="3" name="Image 2" descr="Une image contenant texte, capture d’écran, Police&#10;&#10;Description générée automatiquement">
            <a:extLst>
              <a:ext uri="{FF2B5EF4-FFF2-40B4-BE49-F238E27FC236}">
                <a16:creationId xmlns:a16="http://schemas.microsoft.com/office/drawing/2014/main" id="{B9078B7A-5623-D351-B30B-4E085659C534}"/>
              </a:ext>
            </a:extLst>
          </p:cNvPr>
          <p:cNvPicPr>
            <a:picLocks noChangeAspect="1"/>
          </p:cNvPicPr>
          <p:nvPr/>
        </p:nvPicPr>
        <p:blipFill>
          <a:blip r:embed="rId2"/>
          <a:stretch>
            <a:fillRect/>
          </a:stretch>
        </p:blipFill>
        <p:spPr>
          <a:xfrm>
            <a:off x="16652452" y="2894297"/>
            <a:ext cx="6200774" cy="5800724"/>
          </a:xfrm>
          <a:prstGeom prst="rect">
            <a:avLst/>
          </a:prstGeom>
        </p:spPr>
      </p:pic>
      <p:sp>
        <p:nvSpPr>
          <p:cNvPr id="8" name="Text Box 3"/>
          <p:cNvSpPr txBox="1">
            <a:spLocks/>
          </p:cNvSpPr>
          <p:nvPr/>
        </p:nvSpPr>
        <p:spPr bwMode="auto">
          <a:xfrm>
            <a:off x="2182950" y="449288"/>
            <a:ext cx="17569890"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The SharePoint Online Administration </a:t>
            </a:r>
            <a:r>
              <a:rPr lang="en-US" altLang="x-none" sz="7200" b="1" dirty="0" err="1">
                <a:solidFill>
                  <a:srgbClr val="000000"/>
                </a:solidFill>
                <a:latin typeface="Montserrat Semi" charset="0"/>
                <a:ea typeface="Montserrat Semi" charset="0"/>
                <a:cs typeface="Montserrat Semi" charset="0"/>
                <a:sym typeface="Poppins Medium" charset="0"/>
              </a:rPr>
              <a:t>Portal</a:t>
            </a:r>
            <a:endParaRPr lang="x-none" altLang="x-none" sz="7200" b="1" dirty="0">
              <a:solidFill>
                <a:srgbClr val="000000"/>
              </a:solidFill>
              <a:latin typeface="Montserrat Semi" charset="0"/>
              <a:ea typeface="Montserrat Semi" charset="0"/>
              <a:cs typeface="Montserrat Semi" charset="0"/>
              <a:sym typeface="Poppins Medium" charset="0"/>
            </a:endParaRPr>
          </a:p>
        </p:txBody>
      </p:sp>
      <p:pic>
        <p:nvPicPr>
          <p:cNvPr id="10" name="Image 9">
            <a:extLst>
              <a:ext uri="{FF2B5EF4-FFF2-40B4-BE49-F238E27FC236}">
                <a16:creationId xmlns:a16="http://schemas.microsoft.com/office/drawing/2014/main" id="{2B0724A1-7389-1F19-2E7D-C38138FD7D0A}"/>
              </a:ext>
            </a:extLst>
          </p:cNvPr>
          <p:cNvPicPr>
            <a:picLocks noChangeAspect="1"/>
          </p:cNvPicPr>
          <p:nvPr/>
        </p:nvPicPr>
        <p:blipFill>
          <a:blip r:embed="rId3"/>
          <a:stretch>
            <a:fillRect/>
          </a:stretch>
        </p:blipFill>
        <p:spPr>
          <a:xfrm>
            <a:off x="310680" y="9265581"/>
            <a:ext cx="23330592" cy="2499707"/>
          </a:xfrm>
          <a:prstGeom prst="rect">
            <a:avLst/>
          </a:prstGeom>
        </p:spPr>
      </p:pic>
      <p:sp>
        <p:nvSpPr>
          <p:cNvPr id="6" name="ZoneTexte 5">
            <a:extLst>
              <a:ext uri="{FF2B5EF4-FFF2-40B4-BE49-F238E27FC236}">
                <a16:creationId xmlns:a16="http://schemas.microsoft.com/office/drawing/2014/main" id="{61156851-23A7-48B8-A729-46ACFE9B71E4}"/>
              </a:ext>
            </a:extLst>
          </p:cNvPr>
          <p:cNvSpPr txBox="1"/>
          <p:nvPr/>
        </p:nvSpPr>
        <p:spPr>
          <a:xfrm>
            <a:off x="526704" y="2199785"/>
            <a:ext cx="23330592" cy="8763681"/>
          </a:xfrm>
          <a:prstGeom prst="rect">
            <a:avLst/>
          </a:prstGeom>
          <a:noFill/>
        </p:spPr>
        <p:txBody>
          <a:bodyPr wrap="square">
            <a:spAutoFit/>
          </a:bodyPr>
          <a:lstStyle/>
          <a:p>
            <a:pPr>
              <a:lnSpc>
                <a:spcPct val="180000"/>
              </a:lnSpc>
              <a:defRPr/>
            </a:pPr>
            <a:r>
              <a:rPr lang="fr-FR" sz="2500" b="1" i="0" u="sng" dirty="0">
                <a:solidFill>
                  <a:srgbClr val="282828"/>
                </a:solidFill>
                <a:effectLst/>
                <a:latin typeface="Roboto"/>
              </a:rPr>
              <a:t>Sites</a:t>
            </a:r>
            <a:endParaRPr lang="fr-FR" sz="2500" dirty="0">
              <a:solidFill>
                <a:srgbClr val="282828"/>
              </a:solidFill>
              <a:latin typeface="Roboto"/>
            </a:endParaRPr>
          </a:p>
          <a:p>
            <a:pPr>
              <a:lnSpc>
                <a:spcPct val="180000"/>
              </a:lnSpc>
              <a:defRPr/>
            </a:pPr>
            <a:r>
              <a:rPr lang="fr-FR" sz="25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The Sites tab allows you to:</a:t>
            </a:r>
          </a:p>
          <a:p>
            <a:pPr marL="342900" indent="-342900">
              <a:lnSpc>
                <a:spcPct val="180000"/>
              </a:lnSpc>
              <a:buFont typeface="Arial" panose="020B0604020202020204" pitchFamily="34" charset="0"/>
              <a:buChar char="•"/>
              <a:defRPr/>
            </a:pPr>
            <a:r>
              <a:rPr lang="fr-FR" sz="2500" dirty="0">
                <a:solidFill>
                  <a:srgbClr val="282828"/>
                </a:solidFill>
                <a:latin typeface="Open Sans" panose="020B0606030504020204" pitchFamily="34" charset="0"/>
                <a:ea typeface="Open Sans" panose="020B0606030504020204" pitchFamily="34" charset="0"/>
                <a:cs typeface="Open Sans" panose="020B0606030504020204" pitchFamily="34" charset="0"/>
              </a:rPr>
              <a:t>Create a new site collection</a:t>
            </a:r>
          </a:p>
          <a:p>
            <a:pPr marL="342900" indent="-342900">
              <a:lnSpc>
                <a:spcPct val="180000"/>
              </a:lnSpc>
              <a:buFont typeface="Arial" panose="020B0604020202020204" pitchFamily="34" charset="0"/>
              <a:buChar char="•"/>
              <a:defRPr/>
            </a:pPr>
            <a:r>
              <a:rPr lang="fr-FR" sz="2500" dirty="0">
                <a:solidFill>
                  <a:srgbClr val="282828"/>
                </a:solidFill>
                <a:latin typeface="Open Sans" panose="020B0606030504020204" pitchFamily="34" charset="0"/>
                <a:ea typeface="Open Sans" panose="020B0606030504020204" pitchFamily="34" charset="0"/>
                <a:cs typeface="Open Sans" panose="020B0606030504020204" pitchFamily="34" charset="0"/>
              </a:rPr>
              <a:t>Edit or delete an existing site collection</a:t>
            </a:r>
          </a:p>
          <a:p>
            <a:pPr marL="342900" indent="-342900">
              <a:lnSpc>
                <a:spcPct val="180000"/>
              </a:lnSpc>
              <a:buFont typeface="Arial" panose="020B0604020202020204" pitchFamily="34" charset="0"/>
              <a:buChar char="•"/>
              <a:defRPr/>
            </a:pPr>
            <a:r>
              <a:rPr lang="fr-FR" sz="2500" dirty="0">
                <a:solidFill>
                  <a:srgbClr val="282828"/>
                </a:solidFill>
                <a:latin typeface="Open Sans" panose="020B0606030504020204" pitchFamily="34" charset="0"/>
                <a:ea typeface="Open Sans" panose="020B0606030504020204" pitchFamily="34" charset="0"/>
                <a:cs typeface="Open Sans" panose="020B0606030504020204" pitchFamily="34" charset="0"/>
              </a:rPr>
              <a:t>Set a site collection as a Hub or assign a site collection to an existing Hub</a:t>
            </a:r>
          </a:p>
          <a:p>
            <a:pPr marL="342900" indent="-342900">
              <a:lnSpc>
                <a:spcPct val="180000"/>
              </a:lnSpc>
              <a:buFont typeface="Arial" panose="020B0604020202020204" pitchFamily="34" charset="0"/>
              <a:buChar char="•"/>
              <a:defRPr/>
            </a:pPr>
            <a:r>
              <a:rPr lang="fr-FR" sz="2500" dirty="0">
                <a:solidFill>
                  <a:srgbClr val="282828"/>
                </a:solidFill>
                <a:latin typeface="Open Sans" panose="020B0606030504020204" pitchFamily="34" charset="0"/>
                <a:ea typeface="Open Sans" panose="020B0606030504020204" pitchFamily="34" charset="0"/>
                <a:cs typeface="Open Sans" panose="020B0606030504020204" pitchFamily="34" charset="0"/>
              </a:rPr>
              <a:t>Set sharing permissions for a specific site collection</a:t>
            </a:r>
          </a:p>
          <a:p>
            <a:pPr marL="342900" indent="-342900">
              <a:lnSpc>
                <a:spcPct val="180000"/>
              </a:lnSpc>
              <a:buFont typeface="Arial" panose="020B0604020202020204" pitchFamily="34" charset="0"/>
              <a:buChar char="•"/>
              <a:defRPr/>
            </a:pPr>
            <a:r>
              <a:rPr lang="fr-FR" sz="2500" dirty="0">
                <a:solidFill>
                  <a:srgbClr val="282828"/>
                </a:solidFill>
                <a:latin typeface="Open Sans" panose="020B0606030504020204" pitchFamily="34" charset="0"/>
                <a:ea typeface="Open Sans" panose="020B0606030504020204" pitchFamily="34" charset="0"/>
                <a:cs typeface="Open Sans" panose="020B0606030504020204" pitchFamily="34" charset="0"/>
              </a:rPr>
              <a:t>Manage site collection owners</a:t>
            </a:r>
          </a:p>
          <a:p>
            <a:pPr marL="342900" indent="-342900">
              <a:lnSpc>
                <a:spcPct val="180000"/>
              </a:lnSpc>
              <a:buFont typeface="Arial" panose="020B0604020202020204" pitchFamily="34" charset="0"/>
              <a:buChar char="•"/>
              <a:defRPr/>
            </a:pPr>
            <a:r>
              <a:rPr lang="fr-FR" sz="2500" dirty="0">
                <a:solidFill>
                  <a:srgbClr val="282828"/>
                </a:solidFill>
                <a:latin typeface="Open Sans" panose="020B0606030504020204" pitchFamily="34" charset="0"/>
                <a:ea typeface="Open Sans" panose="020B0606030504020204" pitchFamily="34" charset="0"/>
                <a:cs typeface="Open Sans" panose="020B0606030504020204" pitchFamily="34" charset="0"/>
              </a:rPr>
              <a:t>Identify the most popular, largest sites...</a:t>
            </a:r>
          </a:p>
          <a:p>
            <a:pPr marL="342900" indent="-342900">
              <a:lnSpc>
                <a:spcPct val="180000"/>
              </a:lnSpc>
              <a:buFont typeface="Arial" panose="020B0604020202020204" pitchFamily="34" charset="0"/>
              <a:buChar char="•"/>
              <a:defRPr/>
            </a:pPr>
            <a:r>
              <a:rPr lang="fr-FR" sz="2500" dirty="0">
                <a:solidFill>
                  <a:srgbClr val="282828"/>
                </a:solidFill>
                <a:latin typeface="Open Sans" panose="020B0606030504020204" pitchFamily="34" charset="0"/>
                <a:ea typeface="Open Sans" panose="020B0606030504020204" pitchFamily="34" charset="0"/>
                <a:cs typeface="Open Sans" panose="020B0606030504020204" pitchFamily="34" charset="0"/>
              </a:rPr>
              <a:t>Bulk edit multiple site collections</a:t>
            </a:r>
          </a:p>
          <a:p>
            <a:pPr marL="342900" indent="-342900">
              <a:lnSpc>
                <a:spcPct val="180000"/>
              </a:lnSpc>
              <a:buFont typeface="Arial" panose="020B0604020202020204" pitchFamily="34" charset="0"/>
              <a:buChar char="•"/>
              <a:defRPr/>
            </a:pPr>
            <a:r>
              <a:rPr lang="fr-FR" sz="2500" dirty="0">
                <a:solidFill>
                  <a:srgbClr val="282828"/>
                </a:solidFill>
                <a:latin typeface="Open Sans" panose="020B0606030504020204" pitchFamily="34" charset="0"/>
                <a:ea typeface="Open Sans" panose="020B0606030504020204" pitchFamily="34" charset="0"/>
                <a:cs typeface="Open Sans" panose="020B0606030504020204" pitchFamily="34" charset="0"/>
              </a:rPr>
              <a:t>View site activity</a:t>
            </a: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p:txBody>
      </p:sp>
      <p:pic>
        <p:nvPicPr>
          <p:cNvPr id="7" name="Image 6">
            <a:extLst>
              <a:ext uri="{FF2B5EF4-FFF2-40B4-BE49-F238E27FC236}">
                <a16:creationId xmlns:a16="http://schemas.microsoft.com/office/drawing/2014/main" id="{B68A97C6-FF02-4303-A996-8CDD15783770}"/>
              </a:ext>
            </a:extLst>
          </p:cNvPr>
          <p:cNvPicPr>
            <a:picLocks noChangeAspect="1"/>
          </p:cNvPicPr>
          <p:nvPr/>
        </p:nvPicPr>
        <p:blipFill>
          <a:blip r:embed="rId4"/>
          <a:stretch>
            <a:fillRect/>
          </a:stretch>
        </p:blipFill>
        <p:spPr>
          <a:xfrm>
            <a:off x="310680" y="9265582"/>
            <a:ext cx="23330592" cy="2499707"/>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C99577C3-B58E-4DE9-AC85-5B55B85F8BC4}"/>
              </a:ext>
            </a:extLst>
          </p:cNvPr>
          <p:cNvSpPr/>
          <p:nvPr/>
        </p:nvSpPr>
        <p:spPr bwMode="auto">
          <a:xfrm>
            <a:off x="934345" y="11171511"/>
            <a:ext cx="1224136" cy="384721"/>
          </a:xfrm>
          <a:prstGeom prst="rect">
            <a:avLst/>
          </a:prstGeom>
          <a:solidFill>
            <a:srgbClr val="FFFFFF"/>
          </a:solidFill>
          <a:ln w="12700" cap="flat" cmpd="sng" algn="ctr">
            <a:solidFill>
              <a:srgbClr val="FF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r>
              <a:rPr kumimoji="0" lang="fr-FR" sz="2000" b="0" i="0" u="none" strike="noStrike" cap="none" normalizeH="0" baseline="0" dirty="0" err="1">
                <a:ln>
                  <a:noFill/>
                </a:ln>
                <a:solidFill>
                  <a:schemeClr val="bg1"/>
                </a:solidFill>
                <a:effectLst/>
                <a:latin typeface="Poppins" charset="0"/>
                <a:ea typeface="Poppins" charset="0"/>
                <a:cs typeface="Poppins" charset="0"/>
                <a:sym typeface="Poppins" charset="0"/>
              </a:rPr>
              <a:t>Create</a:t>
            </a:r>
            <a:endParaRPr kumimoji="0" lang="fr-FR" sz="2000" b="0" i="0" u="none" strike="noStrike" cap="none" normalizeH="0" baseline="0" dirty="0">
              <a:ln>
                <a:noFill/>
              </a:ln>
              <a:solidFill>
                <a:schemeClr val="bg1"/>
              </a:solidFill>
              <a:effectLst/>
              <a:latin typeface="Poppins" charset="0"/>
              <a:ea typeface="Poppins" charset="0"/>
              <a:cs typeface="Poppins" charset="0"/>
              <a:sym typeface="Poppins" charset="0"/>
            </a:endParaRPr>
          </a:p>
        </p:txBody>
      </p:sp>
      <p:sp>
        <p:nvSpPr>
          <p:cNvPr id="12" name="Rectangle 11">
            <a:extLst>
              <a:ext uri="{FF2B5EF4-FFF2-40B4-BE49-F238E27FC236}">
                <a16:creationId xmlns:a16="http://schemas.microsoft.com/office/drawing/2014/main" id="{2C6E103D-B150-44F4-B09D-E33707609733}"/>
              </a:ext>
            </a:extLst>
          </p:cNvPr>
          <p:cNvSpPr/>
          <p:nvPr/>
        </p:nvSpPr>
        <p:spPr bwMode="auto">
          <a:xfrm>
            <a:off x="8628400" y="11219481"/>
            <a:ext cx="1403360" cy="384721"/>
          </a:xfrm>
          <a:prstGeom prst="rect">
            <a:avLst/>
          </a:prstGeom>
          <a:solidFill>
            <a:schemeClr val="tx1"/>
          </a:solidFill>
          <a:ln w="12700" cap="flat" cmpd="sng" algn="ctr">
            <a:solidFill>
              <a:srgbClr val="FF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r>
              <a:rPr kumimoji="0" lang="fr-FR" sz="2000" b="0" i="0" u="none" strike="noStrike" cap="none" normalizeH="0" baseline="0" dirty="0" err="1">
                <a:ln>
                  <a:noFill/>
                </a:ln>
                <a:solidFill>
                  <a:schemeClr val="bg1"/>
                </a:solidFill>
                <a:effectLst/>
                <a:latin typeface="Poppins" charset="0"/>
                <a:ea typeface="Poppins" charset="0"/>
                <a:cs typeface="Poppins" charset="0"/>
                <a:sym typeface="Poppins" charset="0"/>
              </a:rPr>
              <a:t>Delete</a:t>
            </a:r>
            <a:endParaRPr kumimoji="0" lang="fr-FR" sz="2000" b="0" i="0" u="none" strike="noStrike" cap="none" normalizeH="0" baseline="0" dirty="0">
              <a:ln>
                <a:noFill/>
              </a:ln>
              <a:solidFill>
                <a:schemeClr val="bg1"/>
              </a:solidFill>
              <a:effectLst/>
              <a:latin typeface="Poppins" charset="0"/>
              <a:ea typeface="Poppins" charset="0"/>
              <a:cs typeface="Poppins" charset="0"/>
              <a:sym typeface="Poppins" charset="0"/>
            </a:endParaRPr>
          </a:p>
        </p:txBody>
      </p:sp>
      <p:sp>
        <p:nvSpPr>
          <p:cNvPr id="13" name="Rectangle 12">
            <a:extLst>
              <a:ext uri="{FF2B5EF4-FFF2-40B4-BE49-F238E27FC236}">
                <a16:creationId xmlns:a16="http://schemas.microsoft.com/office/drawing/2014/main" id="{AFEEEA1F-43C1-4E48-BED6-4CAA73F54A5C}"/>
              </a:ext>
            </a:extLst>
          </p:cNvPr>
          <p:cNvSpPr/>
          <p:nvPr/>
        </p:nvSpPr>
        <p:spPr bwMode="auto">
          <a:xfrm>
            <a:off x="6872423" y="11145349"/>
            <a:ext cx="1170898" cy="384721"/>
          </a:xfrm>
          <a:prstGeom prst="rect">
            <a:avLst/>
          </a:prstGeom>
          <a:solidFill>
            <a:schemeClr val="tx1"/>
          </a:solidFill>
          <a:ln w="12700" cap="flat" cmpd="sng" algn="ctr">
            <a:solidFill>
              <a:srgbClr val="FF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chemeClr val="bg1"/>
                </a:solidFill>
                <a:effectLst/>
                <a:latin typeface="Poppins" charset="0"/>
                <a:ea typeface="Poppins" charset="0"/>
                <a:cs typeface="Poppins" charset="0"/>
                <a:sym typeface="Poppins" charset="0"/>
              </a:rPr>
              <a:t>Share</a:t>
            </a:r>
          </a:p>
        </p:txBody>
      </p:sp>
      <p:sp>
        <p:nvSpPr>
          <p:cNvPr id="14" name="Rectangle 13">
            <a:extLst>
              <a:ext uri="{FF2B5EF4-FFF2-40B4-BE49-F238E27FC236}">
                <a16:creationId xmlns:a16="http://schemas.microsoft.com/office/drawing/2014/main" id="{F884DC80-8106-4F84-97C2-4A61EF9C22E2}"/>
              </a:ext>
            </a:extLst>
          </p:cNvPr>
          <p:cNvSpPr/>
          <p:nvPr/>
        </p:nvSpPr>
        <p:spPr bwMode="auto">
          <a:xfrm>
            <a:off x="4631160" y="11005664"/>
            <a:ext cx="1656184" cy="658817"/>
          </a:xfrm>
          <a:prstGeom prst="rect">
            <a:avLst/>
          </a:prstGeom>
          <a:noFill/>
          <a:ln w="12700" cap="flat" cmpd="sng" algn="ctr">
            <a:solidFill>
              <a:srgbClr val="FF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15" name="Rectangle 14">
            <a:extLst>
              <a:ext uri="{FF2B5EF4-FFF2-40B4-BE49-F238E27FC236}">
                <a16:creationId xmlns:a16="http://schemas.microsoft.com/office/drawing/2014/main" id="{CA01B574-5AC6-42F3-B3A2-81424503DCF5}"/>
              </a:ext>
            </a:extLst>
          </p:cNvPr>
          <p:cNvSpPr/>
          <p:nvPr/>
        </p:nvSpPr>
        <p:spPr bwMode="auto">
          <a:xfrm>
            <a:off x="2542928" y="11151503"/>
            <a:ext cx="1988438" cy="384721"/>
          </a:xfrm>
          <a:prstGeom prst="rect">
            <a:avLst/>
          </a:prstGeom>
          <a:solidFill>
            <a:schemeClr val="tx1"/>
          </a:solidFill>
          <a:ln w="12700" cap="flat" cmpd="sng" algn="ctr">
            <a:solidFill>
              <a:srgbClr val="FF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r>
              <a:rPr lang="fr-FR" dirty="0"/>
              <a:t>Permissions</a:t>
            </a:r>
            <a:endParaRPr kumimoji="0" lang="fr-FR" sz="2000" b="0" i="0" u="none" strike="noStrike" cap="none" normalizeH="0" baseline="0" dirty="0">
              <a:ln>
                <a:noFill/>
              </a:ln>
              <a:solidFill>
                <a:schemeClr val="bg1"/>
              </a:solidFill>
              <a:effectLst/>
              <a:latin typeface="Poppins" charset="0"/>
              <a:ea typeface="Poppins" charset="0"/>
              <a:cs typeface="Poppins" charset="0"/>
              <a:sym typeface="Poppins" charset="0"/>
            </a:endParaRPr>
          </a:p>
        </p:txBody>
      </p:sp>
      <p:grpSp>
        <p:nvGrpSpPr>
          <p:cNvPr id="18" name="Groupe 17">
            <a:extLst>
              <a:ext uri="{FF2B5EF4-FFF2-40B4-BE49-F238E27FC236}">
                <a16:creationId xmlns:a16="http://schemas.microsoft.com/office/drawing/2014/main" id="{15F6A43E-B639-6057-C233-6D6CEE5AC01A}"/>
              </a:ext>
            </a:extLst>
          </p:cNvPr>
          <p:cNvGrpSpPr/>
          <p:nvPr/>
        </p:nvGrpSpPr>
        <p:grpSpPr>
          <a:xfrm>
            <a:off x="310680" y="9265580"/>
            <a:ext cx="23330592" cy="2503409"/>
            <a:chOff x="310680" y="9265580"/>
            <a:chExt cx="23330592" cy="2503409"/>
          </a:xfrm>
        </p:grpSpPr>
        <p:grpSp>
          <p:nvGrpSpPr>
            <p:cNvPr id="17" name="Groupe 16">
              <a:extLst>
                <a:ext uri="{FF2B5EF4-FFF2-40B4-BE49-F238E27FC236}">
                  <a16:creationId xmlns:a16="http://schemas.microsoft.com/office/drawing/2014/main" id="{8105DF68-E13C-B987-4E86-4D5F782D5FE8}"/>
                </a:ext>
              </a:extLst>
            </p:cNvPr>
            <p:cNvGrpSpPr/>
            <p:nvPr/>
          </p:nvGrpSpPr>
          <p:grpSpPr>
            <a:xfrm>
              <a:off x="10616839" y="10946447"/>
              <a:ext cx="13024433" cy="822542"/>
              <a:chOff x="10616839" y="10946447"/>
              <a:chExt cx="13024433" cy="822542"/>
            </a:xfrm>
          </p:grpSpPr>
          <p:pic>
            <p:nvPicPr>
              <p:cNvPr id="16" name="Image 15">
                <a:extLst>
                  <a:ext uri="{FF2B5EF4-FFF2-40B4-BE49-F238E27FC236}">
                    <a16:creationId xmlns:a16="http://schemas.microsoft.com/office/drawing/2014/main" id="{12D85E0C-8C2E-AB57-6FCD-2B4160D5E541}"/>
                  </a:ext>
                </a:extLst>
              </p:cNvPr>
              <p:cNvPicPr>
                <a:picLocks noChangeAspect="1"/>
              </p:cNvPicPr>
              <p:nvPr/>
            </p:nvPicPr>
            <p:blipFill>
              <a:blip r:embed="rId5"/>
              <a:stretch>
                <a:fillRect/>
              </a:stretch>
            </p:blipFill>
            <p:spPr>
              <a:xfrm>
                <a:off x="10616839" y="10946447"/>
                <a:ext cx="13024433" cy="822542"/>
              </a:xfrm>
              <a:prstGeom prst="rect">
                <a:avLst/>
              </a:prstGeom>
            </p:spPr>
          </p:pic>
          <p:sp>
            <p:nvSpPr>
              <p:cNvPr id="11" name="Rectangle 10">
                <a:extLst>
                  <a:ext uri="{FF2B5EF4-FFF2-40B4-BE49-F238E27FC236}">
                    <a16:creationId xmlns:a16="http://schemas.microsoft.com/office/drawing/2014/main" id="{6FA763A6-2551-47FC-B9D2-6A4B7E093DBB}"/>
                  </a:ext>
                </a:extLst>
              </p:cNvPr>
              <p:cNvSpPr/>
              <p:nvPr/>
            </p:nvSpPr>
            <p:spPr bwMode="auto">
              <a:xfrm>
                <a:off x="20832959" y="11081525"/>
                <a:ext cx="2608065" cy="658817"/>
              </a:xfrm>
              <a:prstGeom prst="rect">
                <a:avLst/>
              </a:prstGeom>
              <a:noFill/>
              <a:ln w="12700" cap="flat" cmpd="sng" algn="ctr">
                <a:solidFill>
                  <a:srgbClr val="FF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grpSp>
        <p:pic>
          <p:nvPicPr>
            <p:cNvPr id="4" name="Image 3">
              <a:extLst>
                <a:ext uri="{FF2B5EF4-FFF2-40B4-BE49-F238E27FC236}">
                  <a16:creationId xmlns:a16="http://schemas.microsoft.com/office/drawing/2014/main" id="{7F6E08D2-F249-9EA9-10DC-21E10579E27B}"/>
                </a:ext>
              </a:extLst>
            </p:cNvPr>
            <p:cNvPicPr>
              <a:picLocks noChangeAspect="1"/>
            </p:cNvPicPr>
            <p:nvPr/>
          </p:nvPicPr>
          <p:blipFill>
            <a:blip r:embed="rId6"/>
            <a:stretch>
              <a:fillRect/>
            </a:stretch>
          </p:blipFill>
          <p:spPr>
            <a:xfrm>
              <a:off x="310680" y="9265580"/>
              <a:ext cx="23330592" cy="1684568"/>
            </a:xfrm>
            <a:prstGeom prst="rect">
              <a:avLst/>
            </a:prstGeom>
          </p:spPr>
        </p:pic>
      </p:grpSp>
    </p:spTree>
    <p:extLst>
      <p:ext uri="{BB962C8B-B14F-4D97-AF65-F5344CB8AC3E}">
        <p14:creationId xmlns:p14="http://schemas.microsoft.com/office/powerpoint/2010/main" val="2135652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500"/>
                                        <p:tgtEl>
                                          <p:spTgt spid="6">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500"/>
                                        <p:tgtEl>
                                          <p:spTgt spid="6">
                                            <p:txEl>
                                              <p:pRg st="5" end="5"/>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fade">
                                      <p:cBhvr>
                                        <p:cTn id="44" dur="500"/>
                                        <p:tgtEl>
                                          <p:spTgt spid="6">
                                            <p:txEl>
                                              <p:pRg st="6" end="6"/>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7" end="7"/>
                                            </p:txEl>
                                          </p:spTgt>
                                        </p:tgtEl>
                                        <p:attrNameLst>
                                          <p:attrName>style.visibility</p:attrName>
                                        </p:attrNameLst>
                                      </p:cBhvr>
                                      <p:to>
                                        <p:strVal val="visible"/>
                                      </p:to>
                                    </p:set>
                                    <p:animEffect transition="in" filter="fade">
                                      <p:cBhvr>
                                        <p:cTn id="52" dur="500"/>
                                        <p:tgtEl>
                                          <p:spTgt spid="6">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8" end="8"/>
                                            </p:txEl>
                                          </p:spTgt>
                                        </p:tgtEl>
                                        <p:attrNameLst>
                                          <p:attrName>style.visibility</p:attrName>
                                        </p:attrNameLst>
                                      </p:cBhvr>
                                      <p:to>
                                        <p:strVal val="visible"/>
                                      </p:to>
                                    </p:set>
                                    <p:animEffect transition="in" filter="fade">
                                      <p:cBhvr>
                                        <p:cTn id="57" dur="500"/>
                                        <p:tgtEl>
                                          <p:spTgt spid="6">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9" end="9"/>
                                            </p:txEl>
                                          </p:spTgt>
                                        </p:tgtEl>
                                        <p:attrNameLst>
                                          <p:attrName>style.visibility</p:attrName>
                                        </p:attrNameLst>
                                      </p:cBhvr>
                                      <p:to>
                                        <p:strVal val="visible"/>
                                      </p:to>
                                    </p:set>
                                    <p:animEffect transition="in" filter="fade">
                                      <p:cBhvr>
                                        <p:cTn id="6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Police, ligne, capture d’écran&#10;&#10;Description générée automatiquement">
            <a:extLst>
              <a:ext uri="{FF2B5EF4-FFF2-40B4-BE49-F238E27FC236}">
                <a16:creationId xmlns:a16="http://schemas.microsoft.com/office/drawing/2014/main" id="{5DF81CB0-29A3-BEA9-CE64-11D049B5112A}"/>
              </a:ext>
            </a:extLst>
          </p:cNvPr>
          <p:cNvPicPr>
            <a:picLocks noChangeAspect="1"/>
          </p:cNvPicPr>
          <p:nvPr/>
        </p:nvPicPr>
        <p:blipFill>
          <a:blip r:embed="rId2"/>
          <a:stretch>
            <a:fillRect/>
          </a:stretch>
        </p:blipFill>
        <p:spPr>
          <a:xfrm>
            <a:off x="742728" y="4109119"/>
            <a:ext cx="6818734" cy="2748881"/>
          </a:xfrm>
          <a:prstGeom prst="rect">
            <a:avLst/>
          </a:prstGeom>
        </p:spPr>
      </p:pic>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24</a:t>
            </a:fld>
            <a:endParaRPr lang="x-none" altLang="x-none" dirty="0">
              <a:solidFill>
                <a:srgbClr val="9B9A9C"/>
              </a:solidFill>
              <a:latin typeface="Montserrat" charset="0"/>
              <a:ea typeface="Montserrat" charset="0"/>
              <a:cs typeface="Montserrat" charset="0"/>
            </a:endParaRPr>
          </a:p>
        </p:txBody>
      </p:sp>
      <p:pic>
        <p:nvPicPr>
          <p:cNvPr id="12" name="Image 11" descr="Une image contenant capture d’écran, texte, Police&#10;&#10;Description générée automatiquement">
            <a:extLst>
              <a:ext uri="{FF2B5EF4-FFF2-40B4-BE49-F238E27FC236}">
                <a16:creationId xmlns:a16="http://schemas.microsoft.com/office/drawing/2014/main" id="{098453D6-6761-AB35-F38D-93AB5E3C7286}"/>
              </a:ext>
            </a:extLst>
          </p:cNvPr>
          <p:cNvPicPr>
            <a:picLocks noChangeAspect="1"/>
          </p:cNvPicPr>
          <p:nvPr/>
        </p:nvPicPr>
        <p:blipFill>
          <a:blip r:embed="rId3"/>
          <a:stretch>
            <a:fillRect/>
          </a:stretch>
        </p:blipFill>
        <p:spPr>
          <a:xfrm>
            <a:off x="245569" y="8339443"/>
            <a:ext cx="23899758" cy="4207189"/>
          </a:xfrm>
          <a:prstGeom prst="rect">
            <a:avLst/>
          </a:prstGeom>
        </p:spPr>
      </p:pic>
      <p:sp>
        <p:nvSpPr>
          <p:cNvPr id="8" name="Text Box 3"/>
          <p:cNvSpPr txBox="1">
            <a:spLocks/>
          </p:cNvSpPr>
          <p:nvPr/>
        </p:nvSpPr>
        <p:spPr bwMode="auto">
          <a:xfrm>
            <a:off x="2182950" y="377280"/>
            <a:ext cx="17641898"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The SharePoint Online Administration </a:t>
            </a:r>
            <a:r>
              <a:rPr lang="en-US" altLang="x-none" sz="7200" b="1" dirty="0" err="1">
                <a:solidFill>
                  <a:srgbClr val="000000"/>
                </a:solidFill>
                <a:latin typeface="Montserrat Semi" charset="0"/>
                <a:ea typeface="Montserrat Semi" charset="0"/>
                <a:cs typeface="Montserrat Semi" charset="0"/>
                <a:sym typeface="Poppins Medium" charset="0"/>
              </a:rPr>
              <a:t>Portal</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6" name="ZoneTexte 5">
            <a:extLst>
              <a:ext uri="{FF2B5EF4-FFF2-40B4-BE49-F238E27FC236}">
                <a16:creationId xmlns:a16="http://schemas.microsoft.com/office/drawing/2014/main" id="{61156851-23A7-48B8-A729-46ACFE9B71E4}"/>
              </a:ext>
            </a:extLst>
          </p:cNvPr>
          <p:cNvSpPr txBox="1"/>
          <p:nvPr/>
        </p:nvSpPr>
        <p:spPr>
          <a:xfrm>
            <a:off x="526704" y="1745432"/>
            <a:ext cx="23330592" cy="9539278"/>
          </a:xfrm>
          <a:prstGeom prst="rect">
            <a:avLst/>
          </a:prstGeom>
          <a:noFill/>
        </p:spPr>
        <p:txBody>
          <a:bodyPr wrap="square">
            <a:spAutoFit/>
          </a:bodyPr>
          <a:lstStyle/>
          <a:p>
            <a:pPr>
              <a:lnSpc>
                <a:spcPct val="180000"/>
              </a:lnSpc>
              <a:defRPr/>
            </a:pPr>
            <a:r>
              <a:rPr lang="fr-FR" sz="2600" b="1" i="0" u="sng"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Policies</a:t>
            </a:r>
          </a:p>
          <a:p>
            <a:pPr>
              <a:lnSpc>
                <a:spcPct val="180000"/>
              </a:lnSpc>
              <a:defRPr/>
            </a:pPr>
            <a:r>
              <a:rPr lang="fr-FR" sz="2600" u="sng" dirty="0">
                <a:solidFill>
                  <a:srgbClr val="282828"/>
                </a:solidFill>
                <a:latin typeface="Open Sans" panose="020B0606030504020204" pitchFamily="34" charset="0"/>
                <a:ea typeface="Open Sans" panose="020B0606030504020204" pitchFamily="34" charset="0"/>
                <a:cs typeface="Open Sans" panose="020B0606030504020204" pitchFamily="34" charset="0"/>
              </a:rPr>
              <a:t>Sharing</a:t>
            </a:r>
            <a:r>
              <a:rPr lang="fr-FR" sz="2600" dirty="0">
                <a:solidFill>
                  <a:srgbClr val="282828"/>
                </a:solidFill>
                <a:latin typeface="Open Sans" panose="020B0606030504020204" pitchFamily="34" charset="0"/>
                <a:ea typeface="Open Sans" panose="020B0606030504020204" pitchFamily="34" charset="0"/>
                <a:cs typeface="Open Sans" panose="020B0606030504020204" pitchFamily="34" charset="0"/>
              </a:rPr>
              <a:t>: </a:t>
            </a:r>
            <a:r>
              <a:rPr lang="fr-FR" sz="26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It allows you to define with whom the SP content can be shared, what type of link and what permission will be selected by default for sharing links ( read-only or edit right)</a:t>
            </a: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400" dirty="0">
              <a:solidFill>
                <a:srgbClr val="282828"/>
              </a:solidFill>
              <a:latin typeface="Roboto"/>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a:p>
            <a:pPr>
              <a:lnSpc>
                <a:spcPct val="180000"/>
              </a:lnSpc>
              <a:defRPr/>
            </a:pPr>
            <a:r>
              <a:rPr lang="fr-FR" sz="2200" b="0" i="0" dirty="0">
                <a:solidFill>
                  <a:srgbClr val="282828"/>
                </a:solidFill>
                <a:effectLst/>
                <a:latin typeface="Roboto"/>
              </a:rPr>
              <a:t>.</a:t>
            </a:r>
          </a:p>
        </p:txBody>
      </p:sp>
      <p:sp>
        <p:nvSpPr>
          <p:cNvPr id="5" name="ZoneTexte 4">
            <a:extLst>
              <a:ext uri="{FF2B5EF4-FFF2-40B4-BE49-F238E27FC236}">
                <a16:creationId xmlns:a16="http://schemas.microsoft.com/office/drawing/2014/main" id="{EACD942A-DC18-4BE9-934F-46CBD22FCF8C}"/>
              </a:ext>
            </a:extLst>
          </p:cNvPr>
          <p:cNvSpPr txBox="1"/>
          <p:nvPr/>
        </p:nvSpPr>
        <p:spPr>
          <a:xfrm>
            <a:off x="7943528" y="3617640"/>
            <a:ext cx="15193688" cy="4156972"/>
          </a:xfrm>
          <a:prstGeom prst="rect">
            <a:avLst/>
          </a:prstGeom>
          <a:noFill/>
        </p:spPr>
        <p:txBody>
          <a:bodyPr wrap="square" rtlCol="0">
            <a:spAutoFit/>
          </a:bodyPr>
          <a:lstStyle/>
          <a:p>
            <a:pPr>
              <a:lnSpc>
                <a:spcPct val="180000"/>
              </a:lnSpc>
              <a:defRPr/>
            </a:pPr>
            <a:endParaRPr lang="fr-FR" sz="2500" dirty="0">
              <a:solidFill>
                <a:srgbClr val="282828"/>
              </a:solidFill>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r>
              <a:rPr lang="fr-FR" sz="2500" dirty="0">
                <a:solidFill>
                  <a:srgbClr val="282828"/>
                </a:solidFill>
                <a:latin typeface="Open Sans" panose="020B0606030504020204" pitchFamily="34" charset="0"/>
                <a:ea typeface="Open Sans" panose="020B0606030504020204" pitchFamily="34" charset="0"/>
                <a:cs typeface="Open Sans" panose="020B0606030504020204" pitchFamily="34" charset="0"/>
              </a:rPr>
              <a:t>For example, you can limit sharing for members of your organization or allow sharing with everyone. Note that this setting is linked to OneDrive. The two applications must have the same permission level.</a:t>
            </a:r>
          </a:p>
          <a:p>
            <a:pPr>
              <a:lnSpc>
                <a:spcPct val="180000"/>
              </a:lnSpc>
              <a:defRPr/>
            </a:pPr>
            <a:r>
              <a:rPr lang="fr-FR" sz="2500" dirty="0">
                <a:solidFill>
                  <a:srgbClr val="282828"/>
                </a:solidFill>
                <a:latin typeface="Open Sans" panose="020B0606030504020204" pitchFamily="34" charset="0"/>
                <a:ea typeface="Open Sans" panose="020B0606030504020204" pitchFamily="34" charset="0"/>
                <a:cs typeface="Open Sans" panose="020B0606030504020204" pitchFamily="34" charset="0"/>
              </a:rPr>
              <a:t>Later, we'll see that you can change this setting for a specific site collection.</a:t>
            </a:r>
          </a:p>
        </p:txBody>
      </p:sp>
    </p:spTree>
    <p:extLst>
      <p:ext uri="{BB962C8B-B14F-4D97-AF65-F5344CB8AC3E}">
        <p14:creationId xmlns:p14="http://schemas.microsoft.com/office/powerpoint/2010/main" val="12784527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53623269-820B-5E2A-B019-AF40272C34EB}"/>
              </a:ext>
            </a:extLst>
          </p:cNvPr>
          <p:cNvPicPr>
            <a:picLocks noChangeAspect="1"/>
          </p:cNvPicPr>
          <p:nvPr/>
        </p:nvPicPr>
        <p:blipFill>
          <a:blip r:embed="rId2"/>
          <a:stretch>
            <a:fillRect/>
          </a:stretch>
        </p:blipFill>
        <p:spPr>
          <a:xfrm>
            <a:off x="5279232" y="5660176"/>
            <a:ext cx="13033448" cy="7318504"/>
          </a:xfrm>
          <a:prstGeom prst="rect">
            <a:avLst/>
          </a:prstGeom>
        </p:spPr>
      </p:pic>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25</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377280"/>
            <a:ext cx="17641898"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The SharePoint Online Administration </a:t>
            </a:r>
            <a:r>
              <a:rPr lang="en-US" altLang="x-none" sz="7200" b="1" dirty="0" err="1">
                <a:solidFill>
                  <a:srgbClr val="000000"/>
                </a:solidFill>
                <a:latin typeface="Montserrat Semi" charset="0"/>
                <a:ea typeface="Montserrat Semi" charset="0"/>
                <a:cs typeface="Montserrat Semi" charset="0"/>
                <a:sym typeface="Poppins Medium" charset="0"/>
              </a:rPr>
              <a:t>Portal</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6" name="ZoneTexte 5">
            <a:extLst>
              <a:ext uri="{FF2B5EF4-FFF2-40B4-BE49-F238E27FC236}">
                <a16:creationId xmlns:a16="http://schemas.microsoft.com/office/drawing/2014/main" id="{61156851-23A7-48B8-A729-46ACFE9B71E4}"/>
              </a:ext>
            </a:extLst>
          </p:cNvPr>
          <p:cNvSpPr txBox="1"/>
          <p:nvPr/>
        </p:nvSpPr>
        <p:spPr>
          <a:xfrm>
            <a:off x="526704" y="2177480"/>
            <a:ext cx="23330592" cy="10979672"/>
          </a:xfrm>
          <a:prstGeom prst="rect">
            <a:avLst/>
          </a:prstGeom>
          <a:noFill/>
        </p:spPr>
        <p:txBody>
          <a:bodyPr wrap="square">
            <a:spAutoFit/>
          </a:bodyPr>
          <a:lstStyle/>
          <a:p>
            <a:pPr>
              <a:lnSpc>
                <a:spcPct val="180000"/>
              </a:lnSpc>
              <a:defRPr/>
            </a:pPr>
            <a:r>
              <a:rPr lang="fr-FR" sz="2600" b="1" i="0" u="sng"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Policies</a:t>
            </a:r>
          </a:p>
          <a:p>
            <a:pPr marL="0" marR="0" lvl="0" indent="0" algn="l" defTabSz="825500" rtl="0" eaLnBrk="0" fontAlgn="base" latinLnBrk="0" hangingPunct="0">
              <a:lnSpc>
                <a:spcPct val="180000"/>
              </a:lnSpc>
              <a:spcBef>
                <a:spcPct val="0"/>
              </a:spcBef>
              <a:spcAft>
                <a:spcPct val="0"/>
              </a:spcAft>
              <a:buClrTx/>
              <a:buSzTx/>
              <a:buFontTx/>
              <a:buNone/>
              <a:tabLst/>
              <a:defRPr/>
            </a:pPr>
            <a:r>
              <a:rPr lang="fr-FR" sz="2600" u="sng" dirty="0" err="1">
                <a:solidFill>
                  <a:srgbClr val="282828"/>
                </a:solidFill>
                <a:latin typeface="Open Sans" panose="020B0606030504020204" pitchFamily="34" charset="0"/>
                <a:ea typeface="Open Sans" panose="020B0606030504020204" pitchFamily="34" charset="0"/>
                <a:cs typeface="Open Sans" panose="020B0606030504020204" pitchFamily="34" charset="0"/>
              </a:rPr>
              <a:t>Access </a:t>
            </a:r>
            <a:r>
              <a:rPr lang="fr-FR" sz="2600" u="sng" dirty="0">
                <a:solidFill>
                  <a:srgbClr val="282828"/>
                </a:solidFill>
                <a:latin typeface="Open Sans" panose="020B0606030504020204" pitchFamily="34" charset="0"/>
                <a:ea typeface="Open Sans" panose="020B0606030504020204" pitchFamily="34" charset="0"/>
                <a:cs typeface="Open Sans" panose="020B0606030504020204" pitchFamily="34" charset="0"/>
              </a:rPr>
              <a:t>Control</a:t>
            </a:r>
            <a:r>
              <a:rPr lang="fr-FR" sz="2600" dirty="0">
                <a:solidFill>
                  <a:srgbClr val="282828"/>
                </a:solidFill>
                <a:latin typeface="Open Sans" panose="020B0606030504020204" pitchFamily="34" charset="0"/>
                <a:ea typeface="Open Sans" panose="020B0606030504020204" pitchFamily="34" charset="0"/>
                <a:cs typeface="Open Sans" panose="020B0606030504020204" pitchFamily="34" charset="0"/>
              </a:rPr>
              <a:t>: </a:t>
            </a:r>
            <a:r>
              <a:rPr kumimoji="0" lang="fr-FR" sz="2600" b="0" i="0" u="none" strike="noStrike" kern="1200" cap="none" spc="0" normalizeH="0" baseline="0" noProof="0" dirty="0">
                <a:ln>
                  <a:noFill/>
                </a:ln>
                <a:solidFill>
                  <a:srgbClr val="282828"/>
                </a:solidFill>
                <a:effectLst/>
                <a:uLnTx/>
                <a:uFillTx/>
                <a:latin typeface="Open Sans" panose="020B0606030504020204" pitchFamily="34" charset="0"/>
                <a:ea typeface="Open Sans" panose="020B0606030504020204" pitchFamily="34" charset="0"/>
                <a:cs typeface="Open Sans" panose="020B0606030504020204" pitchFamily="34" charset="0"/>
                <a:sym typeface="Poppins" charset="0"/>
              </a:rPr>
              <a:t>SharePoint can be restricted to certain machines or prohibited for devices not joined to an Active Directory or Azure AD domain ( if you have an Enterprise </a:t>
            </a:r>
            <a:r>
              <a:rPr kumimoji="0" lang="fr-FR" sz="2600" b="0" i="0" u="none" strike="noStrike" kern="1200" cap="none" spc="0" normalizeH="0" baseline="0" noProof="0" dirty="0" err="1">
                <a:ln>
                  <a:noFill/>
                </a:ln>
                <a:solidFill>
                  <a:srgbClr val="282828"/>
                </a:solidFill>
                <a:effectLst/>
                <a:uLnTx/>
                <a:uFillTx/>
                <a:latin typeface="Open Sans" panose="020B0606030504020204" pitchFamily="34" charset="0"/>
                <a:ea typeface="Open Sans" panose="020B0606030504020204" pitchFamily="34" charset="0"/>
                <a:cs typeface="Open Sans" panose="020B0606030504020204" pitchFamily="34" charset="0"/>
                <a:sym typeface="Poppins" charset="0"/>
              </a:rPr>
              <a:t>Mobility</a:t>
            </a:r>
            <a:r>
              <a:rPr kumimoji="0" lang="fr-FR" sz="2600" b="0" i="0" u="none" strike="noStrike" kern="1200" cap="none" spc="0" normalizeH="0" baseline="0" noProof="0" dirty="0">
                <a:ln>
                  <a:noFill/>
                </a:ln>
                <a:solidFill>
                  <a:srgbClr val="282828"/>
                </a:solidFill>
                <a:effectLst/>
                <a:uLnTx/>
                <a:uFillTx/>
                <a:latin typeface="Open Sans" panose="020B0606030504020204" pitchFamily="34" charset="0"/>
                <a:ea typeface="Open Sans" panose="020B0606030504020204" pitchFamily="34" charset="0"/>
                <a:cs typeface="Open Sans" panose="020B0606030504020204" pitchFamily="34" charset="0"/>
                <a:sym typeface="Poppins" charset="0"/>
              </a:rPr>
              <a:t>+ Security subscription). The settings on the Access Control page also allow you to restrict access based on the authentication mode supported by client software or limit access to certain ranges of IP addresses.</a:t>
            </a: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400" dirty="0">
              <a:solidFill>
                <a:srgbClr val="282828"/>
              </a:solidFill>
              <a:latin typeface="Roboto"/>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a:p>
            <a:pPr>
              <a:lnSpc>
                <a:spcPct val="180000"/>
              </a:lnSpc>
              <a:defRPr/>
            </a:pPr>
            <a:r>
              <a:rPr lang="fr-FR" sz="2200" b="0" i="0" dirty="0">
                <a:solidFill>
                  <a:srgbClr val="282828"/>
                </a:solidFill>
                <a:effectLst/>
                <a:latin typeface="Roboto"/>
              </a:rPr>
              <a:t>.</a:t>
            </a:r>
          </a:p>
        </p:txBody>
      </p:sp>
    </p:spTree>
    <p:extLst>
      <p:ext uri="{BB962C8B-B14F-4D97-AF65-F5344CB8AC3E}">
        <p14:creationId xmlns:p14="http://schemas.microsoft.com/office/powerpoint/2010/main" val="2002525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nombre, Police&#10;&#10;Description générée automatiquement">
            <a:extLst>
              <a:ext uri="{FF2B5EF4-FFF2-40B4-BE49-F238E27FC236}">
                <a16:creationId xmlns:a16="http://schemas.microsoft.com/office/drawing/2014/main" id="{FD823750-79C5-C064-D59B-15544CA1C167}"/>
              </a:ext>
            </a:extLst>
          </p:cNvPr>
          <p:cNvPicPr>
            <a:picLocks noChangeAspect="1"/>
          </p:cNvPicPr>
          <p:nvPr/>
        </p:nvPicPr>
        <p:blipFill>
          <a:blip r:embed="rId2"/>
          <a:stretch>
            <a:fillRect/>
          </a:stretch>
        </p:blipFill>
        <p:spPr>
          <a:xfrm>
            <a:off x="5262562" y="8219603"/>
            <a:ext cx="13858875" cy="5191125"/>
          </a:xfrm>
          <a:prstGeom prst="rect">
            <a:avLst/>
          </a:prstGeom>
        </p:spPr>
      </p:pic>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26</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377280"/>
            <a:ext cx="17641898"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The SharePoint Online Administration </a:t>
            </a:r>
            <a:r>
              <a:rPr lang="en-US" altLang="x-none" sz="7200" b="1" dirty="0" err="1">
                <a:solidFill>
                  <a:srgbClr val="000000"/>
                </a:solidFill>
                <a:latin typeface="Montserrat Semi" charset="0"/>
                <a:ea typeface="Montserrat Semi" charset="0"/>
                <a:cs typeface="Montserrat Semi" charset="0"/>
                <a:sym typeface="Poppins Medium" charset="0"/>
              </a:rPr>
              <a:t>Portal</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6" name="ZoneTexte 5">
            <a:extLst>
              <a:ext uri="{FF2B5EF4-FFF2-40B4-BE49-F238E27FC236}">
                <a16:creationId xmlns:a16="http://schemas.microsoft.com/office/drawing/2014/main" id="{61156851-23A7-48B8-A729-46ACFE9B71E4}"/>
              </a:ext>
            </a:extLst>
          </p:cNvPr>
          <p:cNvSpPr txBox="1"/>
          <p:nvPr/>
        </p:nvSpPr>
        <p:spPr>
          <a:xfrm>
            <a:off x="526704" y="2177480"/>
            <a:ext cx="23330592" cy="14359059"/>
          </a:xfrm>
          <a:prstGeom prst="rect">
            <a:avLst/>
          </a:prstGeom>
          <a:noFill/>
        </p:spPr>
        <p:txBody>
          <a:bodyPr wrap="square">
            <a:spAutoFit/>
          </a:bodyPr>
          <a:lstStyle/>
          <a:p>
            <a:pPr>
              <a:lnSpc>
                <a:spcPct val="180000"/>
              </a:lnSpc>
              <a:defRPr/>
            </a:pPr>
            <a:r>
              <a:rPr lang="fr-FR" sz="2600" b="1" i="0" u="sng"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Parameters</a:t>
            </a:r>
          </a:p>
          <a:p>
            <a:pPr marL="0" marR="0" lvl="0" indent="0" algn="l" defTabSz="825500" rtl="0" eaLnBrk="0" fontAlgn="base" latinLnBrk="0" hangingPunct="0">
              <a:lnSpc>
                <a:spcPct val="180000"/>
              </a:lnSpc>
              <a:spcBef>
                <a:spcPct val="0"/>
              </a:spcBef>
              <a:spcAft>
                <a:spcPct val="0"/>
              </a:spcAft>
              <a:buClrTx/>
              <a:buSzTx/>
              <a:buFontTx/>
              <a:buNone/>
              <a:tabLst/>
              <a:defRPr/>
            </a:pPr>
            <a:r>
              <a:rPr kumimoji="0" lang="fr-FR" sz="2600" b="0" i="0" u="none" strike="noStrike" kern="1200" cap="none" spc="0" normalizeH="0" baseline="0" noProof="0" dirty="0">
                <a:ln>
                  <a:noFill/>
                </a:ln>
                <a:solidFill>
                  <a:srgbClr val="282828"/>
                </a:solidFill>
                <a:effectLst/>
                <a:uLnTx/>
                <a:uFillTx/>
                <a:latin typeface="Open Sans" panose="020B0606030504020204" pitchFamily="34" charset="0"/>
                <a:ea typeface="Open Sans" panose="020B0606030504020204" pitchFamily="34" charset="0"/>
                <a:cs typeface="Open Sans" panose="020B0606030504020204" pitchFamily="34" charset="0"/>
                <a:sym typeface="Poppins" charset="0"/>
              </a:rPr>
              <a:t>A set of choices concerning the interfaces and functionalities are to be set in the Parameters page:</a:t>
            </a:r>
          </a:p>
          <a:p>
            <a:pPr marL="0" marR="0" lvl="0" indent="0" algn="l" defTabSz="825500" rtl="0" eaLnBrk="0" fontAlgn="base" latinLnBrk="0" hangingPunct="0">
              <a:lnSpc>
                <a:spcPct val="180000"/>
              </a:lnSpc>
              <a:spcBef>
                <a:spcPct val="0"/>
              </a:spcBef>
              <a:spcAft>
                <a:spcPct val="0"/>
              </a:spcAft>
              <a:buClrTx/>
              <a:buSzTx/>
              <a:buFontTx/>
              <a:buNone/>
              <a:tabLst/>
              <a:defRPr/>
            </a:pPr>
            <a:r>
              <a:rPr kumimoji="0" lang="fr-FR" sz="2600" b="0" i="0" u="none" strike="noStrike" kern="1200" cap="none" spc="0" normalizeH="0" baseline="0" noProof="0" dirty="0">
                <a:ln>
                  <a:noFill/>
                </a:ln>
                <a:solidFill>
                  <a:srgbClr val="282828"/>
                </a:solidFill>
                <a:effectLst/>
                <a:uLnTx/>
                <a:uFillTx/>
                <a:latin typeface="Open Sans" panose="020B0606030504020204" pitchFamily="34" charset="0"/>
                <a:ea typeface="Open Sans" panose="020B0606030504020204" pitchFamily="34" charset="0"/>
                <a:cs typeface="Open Sans" panose="020B0606030504020204" pitchFamily="34" charset="0"/>
                <a:sym typeface="Poppins" charset="0"/>
              </a:rPr>
              <a:t>Do you want to use the new SharePoint Admin Center (recommended) or </a:t>
            </a:r>
            <a:r>
              <a:rPr lang="fr-FR" sz="2600" dirty="0">
                <a:solidFill>
                  <a:srgbClr val="282828"/>
                </a:solidFill>
                <a:latin typeface="Open Sans" panose="020B0606030504020204" pitchFamily="34" charset="0"/>
                <a:ea typeface="Open Sans" panose="020B0606030504020204" pitchFamily="34" charset="0"/>
                <a:cs typeface="Open Sans" panose="020B0606030504020204" pitchFamily="34" charset="0"/>
              </a:rPr>
              <a:t>classic version of the Admin Center?</a:t>
            </a:r>
            <a:endParaRPr kumimoji="0" lang="fr-FR" sz="2600" b="0" i="0" u="none" strike="noStrike" kern="1200" cap="none" spc="0" normalizeH="0" baseline="0" noProof="0" dirty="0">
              <a:ln>
                <a:noFill/>
              </a:ln>
              <a:solidFill>
                <a:srgbClr val="282828"/>
              </a:solidFill>
              <a:effectLst/>
              <a:uLnTx/>
              <a:uFillTx/>
              <a:latin typeface="Open Sans" panose="020B0606030504020204" pitchFamily="34" charset="0"/>
              <a:ea typeface="Open Sans" panose="020B0606030504020204" pitchFamily="34" charset="0"/>
              <a:cs typeface="Open Sans" panose="020B0606030504020204" pitchFamily="34" charset="0"/>
              <a:sym typeface="Poppins" charset="0"/>
            </a:endParaRPr>
          </a:p>
          <a:p>
            <a:pPr marL="0" marR="0" lvl="0" indent="0" algn="l" defTabSz="825500" rtl="0" eaLnBrk="0" fontAlgn="base" latinLnBrk="0" hangingPunct="0">
              <a:lnSpc>
                <a:spcPct val="180000"/>
              </a:lnSpc>
              <a:spcBef>
                <a:spcPct val="0"/>
              </a:spcBef>
              <a:spcAft>
                <a:spcPct val="0"/>
              </a:spcAft>
              <a:buClrTx/>
              <a:buSzTx/>
              <a:buFontTx/>
              <a:buNone/>
              <a:tabLst/>
              <a:defRPr/>
            </a:pPr>
            <a:r>
              <a:rPr lang="fr-FR" sz="2600" dirty="0">
                <a:solidFill>
                  <a:srgbClr val="282828"/>
                </a:solidFill>
                <a:latin typeface="Open Sans" panose="020B0606030504020204" pitchFamily="34" charset="0"/>
                <a:ea typeface="Open Sans" panose="020B0606030504020204" pitchFamily="34" charset="0"/>
                <a:cs typeface="Open Sans" panose="020B0606030504020204" pitchFamily="34" charset="0"/>
              </a:rPr>
              <a:t>Do you allow users to create sites from the SharePoint and OneDrive home page?</a:t>
            </a:r>
          </a:p>
          <a:p>
            <a:pPr marL="0" marR="0" lvl="0" indent="0" algn="l" defTabSz="825500" rtl="0" eaLnBrk="0" fontAlgn="base" latinLnBrk="0" hangingPunct="0">
              <a:lnSpc>
                <a:spcPct val="180000"/>
              </a:lnSpc>
              <a:spcBef>
                <a:spcPct val="0"/>
              </a:spcBef>
              <a:spcAft>
                <a:spcPct val="0"/>
              </a:spcAft>
              <a:buClrTx/>
              <a:buSzTx/>
              <a:buFontTx/>
              <a:buNone/>
              <a:tabLst/>
              <a:defRPr/>
            </a:pPr>
            <a:r>
              <a:rPr lang="fr-FR" sz="2600" dirty="0">
                <a:solidFill>
                  <a:srgbClr val="282828"/>
                </a:solidFill>
                <a:latin typeface="Open Sans" panose="020B0606030504020204" pitchFamily="34" charset="0"/>
                <a:ea typeface="Open Sans" panose="020B0606030504020204" pitchFamily="34" charset="0"/>
                <a:cs typeface="Open Sans" panose="020B0606030504020204" pitchFamily="34" charset="0"/>
              </a:rPr>
              <a:t>Control the storage limit of your site collections</a:t>
            </a:r>
          </a:p>
          <a:p>
            <a:pPr marL="0" marR="0" lvl="0" indent="0" algn="l" defTabSz="825500" rtl="0" eaLnBrk="0" fontAlgn="base" latinLnBrk="0" hangingPunct="0">
              <a:lnSpc>
                <a:spcPct val="180000"/>
              </a:lnSpc>
              <a:spcBef>
                <a:spcPct val="0"/>
              </a:spcBef>
              <a:spcAft>
                <a:spcPct val="0"/>
              </a:spcAft>
              <a:buClrTx/>
              <a:buSzTx/>
              <a:buFontTx/>
              <a:buNone/>
              <a:tabLst/>
              <a:defRPr/>
            </a:pPr>
            <a:r>
              <a:rPr lang="fr-FR" sz="2600" dirty="0">
                <a:solidFill>
                  <a:srgbClr val="282828"/>
                </a:solidFill>
                <a:latin typeface="Open Sans" panose="020B0606030504020204" pitchFamily="34" charset="0"/>
                <a:ea typeface="Open Sans" panose="020B0606030504020204" pitchFamily="34" charset="0"/>
                <a:cs typeface="Open Sans" panose="020B0606030504020204" pitchFamily="34" charset="0"/>
              </a:rPr>
              <a:t>Enable SharePoint notifications on the mobile app</a:t>
            </a:r>
          </a:p>
          <a:p>
            <a:pPr marL="0" marR="0" lvl="0" indent="0" algn="l" defTabSz="825500" rtl="0" eaLnBrk="0" fontAlgn="base" latinLnBrk="0" hangingPunct="0">
              <a:lnSpc>
                <a:spcPct val="180000"/>
              </a:lnSpc>
              <a:spcBef>
                <a:spcPct val="0"/>
              </a:spcBef>
              <a:spcAft>
                <a:spcPct val="0"/>
              </a:spcAft>
              <a:buClrTx/>
              <a:buSzTx/>
              <a:buFontTx/>
              <a:buNone/>
              <a:tabLst/>
              <a:defRPr/>
            </a:pPr>
            <a:r>
              <a:rPr lang="fr-FR" sz="2600" dirty="0">
                <a:solidFill>
                  <a:srgbClr val="282828"/>
                </a:solidFill>
                <a:latin typeface="Open Sans" panose="020B0606030504020204" pitchFamily="34" charset="0"/>
                <a:ea typeface="Open Sans" panose="020B0606030504020204" pitchFamily="34" charset="0"/>
                <a:cs typeface="Open Sans" panose="020B0606030504020204" pitchFamily="34" charset="0"/>
              </a:rPr>
              <a:t>Whether to allow users to create modern pages and whether to add comments to modern pages</a:t>
            </a:r>
          </a:p>
          <a:p>
            <a:pPr marL="0" marR="0" lvl="0" indent="0" algn="l" defTabSz="825500" rtl="0" eaLnBrk="0" fontAlgn="base" latinLnBrk="0" hangingPunct="0">
              <a:lnSpc>
                <a:spcPct val="180000"/>
              </a:lnSpc>
              <a:spcBef>
                <a:spcPct val="0"/>
              </a:spcBef>
              <a:spcAft>
                <a:spcPct val="0"/>
              </a:spcAft>
              <a:buClrTx/>
              <a:buSzTx/>
              <a:buFontTx/>
              <a:buNone/>
              <a:tabLst/>
              <a:defRPr/>
            </a:pPr>
            <a:r>
              <a:rPr lang="fr-FR" sz="2600" dirty="0">
                <a:solidFill>
                  <a:srgbClr val="282828"/>
                </a:solidFill>
                <a:latin typeface="Open Sans" panose="020B0606030504020204" pitchFamily="34" charset="0"/>
                <a:ea typeface="Open Sans" panose="020B0606030504020204" pitchFamily="34" charset="0"/>
                <a:cs typeface="Open Sans" panose="020B0606030504020204" pitchFamily="34" charset="0"/>
              </a:rPr>
              <a:t>Manage file sync in SharePoint and OneDrive</a:t>
            </a:r>
          </a:p>
          <a:p>
            <a:pPr marL="0" marR="0" lvl="0" indent="0" algn="l" defTabSz="825500" rtl="0" eaLnBrk="0" fontAlgn="base" latinLnBrk="0" hangingPunct="0">
              <a:lnSpc>
                <a:spcPct val="180000"/>
              </a:lnSpc>
              <a:spcBef>
                <a:spcPct val="0"/>
              </a:spcBef>
              <a:spcAft>
                <a:spcPct val="0"/>
              </a:spcAft>
              <a:buClrTx/>
              <a:buSzTx/>
              <a:buFontTx/>
              <a:buNone/>
              <a:tabLst/>
              <a:defRPr/>
            </a:pPr>
            <a:endPar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825500" rtl="0" eaLnBrk="0" fontAlgn="base" latinLnBrk="0" hangingPunct="0">
              <a:lnSpc>
                <a:spcPct val="180000"/>
              </a:lnSpc>
              <a:spcBef>
                <a:spcPct val="0"/>
              </a:spcBef>
              <a:spcAft>
                <a:spcPct val="0"/>
              </a:spcAft>
              <a:buClrTx/>
              <a:buSzTx/>
              <a:buFontTx/>
              <a:buNone/>
              <a:tabLst/>
              <a:defRPr/>
            </a:pPr>
            <a:endPar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825500" rtl="0" eaLnBrk="0" fontAlgn="base" latinLnBrk="0" hangingPunct="0">
              <a:lnSpc>
                <a:spcPct val="180000"/>
              </a:lnSpc>
              <a:spcBef>
                <a:spcPct val="0"/>
              </a:spcBef>
              <a:spcAft>
                <a:spcPct val="0"/>
              </a:spcAft>
              <a:buClrTx/>
              <a:buSzTx/>
              <a:buFontTx/>
              <a:buNone/>
              <a:tabLst/>
              <a:defRPr/>
            </a:pPr>
            <a:endPar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endPar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400" dirty="0">
              <a:solidFill>
                <a:srgbClr val="282828"/>
              </a:solidFill>
              <a:latin typeface="Roboto"/>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a:p>
            <a:pPr>
              <a:lnSpc>
                <a:spcPct val="180000"/>
              </a:lnSpc>
              <a:defRPr/>
            </a:pPr>
            <a:r>
              <a:rPr lang="fr-FR" sz="2200" b="0" i="0" dirty="0">
                <a:solidFill>
                  <a:srgbClr val="282828"/>
                </a:solidFill>
                <a:effectLst/>
                <a:latin typeface="Roboto"/>
              </a:rPr>
              <a:t>.</a:t>
            </a:r>
          </a:p>
        </p:txBody>
      </p:sp>
    </p:spTree>
    <p:extLst>
      <p:ext uri="{BB962C8B-B14F-4D97-AF65-F5344CB8AC3E}">
        <p14:creationId xmlns:p14="http://schemas.microsoft.com/office/powerpoint/2010/main" val="15962169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27</a:t>
            </a:fld>
            <a:endParaRPr lang="x-none" altLang="x-none" dirty="0">
              <a:solidFill>
                <a:srgbClr val="9B9A9C"/>
              </a:solidFill>
              <a:latin typeface="Montserrat" charset="0"/>
              <a:ea typeface="Montserrat" charset="0"/>
              <a:cs typeface="Montserrat" charset="0"/>
            </a:endParaRPr>
          </a:p>
        </p:txBody>
      </p:sp>
      <p:pic>
        <p:nvPicPr>
          <p:cNvPr id="5" name="Image 4" descr="Une image contenant capture d’écran, texte&#10;&#10;Description générée automatiquement">
            <a:extLst>
              <a:ext uri="{FF2B5EF4-FFF2-40B4-BE49-F238E27FC236}">
                <a16:creationId xmlns:a16="http://schemas.microsoft.com/office/drawing/2014/main" id="{1B8F7FDC-B0FF-A8BD-6ACA-089406645825}"/>
              </a:ext>
            </a:extLst>
          </p:cNvPr>
          <p:cNvPicPr>
            <a:picLocks noChangeAspect="1"/>
          </p:cNvPicPr>
          <p:nvPr/>
        </p:nvPicPr>
        <p:blipFill>
          <a:blip r:embed="rId2"/>
          <a:stretch>
            <a:fillRect/>
          </a:stretch>
        </p:blipFill>
        <p:spPr>
          <a:xfrm>
            <a:off x="238671" y="9738320"/>
            <a:ext cx="23202353" cy="3600400"/>
          </a:xfrm>
          <a:prstGeom prst="rect">
            <a:avLst/>
          </a:prstGeom>
        </p:spPr>
      </p:pic>
      <p:sp>
        <p:nvSpPr>
          <p:cNvPr id="8" name="Text Box 3"/>
          <p:cNvSpPr txBox="1">
            <a:spLocks/>
          </p:cNvSpPr>
          <p:nvPr/>
        </p:nvSpPr>
        <p:spPr bwMode="auto">
          <a:xfrm>
            <a:off x="2182950" y="377280"/>
            <a:ext cx="17641898"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The SharePoint Online Administration </a:t>
            </a:r>
            <a:r>
              <a:rPr lang="en-US" altLang="x-none" sz="7200" b="1" dirty="0" err="1">
                <a:solidFill>
                  <a:srgbClr val="000000"/>
                </a:solidFill>
                <a:latin typeface="Montserrat Semi" charset="0"/>
                <a:ea typeface="Montserrat Semi" charset="0"/>
                <a:cs typeface="Montserrat Semi" charset="0"/>
                <a:sym typeface="Poppins Medium" charset="0"/>
              </a:rPr>
              <a:t>Portal</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6" name="ZoneTexte 5">
            <a:extLst>
              <a:ext uri="{FF2B5EF4-FFF2-40B4-BE49-F238E27FC236}">
                <a16:creationId xmlns:a16="http://schemas.microsoft.com/office/drawing/2014/main" id="{61156851-23A7-48B8-A729-46ACFE9B71E4}"/>
              </a:ext>
            </a:extLst>
          </p:cNvPr>
          <p:cNvSpPr txBox="1"/>
          <p:nvPr/>
        </p:nvSpPr>
        <p:spPr>
          <a:xfrm>
            <a:off x="526704" y="2177480"/>
            <a:ext cx="23330592" cy="15190056"/>
          </a:xfrm>
          <a:prstGeom prst="rect">
            <a:avLst/>
          </a:prstGeom>
          <a:noFill/>
        </p:spPr>
        <p:txBody>
          <a:bodyPr wrap="square">
            <a:spAutoFit/>
          </a:bodyPr>
          <a:lstStyle/>
          <a:p>
            <a:pPr>
              <a:lnSpc>
                <a:spcPct val="180000"/>
              </a:lnSpc>
              <a:defRPr/>
            </a:pPr>
            <a:r>
              <a:rPr lang="fr-FR" sz="2600" b="1" i="0" u="sng"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Content Services</a:t>
            </a:r>
          </a:p>
          <a:p>
            <a:pPr marL="0" marR="0" lvl="0" indent="0" algn="l" defTabSz="825500" rtl="0" eaLnBrk="0" fontAlgn="base" latinLnBrk="0" hangingPunct="0">
              <a:lnSpc>
                <a:spcPct val="180000"/>
              </a:lnSpc>
              <a:spcBef>
                <a:spcPct val="0"/>
              </a:spcBef>
              <a:spcAft>
                <a:spcPct val="0"/>
              </a:spcAft>
              <a:buClrTx/>
              <a:buSzTx/>
              <a:buFontTx/>
              <a:buNone/>
              <a:tabLst/>
              <a:defRPr/>
            </a:pPr>
            <a:endParaRPr kumimoji="0" lang="fr-FR" sz="2600" b="0" i="0" u="sng" strike="noStrike" kern="1200" cap="none" spc="0" normalizeH="0" baseline="0" noProof="0" dirty="0">
              <a:ln>
                <a:noFill/>
              </a:ln>
              <a:solidFill>
                <a:srgbClr val="282828"/>
              </a:solidFill>
              <a:effectLst/>
              <a:uLnTx/>
              <a:uFillTx/>
              <a:latin typeface="Open Sans" panose="020B0606030504020204" pitchFamily="34" charset="0"/>
              <a:ea typeface="Open Sans" panose="020B0606030504020204" pitchFamily="34" charset="0"/>
              <a:cs typeface="Open Sans" panose="020B0606030504020204" pitchFamily="34" charset="0"/>
              <a:sym typeface="Poppins" charset="0"/>
            </a:endParaRPr>
          </a:p>
          <a:p>
            <a:pPr marL="0" marR="0" lvl="0" indent="0" algn="l" defTabSz="825500" rtl="0" eaLnBrk="0" fontAlgn="base" latinLnBrk="0" hangingPunct="0">
              <a:lnSpc>
                <a:spcPct val="180000"/>
              </a:lnSpc>
              <a:spcBef>
                <a:spcPct val="0"/>
              </a:spcBef>
              <a:spcAft>
                <a:spcPct val="0"/>
              </a:spcAft>
              <a:buClrTx/>
              <a:buSzTx/>
              <a:buFontTx/>
              <a:buNone/>
              <a:tabLst/>
              <a:defRPr/>
            </a:pPr>
            <a:r>
              <a:rPr kumimoji="0" lang="fr-FR" sz="2600" b="0" i="0" u="sng" strike="noStrike" kern="1200" cap="none" spc="0" normalizeH="0" baseline="0" noProof="0" dirty="0">
                <a:ln>
                  <a:noFill/>
                </a:ln>
                <a:solidFill>
                  <a:srgbClr val="282828"/>
                </a:solidFill>
                <a:effectLst/>
                <a:uLnTx/>
                <a:uFillTx/>
                <a:latin typeface="Open Sans" panose="020B0606030504020204" pitchFamily="34" charset="0"/>
                <a:ea typeface="Open Sans" panose="020B0606030504020204" pitchFamily="34" charset="0"/>
                <a:cs typeface="Open Sans" panose="020B0606030504020204" pitchFamily="34" charset="0"/>
                <a:sym typeface="Poppins" charset="0"/>
              </a:rPr>
              <a:t>Term Store:</a:t>
            </a:r>
          </a:p>
          <a:p>
            <a:pPr marL="0" marR="0" lvl="0" indent="0" algn="l" defTabSz="825500" rtl="0" eaLnBrk="0" fontAlgn="base" latinLnBrk="0" hangingPunct="0">
              <a:lnSpc>
                <a:spcPct val="180000"/>
              </a:lnSpc>
              <a:spcBef>
                <a:spcPct val="0"/>
              </a:spcBef>
              <a:spcAft>
                <a:spcPct val="0"/>
              </a:spcAft>
              <a:buClrTx/>
              <a:buSzTx/>
              <a:buFontTx/>
              <a:buNone/>
              <a:tabLst/>
              <a:defRPr/>
            </a:pPr>
            <a:r>
              <a:rPr lang="fr-FR" sz="26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 managed </a:t>
            </a:r>
            <a:r>
              <a:rPr lang="fr-FR" sz="26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metadata</a:t>
            </a:r>
            <a:r>
              <a:rPr lang="fr-FR" sz="26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column is a new type of column that can be added to lists, libraries, or content types to allow site users to select the values of a specific set of managed terms and apply those values to their content.</a:t>
            </a:r>
          </a:p>
          <a:p>
            <a:pPr marL="0" marR="0" lvl="0" indent="0" algn="l" defTabSz="825500" rtl="0" eaLnBrk="0" fontAlgn="base" latinLnBrk="0" hangingPunct="0">
              <a:lnSpc>
                <a:spcPct val="180000"/>
              </a:lnSpc>
              <a:spcBef>
                <a:spcPct val="0"/>
              </a:spcBef>
              <a:spcAft>
                <a:spcPct val="0"/>
              </a:spcAft>
              <a:buClrTx/>
              <a:buSzTx/>
              <a:buFontTx/>
              <a:buNone/>
              <a:tabLst/>
              <a:defRPr/>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This controls what information users can enter in a column. Users select the terms or expressions they enter in the column from a predefined set of managed terms.</a:t>
            </a:r>
            <a:endParaRPr lang="fr-FR" sz="26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825500" rtl="0" eaLnBrk="0" fontAlgn="base" latinLnBrk="0" hangingPunct="0">
              <a:lnSpc>
                <a:spcPct val="180000"/>
              </a:lnSpc>
              <a:spcBef>
                <a:spcPct val="0"/>
              </a:spcBef>
              <a:spcAft>
                <a:spcPct val="0"/>
              </a:spcAft>
              <a:buClrTx/>
              <a:buSzTx/>
              <a:buFontTx/>
              <a:buNone/>
              <a:tabLst/>
              <a:defRPr/>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You can create a new specific term set for a column of metadata managed through the term store.</a:t>
            </a:r>
          </a:p>
          <a:p>
            <a:pPr marL="0" marR="0" lvl="0" indent="0" algn="l" defTabSz="825500" rtl="0" eaLnBrk="0" fontAlgn="base" latinLnBrk="0" hangingPunct="0">
              <a:lnSpc>
                <a:spcPct val="180000"/>
              </a:lnSpc>
              <a:spcBef>
                <a:spcPct val="0"/>
              </a:spcBef>
              <a:spcAft>
                <a:spcPct val="0"/>
              </a:spcAft>
              <a:buClrTx/>
              <a:buSzTx/>
              <a:buFontTx/>
              <a:buNone/>
              <a:tabLst/>
              <a:defRPr/>
            </a:pPr>
            <a:r>
              <a:rPr lang="fr-FR" sz="2600" dirty="0">
                <a:solidFill>
                  <a:srgbClr val="1E1E1E"/>
                </a:solidFill>
                <a:latin typeface="Open Sans" panose="020B0606030504020204" pitchFamily="34" charset="0"/>
                <a:ea typeface="Open Sans" panose="020B0606030504020204" pitchFamily="34" charset="0"/>
                <a:cs typeface="Open Sans" panose="020B0606030504020204" pitchFamily="34" charset="0"/>
              </a:rPr>
              <a:t>You can then apply your metadata to your lists, libraries, and applications that support them.</a:t>
            </a:r>
            <a:endParaRPr lang="fr-FR" sz="2600" dirty="0">
              <a:solidFill>
                <a:srgbClr val="28282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825500" rtl="0" eaLnBrk="0" fontAlgn="base" latinLnBrk="0" hangingPunct="0">
              <a:lnSpc>
                <a:spcPct val="180000"/>
              </a:lnSpc>
              <a:spcBef>
                <a:spcPct val="0"/>
              </a:spcBef>
              <a:spcAft>
                <a:spcPct val="0"/>
              </a:spcAft>
              <a:buClrTx/>
              <a:buSzTx/>
              <a:buFontTx/>
              <a:buNone/>
              <a:tabLst/>
              <a:defRPr/>
            </a:pPr>
            <a:endPar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825500" rtl="0" eaLnBrk="0" fontAlgn="base" latinLnBrk="0" hangingPunct="0">
              <a:lnSpc>
                <a:spcPct val="180000"/>
              </a:lnSpc>
              <a:spcBef>
                <a:spcPct val="0"/>
              </a:spcBef>
              <a:spcAft>
                <a:spcPct val="0"/>
              </a:spcAft>
              <a:buClrTx/>
              <a:buSzTx/>
              <a:buFontTx/>
              <a:buNone/>
              <a:tabLst/>
              <a:defRPr/>
            </a:pPr>
            <a:endPar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endPar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400" dirty="0">
              <a:solidFill>
                <a:srgbClr val="282828"/>
              </a:solidFill>
              <a:latin typeface="Roboto"/>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a:p>
            <a:pPr>
              <a:lnSpc>
                <a:spcPct val="180000"/>
              </a:lnSpc>
              <a:defRPr/>
            </a:pPr>
            <a:r>
              <a:rPr lang="fr-FR" sz="2200" b="0" i="0" dirty="0">
                <a:solidFill>
                  <a:srgbClr val="282828"/>
                </a:solidFill>
                <a:effectLst/>
                <a:latin typeface="Roboto"/>
              </a:rPr>
              <a:t>.</a:t>
            </a:r>
          </a:p>
        </p:txBody>
      </p:sp>
    </p:spTree>
    <p:extLst>
      <p:ext uri="{BB962C8B-B14F-4D97-AF65-F5344CB8AC3E}">
        <p14:creationId xmlns:p14="http://schemas.microsoft.com/office/powerpoint/2010/main" val="35480984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6" end="6"/>
                                            </p:txEl>
                                          </p:spTgt>
                                        </p:tgtEl>
                                        <p:attrNameLst>
                                          <p:attrName>style.visibility</p:attrName>
                                        </p:attrNameLst>
                                      </p:cBhvr>
                                      <p:to>
                                        <p:strVal val="visible"/>
                                      </p:to>
                                    </p:set>
                                    <p:animEffect transition="in" filter="fade">
                                      <p:cBhvr>
                                        <p:cTn id="2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28</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377280"/>
            <a:ext cx="17641898"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The SharePoint Online Administration </a:t>
            </a:r>
            <a:r>
              <a:rPr lang="en-US" altLang="x-none" sz="7200" b="1" dirty="0" err="1">
                <a:solidFill>
                  <a:srgbClr val="000000"/>
                </a:solidFill>
                <a:latin typeface="Montserrat Semi" charset="0"/>
                <a:ea typeface="Montserrat Semi" charset="0"/>
                <a:cs typeface="Montserrat Semi" charset="0"/>
                <a:sym typeface="Poppins Medium" charset="0"/>
              </a:rPr>
              <a:t>Portal</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6" name="ZoneTexte 5">
            <a:extLst>
              <a:ext uri="{FF2B5EF4-FFF2-40B4-BE49-F238E27FC236}">
                <a16:creationId xmlns:a16="http://schemas.microsoft.com/office/drawing/2014/main" id="{61156851-23A7-48B8-A729-46ACFE9B71E4}"/>
              </a:ext>
            </a:extLst>
          </p:cNvPr>
          <p:cNvSpPr txBox="1"/>
          <p:nvPr/>
        </p:nvSpPr>
        <p:spPr>
          <a:xfrm>
            <a:off x="526704" y="2105472"/>
            <a:ext cx="23330592" cy="21127066"/>
          </a:xfrm>
          <a:prstGeom prst="rect">
            <a:avLst/>
          </a:prstGeom>
          <a:noFill/>
        </p:spPr>
        <p:txBody>
          <a:bodyPr wrap="square">
            <a:spAutoFit/>
          </a:bodyPr>
          <a:lstStyle/>
          <a:p>
            <a:pPr>
              <a:lnSpc>
                <a:spcPct val="180000"/>
              </a:lnSpc>
              <a:defRPr/>
            </a:pPr>
            <a:r>
              <a:rPr lang="fr-FR" sz="2200" b="1" i="0" u="sng"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Content Services</a:t>
            </a:r>
          </a:p>
          <a:p>
            <a:pPr marL="0" marR="0" lvl="0" indent="0" algn="l" defTabSz="825500" rtl="0" eaLnBrk="0" fontAlgn="base" latinLnBrk="0" hangingPunct="0">
              <a:lnSpc>
                <a:spcPct val="180000"/>
              </a:lnSpc>
              <a:spcBef>
                <a:spcPct val="0"/>
              </a:spcBef>
              <a:spcAft>
                <a:spcPct val="0"/>
              </a:spcAft>
              <a:buClrTx/>
              <a:buSzTx/>
              <a:buFontTx/>
              <a:buNone/>
              <a:tabLst/>
              <a:defRPr/>
            </a:pPr>
            <a:endParaRPr kumimoji="0" lang="fr-FR" sz="2600" b="0" i="0" u="sng" strike="noStrike" kern="1200" cap="none" spc="0" normalizeH="0" baseline="0" noProof="0" dirty="0">
              <a:ln>
                <a:noFill/>
              </a:ln>
              <a:solidFill>
                <a:srgbClr val="282828"/>
              </a:solidFill>
              <a:effectLst/>
              <a:uLnTx/>
              <a:uFillTx/>
              <a:latin typeface="Open Sans" panose="020B0606030504020204" pitchFamily="34" charset="0"/>
              <a:ea typeface="Open Sans" panose="020B0606030504020204" pitchFamily="34" charset="0"/>
              <a:cs typeface="Open Sans" panose="020B0606030504020204" pitchFamily="34" charset="0"/>
              <a:sym typeface="Poppins" charset="0"/>
            </a:endParaRPr>
          </a:p>
          <a:p>
            <a:pPr marL="0" marR="0" lvl="0" indent="0" algn="l" defTabSz="825500" rtl="0" eaLnBrk="0" fontAlgn="base" latinLnBrk="0" hangingPunct="0">
              <a:lnSpc>
                <a:spcPct val="180000"/>
              </a:lnSpc>
              <a:spcBef>
                <a:spcPct val="0"/>
              </a:spcBef>
              <a:spcAft>
                <a:spcPct val="0"/>
              </a:spcAft>
              <a:buClrTx/>
              <a:buSzTx/>
              <a:buFontTx/>
              <a:buNone/>
              <a:tabLst/>
              <a:defRPr/>
            </a:pPr>
            <a:r>
              <a:rPr lang="fr-FR" sz="2600" u="sng" dirty="0">
                <a:solidFill>
                  <a:srgbClr val="282828"/>
                </a:solidFill>
                <a:latin typeface="Open Sans" panose="020B0606030504020204" pitchFamily="34" charset="0"/>
                <a:ea typeface="Open Sans" panose="020B0606030504020204" pitchFamily="34" charset="0"/>
                <a:cs typeface="Open Sans" panose="020B0606030504020204" pitchFamily="34" charset="0"/>
              </a:rPr>
              <a:t>Content Type Gallery:</a:t>
            </a:r>
          </a:p>
          <a:p>
            <a:pPr>
              <a:lnSpc>
                <a:spcPct val="180000"/>
              </a:lnSpc>
              <a:defRPr/>
            </a:pPr>
            <a:r>
              <a:rPr lang="fr-FR" sz="2600" dirty="0">
                <a:solidFill>
                  <a:srgbClr val="282828"/>
                </a:solidFill>
                <a:latin typeface="Open Sans" panose="020B0606030504020204" pitchFamily="34" charset="0"/>
                <a:ea typeface="Open Sans" panose="020B0606030504020204" pitchFamily="34" charset="0"/>
                <a:cs typeface="Open Sans" panose="020B0606030504020204" pitchFamily="34" charset="0"/>
              </a:rPr>
              <a:t>A content type gathers an item and information about it. The item can be one of several file types, an Excel document, or even a status indicator for a progress report. It can also be a list or a folder. A content type associates this item with key metadata or other information such as a retention policy or template.</a:t>
            </a:r>
          </a:p>
          <a:p>
            <a:pPr algn="l">
              <a:lnSpc>
                <a:spcPct val="150000"/>
              </a:lnSpc>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For example, you can define a Sales Agreement content type and add it to the library your team uses. Then, each time someone wants to create a sales proposal, they simply choose Sales Agreement from the </a:t>
            </a:r>
            <a:r>
              <a:rPr lang="fr-FR" sz="2600" b="1"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New Document</a:t>
            </a: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 menu</a:t>
            </a:r>
            <a:r>
              <a:rPr lang="fr-FR" sz="2600" b="1"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a:t>
            </a:r>
            <a:endPar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endParaRPr>
          </a:p>
          <a:p>
            <a:pPr algn="l">
              <a:lnSpc>
                <a:spcPct val="150000"/>
              </a:lnSpc>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A document content type such as this sales agreement can have the following attributes:</a:t>
            </a:r>
          </a:p>
          <a:p>
            <a:pPr algn="l">
              <a:lnSpc>
                <a:spcPct val="150000"/>
              </a:lnSpc>
              <a:buFont typeface="Arial" panose="020B0604020202020204" pitchFamily="34" charset="0"/>
              <a:buChar char="•"/>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Template for document</a:t>
            </a:r>
          </a:p>
          <a:p>
            <a:pPr algn="l">
              <a:lnSpc>
                <a:spcPct val="150000"/>
              </a:lnSpc>
              <a:buFont typeface="Arial" panose="020B0604020202020204" pitchFamily="34" charset="0"/>
              <a:buChar char="•"/>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Columns associated with content, where each column represents a metadata element. For example, the following list shows commonly used document metadata:</a:t>
            </a:r>
          </a:p>
          <a:p>
            <a:pPr marL="742950" lvl="1" indent="-285750" algn="l">
              <a:lnSpc>
                <a:spcPct val="150000"/>
              </a:lnSpc>
              <a:buFont typeface="Arial" panose="020B0604020202020204" pitchFamily="34" charset="0"/>
              <a:buChar char="•"/>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Seller</a:t>
            </a:r>
          </a:p>
          <a:p>
            <a:pPr marL="742950" lvl="1" indent="-285750" algn="l">
              <a:lnSpc>
                <a:spcPct val="150000"/>
              </a:lnSpc>
              <a:buFont typeface="Arial" panose="020B0604020202020204" pitchFamily="34" charset="0"/>
              <a:buChar char="•"/>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Customer Company</a:t>
            </a:r>
          </a:p>
          <a:p>
            <a:pPr marL="742950" lvl="1" indent="-285750" algn="l">
              <a:lnSpc>
                <a:spcPct val="150000"/>
              </a:lnSpc>
              <a:buFont typeface="Arial" panose="020B0604020202020204" pitchFamily="34" charset="0"/>
              <a:buChar char="•"/>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Purchase order number and </a:t>
            </a:r>
            <a:b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b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so on...</a:t>
            </a:r>
          </a:p>
          <a:p>
            <a:pPr marL="742950" lvl="1" indent="-285750">
              <a:lnSpc>
                <a:spcPct val="150000"/>
              </a:lnSpc>
              <a:buFont typeface="Arial" panose="020B0604020202020204" pitchFamily="34" charset="0"/>
              <a:buChar char="•"/>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Requires that the Document Information Panel be automatically displayed and that the required information be collected each time a user creates a document information file</a:t>
            </a:r>
          </a:p>
          <a:p>
            <a:pPr lvl="1" indent="0" algn="l">
              <a:lnSpc>
                <a:spcPct val="150000"/>
              </a:lnSpc>
            </a:pPr>
            <a:endParaRPr lang="fr-FR" sz="22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endPar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825500" rtl="0" eaLnBrk="0" fontAlgn="base" latinLnBrk="0" hangingPunct="0">
              <a:lnSpc>
                <a:spcPct val="180000"/>
              </a:lnSpc>
              <a:spcBef>
                <a:spcPct val="0"/>
              </a:spcBef>
              <a:spcAft>
                <a:spcPct val="0"/>
              </a:spcAft>
              <a:buClrTx/>
              <a:buSzTx/>
              <a:buFontTx/>
              <a:buNone/>
              <a:tabLst/>
              <a:defRPr/>
            </a:pPr>
            <a:endParaRPr kumimoji="0" lang="fr-FR" sz="2200" b="0" i="0" strike="noStrike" kern="1200" cap="none" spc="0" normalizeH="0" baseline="0" noProof="0" dirty="0">
              <a:ln>
                <a:noFill/>
              </a:ln>
              <a:solidFill>
                <a:srgbClr val="282828"/>
              </a:solidFill>
              <a:effectLst/>
              <a:uLnTx/>
              <a:uFillTx/>
              <a:latin typeface="Open Sans" panose="020B0606030504020204" pitchFamily="34" charset="0"/>
              <a:ea typeface="Open Sans" panose="020B0606030504020204" pitchFamily="34" charset="0"/>
              <a:cs typeface="Open Sans" panose="020B0606030504020204" pitchFamily="34" charset="0"/>
              <a:sym typeface="Poppins" charset="0"/>
            </a:endParaRPr>
          </a:p>
          <a:p>
            <a:pPr marL="0" marR="0" lvl="0" indent="0" algn="l" defTabSz="825500" rtl="0" eaLnBrk="0" fontAlgn="base" latinLnBrk="0" hangingPunct="0">
              <a:lnSpc>
                <a:spcPct val="180000"/>
              </a:lnSpc>
              <a:spcBef>
                <a:spcPct val="0"/>
              </a:spcBef>
              <a:spcAft>
                <a:spcPct val="0"/>
              </a:spcAft>
              <a:buClrTx/>
              <a:buSzTx/>
              <a:buFontTx/>
              <a:buNone/>
              <a:tabLst/>
              <a:defRPr/>
            </a:pPr>
            <a:endPar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825500" rtl="0" eaLnBrk="0" fontAlgn="base" latinLnBrk="0" hangingPunct="0">
              <a:lnSpc>
                <a:spcPct val="180000"/>
              </a:lnSpc>
              <a:spcBef>
                <a:spcPct val="0"/>
              </a:spcBef>
              <a:spcAft>
                <a:spcPct val="0"/>
              </a:spcAft>
              <a:buClrTx/>
              <a:buSzTx/>
              <a:buFontTx/>
              <a:buNone/>
              <a:tabLst/>
              <a:defRPr/>
            </a:pPr>
            <a:endPar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endPar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400" dirty="0">
              <a:solidFill>
                <a:srgbClr val="282828"/>
              </a:solidFill>
              <a:latin typeface="Roboto"/>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a:p>
            <a:pPr>
              <a:lnSpc>
                <a:spcPct val="180000"/>
              </a:lnSpc>
              <a:defRPr/>
            </a:pPr>
            <a:r>
              <a:rPr lang="fr-FR" sz="2200" b="0" i="0" dirty="0">
                <a:solidFill>
                  <a:srgbClr val="282828"/>
                </a:solidFill>
                <a:effectLst/>
                <a:latin typeface="Roboto"/>
              </a:rPr>
              <a:t>.</a:t>
            </a:r>
          </a:p>
        </p:txBody>
      </p:sp>
    </p:spTree>
    <p:extLst>
      <p:ext uri="{BB962C8B-B14F-4D97-AF65-F5344CB8AC3E}">
        <p14:creationId xmlns:p14="http://schemas.microsoft.com/office/powerpoint/2010/main" val="36160534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fade">
                                      <p:cBhvr>
                                        <p:cTn id="15" dur="500"/>
                                        <p:tgtEl>
                                          <p:spTgt spid="6">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6" end="6"/>
                                            </p:txEl>
                                          </p:spTgt>
                                        </p:tgtEl>
                                        <p:attrNameLst>
                                          <p:attrName>style.visibility</p:attrName>
                                        </p:attrNameLst>
                                      </p:cBhvr>
                                      <p:to>
                                        <p:strVal val="visible"/>
                                      </p:to>
                                    </p:set>
                                    <p:animEffect transition="in" filter="fade">
                                      <p:cBhvr>
                                        <p:cTn id="20" dur="500"/>
                                        <p:tgtEl>
                                          <p:spTgt spid="6">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fade">
                                      <p:cBhvr>
                                        <p:cTn id="25" dur="500"/>
                                        <p:tgtEl>
                                          <p:spTgt spid="6">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fade">
                                      <p:cBhvr>
                                        <p:cTn id="28" dur="500"/>
                                        <p:tgtEl>
                                          <p:spTgt spid="6">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animEffect transition="in" filter="fade">
                                      <p:cBhvr>
                                        <p:cTn id="31" dur="500"/>
                                        <p:tgtEl>
                                          <p:spTgt spid="6">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10" end="10"/>
                                            </p:txEl>
                                          </p:spTgt>
                                        </p:tgtEl>
                                        <p:attrNameLst>
                                          <p:attrName>style.visibility</p:attrName>
                                        </p:attrNameLst>
                                      </p:cBhvr>
                                      <p:to>
                                        <p:strVal val="visible"/>
                                      </p:to>
                                    </p:set>
                                    <p:animEffect transition="in" filter="fade">
                                      <p:cBhvr>
                                        <p:cTn id="34" dur="500"/>
                                        <p:tgtEl>
                                          <p:spTgt spid="6">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animEffect transition="in" filter="fade">
                                      <p:cBhvr>
                                        <p:cTn id="39"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nombre, logiciel, capture d’écran&#10;&#10;Description générée automatiquement">
            <a:extLst>
              <a:ext uri="{FF2B5EF4-FFF2-40B4-BE49-F238E27FC236}">
                <a16:creationId xmlns:a16="http://schemas.microsoft.com/office/drawing/2014/main" id="{324499AB-602D-9C6E-0ACD-3078E693B2C2}"/>
              </a:ext>
            </a:extLst>
          </p:cNvPr>
          <p:cNvPicPr>
            <a:picLocks noChangeAspect="1"/>
          </p:cNvPicPr>
          <p:nvPr/>
        </p:nvPicPr>
        <p:blipFill>
          <a:blip r:embed="rId2"/>
          <a:stretch>
            <a:fillRect/>
          </a:stretch>
        </p:blipFill>
        <p:spPr>
          <a:xfrm>
            <a:off x="6707342" y="7943489"/>
            <a:ext cx="10969313" cy="5390028"/>
          </a:xfrm>
          <a:prstGeom prst="rect">
            <a:avLst/>
          </a:prstGeom>
        </p:spPr>
      </p:pic>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29</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377280"/>
            <a:ext cx="17641898"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The SharePoint Online Administration </a:t>
            </a:r>
            <a:r>
              <a:rPr lang="en-US" altLang="x-none" sz="7200" b="1" dirty="0" err="1">
                <a:solidFill>
                  <a:srgbClr val="000000"/>
                </a:solidFill>
                <a:latin typeface="Montserrat Semi" charset="0"/>
                <a:ea typeface="Montserrat Semi" charset="0"/>
                <a:cs typeface="Montserrat Semi" charset="0"/>
                <a:sym typeface="Poppins Medium" charset="0"/>
              </a:rPr>
              <a:t>Portal</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6" name="ZoneTexte 5">
            <a:extLst>
              <a:ext uri="{FF2B5EF4-FFF2-40B4-BE49-F238E27FC236}">
                <a16:creationId xmlns:a16="http://schemas.microsoft.com/office/drawing/2014/main" id="{61156851-23A7-48B8-A729-46ACFE9B71E4}"/>
              </a:ext>
            </a:extLst>
          </p:cNvPr>
          <p:cNvSpPr txBox="1"/>
          <p:nvPr/>
        </p:nvSpPr>
        <p:spPr>
          <a:xfrm>
            <a:off x="526704" y="1529408"/>
            <a:ext cx="23330592" cy="15337789"/>
          </a:xfrm>
          <a:prstGeom prst="rect">
            <a:avLst/>
          </a:prstGeom>
          <a:noFill/>
        </p:spPr>
        <p:txBody>
          <a:bodyPr wrap="square">
            <a:spAutoFit/>
          </a:bodyPr>
          <a:lstStyle/>
          <a:p>
            <a:pPr>
              <a:lnSpc>
                <a:spcPct val="180000"/>
              </a:lnSpc>
              <a:defRPr/>
            </a:pPr>
            <a:r>
              <a:rPr lang="fr-FR" sz="2200" b="1" i="0" u="sng"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Content Services</a:t>
            </a:r>
            <a:endParaRPr kumimoji="0" lang="fr-FR" sz="2600" b="0" i="0" u="sng" strike="noStrike" kern="1200" cap="none" spc="0" normalizeH="0" baseline="0" noProof="0" dirty="0">
              <a:ln>
                <a:noFill/>
              </a:ln>
              <a:solidFill>
                <a:srgbClr val="282828"/>
              </a:solidFill>
              <a:effectLst/>
              <a:uLnTx/>
              <a:uFillTx/>
              <a:latin typeface="Open Sans" panose="020B0606030504020204" pitchFamily="34" charset="0"/>
              <a:ea typeface="Open Sans" panose="020B0606030504020204" pitchFamily="34" charset="0"/>
              <a:cs typeface="Open Sans" panose="020B0606030504020204" pitchFamily="34" charset="0"/>
              <a:sym typeface="Poppins" charset="0"/>
            </a:endParaRPr>
          </a:p>
          <a:p>
            <a:pPr marL="0" marR="0" lvl="0" indent="0" algn="l" defTabSz="825500" rtl="0" eaLnBrk="0" fontAlgn="base" latinLnBrk="0" hangingPunct="0">
              <a:lnSpc>
                <a:spcPct val="180000"/>
              </a:lnSpc>
              <a:spcBef>
                <a:spcPct val="0"/>
              </a:spcBef>
              <a:spcAft>
                <a:spcPct val="0"/>
              </a:spcAft>
              <a:buClrTx/>
              <a:buSzTx/>
              <a:buFontTx/>
              <a:buNone/>
              <a:tabLst/>
              <a:defRPr/>
            </a:pPr>
            <a:r>
              <a:rPr lang="fr-FR" sz="2600" u="sng" dirty="0">
                <a:solidFill>
                  <a:srgbClr val="282828"/>
                </a:solidFill>
                <a:latin typeface="Open Sans" panose="020B0606030504020204" pitchFamily="34" charset="0"/>
                <a:ea typeface="Open Sans" panose="020B0606030504020204" pitchFamily="34" charset="0"/>
                <a:cs typeface="Open Sans" panose="020B0606030504020204" pitchFamily="34" charset="0"/>
              </a:rPr>
              <a:t>Content Type Gallery:</a:t>
            </a:r>
          </a:p>
          <a:p>
            <a:pPr lvl="1" indent="0" algn="l">
              <a:lnSpc>
                <a:spcPct val="150000"/>
              </a:lnSpc>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Content types are defined for a site and apply to that site and its subsites. But you can use a particular content type on multiple sites or on multiple site collections.</a:t>
            </a:r>
          </a:p>
          <a:p>
            <a:pPr lvl="1" indent="0" algn="l">
              <a:lnSpc>
                <a:spcPct val="150000"/>
              </a:lnSpc>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 For example, your organization might use a standard template for documents that require standardized metadata. Because you want everyone in your organization to use this type of content for documents, it is a good idea to publish to all site collections.</a:t>
            </a:r>
          </a:p>
          <a:p>
            <a:pPr lvl="1" indent="0" algn="l">
              <a:lnSpc>
                <a:spcPct val="150000"/>
              </a:lnSpc>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Because content types include metadata, content types and metadata are very closely related. A managed metadata service in SharePoint allows you to publish a content type to the sites where it is used. Sites and site collections that are part of the managed metadata service are called subscribed sites</a:t>
            </a:r>
          </a:p>
          <a:p>
            <a:pPr>
              <a:lnSpc>
                <a:spcPct val="180000"/>
              </a:lnSpc>
              <a:defRPr/>
            </a:pPr>
            <a:endPar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825500" rtl="0" eaLnBrk="0" fontAlgn="base" latinLnBrk="0" hangingPunct="0">
              <a:lnSpc>
                <a:spcPct val="180000"/>
              </a:lnSpc>
              <a:spcBef>
                <a:spcPct val="0"/>
              </a:spcBef>
              <a:spcAft>
                <a:spcPct val="0"/>
              </a:spcAft>
              <a:buClrTx/>
              <a:buSzTx/>
              <a:buFontTx/>
              <a:buNone/>
              <a:tabLst/>
              <a:defRPr/>
            </a:pPr>
            <a:endParaRPr kumimoji="0" lang="fr-FR" sz="2200" b="0" i="0" strike="noStrike" kern="1200" cap="none" spc="0" normalizeH="0" baseline="0" noProof="0" dirty="0">
              <a:ln>
                <a:noFill/>
              </a:ln>
              <a:solidFill>
                <a:srgbClr val="282828"/>
              </a:solidFill>
              <a:effectLst/>
              <a:uLnTx/>
              <a:uFillTx/>
              <a:latin typeface="Open Sans" panose="020B0606030504020204" pitchFamily="34" charset="0"/>
              <a:ea typeface="Open Sans" panose="020B0606030504020204" pitchFamily="34" charset="0"/>
              <a:cs typeface="Open Sans" panose="020B0606030504020204" pitchFamily="34" charset="0"/>
              <a:sym typeface="Poppins" charset="0"/>
            </a:endParaRPr>
          </a:p>
          <a:p>
            <a:pPr marL="0" marR="0" lvl="0" indent="0" algn="l" defTabSz="825500" rtl="0" eaLnBrk="0" fontAlgn="base" latinLnBrk="0" hangingPunct="0">
              <a:lnSpc>
                <a:spcPct val="180000"/>
              </a:lnSpc>
              <a:spcBef>
                <a:spcPct val="0"/>
              </a:spcBef>
              <a:spcAft>
                <a:spcPct val="0"/>
              </a:spcAft>
              <a:buClrTx/>
              <a:buSzTx/>
              <a:buFontTx/>
              <a:buNone/>
              <a:tabLst/>
              <a:defRPr/>
            </a:pPr>
            <a:endPar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825500" rtl="0" eaLnBrk="0" fontAlgn="base" latinLnBrk="0" hangingPunct="0">
              <a:lnSpc>
                <a:spcPct val="180000"/>
              </a:lnSpc>
              <a:spcBef>
                <a:spcPct val="0"/>
              </a:spcBef>
              <a:spcAft>
                <a:spcPct val="0"/>
              </a:spcAft>
              <a:buClrTx/>
              <a:buSzTx/>
              <a:buFontTx/>
              <a:buNone/>
              <a:tabLst/>
              <a:defRPr/>
            </a:pPr>
            <a:endPar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endPar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400" dirty="0">
              <a:solidFill>
                <a:srgbClr val="282828"/>
              </a:solidFill>
              <a:latin typeface="Roboto"/>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a:p>
            <a:pPr>
              <a:lnSpc>
                <a:spcPct val="180000"/>
              </a:lnSpc>
              <a:defRPr/>
            </a:pPr>
            <a:r>
              <a:rPr lang="fr-FR" sz="2200" b="0" i="0" dirty="0">
                <a:solidFill>
                  <a:srgbClr val="282828"/>
                </a:solidFill>
                <a:effectLst/>
                <a:latin typeface="Roboto"/>
              </a:rPr>
              <a:t>.</a:t>
            </a:r>
          </a:p>
        </p:txBody>
      </p:sp>
    </p:spTree>
    <p:extLst>
      <p:ext uri="{BB962C8B-B14F-4D97-AF65-F5344CB8AC3E}">
        <p14:creationId xmlns:p14="http://schemas.microsoft.com/office/powerpoint/2010/main" val="24793482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3</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233264"/>
            <a:ext cx="8568829"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General Introduction</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2" name="Rectangle 1"/>
          <p:cNvSpPr/>
          <p:nvPr/>
        </p:nvSpPr>
        <p:spPr bwMode="auto">
          <a:xfrm>
            <a:off x="2202000" y="1529408"/>
            <a:ext cx="9053897" cy="10372583"/>
          </a:xfrm>
          <a:prstGeom prst="rect">
            <a:avLst/>
          </a:prstGeom>
        </p:spPr>
        <p:txBody>
          <a:bodyPr wrap="square">
            <a:spAutoFit/>
          </a:bodyPr>
          <a:lstStyle/>
          <a:p>
            <a:pPr>
              <a:lnSpc>
                <a:spcPct val="180000"/>
              </a:lnSpc>
              <a:defRPr/>
            </a:pPr>
            <a:r>
              <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rPr>
              <a:t>SharePoint Online, part of the Office 365 Portal, is a collaborative platform for creating dynamic team or communication sites, project sites, business units, or departments. On these sites, authorized users will be able to store, share and organize working documents with their colleagues or external partners and much more.</a:t>
            </a:r>
          </a:p>
          <a:p>
            <a:pPr>
              <a:lnSpc>
                <a:spcPct val="180000"/>
              </a:lnSpc>
              <a:defRPr/>
            </a:pPr>
            <a:r>
              <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rPr>
              <a:t>Unlike SharePoint Server, this service is hosted on the Microsoft Cloud. No physical servers or internal resources are required to use it. It works in conjunction with many of the other products in the Microsoft packages available with an Office 365 or Microsoft 365 license.</a:t>
            </a:r>
          </a:p>
          <a:p>
            <a:pPr>
              <a:lnSpc>
                <a:spcPct val="180000"/>
              </a:lnSpc>
              <a:defRPr/>
            </a:pPr>
            <a:r>
              <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rPr>
              <a:t>The advantage is that you can work on your applications through a simple web browser. </a:t>
            </a:r>
          </a:p>
          <a:p>
            <a:pPr>
              <a:lnSpc>
                <a:spcPct val="180000"/>
              </a:lnSpc>
              <a:defRPr/>
            </a:pPr>
            <a:r>
              <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rPr>
              <a:t>Workflow applications, databases, libraries, lists, and a host of other Web Parts can be integrated into a secure environment. </a:t>
            </a:r>
            <a:endParaRPr lang="en-US" dirty="0">
              <a:solidFill>
                <a:srgbClr val="292829"/>
              </a:solidFill>
              <a:latin typeface="Open Sans" charset="0"/>
              <a:ea typeface="Open Sans" charset="0"/>
              <a:cs typeface="Open Sans" charset="0"/>
            </a:endParaRPr>
          </a:p>
        </p:txBody>
      </p:sp>
      <p:sp>
        <p:nvSpPr>
          <p:cNvPr id="6" name="Rectangle 5"/>
          <p:cNvSpPr/>
          <p:nvPr/>
        </p:nvSpPr>
        <p:spPr bwMode="auto">
          <a:xfrm>
            <a:off x="12840072" y="1529408"/>
            <a:ext cx="10433286" cy="11847923"/>
          </a:xfrm>
          <a:prstGeom prst="rect">
            <a:avLst/>
          </a:prstGeom>
        </p:spPr>
        <p:txBody>
          <a:bodyPr wrap="square">
            <a:spAutoFit/>
          </a:bodyPr>
          <a:lstStyle/>
          <a:p>
            <a:pPr marL="0" marR="0" lvl="0" indent="0" algn="l" defTabSz="825500" rtl="0" eaLnBrk="0" fontAlgn="base" latinLnBrk="0" hangingPunct="0">
              <a:lnSpc>
                <a:spcPct val="180000"/>
              </a:lnSpc>
              <a:spcBef>
                <a:spcPct val="0"/>
              </a:spcBef>
              <a:spcAft>
                <a:spcPct val="0"/>
              </a:spcAft>
              <a:buClrTx/>
              <a:buSzTx/>
              <a:buFontTx/>
              <a:buNone/>
              <a:tabLst/>
              <a:defRPr/>
            </a:pPr>
            <a:r>
              <a:rPr kumimoji="0" lang="fr-FR" sz="2200" b="0" i="0" u="none" strike="noStrike" kern="1200" cap="none" spc="0" normalizeH="0" baseline="0" noProof="0" dirty="0">
                <a:ln>
                  <a:noFill/>
                </a:ln>
                <a:solidFill>
                  <a:srgbClr val="282828"/>
                </a:solidFill>
                <a:effectLst/>
                <a:uLnTx/>
                <a:uFillTx/>
                <a:latin typeface="Open Sans" panose="020B0606030504020204" pitchFamily="34" charset="0"/>
                <a:ea typeface="Open Sans" panose="020B0606030504020204" pitchFamily="34" charset="0"/>
                <a:cs typeface="Open Sans" panose="020B0606030504020204" pitchFamily="34" charset="0"/>
                <a:sym typeface="Poppins" charset="0"/>
              </a:rPr>
              <a:t>Every business faces collaboration needs for a variety of reasons: physical distancing, workflow (movement of data from one person to another or from one department to another), privacy, etc. </a:t>
            </a:r>
            <a:endPar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r>
              <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rPr>
              <a:t>It’s interesting to consider implementing SharePoint if you’re aware of the following in your organization:</a:t>
            </a:r>
          </a:p>
          <a:p>
            <a:pPr>
              <a:lnSpc>
                <a:spcPct val="150000"/>
              </a:lnSpc>
              <a:buFont typeface="Arial" panose="020B0604020202020204" pitchFamily="34" charset="0"/>
              <a:buChar char="•"/>
            </a:pPr>
            <a:r>
              <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rPr>
              <a:t>The quality and regularity of the publication of information varies greatly. </a:t>
            </a:r>
          </a:p>
          <a:p>
            <a:pPr>
              <a:lnSpc>
                <a:spcPct val="150000"/>
              </a:lnSpc>
              <a:buFont typeface="Arial" panose="020B0604020202020204" pitchFamily="34" charset="0"/>
              <a:buChar char="•"/>
            </a:pPr>
            <a:r>
              <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rPr>
              <a:t>The capitalization of competences at enterprise level is slow or non-existent and know-how or knowledge bases are lost, as the contents of these competences have never been formalized. </a:t>
            </a:r>
          </a:p>
          <a:p>
            <a:pPr marL="0" marR="0" lvl="0" indent="0" algn="l" defTabSz="8255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srgbClr val="282828"/>
                </a:solidFill>
                <a:effectLst/>
                <a:uLnTx/>
                <a:uFillTx/>
                <a:latin typeface="Open Sans" panose="020B0606030504020204" pitchFamily="34" charset="0"/>
                <a:ea typeface="Open Sans" panose="020B0606030504020204" pitchFamily="34" charset="0"/>
                <a:cs typeface="Open Sans" panose="020B0606030504020204" pitchFamily="34" charset="0"/>
                <a:sym typeface="Poppins" charset="0"/>
              </a:rPr>
              <a:t>Managers who have to publish information have to repeat their tasks several times and sometimes with different IT tools.</a:t>
            </a:r>
          </a:p>
          <a:p>
            <a:pPr marL="0" marR="0" lvl="0" indent="0" algn="l" defTabSz="8255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srgbClr val="282828"/>
                </a:solidFill>
                <a:effectLst/>
                <a:uLnTx/>
                <a:uFillTx/>
                <a:latin typeface="Open Sans" panose="020B0606030504020204" pitchFamily="34" charset="0"/>
                <a:ea typeface="Open Sans" panose="020B0606030504020204" pitchFamily="34" charset="0"/>
                <a:cs typeface="Open Sans" panose="020B0606030504020204" pitchFamily="34" charset="0"/>
                <a:sym typeface="Poppins" charset="0"/>
              </a:rPr>
              <a:t>Communication is defective or non-existent (purchases, entry of equipment, communication of products, legal documents...).</a:t>
            </a:r>
          </a:p>
          <a:p>
            <a:pPr>
              <a:lnSpc>
                <a:spcPct val="150000"/>
              </a:lnSpc>
              <a:buFont typeface="Arial" panose="020B0604020202020204" pitchFamily="34" charset="0"/>
              <a:buChar char="•"/>
            </a:pPr>
            <a:r>
              <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rPr>
              <a:t>The circulation of information outside the enterprise resource planning system is very difficult and depends on the good will of the persons holding the information</a:t>
            </a:r>
          </a:p>
          <a:p>
            <a:pPr>
              <a:lnSpc>
                <a:spcPct val="150000"/>
              </a:lnSpc>
              <a:buFont typeface="Arial" panose="020B0604020202020204" pitchFamily="34" charset="0"/>
              <a:buChar char="•"/>
            </a:pPr>
            <a:r>
              <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rPr>
              <a:t>If your business is facing these issues, SharePoint is highly recommended. However, SharePoint should not duplicate existing business software, it can complement it or even communicate with it (to extract data for example).</a:t>
            </a:r>
          </a:p>
          <a:p>
            <a:pPr>
              <a:lnSpc>
                <a:spcPct val="180000"/>
              </a:lnSpc>
              <a:defRPr/>
            </a:pPr>
            <a:endParaRPr lang="en-US" dirty="0">
              <a:solidFill>
                <a:srgbClr val="292829"/>
              </a:solidFill>
              <a:latin typeface="Open Sans" charset="0"/>
              <a:ea typeface="Open Sans" charset="0"/>
              <a:cs typeface="Open Sans" charset="0"/>
            </a:endParaRPr>
          </a:p>
        </p:txBody>
      </p:sp>
      <p:sp>
        <p:nvSpPr>
          <p:cNvPr id="10" name="Text Box 3">
            <a:extLst>
              <a:ext uri="{FF2B5EF4-FFF2-40B4-BE49-F238E27FC236}">
                <a16:creationId xmlns:a16="http://schemas.microsoft.com/office/drawing/2014/main" id="{8129BB64-C2E6-44F6-A5BE-D5B171461268}"/>
              </a:ext>
            </a:extLst>
          </p:cNvPr>
          <p:cNvSpPr txBox="1">
            <a:spLocks/>
          </p:cNvSpPr>
          <p:nvPr/>
        </p:nvSpPr>
        <p:spPr bwMode="auto">
          <a:xfrm>
            <a:off x="13262595" y="89248"/>
            <a:ext cx="8568829"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7200" b="1" dirty="0">
                <a:solidFill>
                  <a:srgbClr val="000000"/>
                </a:solidFill>
                <a:latin typeface="Montserrat Semi" charset="0"/>
                <a:ea typeface="Montserrat Semi" charset="0"/>
                <a:cs typeface="Montserrat Semi" charset="0"/>
                <a:sym typeface="Poppins Medium" charset="0"/>
              </a:rPr>
              <a:t>The </a:t>
            </a:r>
            <a:r>
              <a:rPr lang="en-US" altLang="x-none" sz="7200" b="1" dirty="0" err="1">
                <a:solidFill>
                  <a:srgbClr val="000000"/>
                </a:solidFill>
                <a:latin typeface="Montserrat Semi" charset="0"/>
                <a:ea typeface="Montserrat Semi" charset="0"/>
                <a:cs typeface="Montserrat Semi" charset="0"/>
                <a:sym typeface="Poppins Medium" charset="0"/>
              </a:rPr>
              <a:t>stakes</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Tree>
    <p:extLst>
      <p:ext uri="{BB962C8B-B14F-4D97-AF65-F5344CB8AC3E}">
        <p14:creationId xmlns:p14="http://schemas.microsoft.com/office/powerpoint/2010/main" val="9438589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fade">
                                      <p:cBhvr>
                                        <p:cTn id="31" dur="500"/>
                                        <p:tgtEl>
                                          <p:spTgt spid="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fade">
                                      <p:cBhvr>
                                        <p:cTn id="36" dur="500"/>
                                        <p:tgtEl>
                                          <p:spTgt spid="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Effect transition="in" filter="fade">
                                      <p:cBhvr>
                                        <p:cTn id="41" dur="5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fade">
                                      <p:cBhvr>
                                        <p:cTn id="46" dur="500"/>
                                        <p:tgtEl>
                                          <p:spTgt spid="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fade">
                                      <p:cBhvr>
                                        <p:cTn id="51" dur="500"/>
                                        <p:tgtEl>
                                          <p:spTgt spid="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fade">
                                      <p:cBhvr>
                                        <p:cTn id="56" dur="500"/>
                                        <p:tgtEl>
                                          <p:spTgt spid="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fade">
                                      <p:cBhvr>
                                        <p:cTn id="61"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logiciel, Page web, Icône d’ordinateur&#10;&#10;Description générée automatiquement">
            <a:extLst>
              <a:ext uri="{FF2B5EF4-FFF2-40B4-BE49-F238E27FC236}">
                <a16:creationId xmlns:a16="http://schemas.microsoft.com/office/drawing/2014/main" id="{D5210E7A-D642-49E5-D698-0F1D89740B47}"/>
              </a:ext>
            </a:extLst>
          </p:cNvPr>
          <p:cNvPicPr>
            <a:picLocks noChangeAspect="1"/>
          </p:cNvPicPr>
          <p:nvPr/>
        </p:nvPicPr>
        <p:blipFill>
          <a:blip r:embed="rId2"/>
          <a:stretch>
            <a:fillRect/>
          </a:stretch>
        </p:blipFill>
        <p:spPr>
          <a:xfrm>
            <a:off x="14136216" y="6875000"/>
            <a:ext cx="9721080" cy="6582647"/>
          </a:xfrm>
          <a:prstGeom prst="rect">
            <a:avLst/>
          </a:prstGeom>
        </p:spPr>
      </p:pic>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30</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377280"/>
            <a:ext cx="17641898"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The SharePoint Online Administration </a:t>
            </a:r>
            <a:r>
              <a:rPr lang="en-US" altLang="x-none" sz="7200" b="1" dirty="0" err="1">
                <a:solidFill>
                  <a:srgbClr val="000000"/>
                </a:solidFill>
                <a:latin typeface="Montserrat Semi" charset="0"/>
                <a:ea typeface="Montserrat Semi" charset="0"/>
                <a:cs typeface="Montserrat Semi" charset="0"/>
                <a:sym typeface="Poppins Medium" charset="0"/>
              </a:rPr>
              <a:t>Portal</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6" name="ZoneTexte 5">
            <a:extLst>
              <a:ext uri="{FF2B5EF4-FFF2-40B4-BE49-F238E27FC236}">
                <a16:creationId xmlns:a16="http://schemas.microsoft.com/office/drawing/2014/main" id="{61156851-23A7-48B8-A729-46ACFE9B71E4}"/>
              </a:ext>
            </a:extLst>
          </p:cNvPr>
          <p:cNvSpPr txBox="1"/>
          <p:nvPr/>
        </p:nvSpPr>
        <p:spPr>
          <a:xfrm>
            <a:off x="526704" y="2105472"/>
            <a:ext cx="23330592" cy="18883375"/>
          </a:xfrm>
          <a:prstGeom prst="rect">
            <a:avLst/>
          </a:prstGeom>
          <a:noFill/>
        </p:spPr>
        <p:txBody>
          <a:bodyPr wrap="square">
            <a:spAutoFit/>
          </a:bodyPr>
          <a:lstStyle/>
          <a:p>
            <a:pPr>
              <a:lnSpc>
                <a:spcPct val="180000"/>
              </a:lnSpc>
              <a:defRPr/>
            </a:pPr>
            <a:r>
              <a:rPr lang="fr-FR" sz="2600" b="1" i="0" u="sng"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Content Services</a:t>
            </a:r>
          </a:p>
          <a:p>
            <a:pPr marL="0" marR="0" lvl="0" indent="0" algn="l" defTabSz="825500" rtl="0" eaLnBrk="0" fontAlgn="base" latinLnBrk="0" hangingPunct="0">
              <a:lnSpc>
                <a:spcPct val="180000"/>
              </a:lnSpc>
              <a:spcBef>
                <a:spcPct val="0"/>
              </a:spcBef>
              <a:spcAft>
                <a:spcPct val="0"/>
              </a:spcAft>
              <a:buClrTx/>
              <a:buSzTx/>
              <a:buFontTx/>
              <a:buNone/>
              <a:tabLst/>
              <a:defRPr/>
            </a:pPr>
            <a:endParaRPr kumimoji="0" lang="fr-FR" sz="2600" b="0" i="0" u="sng" strike="noStrike" kern="1200" cap="none" spc="0" normalizeH="0" baseline="0" noProof="0" dirty="0">
              <a:ln>
                <a:noFill/>
              </a:ln>
              <a:solidFill>
                <a:srgbClr val="282828"/>
              </a:solidFill>
              <a:effectLst/>
              <a:uLnTx/>
              <a:uFillTx/>
              <a:latin typeface="Open Sans" panose="020B0606030504020204" pitchFamily="34" charset="0"/>
              <a:ea typeface="Open Sans" panose="020B0606030504020204" pitchFamily="34" charset="0"/>
              <a:cs typeface="Open Sans" panose="020B0606030504020204" pitchFamily="34" charset="0"/>
              <a:sym typeface="Poppins" charset="0"/>
            </a:endParaRPr>
          </a:p>
          <a:p>
            <a:pPr marL="0" marR="0" lvl="0" indent="0" algn="l" defTabSz="825500" rtl="0" eaLnBrk="0" fontAlgn="base" latinLnBrk="0" hangingPunct="0">
              <a:lnSpc>
                <a:spcPct val="180000"/>
              </a:lnSpc>
              <a:spcBef>
                <a:spcPct val="0"/>
              </a:spcBef>
              <a:spcAft>
                <a:spcPct val="0"/>
              </a:spcAft>
              <a:buClrTx/>
              <a:buSzTx/>
              <a:buFontTx/>
              <a:buNone/>
              <a:tabLst/>
              <a:defRPr/>
            </a:pPr>
            <a:r>
              <a:rPr lang="fr-FR" sz="2600" u="sng" dirty="0">
                <a:solidFill>
                  <a:srgbClr val="282828"/>
                </a:solidFill>
                <a:latin typeface="Open Sans" panose="020B0606030504020204" pitchFamily="34" charset="0"/>
                <a:ea typeface="Open Sans" panose="020B0606030504020204" pitchFamily="34" charset="0"/>
                <a:cs typeface="Open Sans" panose="020B0606030504020204" pitchFamily="34" charset="0"/>
              </a:rPr>
              <a:t>Content Type Gallery:</a:t>
            </a:r>
          </a:p>
          <a:p>
            <a:pPr lvl="1" indent="0" algn="l">
              <a:lnSpc>
                <a:spcPct val="150000"/>
              </a:lnSpc>
            </a:pPr>
            <a:endPar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endParaRPr>
          </a:p>
          <a:p>
            <a:pPr algn="l">
              <a:lnSpc>
                <a:spcPct val="150000"/>
              </a:lnSpc>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Content types can be set for almost any SharePoint item. This includes documents and other files, list items, media files, and folders.</a:t>
            </a:r>
          </a:p>
          <a:p>
            <a:pPr algn="l">
              <a:lnSpc>
                <a:spcPct val="150000"/>
              </a:lnSpc>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You can specify the following attributes for each content type. These attributes are automatically associated each time a person creates a document or other file of a particular content type:</a:t>
            </a:r>
          </a:p>
          <a:p>
            <a:pPr algn="l">
              <a:lnSpc>
                <a:spcPct val="150000"/>
              </a:lnSpc>
              <a:buFont typeface="Arial" panose="020B0604020202020204" pitchFamily="34" charset="0"/>
              <a:buChar char="•"/>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Document template if it is a document</a:t>
            </a:r>
          </a:p>
          <a:p>
            <a:pPr algn="l">
              <a:lnSpc>
                <a:spcPct val="150000"/>
              </a:lnSpc>
              <a:buFont typeface="Arial" panose="020B0604020202020204" pitchFamily="34" charset="0"/>
              <a:buChar char="•"/>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Information Management Policies </a:t>
            </a:r>
          </a:p>
          <a:p>
            <a:pPr algn="l">
              <a:lnSpc>
                <a:spcPct val="150000"/>
              </a:lnSpc>
              <a:buFont typeface="Arial" panose="020B0604020202020204" pitchFamily="34" charset="0"/>
              <a:buChar char="•"/>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Retention and Audit Policies</a:t>
            </a:r>
          </a:p>
          <a:p>
            <a:pPr algn="l">
              <a:lnSpc>
                <a:spcPct val="150000"/>
              </a:lnSpc>
              <a:buFont typeface="Arial" panose="020B0604020202020204" pitchFamily="34" charset="0"/>
              <a:buChar char="•"/>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Content related metadata</a:t>
            </a:r>
          </a:p>
          <a:p>
            <a:pPr algn="l">
              <a:lnSpc>
                <a:spcPct val="150000"/>
              </a:lnSpc>
              <a:buFont typeface="Arial" panose="020B0604020202020204" pitchFamily="34" charset="0"/>
              <a:buChar char="•"/>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Workflows that items of this content type can use</a:t>
            </a:r>
          </a:p>
          <a:p>
            <a:pPr algn="l">
              <a:lnSpc>
                <a:spcPct val="150000"/>
              </a:lnSpc>
              <a:buFont typeface="Arial" panose="020B0604020202020204" pitchFamily="34" charset="0"/>
              <a:buChar char="•"/>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Custom Features</a:t>
            </a:r>
          </a:p>
          <a:p>
            <a:pPr algn="l">
              <a:lnSpc>
                <a:spcPct val="150000"/>
              </a:lnSpc>
            </a:pPr>
            <a:endParaRPr lang="fr-FR" sz="22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br>
              <a:rPr lang="fr-FR" sz="2200" b="0" i="0" dirty="0">
                <a:solidFill>
                  <a:srgbClr val="363636"/>
                </a:solidFill>
                <a:effectLst/>
                <a:latin typeface="Open Sans" panose="020B0606030504020204" pitchFamily="34" charset="0"/>
                <a:ea typeface="Open Sans" panose="020B0606030504020204" pitchFamily="34" charset="0"/>
                <a:cs typeface="Open Sans" panose="020B0606030504020204" pitchFamily="34" charset="0"/>
              </a:rPr>
            </a:br>
            <a:endPar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825500" rtl="0" eaLnBrk="0" fontAlgn="base" latinLnBrk="0" hangingPunct="0">
              <a:lnSpc>
                <a:spcPct val="180000"/>
              </a:lnSpc>
              <a:spcBef>
                <a:spcPct val="0"/>
              </a:spcBef>
              <a:spcAft>
                <a:spcPct val="0"/>
              </a:spcAft>
              <a:buClrTx/>
              <a:buSzTx/>
              <a:buFontTx/>
              <a:buNone/>
              <a:tabLst/>
              <a:defRPr/>
            </a:pPr>
            <a:endParaRPr kumimoji="0" lang="fr-FR" sz="2200" b="0" i="0" strike="noStrike" kern="1200" cap="none" spc="0" normalizeH="0" baseline="0" noProof="0" dirty="0">
              <a:ln>
                <a:noFill/>
              </a:ln>
              <a:solidFill>
                <a:srgbClr val="282828"/>
              </a:solidFill>
              <a:effectLst/>
              <a:uLnTx/>
              <a:uFillTx/>
              <a:latin typeface="Open Sans" panose="020B0606030504020204" pitchFamily="34" charset="0"/>
              <a:ea typeface="Open Sans" panose="020B0606030504020204" pitchFamily="34" charset="0"/>
              <a:cs typeface="Open Sans" panose="020B0606030504020204" pitchFamily="34" charset="0"/>
              <a:sym typeface="Poppins" charset="0"/>
            </a:endParaRPr>
          </a:p>
          <a:p>
            <a:pPr marL="0" marR="0" lvl="0" indent="0" algn="l" defTabSz="825500" rtl="0" eaLnBrk="0" fontAlgn="base" latinLnBrk="0" hangingPunct="0">
              <a:lnSpc>
                <a:spcPct val="180000"/>
              </a:lnSpc>
              <a:spcBef>
                <a:spcPct val="0"/>
              </a:spcBef>
              <a:spcAft>
                <a:spcPct val="0"/>
              </a:spcAft>
              <a:buClrTx/>
              <a:buSzTx/>
              <a:buFontTx/>
              <a:buNone/>
              <a:tabLst/>
              <a:defRPr/>
            </a:pPr>
            <a:endPar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825500" rtl="0" eaLnBrk="0" fontAlgn="base" latinLnBrk="0" hangingPunct="0">
              <a:lnSpc>
                <a:spcPct val="180000"/>
              </a:lnSpc>
              <a:spcBef>
                <a:spcPct val="0"/>
              </a:spcBef>
              <a:spcAft>
                <a:spcPct val="0"/>
              </a:spcAft>
              <a:buClrTx/>
              <a:buSzTx/>
              <a:buFontTx/>
              <a:buNone/>
              <a:tabLst/>
              <a:defRPr/>
            </a:pPr>
            <a:endPar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endPar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400" dirty="0">
              <a:solidFill>
                <a:srgbClr val="282828"/>
              </a:solidFill>
              <a:latin typeface="Roboto"/>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a:p>
            <a:pPr>
              <a:lnSpc>
                <a:spcPct val="180000"/>
              </a:lnSpc>
              <a:defRPr/>
            </a:pPr>
            <a:r>
              <a:rPr lang="fr-FR" sz="2200" b="0" i="0" dirty="0">
                <a:solidFill>
                  <a:srgbClr val="282828"/>
                </a:solidFill>
                <a:effectLst/>
                <a:latin typeface="Roboto"/>
              </a:rPr>
              <a:t>.</a:t>
            </a:r>
          </a:p>
        </p:txBody>
      </p:sp>
    </p:spTree>
    <p:extLst>
      <p:ext uri="{BB962C8B-B14F-4D97-AF65-F5344CB8AC3E}">
        <p14:creationId xmlns:p14="http://schemas.microsoft.com/office/powerpoint/2010/main" val="37382616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50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500"/>
                                        <p:tgtEl>
                                          <p:spTgt spid="6">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7" end="7"/>
                                            </p:txEl>
                                          </p:spTgt>
                                        </p:tgtEl>
                                        <p:attrNameLst>
                                          <p:attrName>style.visibility</p:attrName>
                                        </p:attrNameLst>
                                      </p:cBhvr>
                                      <p:to>
                                        <p:strVal val="visible"/>
                                      </p:to>
                                    </p:set>
                                    <p:animEffect transition="in" filter="fade">
                                      <p:cBhvr>
                                        <p:cTn id="20" dur="500"/>
                                        <p:tgtEl>
                                          <p:spTgt spid="6">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animEffect transition="in" filter="fade">
                                      <p:cBhvr>
                                        <p:cTn id="23" dur="500"/>
                                        <p:tgtEl>
                                          <p:spTgt spid="6">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9" end="9"/>
                                            </p:txEl>
                                          </p:spTgt>
                                        </p:tgtEl>
                                        <p:attrNameLst>
                                          <p:attrName>style.visibility</p:attrName>
                                        </p:attrNameLst>
                                      </p:cBhvr>
                                      <p:to>
                                        <p:strVal val="visible"/>
                                      </p:to>
                                    </p:set>
                                    <p:animEffect transition="in" filter="fade">
                                      <p:cBhvr>
                                        <p:cTn id="26" dur="500"/>
                                        <p:tgtEl>
                                          <p:spTgt spid="6">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animEffect transition="in" filter="fade">
                                      <p:cBhvr>
                                        <p:cTn id="29" dur="500"/>
                                        <p:tgtEl>
                                          <p:spTgt spid="6">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11" end="11"/>
                                            </p:txEl>
                                          </p:spTgt>
                                        </p:tgtEl>
                                        <p:attrNameLst>
                                          <p:attrName>style.visibility</p:attrName>
                                        </p:attrNameLst>
                                      </p:cBhvr>
                                      <p:to>
                                        <p:strVal val="visible"/>
                                      </p:to>
                                    </p:set>
                                    <p:animEffect transition="in" filter="fade">
                                      <p:cBhvr>
                                        <p:cTn id="32"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4</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17240"/>
            <a:ext cx="19730130"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err="1">
                <a:solidFill>
                  <a:srgbClr val="000000"/>
                </a:solidFill>
                <a:latin typeface="Montserrat Semi" charset="0"/>
                <a:ea typeface="Montserrat Semi" charset="0"/>
                <a:cs typeface="Montserrat Semi" charset="0"/>
                <a:sym typeface="Poppins Medium" charset="0"/>
              </a:rPr>
              <a:t>Preparing</a:t>
            </a:r>
            <a:r>
              <a:rPr lang="en-US" altLang="x-none" sz="7200" b="1" dirty="0">
                <a:solidFill>
                  <a:srgbClr val="000000"/>
                </a:solidFill>
                <a:latin typeface="Montserrat Semi" charset="0"/>
                <a:ea typeface="Montserrat Semi" charset="0"/>
                <a:cs typeface="Montserrat Semi" charset="0"/>
                <a:sym typeface="Poppins Medium" charset="0"/>
              </a:rPr>
              <a:t> for </a:t>
            </a:r>
            <a:r>
              <a:rPr lang="en-US" altLang="x-none" sz="7200" b="1" dirty="0" err="1">
                <a:solidFill>
                  <a:srgbClr val="000000"/>
                </a:solidFill>
                <a:latin typeface="Montserrat Semi" charset="0"/>
                <a:ea typeface="Montserrat Semi" charset="0"/>
                <a:cs typeface="Montserrat Semi" charset="0"/>
                <a:sym typeface="Poppins Medium" charset="0"/>
              </a:rPr>
              <a:t>your</a:t>
            </a:r>
            <a:r>
              <a:rPr lang="en-US" altLang="x-none" sz="7200" b="1" dirty="0">
                <a:solidFill>
                  <a:srgbClr val="000000"/>
                </a:solidFill>
                <a:latin typeface="Montserrat Semi" charset="0"/>
                <a:ea typeface="Montserrat Semi" charset="0"/>
                <a:cs typeface="Montserrat Semi" charset="0"/>
                <a:sym typeface="Poppins Medium" charset="0"/>
              </a:rPr>
              <a:t> SharePoint </a:t>
            </a:r>
            <a:r>
              <a:rPr lang="en-US" altLang="x-none" sz="7200" b="1" dirty="0" err="1">
                <a:solidFill>
                  <a:srgbClr val="000000"/>
                </a:solidFill>
                <a:latin typeface="Montserrat Semi" charset="0"/>
                <a:ea typeface="Montserrat Semi" charset="0"/>
                <a:cs typeface="Montserrat Semi" charset="0"/>
                <a:sym typeface="Poppins Medium" charset="0"/>
              </a:rPr>
              <a:t>implementation</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11" name="Rectangle 10">
            <a:extLst>
              <a:ext uri="{FF2B5EF4-FFF2-40B4-BE49-F238E27FC236}">
                <a16:creationId xmlns:a16="http://schemas.microsoft.com/office/drawing/2014/main" id="{30281068-46D5-4E53-8271-ACAD0DF597E6}"/>
              </a:ext>
            </a:extLst>
          </p:cNvPr>
          <p:cNvSpPr/>
          <p:nvPr/>
        </p:nvSpPr>
        <p:spPr bwMode="auto">
          <a:xfrm>
            <a:off x="955282" y="1169368"/>
            <a:ext cx="22685990" cy="7934993"/>
          </a:xfrm>
          <a:prstGeom prst="rect">
            <a:avLst/>
          </a:prstGeom>
        </p:spPr>
        <p:txBody>
          <a:bodyPr wrap="square">
            <a:spAutoFit/>
          </a:bodyPr>
          <a:lstStyle/>
          <a:p>
            <a:pPr>
              <a:lnSpc>
                <a:spcPct val="180000"/>
              </a:lnSpc>
              <a:defRPr/>
            </a:pPr>
            <a:r>
              <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rPr>
              <a:t>The </a:t>
            </a:r>
            <a:r>
              <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tool can be built as a knowledge base for the company. It </a:t>
            </a:r>
            <a:r>
              <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rPr>
              <a:t>is important</a:t>
            </a:r>
            <a:r>
              <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 that everyone adhere to this principle of capitalization and sharing of powers. The phases of learning and explaining needed for habit change should be incorporated. These actions will be phased in long after the project has been implemented, as change takes time.</a:t>
            </a:r>
            <a:endParaRPr lang="en-US" sz="2200" b="0" i="0" dirty="0">
              <a:solidFill>
                <a:srgbClr val="292829"/>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endPar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r>
              <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As you prepare for your implementation, </a:t>
            </a:r>
            <a:r>
              <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rPr>
              <a:t>it is a good idea to</a:t>
            </a:r>
            <a:r>
              <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 integrate the authoring of training materials by user type and a schedule of training sessions for each user.</a:t>
            </a:r>
          </a:p>
          <a:p>
            <a:pPr>
              <a:lnSpc>
                <a:spcPct val="180000"/>
              </a:lnSpc>
              <a:defRPr/>
            </a:pPr>
            <a:r>
              <a:rPr lang="fr-FR" sz="2200" dirty="0">
                <a:solidFill>
                  <a:srgbClr val="292829"/>
                </a:solidFill>
                <a:latin typeface="Open Sans" panose="020B0606030504020204" pitchFamily="34" charset="0"/>
                <a:ea typeface="Open Sans" panose="020B0606030504020204" pitchFamily="34" charset="0"/>
                <a:cs typeface="Open Sans" panose="020B0606030504020204" pitchFamily="34" charset="0"/>
              </a:rPr>
              <a:t>User interest must be raised:</a:t>
            </a:r>
            <a:endPar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80000"/>
              </a:lnSpc>
              <a:buFont typeface="Arial" panose="020B0604020202020204" pitchFamily="34" charset="0"/>
              <a:buChar char="•"/>
              <a:defRPr/>
            </a:pPr>
            <a:r>
              <a:rPr lang="fr-FR" sz="2200" dirty="0">
                <a:solidFill>
                  <a:srgbClr val="292829"/>
                </a:solidFill>
                <a:latin typeface="Open Sans" panose="020B0606030504020204" pitchFamily="34" charset="0"/>
                <a:ea typeface="Open Sans" panose="020B0606030504020204" pitchFamily="34" charset="0"/>
                <a:cs typeface="Open Sans" panose="020B0606030504020204" pitchFamily="34" charset="0"/>
              </a:rPr>
              <a:t>From the beginning of the reflection phase, the project manager or team can rely on key users, even within a limited scope, who will be able to promote the tool in the company, participate in the evolution of the models, measure successes and failures and will be a good support for functional choices and the detection of the brakes to the adoption of such a tool.</a:t>
            </a:r>
          </a:p>
          <a:p>
            <a:pPr marL="342900" indent="-342900">
              <a:lnSpc>
                <a:spcPct val="180000"/>
              </a:lnSpc>
              <a:buFont typeface="Arial" panose="020B0604020202020204" pitchFamily="34" charset="0"/>
              <a:buChar char="•"/>
              <a:defRPr/>
            </a:pPr>
            <a:r>
              <a:rPr lang="fr-FR" sz="2200" dirty="0">
                <a:solidFill>
                  <a:srgbClr val="292829"/>
                </a:solidFill>
                <a:latin typeface="Open Sans" panose="020B0606030504020204" pitchFamily="34" charset="0"/>
                <a:ea typeface="Open Sans" panose="020B0606030504020204" pitchFamily="34" charset="0"/>
                <a:cs typeface="Open Sans" panose="020B0606030504020204" pitchFamily="34" charset="0"/>
              </a:rPr>
              <a:t>Training for all users will be essential to ensure that everyone uses all the functionality of the tool at their level of authorization. </a:t>
            </a:r>
          </a:p>
          <a:p>
            <a:pPr marL="342900" indent="-342900">
              <a:lnSpc>
                <a:spcPct val="180000"/>
              </a:lnSpc>
              <a:buFont typeface="Arial" panose="020B0604020202020204" pitchFamily="34" charset="0"/>
              <a:buChar char="•"/>
              <a:defRPr/>
            </a:pPr>
            <a:r>
              <a:rPr lang="fr-FR" sz="2200" dirty="0">
                <a:solidFill>
                  <a:srgbClr val="292829"/>
                </a:solidFill>
                <a:latin typeface="Open Sans" panose="020B0606030504020204" pitchFamily="34" charset="0"/>
                <a:ea typeface="Open Sans" panose="020B0606030504020204" pitchFamily="34" charset="0"/>
                <a:cs typeface="Open Sans" panose="020B0606030504020204" pitchFamily="34" charset="0"/>
              </a:rPr>
              <a:t>Through a progressive transfer of skills by population types (project team to key users to collaborators).</a:t>
            </a:r>
          </a:p>
          <a:p>
            <a:pPr marL="342900" indent="-342900">
              <a:lnSpc>
                <a:spcPct val="180000"/>
              </a:lnSpc>
              <a:buFont typeface="Arial" panose="020B0604020202020204" pitchFamily="34" charset="0"/>
              <a:buChar char="•"/>
              <a:defRPr/>
            </a:pPr>
            <a:r>
              <a:rPr lang="fr-FR" sz="2200" dirty="0">
                <a:solidFill>
                  <a:srgbClr val="292829"/>
                </a:solidFill>
                <a:latin typeface="Open Sans" panose="020B0606030504020204" pitchFamily="34" charset="0"/>
                <a:ea typeface="Open Sans" panose="020B0606030504020204" pitchFamily="34" charset="0"/>
                <a:cs typeface="Open Sans" panose="020B0606030504020204" pitchFamily="34" charset="0"/>
              </a:rPr>
              <a:t>Highlight the benefits to users in the course of their workday.</a:t>
            </a:r>
            <a:endParaRPr lang="en-US" sz="2200" dirty="0">
              <a:solidFill>
                <a:srgbClr val="292829"/>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Image 5">
            <a:extLst>
              <a:ext uri="{FF2B5EF4-FFF2-40B4-BE49-F238E27FC236}">
                <a16:creationId xmlns:a16="http://schemas.microsoft.com/office/drawing/2014/main" id="{9EFD7346-7B23-4720-B1DF-D9A65C15E192}"/>
              </a:ext>
            </a:extLst>
          </p:cNvPr>
          <p:cNvPicPr>
            <a:picLocks noChangeAspect="1"/>
          </p:cNvPicPr>
          <p:nvPr/>
        </p:nvPicPr>
        <p:blipFill>
          <a:blip r:embed="rId2"/>
          <a:stretch>
            <a:fillRect/>
          </a:stretch>
        </p:blipFill>
        <p:spPr>
          <a:xfrm>
            <a:off x="5783288" y="9331988"/>
            <a:ext cx="6028256" cy="3949109"/>
          </a:xfrm>
          <a:prstGeom prst="rect">
            <a:avLst/>
          </a:prstGeom>
        </p:spPr>
      </p:pic>
      <p:pic>
        <p:nvPicPr>
          <p:cNvPr id="13" name="Image 12" descr="Une image contenant intérieur, portable, table, guichet&#10;&#10;Description générée automatiquement">
            <a:extLst>
              <a:ext uri="{FF2B5EF4-FFF2-40B4-BE49-F238E27FC236}">
                <a16:creationId xmlns:a16="http://schemas.microsoft.com/office/drawing/2014/main" id="{155286DD-65D5-4066-ACEC-C5E701F99E71}"/>
              </a:ext>
            </a:extLst>
          </p:cNvPr>
          <p:cNvPicPr>
            <a:picLocks noChangeAspect="1"/>
          </p:cNvPicPr>
          <p:nvPr/>
        </p:nvPicPr>
        <p:blipFill>
          <a:blip r:embed="rId3"/>
          <a:stretch>
            <a:fillRect/>
          </a:stretch>
        </p:blipFill>
        <p:spPr>
          <a:xfrm>
            <a:off x="12984088" y="9331988"/>
            <a:ext cx="5930690" cy="3949109"/>
          </a:xfrm>
          <a:prstGeom prst="rect">
            <a:avLst/>
          </a:prstGeom>
        </p:spPr>
      </p:pic>
    </p:spTree>
    <p:extLst>
      <p:ext uri="{BB962C8B-B14F-4D97-AF65-F5344CB8AC3E}">
        <p14:creationId xmlns:p14="http://schemas.microsoft.com/office/powerpoint/2010/main" val="31496995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animEffect transition="in" filter="fade">
                                      <p:cBhvr>
                                        <p:cTn id="15" dur="500"/>
                                        <p:tgtEl>
                                          <p:spTgt spid="1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Effect transition="in" filter="fade">
                                      <p:cBhvr>
                                        <p:cTn id="20" dur="500"/>
                                        <p:tgtEl>
                                          <p:spTgt spid="11">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animEffect transition="in" filter="fade">
                                      <p:cBhvr>
                                        <p:cTn id="25" dur="500"/>
                                        <p:tgtEl>
                                          <p:spTgt spid="11">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xEl>
                                              <p:pRg st="6" end="6"/>
                                            </p:txEl>
                                          </p:spTgt>
                                        </p:tgtEl>
                                        <p:attrNameLst>
                                          <p:attrName>style.visibility</p:attrName>
                                        </p:attrNameLst>
                                      </p:cBhvr>
                                      <p:to>
                                        <p:strVal val="visible"/>
                                      </p:to>
                                    </p:set>
                                    <p:animEffect transition="in" filter="fade">
                                      <p:cBhvr>
                                        <p:cTn id="30" dur="500"/>
                                        <p:tgtEl>
                                          <p:spTgt spid="11">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animEffect transition="in" filter="fade">
                                      <p:cBhvr>
                                        <p:cTn id="35"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0281068-46D5-4E53-8271-ACAD0DF597E6}"/>
              </a:ext>
            </a:extLst>
          </p:cNvPr>
          <p:cNvSpPr/>
          <p:nvPr/>
        </p:nvSpPr>
        <p:spPr bwMode="auto">
          <a:xfrm>
            <a:off x="11759952" y="2286332"/>
            <a:ext cx="8837811" cy="6716198"/>
          </a:xfrm>
          <a:prstGeom prst="rect">
            <a:avLst/>
          </a:prstGeom>
        </p:spPr>
        <p:txBody>
          <a:bodyPr wrap="square">
            <a:spAutoFit/>
          </a:bodyPr>
          <a:lstStyle/>
          <a:p>
            <a:pPr>
              <a:lnSpc>
                <a:spcPct val="180000"/>
              </a:lnSpc>
              <a:defRPr/>
            </a:pPr>
            <a:r>
              <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In the context of a simple platform for an SME, the notion of governance may be less present; SharePoint will then be used for a single use, of the intranet type, with a single farm, probably composed of a single server and a single site collection...</a:t>
            </a:r>
          </a:p>
          <a:p>
            <a:pPr>
              <a:lnSpc>
                <a:spcPct val="180000"/>
              </a:lnSpc>
              <a:defRPr/>
            </a:pPr>
            <a:r>
              <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In the case of a larger company where the product will be used for collaboration needs with partners (extranet) or public sites, governance will be involved in the project and the life of the product at all times.</a:t>
            </a:r>
          </a:p>
          <a:p>
            <a:pPr>
              <a:lnSpc>
                <a:spcPct val="180000"/>
              </a:lnSpc>
              <a:defRPr/>
            </a:pPr>
            <a:r>
              <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rPr>
              <a:t>Four main phases can be identified for governance:</a:t>
            </a:r>
            <a:endPar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endParaRPr lang="en-US" sz="2200" dirty="0">
              <a:solidFill>
                <a:srgbClr val="29282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5</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521296"/>
            <a:ext cx="16777802"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Training, </a:t>
            </a:r>
            <a:r>
              <a:rPr lang="en-US" altLang="x-none" sz="7200" b="1" dirty="0" err="1">
                <a:solidFill>
                  <a:srgbClr val="000000"/>
                </a:solidFill>
                <a:latin typeface="Montserrat Semi" charset="0"/>
                <a:ea typeface="Montserrat Semi" charset="0"/>
                <a:cs typeface="Montserrat Semi" charset="0"/>
                <a:sym typeface="Poppins Medium" charset="0"/>
              </a:rPr>
              <a:t>change</a:t>
            </a:r>
            <a:r>
              <a:rPr lang="en-US" altLang="x-none" sz="7200" b="1" dirty="0">
                <a:solidFill>
                  <a:srgbClr val="000000"/>
                </a:solidFill>
                <a:latin typeface="Montserrat Semi" charset="0"/>
                <a:ea typeface="Montserrat Semi" charset="0"/>
                <a:cs typeface="Montserrat Semi" charset="0"/>
                <a:sym typeface="Poppins Medium" charset="0"/>
              </a:rPr>
              <a:t> and </a:t>
            </a:r>
            <a:r>
              <a:rPr lang="en-US" altLang="x-none" sz="7200" b="1" dirty="0" err="1">
                <a:solidFill>
                  <a:srgbClr val="000000"/>
                </a:solidFill>
                <a:latin typeface="Montserrat Semi" charset="0"/>
                <a:ea typeface="Montserrat Semi" charset="0"/>
                <a:cs typeface="Montserrat Semi" charset="0"/>
                <a:sym typeface="Poppins Medium" charset="0"/>
              </a:rPr>
              <a:t>governance</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2" name="Rectangle 1"/>
          <p:cNvSpPr/>
          <p:nvPr/>
        </p:nvSpPr>
        <p:spPr bwMode="auto">
          <a:xfrm>
            <a:off x="2202000" y="2286332"/>
            <a:ext cx="8837811" cy="11591378"/>
          </a:xfrm>
          <a:prstGeom prst="rect">
            <a:avLst/>
          </a:prstGeom>
        </p:spPr>
        <p:txBody>
          <a:bodyPr wrap="square">
            <a:spAutoFit/>
          </a:bodyPr>
          <a:lstStyle/>
          <a:p>
            <a:pPr>
              <a:lnSpc>
                <a:spcPct val="180000"/>
              </a:lnSpc>
              <a:defRPr/>
            </a:pPr>
            <a:r>
              <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Write materials using the hierarchy of permission levels you set up earlier:</a:t>
            </a:r>
          </a:p>
          <a:p>
            <a:pPr marL="342900" indent="-342900">
              <a:lnSpc>
                <a:spcPct val="180000"/>
              </a:lnSpc>
              <a:buFont typeface="Arial" panose="020B0604020202020204" pitchFamily="34" charset="0"/>
              <a:buChar char="•"/>
              <a:defRPr/>
            </a:pPr>
            <a:r>
              <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A simple visitor will have his support of a few pages.</a:t>
            </a:r>
          </a:p>
          <a:p>
            <a:pPr marL="342900" indent="-342900">
              <a:lnSpc>
                <a:spcPct val="180000"/>
              </a:lnSpc>
              <a:buFont typeface="Arial" panose="020B0604020202020204" pitchFamily="34" charset="0"/>
              <a:buChar char="•"/>
              <a:defRPr/>
            </a:pPr>
            <a:r>
              <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A user with larger rights will have a medium of one or two dozen pages.</a:t>
            </a:r>
          </a:p>
          <a:p>
            <a:pPr marL="342900" indent="-342900">
              <a:lnSpc>
                <a:spcPct val="180000"/>
              </a:lnSpc>
              <a:buFont typeface="Arial" panose="020B0604020202020204" pitchFamily="34" charset="0"/>
              <a:buChar char="•"/>
              <a:defRPr/>
            </a:pPr>
            <a:r>
              <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A person with advanced rights (managing list fields, </a:t>
            </a:r>
            <a:r>
              <a:rPr lang="fr-FR" sz="2200" b="0" i="0" dirty="0" err="1">
                <a:solidFill>
                  <a:srgbClr val="282828"/>
                </a:solidFill>
                <a:effectLst/>
                <a:latin typeface="Open Sans" panose="020B0606030504020204" pitchFamily="34" charset="0"/>
                <a:ea typeface="Open Sans" panose="020B0606030504020204" pitchFamily="34" charset="0"/>
                <a:cs typeface="Open Sans" panose="020B0606030504020204" pitchFamily="34" charset="0"/>
              </a:rPr>
              <a:t>versioning</a:t>
            </a:r>
            <a:r>
              <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 creating libraries) will have more support, etc.</a:t>
            </a:r>
          </a:p>
          <a:p>
            <a:pPr>
              <a:lnSpc>
                <a:spcPct val="180000"/>
              </a:lnSpc>
              <a:defRPr/>
            </a:pPr>
            <a:r>
              <a:rPr lang="fr-FR" sz="2200" dirty="0">
                <a:solidFill>
                  <a:srgbClr val="292829"/>
                </a:solidFill>
                <a:latin typeface="Open Sans" panose="020B0606030504020204" pitchFamily="34" charset="0"/>
                <a:ea typeface="Open Sans" panose="020B0606030504020204" pitchFamily="34" charset="0"/>
                <a:cs typeface="Open Sans" panose="020B0606030504020204" pitchFamily="34" charset="0"/>
              </a:rPr>
              <a:t>This phase is an essential element that will allow management to raise awareness of the tool throughout the company, but also to provoke other reflections of users to make the portal live.</a:t>
            </a:r>
          </a:p>
          <a:p>
            <a:pPr>
              <a:lnSpc>
                <a:spcPct val="180000"/>
              </a:lnSpc>
              <a:defRPr/>
            </a:pPr>
            <a:r>
              <a:rPr lang="fr-FR" sz="2200" dirty="0">
                <a:solidFill>
                  <a:srgbClr val="292829"/>
                </a:solidFill>
                <a:latin typeface="Open Sans" panose="020B0606030504020204" pitchFamily="34" charset="0"/>
                <a:ea typeface="Open Sans" panose="020B0606030504020204" pitchFamily="34" charset="0"/>
                <a:cs typeface="Open Sans" panose="020B0606030504020204" pitchFamily="34" charset="0"/>
              </a:rPr>
              <a:t>Governance is a set of policies and methods that best manage the lifecycle of an application.</a:t>
            </a:r>
          </a:p>
          <a:p>
            <a:pPr>
              <a:lnSpc>
                <a:spcPct val="180000"/>
              </a:lnSpc>
              <a:defRPr/>
            </a:pPr>
            <a:r>
              <a:rPr lang="fr-FR" sz="2200" dirty="0">
                <a:solidFill>
                  <a:srgbClr val="292829"/>
                </a:solidFill>
                <a:latin typeface="Open Sans" panose="020B0606030504020204" pitchFamily="34" charset="0"/>
                <a:ea typeface="Open Sans" panose="020B0606030504020204" pitchFamily="34" charset="0"/>
                <a:cs typeface="Open Sans" panose="020B0606030504020204" pitchFamily="34" charset="0"/>
              </a:rPr>
              <a:t>Applied to enterprise computing in general, and not just to a tool like SharePoint, it is about defining a set of rules, procedures, roles that control the use of a system to achieve a goal or help the company achieve its goals.</a:t>
            </a:r>
            <a:endParaRPr lang="en-US" sz="2200" dirty="0">
              <a:solidFill>
                <a:srgbClr val="292829"/>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e 2">
            <a:extLst>
              <a:ext uri="{FF2B5EF4-FFF2-40B4-BE49-F238E27FC236}">
                <a16:creationId xmlns:a16="http://schemas.microsoft.com/office/drawing/2014/main" id="{759DBA0B-07CB-B9D9-775E-3F69167F7D40}"/>
              </a:ext>
            </a:extLst>
          </p:cNvPr>
          <p:cNvGrpSpPr/>
          <p:nvPr/>
        </p:nvGrpSpPr>
        <p:grpSpPr>
          <a:xfrm>
            <a:off x="11255896" y="7722096"/>
            <a:ext cx="12842645" cy="4726806"/>
            <a:chOff x="12053182" y="9264894"/>
            <a:chExt cx="12045359" cy="2194585"/>
          </a:xfrm>
        </p:grpSpPr>
        <p:sp>
          <p:nvSpPr>
            <p:cNvPr id="4" name="Forme libre : forme 3">
              <a:extLst>
                <a:ext uri="{FF2B5EF4-FFF2-40B4-BE49-F238E27FC236}">
                  <a16:creationId xmlns:a16="http://schemas.microsoft.com/office/drawing/2014/main" id="{59BF01A0-0AE4-73B8-7C5A-9A6E36038EE5}"/>
                </a:ext>
              </a:extLst>
            </p:cNvPr>
            <p:cNvSpPr/>
            <p:nvPr/>
          </p:nvSpPr>
          <p:spPr>
            <a:xfrm>
              <a:off x="12053182" y="9264894"/>
              <a:ext cx="2499980" cy="2194585"/>
            </a:xfrm>
            <a:custGeom>
              <a:avLst/>
              <a:gdLst>
                <a:gd name="connsiteX0" fmla="*/ 0 w 2272709"/>
                <a:gd name="connsiteY0" fmla="*/ 219459 h 2194585"/>
                <a:gd name="connsiteX1" fmla="*/ 219459 w 2272709"/>
                <a:gd name="connsiteY1" fmla="*/ 0 h 2194585"/>
                <a:gd name="connsiteX2" fmla="*/ 2053251 w 2272709"/>
                <a:gd name="connsiteY2" fmla="*/ 0 h 2194585"/>
                <a:gd name="connsiteX3" fmla="*/ 2272710 w 2272709"/>
                <a:gd name="connsiteY3" fmla="*/ 219459 h 2194585"/>
                <a:gd name="connsiteX4" fmla="*/ 2272709 w 2272709"/>
                <a:gd name="connsiteY4" fmla="*/ 1975127 h 2194585"/>
                <a:gd name="connsiteX5" fmla="*/ 2053250 w 2272709"/>
                <a:gd name="connsiteY5" fmla="*/ 2194586 h 2194585"/>
                <a:gd name="connsiteX6" fmla="*/ 219459 w 2272709"/>
                <a:gd name="connsiteY6" fmla="*/ 2194585 h 2194585"/>
                <a:gd name="connsiteX7" fmla="*/ 0 w 2272709"/>
                <a:gd name="connsiteY7" fmla="*/ 1975126 h 2194585"/>
                <a:gd name="connsiteX8" fmla="*/ 0 w 2272709"/>
                <a:gd name="connsiteY8" fmla="*/ 219459 h 2194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2709" h="2194585">
                  <a:moveTo>
                    <a:pt x="0" y="219459"/>
                  </a:moveTo>
                  <a:cubicBezTo>
                    <a:pt x="0" y="98255"/>
                    <a:pt x="98255" y="0"/>
                    <a:pt x="219459" y="0"/>
                  </a:cubicBezTo>
                  <a:lnTo>
                    <a:pt x="2053251" y="0"/>
                  </a:lnTo>
                  <a:cubicBezTo>
                    <a:pt x="2174455" y="0"/>
                    <a:pt x="2272710" y="98255"/>
                    <a:pt x="2272710" y="219459"/>
                  </a:cubicBezTo>
                  <a:cubicBezTo>
                    <a:pt x="2272710" y="804682"/>
                    <a:pt x="2272709" y="1389904"/>
                    <a:pt x="2272709" y="1975127"/>
                  </a:cubicBezTo>
                  <a:cubicBezTo>
                    <a:pt x="2272709" y="2096331"/>
                    <a:pt x="2174454" y="2194586"/>
                    <a:pt x="2053250" y="2194586"/>
                  </a:cubicBezTo>
                  <a:lnTo>
                    <a:pt x="219459" y="2194585"/>
                  </a:lnTo>
                  <a:cubicBezTo>
                    <a:pt x="98255" y="2194585"/>
                    <a:pt x="0" y="2096330"/>
                    <a:pt x="0" y="1975126"/>
                  </a:cubicBezTo>
                  <a:lnTo>
                    <a:pt x="0" y="219459"/>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9527" tIns="159527" rIns="159527" bIns="159527" numCol="1" spcCol="1270" anchor="ctr" anchorCtr="0">
              <a:noAutofit/>
            </a:bodyPr>
            <a:lstStyle/>
            <a:p>
              <a:pPr marL="0" lvl="0" indent="0" algn="ctr" defTabSz="1111250">
                <a:lnSpc>
                  <a:spcPct val="90000"/>
                </a:lnSpc>
                <a:spcBef>
                  <a:spcPct val="0"/>
                </a:spcBef>
                <a:spcAft>
                  <a:spcPct val="35000"/>
                </a:spcAft>
                <a:buNone/>
              </a:pPr>
              <a:br>
                <a:rPr lang="fr-FR" sz="3600" kern="1200" dirty="0"/>
              </a:br>
              <a:r>
                <a:rPr lang="fr-FR" sz="2800" kern="1200" dirty="0"/>
                <a:t>Plan</a:t>
              </a:r>
            </a:p>
            <a:p>
              <a:pPr marL="0" lvl="0" indent="0" algn="ctr" defTabSz="1111250">
                <a:lnSpc>
                  <a:spcPct val="90000"/>
                </a:lnSpc>
                <a:spcBef>
                  <a:spcPct val="0"/>
                </a:spcBef>
                <a:spcAft>
                  <a:spcPct val="35000"/>
                </a:spcAft>
                <a:buNone/>
              </a:pPr>
              <a:r>
                <a:rPr lang="fr-FR" sz="2800" kern="1200" dirty="0" err="1"/>
                <a:t>Define</a:t>
              </a:r>
              <a:r>
                <a:rPr lang="fr-FR" sz="2800" kern="1200" dirty="0"/>
                <a:t> policies for use, application management, expectations and requirements</a:t>
              </a:r>
            </a:p>
          </p:txBody>
        </p:sp>
        <p:sp>
          <p:nvSpPr>
            <p:cNvPr id="5" name="Forme libre : forme 4">
              <a:extLst>
                <a:ext uri="{FF2B5EF4-FFF2-40B4-BE49-F238E27FC236}">
                  <a16:creationId xmlns:a16="http://schemas.microsoft.com/office/drawing/2014/main" id="{6BDB5AE0-51BA-CCEA-BB36-1260637DF740}"/>
                </a:ext>
              </a:extLst>
            </p:cNvPr>
            <p:cNvSpPr/>
            <p:nvPr/>
          </p:nvSpPr>
          <p:spPr>
            <a:xfrm>
              <a:off x="14553162" y="10080371"/>
              <a:ext cx="481814" cy="563631"/>
            </a:xfrm>
            <a:custGeom>
              <a:avLst/>
              <a:gdLst>
                <a:gd name="connsiteX0" fmla="*/ 0 w 481814"/>
                <a:gd name="connsiteY0" fmla="*/ 112726 h 563631"/>
                <a:gd name="connsiteX1" fmla="*/ 240907 w 481814"/>
                <a:gd name="connsiteY1" fmla="*/ 112726 h 563631"/>
                <a:gd name="connsiteX2" fmla="*/ 240907 w 481814"/>
                <a:gd name="connsiteY2" fmla="*/ 0 h 563631"/>
                <a:gd name="connsiteX3" fmla="*/ 481814 w 481814"/>
                <a:gd name="connsiteY3" fmla="*/ 281816 h 563631"/>
                <a:gd name="connsiteX4" fmla="*/ 240907 w 481814"/>
                <a:gd name="connsiteY4" fmla="*/ 563631 h 563631"/>
                <a:gd name="connsiteX5" fmla="*/ 240907 w 481814"/>
                <a:gd name="connsiteY5" fmla="*/ 450905 h 563631"/>
                <a:gd name="connsiteX6" fmla="*/ 0 w 481814"/>
                <a:gd name="connsiteY6" fmla="*/ 450905 h 563631"/>
                <a:gd name="connsiteX7" fmla="*/ 0 w 481814"/>
                <a:gd name="connsiteY7" fmla="*/ 112726 h 563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814" h="563631">
                  <a:moveTo>
                    <a:pt x="0" y="112726"/>
                  </a:moveTo>
                  <a:lnTo>
                    <a:pt x="240907" y="112726"/>
                  </a:lnTo>
                  <a:lnTo>
                    <a:pt x="240907" y="0"/>
                  </a:lnTo>
                  <a:lnTo>
                    <a:pt x="481814" y="281816"/>
                  </a:lnTo>
                  <a:lnTo>
                    <a:pt x="240907" y="563631"/>
                  </a:lnTo>
                  <a:lnTo>
                    <a:pt x="240907" y="450905"/>
                  </a:lnTo>
                  <a:lnTo>
                    <a:pt x="0" y="450905"/>
                  </a:lnTo>
                  <a:lnTo>
                    <a:pt x="0" y="112726"/>
                  </a:lnTo>
                  <a:close/>
                </a:path>
              </a:pathLst>
            </a:custGeom>
            <a:solidFill>
              <a:schemeClr val="bg2">
                <a:lumMod val="25000"/>
                <a:lumOff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2726" rIns="144544" bIns="112726" numCol="1" spcCol="1270" anchor="ctr" anchorCtr="0">
              <a:noAutofit/>
            </a:bodyPr>
            <a:lstStyle/>
            <a:p>
              <a:pPr marL="0" lvl="0" indent="0" algn="ctr" defTabSz="1111250">
                <a:lnSpc>
                  <a:spcPct val="90000"/>
                </a:lnSpc>
                <a:spcBef>
                  <a:spcPct val="0"/>
                </a:spcBef>
                <a:spcAft>
                  <a:spcPct val="35000"/>
                </a:spcAft>
                <a:buNone/>
              </a:pPr>
              <a:endParaRPr lang="fr-FR" sz="2500" kern="1200"/>
            </a:p>
          </p:txBody>
        </p:sp>
        <p:sp>
          <p:nvSpPr>
            <p:cNvPr id="7" name="Forme libre : forme 6">
              <a:extLst>
                <a:ext uri="{FF2B5EF4-FFF2-40B4-BE49-F238E27FC236}">
                  <a16:creationId xmlns:a16="http://schemas.microsoft.com/office/drawing/2014/main" id="{098592E3-E8E5-F82C-A262-7A643E803D80}"/>
                </a:ext>
              </a:extLst>
            </p:cNvPr>
            <p:cNvSpPr/>
            <p:nvPr/>
          </p:nvSpPr>
          <p:spPr>
            <a:xfrm>
              <a:off x="15234975" y="9264894"/>
              <a:ext cx="2499980" cy="2194585"/>
            </a:xfrm>
            <a:custGeom>
              <a:avLst/>
              <a:gdLst>
                <a:gd name="connsiteX0" fmla="*/ 0 w 2272709"/>
                <a:gd name="connsiteY0" fmla="*/ 219459 h 2194585"/>
                <a:gd name="connsiteX1" fmla="*/ 219459 w 2272709"/>
                <a:gd name="connsiteY1" fmla="*/ 0 h 2194585"/>
                <a:gd name="connsiteX2" fmla="*/ 2053251 w 2272709"/>
                <a:gd name="connsiteY2" fmla="*/ 0 h 2194585"/>
                <a:gd name="connsiteX3" fmla="*/ 2272710 w 2272709"/>
                <a:gd name="connsiteY3" fmla="*/ 219459 h 2194585"/>
                <a:gd name="connsiteX4" fmla="*/ 2272709 w 2272709"/>
                <a:gd name="connsiteY4" fmla="*/ 1975127 h 2194585"/>
                <a:gd name="connsiteX5" fmla="*/ 2053250 w 2272709"/>
                <a:gd name="connsiteY5" fmla="*/ 2194586 h 2194585"/>
                <a:gd name="connsiteX6" fmla="*/ 219459 w 2272709"/>
                <a:gd name="connsiteY6" fmla="*/ 2194585 h 2194585"/>
                <a:gd name="connsiteX7" fmla="*/ 0 w 2272709"/>
                <a:gd name="connsiteY7" fmla="*/ 1975126 h 2194585"/>
                <a:gd name="connsiteX8" fmla="*/ 0 w 2272709"/>
                <a:gd name="connsiteY8" fmla="*/ 219459 h 2194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2709" h="2194585">
                  <a:moveTo>
                    <a:pt x="0" y="219459"/>
                  </a:moveTo>
                  <a:cubicBezTo>
                    <a:pt x="0" y="98255"/>
                    <a:pt x="98255" y="0"/>
                    <a:pt x="219459" y="0"/>
                  </a:cubicBezTo>
                  <a:lnTo>
                    <a:pt x="2053251" y="0"/>
                  </a:lnTo>
                  <a:cubicBezTo>
                    <a:pt x="2174455" y="0"/>
                    <a:pt x="2272710" y="98255"/>
                    <a:pt x="2272710" y="219459"/>
                  </a:cubicBezTo>
                  <a:cubicBezTo>
                    <a:pt x="2272710" y="804682"/>
                    <a:pt x="2272709" y="1389904"/>
                    <a:pt x="2272709" y="1975127"/>
                  </a:cubicBezTo>
                  <a:cubicBezTo>
                    <a:pt x="2272709" y="2096331"/>
                    <a:pt x="2174454" y="2194586"/>
                    <a:pt x="2053250" y="2194586"/>
                  </a:cubicBezTo>
                  <a:lnTo>
                    <a:pt x="219459" y="2194585"/>
                  </a:lnTo>
                  <a:cubicBezTo>
                    <a:pt x="98255" y="2194585"/>
                    <a:pt x="0" y="2096330"/>
                    <a:pt x="0" y="1975126"/>
                  </a:cubicBezTo>
                  <a:lnTo>
                    <a:pt x="0" y="219459"/>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2857" tIns="132857" rIns="132857" bIns="132857" numCol="1" spcCol="1270" anchor="ctr" anchorCtr="0">
              <a:noAutofit/>
            </a:bodyPr>
            <a:lstStyle/>
            <a:p>
              <a:pPr marL="0" lvl="0" indent="0" algn="ctr" defTabSz="800100">
                <a:lnSpc>
                  <a:spcPct val="90000"/>
                </a:lnSpc>
                <a:spcBef>
                  <a:spcPct val="0"/>
                </a:spcBef>
                <a:spcAft>
                  <a:spcPct val="35000"/>
                </a:spcAft>
                <a:buNone/>
              </a:pPr>
              <a:br>
                <a:rPr lang="fr-FR" sz="2800" kern="1200" dirty="0"/>
              </a:br>
              <a:r>
                <a:rPr lang="fr-FR" sz="2800" kern="1200" dirty="0" err="1"/>
                <a:t>Deploy</a:t>
              </a:r>
              <a:endParaRPr lang="fr-FR" sz="2800" kern="1200" dirty="0"/>
            </a:p>
            <a:p>
              <a:pPr marL="0" lvl="0" indent="0" algn="ctr" defTabSz="800100">
                <a:lnSpc>
                  <a:spcPct val="90000"/>
                </a:lnSpc>
                <a:spcBef>
                  <a:spcPct val="0"/>
                </a:spcBef>
                <a:spcAft>
                  <a:spcPct val="35000"/>
                </a:spcAft>
                <a:buNone/>
              </a:pPr>
              <a:r>
                <a:rPr lang="fr-FR" sz="2800" kern="1200" dirty="0"/>
                <a:t>Install platform, designate roles and responsibilities</a:t>
              </a:r>
            </a:p>
          </p:txBody>
        </p:sp>
        <p:sp>
          <p:nvSpPr>
            <p:cNvPr id="9" name="Forme libre : forme 8">
              <a:extLst>
                <a:ext uri="{FF2B5EF4-FFF2-40B4-BE49-F238E27FC236}">
                  <a16:creationId xmlns:a16="http://schemas.microsoft.com/office/drawing/2014/main" id="{53B14D72-E4AA-17D0-3533-05FB4DD5E178}"/>
                </a:ext>
              </a:extLst>
            </p:cNvPr>
            <p:cNvSpPr/>
            <p:nvPr/>
          </p:nvSpPr>
          <p:spPr>
            <a:xfrm>
              <a:off x="17734955" y="10080371"/>
              <a:ext cx="481814" cy="563631"/>
            </a:xfrm>
            <a:custGeom>
              <a:avLst/>
              <a:gdLst>
                <a:gd name="connsiteX0" fmla="*/ 0 w 481814"/>
                <a:gd name="connsiteY0" fmla="*/ 112726 h 563631"/>
                <a:gd name="connsiteX1" fmla="*/ 240907 w 481814"/>
                <a:gd name="connsiteY1" fmla="*/ 112726 h 563631"/>
                <a:gd name="connsiteX2" fmla="*/ 240907 w 481814"/>
                <a:gd name="connsiteY2" fmla="*/ 0 h 563631"/>
                <a:gd name="connsiteX3" fmla="*/ 481814 w 481814"/>
                <a:gd name="connsiteY3" fmla="*/ 281816 h 563631"/>
                <a:gd name="connsiteX4" fmla="*/ 240907 w 481814"/>
                <a:gd name="connsiteY4" fmla="*/ 563631 h 563631"/>
                <a:gd name="connsiteX5" fmla="*/ 240907 w 481814"/>
                <a:gd name="connsiteY5" fmla="*/ 450905 h 563631"/>
                <a:gd name="connsiteX6" fmla="*/ 0 w 481814"/>
                <a:gd name="connsiteY6" fmla="*/ 450905 h 563631"/>
                <a:gd name="connsiteX7" fmla="*/ 0 w 481814"/>
                <a:gd name="connsiteY7" fmla="*/ 112726 h 563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814" h="563631">
                  <a:moveTo>
                    <a:pt x="0" y="112726"/>
                  </a:moveTo>
                  <a:lnTo>
                    <a:pt x="240907" y="112726"/>
                  </a:lnTo>
                  <a:lnTo>
                    <a:pt x="240907" y="0"/>
                  </a:lnTo>
                  <a:lnTo>
                    <a:pt x="481814" y="281816"/>
                  </a:lnTo>
                  <a:lnTo>
                    <a:pt x="240907" y="563631"/>
                  </a:lnTo>
                  <a:lnTo>
                    <a:pt x="240907" y="450905"/>
                  </a:lnTo>
                  <a:lnTo>
                    <a:pt x="0" y="450905"/>
                  </a:lnTo>
                  <a:lnTo>
                    <a:pt x="0" y="112726"/>
                  </a:lnTo>
                  <a:close/>
                </a:path>
              </a:pathLst>
            </a:custGeom>
            <a:solidFill>
              <a:schemeClr val="bg2">
                <a:lumMod val="25000"/>
                <a:lumOff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2726" rIns="144544" bIns="112726" numCol="1" spcCol="1270" anchor="ctr" anchorCtr="0">
              <a:noAutofit/>
            </a:bodyPr>
            <a:lstStyle/>
            <a:p>
              <a:pPr marL="0" lvl="0" indent="0" algn="ctr" defTabSz="1111250">
                <a:lnSpc>
                  <a:spcPct val="90000"/>
                </a:lnSpc>
                <a:spcBef>
                  <a:spcPct val="0"/>
                </a:spcBef>
                <a:spcAft>
                  <a:spcPct val="35000"/>
                </a:spcAft>
                <a:buNone/>
              </a:pPr>
              <a:endParaRPr lang="fr-FR" sz="2500" kern="1200"/>
            </a:p>
          </p:txBody>
        </p:sp>
        <p:sp>
          <p:nvSpPr>
            <p:cNvPr id="10" name="Forme libre : forme 9">
              <a:extLst>
                <a:ext uri="{FF2B5EF4-FFF2-40B4-BE49-F238E27FC236}">
                  <a16:creationId xmlns:a16="http://schemas.microsoft.com/office/drawing/2014/main" id="{3A7D9292-EE84-2C21-9EAB-1253BD377D65}"/>
                </a:ext>
              </a:extLst>
            </p:cNvPr>
            <p:cNvSpPr/>
            <p:nvPr/>
          </p:nvSpPr>
          <p:spPr>
            <a:xfrm>
              <a:off x="18416768" y="9264894"/>
              <a:ext cx="2499980" cy="2194585"/>
            </a:xfrm>
            <a:custGeom>
              <a:avLst/>
              <a:gdLst>
                <a:gd name="connsiteX0" fmla="*/ 0 w 2272709"/>
                <a:gd name="connsiteY0" fmla="*/ 219459 h 2194585"/>
                <a:gd name="connsiteX1" fmla="*/ 219459 w 2272709"/>
                <a:gd name="connsiteY1" fmla="*/ 0 h 2194585"/>
                <a:gd name="connsiteX2" fmla="*/ 2053251 w 2272709"/>
                <a:gd name="connsiteY2" fmla="*/ 0 h 2194585"/>
                <a:gd name="connsiteX3" fmla="*/ 2272710 w 2272709"/>
                <a:gd name="connsiteY3" fmla="*/ 219459 h 2194585"/>
                <a:gd name="connsiteX4" fmla="*/ 2272709 w 2272709"/>
                <a:gd name="connsiteY4" fmla="*/ 1975127 h 2194585"/>
                <a:gd name="connsiteX5" fmla="*/ 2053250 w 2272709"/>
                <a:gd name="connsiteY5" fmla="*/ 2194586 h 2194585"/>
                <a:gd name="connsiteX6" fmla="*/ 219459 w 2272709"/>
                <a:gd name="connsiteY6" fmla="*/ 2194585 h 2194585"/>
                <a:gd name="connsiteX7" fmla="*/ 0 w 2272709"/>
                <a:gd name="connsiteY7" fmla="*/ 1975126 h 2194585"/>
                <a:gd name="connsiteX8" fmla="*/ 0 w 2272709"/>
                <a:gd name="connsiteY8" fmla="*/ 219459 h 2194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2709" h="2194585">
                  <a:moveTo>
                    <a:pt x="0" y="219459"/>
                  </a:moveTo>
                  <a:cubicBezTo>
                    <a:pt x="0" y="98255"/>
                    <a:pt x="98255" y="0"/>
                    <a:pt x="219459" y="0"/>
                  </a:cubicBezTo>
                  <a:lnTo>
                    <a:pt x="2053251" y="0"/>
                  </a:lnTo>
                  <a:cubicBezTo>
                    <a:pt x="2174455" y="0"/>
                    <a:pt x="2272710" y="98255"/>
                    <a:pt x="2272710" y="219459"/>
                  </a:cubicBezTo>
                  <a:cubicBezTo>
                    <a:pt x="2272710" y="804682"/>
                    <a:pt x="2272709" y="1389904"/>
                    <a:pt x="2272709" y="1975127"/>
                  </a:cubicBezTo>
                  <a:cubicBezTo>
                    <a:pt x="2272709" y="2096331"/>
                    <a:pt x="2174454" y="2194586"/>
                    <a:pt x="2053250" y="2194586"/>
                  </a:cubicBezTo>
                  <a:lnTo>
                    <a:pt x="219459" y="2194585"/>
                  </a:lnTo>
                  <a:cubicBezTo>
                    <a:pt x="98255" y="2194585"/>
                    <a:pt x="0" y="2096330"/>
                    <a:pt x="0" y="1975126"/>
                  </a:cubicBezTo>
                  <a:lnTo>
                    <a:pt x="0" y="219459"/>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9997" tIns="109997" rIns="109997" bIns="109997" numCol="1" spcCol="1270" anchor="ctr" anchorCtr="0">
              <a:noAutofit/>
            </a:bodyPr>
            <a:lstStyle/>
            <a:p>
              <a:pPr marL="0" lvl="0" indent="0" algn="ctr" defTabSz="533400">
                <a:lnSpc>
                  <a:spcPct val="90000"/>
                </a:lnSpc>
                <a:spcBef>
                  <a:spcPct val="0"/>
                </a:spcBef>
                <a:spcAft>
                  <a:spcPct val="35000"/>
                </a:spcAft>
                <a:buNone/>
              </a:pPr>
              <a:br>
                <a:rPr lang="fr-FR" sz="1800" kern="1200" dirty="0"/>
              </a:br>
              <a:r>
                <a:rPr lang="fr-FR" sz="2800" kern="1200" dirty="0" err="1"/>
                <a:t>Verify</a:t>
              </a:r>
              <a:endParaRPr lang="fr-FR" sz="2800" kern="1200" dirty="0"/>
            </a:p>
            <a:p>
              <a:pPr marL="0" lvl="0" indent="0" algn="ctr" defTabSz="533400">
                <a:lnSpc>
                  <a:spcPct val="90000"/>
                </a:lnSpc>
                <a:spcBef>
                  <a:spcPct val="0"/>
                </a:spcBef>
                <a:spcAft>
                  <a:spcPct val="35000"/>
                </a:spcAft>
                <a:buNone/>
              </a:pPr>
              <a:r>
                <a:rPr lang="fr-FR" sz="2800" kern="1200" dirty="0" err="1"/>
                <a:t>Verify</a:t>
              </a:r>
              <a:r>
                <a:rPr lang="fr-FR" sz="2800" kern="1200" dirty="0"/>
                <a:t> user adoption, manage change in working methods, audit procedures and their effectiveness.</a:t>
              </a:r>
            </a:p>
          </p:txBody>
        </p:sp>
        <p:sp>
          <p:nvSpPr>
            <p:cNvPr id="12" name="Forme libre : forme 11">
              <a:extLst>
                <a:ext uri="{FF2B5EF4-FFF2-40B4-BE49-F238E27FC236}">
                  <a16:creationId xmlns:a16="http://schemas.microsoft.com/office/drawing/2014/main" id="{89BEC789-3E01-7C86-BD94-198BEF539A5A}"/>
                </a:ext>
              </a:extLst>
            </p:cNvPr>
            <p:cNvSpPr/>
            <p:nvPr/>
          </p:nvSpPr>
          <p:spPr>
            <a:xfrm>
              <a:off x="20916748" y="10080371"/>
              <a:ext cx="481814" cy="563631"/>
            </a:xfrm>
            <a:custGeom>
              <a:avLst/>
              <a:gdLst>
                <a:gd name="connsiteX0" fmla="*/ 0 w 481814"/>
                <a:gd name="connsiteY0" fmla="*/ 112726 h 563631"/>
                <a:gd name="connsiteX1" fmla="*/ 240907 w 481814"/>
                <a:gd name="connsiteY1" fmla="*/ 112726 h 563631"/>
                <a:gd name="connsiteX2" fmla="*/ 240907 w 481814"/>
                <a:gd name="connsiteY2" fmla="*/ 0 h 563631"/>
                <a:gd name="connsiteX3" fmla="*/ 481814 w 481814"/>
                <a:gd name="connsiteY3" fmla="*/ 281816 h 563631"/>
                <a:gd name="connsiteX4" fmla="*/ 240907 w 481814"/>
                <a:gd name="connsiteY4" fmla="*/ 563631 h 563631"/>
                <a:gd name="connsiteX5" fmla="*/ 240907 w 481814"/>
                <a:gd name="connsiteY5" fmla="*/ 450905 h 563631"/>
                <a:gd name="connsiteX6" fmla="*/ 0 w 481814"/>
                <a:gd name="connsiteY6" fmla="*/ 450905 h 563631"/>
                <a:gd name="connsiteX7" fmla="*/ 0 w 481814"/>
                <a:gd name="connsiteY7" fmla="*/ 112726 h 563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814" h="563631">
                  <a:moveTo>
                    <a:pt x="0" y="112726"/>
                  </a:moveTo>
                  <a:lnTo>
                    <a:pt x="240907" y="112726"/>
                  </a:lnTo>
                  <a:lnTo>
                    <a:pt x="240907" y="0"/>
                  </a:lnTo>
                  <a:lnTo>
                    <a:pt x="481814" y="281816"/>
                  </a:lnTo>
                  <a:lnTo>
                    <a:pt x="240907" y="563631"/>
                  </a:lnTo>
                  <a:lnTo>
                    <a:pt x="240907" y="450905"/>
                  </a:lnTo>
                  <a:lnTo>
                    <a:pt x="0" y="450905"/>
                  </a:lnTo>
                  <a:lnTo>
                    <a:pt x="0" y="112726"/>
                  </a:lnTo>
                  <a:close/>
                </a:path>
              </a:pathLst>
            </a:custGeom>
            <a:solidFill>
              <a:schemeClr val="bg2">
                <a:lumMod val="25000"/>
                <a:lumOff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2726" rIns="144544" bIns="112726" numCol="1" spcCol="1270" anchor="ctr" anchorCtr="0">
              <a:noAutofit/>
            </a:bodyPr>
            <a:lstStyle/>
            <a:p>
              <a:pPr marL="0" lvl="0" indent="0" algn="ctr" defTabSz="1111250">
                <a:lnSpc>
                  <a:spcPct val="90000"/>
                </a:lnSpc>
                <a:spcBef>
                  <a:spcPct val="0"/>
                </a:spcBef>
                <a:spcAft>
                  <a:spcPct val="35000"/>
                </a:spcAft>
                <a:buNone/>
              </a:pPr>
              <a:endParaRPr lang="fr-FR" sz="2500" kern="1200"/>
            </a:p>
          </p:txBody>
        </p:sp>
        <p:sp>
          <p:nvSpPr>
            <p:cNvPr id="13" name="Forme libre : forme 12">
              <a:extLst>
                <a:ext uri="{FF2B5EF4-FFF2-40B4-BE49-F238E27FC236}">
                  <a16:creationId xmlns:a16="http://schemas.microsoft.com/office/drawing/2014/main" id="{46A499F6-C68C-1D9C-0BCF-057CEAE361EF}"/>
                </a:ext>
              </a:extLst>
            </p:cNvPr>
            <p:cNvSpPr/>
            <p:nvPr/>
          </p:nvSpPr>
          <p:spPr>
            <a:xfrm>
              <a:off x="21598561" y="9264894"/>
              <a:ext cx="2499980" cy="2194585"/>
            </a:xfrm>
            <a:custGeom>
              <a:avLst/>
              <a:gdLst>
                <a:gd name="connsiteX0" fmla="*/ 0 w 2272709"/>
                <a:gd name="connsiteY0" fmla="*/ 219459 h 2194585"/>
                <a:gd name="connsiteX1" fmla="*/ 219459 w 2272709"/>
                <a:gd name="connsiteY1" fmla="*/ 0 h 2194585"/>
                <a:gd name="connsiteX2" fmla="*/ 2053251 w 2272709"/>
                <a:gd name="connsiteY2" fmla="*/ 0 h 2194585"/>
                <a:gd name="connsiteX3" fmla="*/ 2272710 w 2272709"/>
                <a:gd name="connsiteY3" fmla="*/ 219459 h 2194585"/>
                <a:gd name="connsiteX4" fmla="*/ 2272709 w 2272709"/>
                <a:gd name="connsiteY4" fmla="*/ 1975127 h 2194585"/>
                <a:gd name="connsiteX5" fmla="*/ 2053250 w 2272709"/>
                <a:gd name="connsiteY5" fmla="*/ 2194586 h 2194585"/>
                <a:gd name="connsiteX6" fmla="*/ 219459 w 2272709"/>
                <a:gd name="connsiteY6" fmla="*/ 2194585 h 2194585"/>
                <a:gd name="connsiteX7" fmla="*/ 0 w 2272709"/>
                <a:gd name="connsiteY7" fmla="*/ 1975126 h 2194585"/>
                <a:gd name="connsiteX8" fmla="*/ 0 w 2272709"/>
                <a:gd name="connsiteY8" fmla="*/ 219459 h 2194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2709" h="2194585">
                  <a:moveTo>
                    <a:pt x="0" y="219459"/>
                  </a:moveTo>
                  <a:cubicBezTo>
                    <a:pt x="0" y="98255"/>
                    <a:pt x="98255" y="0"/>
                    <a:pt x="219459" y="0"/>
                  </a:cubicBezTo>
                  <a:lnTo>
                    <a:pt x="2053251" y="0"/>
                  </a:lnTo>
                  <a:cubicBezTo>
                    <a:pt x="2174455" y="0"/>
                    <a:pt x="2272710" y="98255"/>
                    <a:pt x="2272710" y="219459"/>
                  </a:cubicBezTo>
                  <a:cubicBezTo>
                    <a:pt x="2272710" y="804682"/>
                    <a:pt x="2272709" y="1389904"/>
                    <a:pt x="2272709" y="1975127"/>
                  </a:cubicBezTo>
                  <a:cubicBezTo>
                    <a:pt x="2272709" y="2096331"/>
                    <a:pt x="2174454" y="2194586"/>
                    <a:pt x="2053250" y="2194586"/>
                  </a:cubicBezTo>
                  <a:lnTo>
                    <a:pt x="219459" y="2194585"/>
                  </a:lnTo>
                  <a:cubicBezTo>
                    <a:pt x="98255" y="2194585"/>
                    <a:pt x="0" y="2096330"/>
                    <a:pt x="0" y="1975126"/>
                  </a:cubicBezTo>
                  <a:lnTo>
                    <a:pt x="0" y="219459"/>
                  </a:ln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287" tIns="144287" rIns="144287" bIns="144287" numCol="1" spcCol="1270" anchor="ctr" anchorCtr="0">
              <a:noAutofit/>
            </a:bodyPr>
            <a:lstStyle/>
            <a:p>
              <a:pPr marL="0" lvl="0" indent="0" algn="ctr" defTabSz="933450">
                <a:lnSpc>
                  <a:spcPct val="90000"/>
                </a:lnSpc>
                <a:spcBef>
                  <a:spcPct val="0"/>
                </a:spcBef>
                <a:spcAft>
                  <a:spcPct val="35000"/>
                </a:spcAft>
                <a:buNone/>
              </a:pPr>
              <a:br>
                <a:rPr lang="fr-FR" sz="3200" kern="1200"/>
              </a:br>
              <a:r>
                <a:rPr lang="fr-FR" sz="2800" kern="1200"/>
                <a:t>Correct</a:t>
              </a:r>
            </a:p>
            <a:p>
              <a:pPr marL="0" lvl="0" indent="0" algn="ctr" defTabSz="933450">
                <a:lnSpc>
                  <a:spcPct val="90000"/>
                </a:lnSpc>
                <a:spcBef>
                  <a:spcPct val="0"/>
                </a:spcBef>
                <a:spcAft>
                  <a:spcPct val="35000"/>
                </a:spcAft>
                <a:buNone/>
              </a:pPr>
              <a:r>
                <a:rPr lang="fr-FR" sz="2800" kern="1200"/>
                <a:t>Correct </a:t>
              </a:r>
              <a:r>
                <a:rPr lang="fr-FR" sz="2800" kern="1200" dirty="0"/>
                <a:t>errors and weaknesses in early releases and restart the cycle.</a:t>
              </a:r>
            </a:p>
          </p:txBody>
        </p:sp>
      </p:grpSp>
    </p:spTree>
    <p:extLst>
      <p:ext uri="{BB962C8B-B14F-4D97-AF65-F5344CB8AC3E}">
        <p14:creationId xmlns:p14="http://schemas.microsoft.com/office/powerpoint/2010/main" val="216684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fade">
                                      <p:cBhvr>
                                        <p:cTn id="40" dur="500"/>
                                        <p:tgtEl>
                                          <p:spTgt spid="11">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xEl>
                                              <p:pRg st="1" end="1"/>
                                            </p:txEl>
                                          </p:spTgt>
                                        </p:tgtEl>
                                        <p:attrNameLst>
                                          <p:attrName>style.visibility</p:attrName>
                                        </p:attrNameLst>
                                      </p:cBhvr>
                                      <p:to>
                                        <p:strVal val="visible"/>
                                      </p:to>
                                    </p:set>
                                    <p:animEffect transition="in" filter="fade">
                                      <p:cBhvr>
                                        <p:cTn id="45" dur="500"/>
                                        <p:tgtEl>
                                          <p:spTgt spid="11">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1">
                                            <p:txEl>
                                              <p:pRg st="2" end="2"/>
                                            </p:txEl>
                                          </p:spTgt>
                                        </p:tgtEl>
                                        <p:attrNameLst>
                                          <p:attrName>style.visibility</p:attrName>
                                        </p:attrNameLst>
                                      </p:cBhvr>
                                      <p:to>
                                        <p:strVal val="visible"/>
                                      </p:to>
                                    </p:set>
                                    <p:animEffect transition="in" filter="fade">
                                      <p:cBhvr>
                                        <p:cTn id="5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6</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49" y="377280"/>
            <a:ext cx="20362725"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OneDrive Vs SharePoint and Teams </a:t>
            </a:r>
            <a:r>
              <a:rPr lang="en-US" altLang="x-none" sz="7200" b="1" dirty="0" err="1">
                <a:solidFill>
                  <a:srgbClr val="000000"/>
                </a:solidFill>
                <a:latin typeface="Montserrat Semi" charset="0"/>
                <a:ea typeface="Montserrat Semi" charset="0"/>
                <a:cs typeface="Montserrat Semi" charset="0"/>
                <a:sym typeface="Poppins Medium" charset="0"/>
              </a:rPr>
              <a:t>Positioning</a:t>
            </a:r>
            <a:endParaRPr lang="x-none" altLang="x-none" sz="7200" b="1" dirty="0">
              <a:solidFill>
                <a:srgbClr val="000000"/>
              </a:solidFill>
              <a:latin typeface="Montserrat Semi" charset="0"/>
              <a:ea typeface="Montserrat Semi" charset="0"/>
              <a:cs typeface="Montserrat Semi" charset="0"/>
              <a:sym typeface="Poppins Medium" charset="0"/>
            </a:endParaRPr>
          </a:p>
        </p:txBody>
      </p:sp>
      <p:pic>
        <p:nvPicPr>
          <p:cNvPr id="9" name="Image 8">
            <a:extLst>
              <a:ext uri="{FF2B5EF4-FFF2-40B4-BE49-F238E27FC236}">
                <a16:creationId xmlns:a16="http://schemas.microsoft.com/office/drawing/2014/main" id="{604CEC00-75B8-43AE-ACA2-82052E135B20}"/>
              </a:ext>
            </a:extLst>
          </p:cNvPr>
          <p:cNvPicPr>
            <a:picLocks noChangeAspect="1"/>
          </p:cNvPicPr>
          <p:nvPr/>
        </p:nvPicPr>
        <p:blipFill rotWithShape="1">
          <a:blip r:embed="rId3">
            <a:extLst>
              <a:ext uri="{28A0092B-C50C-407E-A947-70E740481C1C}">
                <a14:useLocalDpi xmlns:a14="http://schemas.microsoft.com/office/drawing/2010/main" val="0"/>
              </a:ext>
            </a:extLst>
          </a:blip>
          <a:srcRect l="5444" t="5882" r="9897"/>
          <a:stretch/>
        </p:blipFill>
        <p:spPr>
          <a:xfrm>
            <a:off x="1462808" y="2394917"/>
            <a:ext cx="8280920" cy="3958602"/>
          </a:xfrm>
          <a:prstGeom prst="rect">
            <a:avLst/>
          </a:prstGeom>
        </p:spPr>
      </p:pic>
      <p:sp>
        <p:nvSpPr>
          <p:cNvPr id="10" name="ZoneTexte 9">
            <a:extLst>
              <a:ext uri="{FF2B5EF4-FFF2-40B4-BE49-F238E27FC236}">
                <a16:creationId xmlns:a16="http://schemas.microsoft.com/office/drawing/2014/main" id="{8CED4072-FFDD-4BB8-A6F5-5C8FB75DD9BC}"/>
              </a:ext>
            </a:extLst>
          </p:cNvPr>
          <p:cNvSpPr txBox="1"/>
          <p:nvPr/>
        </p:nvSpPr>
        <p:spPr>
          <a:xfrm>
            <a:off x="3617996" y="10502393"/>
            <a:ext cx="5328592" cy="2246769"/>
          </a:xfrm>
          <a:prstGeom prst="rect">
            <a:avLst/>
          </a:prstGeom>
          <a:noFill/>
        </p:spPr>
        <p:txBody>
          <a:bodyPr wrap="square" rtlCol="0">
            <a:spAutoFit/>
          </a:bodyPr>
          <a:lstStyle/>
          <a:p>
            <a:pPr marL="285750" indent="-285750">
              <a:buFont typeface="Arial" panose="020B0604020202020204" pitchFamily="34" charset="0"/>
              <a:buChar char="•"/>
            </a:pPr>
            <a:r>
              <a:rPr lang="fr-CA" sz="3000" dirty="0">
                <a:solidFill>
                  <a:schemeClr val="bg1"/>
                </a:solidFill>
              </a:rPr>
              <a:t>Online private document storage platform</a:t>
            </a:r>
          </a:p>
          <a:p>
            <a:pPr marL="285750" indent="-285750">
              <a:buFont typeface="Arial" panose="020B0604020202020204" pitchFamily="34" charset="0"/>
              <a:buChar char="•"/>
            </a:pPr>
            <a:r>
              <a:rPr lang="fr-CA" sz="3000" dirty="0">
                <a:solidFill>
                  <a:schemeClr val="bg1"/>
                </a:solidFill>
              </a:rPr>
              <a:t>Tool: document library</a:t>
            </a:r>
          </a:p>
          <a:p>
            <a:endParaRPr lang="fr-CA" dirty="0"/>
          </a:p>
        </p:txBody>
      </p:sp>
      <p:sp>
        <p:nvSpPr>
          <p:cNvPr id="11" name="ZoneTexte 10">
            <a:extLst>
              <a:ext uri="{FF2B5EF4-FFF2-40B4-BE49-F238E27FC236}">
                <a16:creationId xmlns:a16="http://schemas.microsoft.com/office/drawing/2014/main" id="{D8A45B35-D9E4-4D7D-B434-1C7676E5118A}"/>
              </a:ext>
            </a:extLst>
          </p:cNvPr>
          <p:cNvSpPr txBox="1"/>
          <p:nvPr/>
        </p:nvSpPr>
        <p:spPr>
          <a:xfrm>
            <a:off x="3604948" y="7585408"/>
            <a:ext cx="6120681" cy="2246769"/>
          </a:xfrm>
          <a:prstGeom prst="rect">
            <a:avLst/>
          </a:prstGeom>
          <a:noFill/>
        </p:spPr>
        <p:txBody>
          <a:bodyPr wrap="square" rtlCol="0">
            <a:spAutoFit/>
          </a:bodyPr>
          <a:lstStyle/>
          <a:p>
            <a:pPr marL="285750" indent="-285750">
              <a:buFont typeface="Arial" panose="020B0604020202020204" pitchFamily="34" charset="0"/>
              <a:buChar char="•"/>
            </a:pPr>
            <a:r>
              <a:rPr lang="fr-CA" sz="3000" dirty="0">
                <a:solidFill>
                  <a:schemeClr val="bg1"/>
                </a:solidFill>
              </a:rPr>
              <a:t>Online Collaboration Tool</a:t>
            </a:r>
          </a:p>
          <a:p>
            <a:pPr marL="285750" indent="-285750">
              <a:buFont typeface="Arial" panose="020B0604020202020204" pitchFamily="34" charset="0"/>
              <a:buChar char="•"/>
            </a:pPr>
            <a:r>
              <a:rPr lang="fr-CA" sz="3000" dirty="0">
                <a:solidFill>
                  <a:schemeClr val="bg1"/>
                </a:solidFill>
              </a:rPr>
              <a:t>A business portal</a:t>
            </a:r>
          </a:p>
          <a:p>
            <a:pPr marL="285750" indent="-285750">
              <a:buFont typeface="Arial" panose="020B0604020202020204" pitchFamily="34" charset="0"/>
              <a:buChar char="•"/>
            </a:pPr>
            <a:r>
              <a:rPr lang="fr-CA" sz="3000" dirty="0">
                <a:solidFill>
                  <a:schemeClr val="bg1"/>
                </a:solidFill>
              </a:rPr>
              <a:t>Tools: document libraries, calendars, task list</a:t>
            </a:r>
            <a:r>
              <a:rPr lang="fr-CA" sz="3000" dirty="0"/>
              <a:t>...</a:t>
            </a:r>
          </a:p>
          <a:p>
            <a:endParaRPr lang="fr-CA" dirty="0"/>
          </a:p>
        </p:txBody>
      </p:sp>
      <p:pic>
        <p:nvPicPr>
          <p:cNvPr id="12" name="Image 11">
            <a:extLst>
              <a:ext uri="{FF2B5EF4-FFF2-40B4-BE49-F238E27FC236}">
                <a16:creationId xmlns:a16="http://schemas.microsoft.com/office/drawing/2014/main" id="{1221B557-8D95-4D49-A65A-8D8C7822C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781" y="10510083"/>
            <a:ext cx="2142140" cy="1188277"/>
          </a:xfrm>
          <a:prstGeom prst="rect">
            <a:avLst/>
          </a:prstGeom>
        </p:spPr>
      </p:pic>
      <p:pic>
        <p:nvPicPr>
          <p:cNvPr id="16" name="Image 15">
            <a:extLst>
              <a:ext uri="{FF2B5EF4-FFF2-40B4-BE49-F238E27FC236}">
                <a16:creationId xmlns:a16="http://schemas.microsoft.com/office/drawing/2014/main" id="{763F017E-3980-44C4-81DF-169284802B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230" y="7461397"/>
            <a:ext cx="2934757" cy="1138133"/>
          </a:xfrm>
          <a:prstGeom prst="rect">
            <a:avLst/>
          </a:prstGeom>
        </p:spPr>
      </p:pic>
      <p:sp>
        <p:nvSpPr>
          <p:cNvPr id="22" name="ZoneTexte 21">
            <a:extLst>
              <a:ext uri="{FF2B5EF4-FFF2-40B4-BE49-F238E27FC236}">
                <a16:creationId xmlns:a16="http://schemas.microsoft.com/office/drawing/2014/main" id="{D277F38B-0378-4EE4-AEE4-D9D0AF0C6302}"/>
              </a:ext>
            </a:extLst>
          </p:cNvPr>
          <p:cNvSpPr txBox="1"/>
          <p:nvPr/>
        </p:nvSpPr>
        <p:spPr>
          <a:xfrm>
            <a:off x="1254225" y="8386267"/>
            <a:ext cx="1857447" cy="630942"/>
          </a:xfrm>
          <a:prstGeom prst="rect">
            <a:avLst/>
          </a:prstGeom>
          <a:noFill/>
        </p:spPr>
        <p:txBody>
          <a:bodyPr wrap="square" rtlCol="0">
            <a:spAutoFit/>
          </a:bodyPr>
          <a:lstStyle/>
          <a:p>
            <a:r>
              <a:rPr lang="fr-FR" sz="3500" b="1" dirty="0">
                <a:solidFill>
                  <a:srgbClr val="5558AF"/>
                </a:solidFill>
                <a:latin typeface="Segoe UI" panose="020B0502040204020203" pitchFamily="34" charset="0"/>
                <a:cs typeface="Segoe UI" panose="020B0502040204020203" pitchFamily="34" charset="0"/>
              </a:rPr>
              <a:t>Teams</a:t>
            </a:r>
          </a:p>
        </p:txBody>
      </p:sp>
      <p:grpSp>
        <p:nvGrpSpPr>
          <p:cNvPr id="5" name="Groupe 4">
            <a:extLst>
              <a:ext uri="{FF2B5EF4-FFF2-40B4-BE49-F238E27FC236}">
                <a16:creationId xmlns:a16="http://schemas.microsoft.com/office/drawing/2014/main" id="{D5E62FDD-6B24-4A8D-B9D5-DA49FBCB8061}"/>
              </a:ext>
            </a:extLst>
          </p:cNvPr>
          <p:cNvGrpSpPr/>
          <p:nvPr/>
        </p:nvGrpSpPr>
        <p:grpSpPr>
          <a:xfrm>
            <a:off x="12506653" y="2394917"/>
            <a:ext cx="11296325" cy="9205025"/>
            <a:chOff x="12506653" y="2394917"/>
            <a:chExt cx="11296325" cy="9205025"/>
          </a:xfrm>
        </p:grpSpPr>
        <p:pic>
          <p:nvPicPr>
            <p:cNvPr id="20" name="Image 19">
              <a:extLst>
                <a:ext uri="{FF2B5EF4-FFF2-40B4-BE49-F238E27FC236}">
                  <a16:creationId xmlns:a16="http://schemas.microsoft.com/office/drawing/2014/main" id="{1B161802-BA02-42E1-B0C7-EC3165812E84}"/>
                </a:ext>
              </a:extLst>
            </p:cNvPr>
            <p:cNvPicPr>
              <a:picLocks noChangeAspect="1"/>
            </p:cNvPicPr>
            <p:nvPr/>
          </p:nvPicPr>
          <p:blipFill rotWithShape="1">
            <a:blip r:embed="rId6"/>
            <a:srcRect b="37228"/>
            <a:stretch/>
          </p:blipFill>
          <p:spPr>
            <a:xfrm>
              <a:off x="12506653" y="2394917"/>
              <a:ext cx="11296325" cy="5854619"/>
            </a:xfrm>
            <a:prstGeom prst="rect">
              <a:avLst/>
            </a:prstGeom>
          </p:spPr>
        </p:pic>
        <p:pic>
          <p:nvPicPr>
            <p:cNvPr id="2" name="Image 1">
              <a:extLst>
                <a:ext uri="{FF2B5EF4-FFF2-40B4-BE49-F238E27FC236}">
                  <a16:creationId xmlns:a16="http://schemas.microsoft.com/office/drawing/2014/main" id="{075F1EC4-9DEB-450B-B105-D8C58F8B22B2}"/>
                </a:ext>
              </a:extLst>
            </p:cNvPr>
            <p:cNvPicPr>
              <a:picLocks noChangeAspect="1"/>
            </p:cNvPicPr>
            <p:nvPr/>
          </p:nvPicPr>
          <p:blipFill>
            <a:blip r:embed="rId7"/>
            <a:stretch>
              <a:fillRect/>
            </a:stretch>
          </p:blipFill>
          <p:spPr>
            <a:xfrm>
              <a:off x="12925963" y="8289108"/>
              <a:ext cx="5022901" cy="3310834"/>
            </a:xfrm>
            <a:prstGeom prst="rect">
              <a:avLst/>
            </a:prstGeom>
          </p:spPr>
        </p:pic>
        <p:pic>
          <p:nvPicPr>
            <p:cNvPr id="4" name="Image 3">
              <a:extLst>
                <a:ext uri="{FF2B5EF4-FFF2-40B4-BE49-F238E27FC236}">
                  <a16:creationId xmlns:a16="http://schemas.microsoft.com/office/drawing/2014/main" id="{F48106EC-E91E-47CC-AD8C-BCDBF3CB304D}"/>
                </a:ext>
              </a:extLst>
            </p:cNvPr>
            <p:cNvPicPr>
              <a:picLocks noChangeAspect="1"/>
            </p:cNvPicPr>
            <p:nvPr/>
          </p:nvPicPr>
          <p:blipFill>
            <a:blip r:embed="rId8"/>
            <a:stretch>
              <a:fillRect/>
            </a:stretch>
          </p:blipFill>
          <p:spPr>
            <a:xfrm>
              <a:off x="18186330" y="8287448"/>
              <a:ext cx="5254695" cy="3310834"/>
            </a:xfrm>
            <a:prstGeom prst="rect">
              <a:avLst/>
            </a:prstGeom>
          </p:spPr>
        </p:pic>
      </p:grpSp>
    </p:spTree>
    <p:extLst>
      <p:ext uri="{BB962C8B-B14F-4D97-AF65-F5344CB8AC3E}">
        <p14:creationId xmlns:p14="http://schemas.microsoft.com/office/powerpoint/2010/main" val="11639098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7</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377280"/>
            <a:ext cx="16777802"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The </a:t>
            </a:r>
            <a:r>
              <a:rPr lang="en-US" altLang="x-none" sz="7200" b="1" dirty="0" err="1">
                <a:solidFill>
                  <a:srgbClr val="000000"/>
                </a:solidFill>
                <a:latin typeface="Montserrat Semi" charset="0"/>
                <a:ea typeface="Montserrat Semi" charset="0"/>
                <a:cs typeface="Montserrat Semi" charset="0"/>
                <a:sym typeface="Poppins Medium" charset="0"/>
              </a:rPr>
              <a:t>contents</a:t>
            </a:r>
            <a:r>
              <a:rPr lang="en-US" altLang="x-none" sz="7200" b="1" dirty="0">
                <a:solidFill>
                  <a:srgbClr val="000000"/>
                </a:solidFill>
                <a:latin typeface="Montserrat Semi" charset="0"/>
                <a:ea typeface="Montserrat Semi" charset="0"/>
                <a:cs typeface="Montserrat Semi" charset="0"/>
                <a:sym typeface="Poppins Medium" charset="0"/>
              </a:rPr>
              <a:t> of a SharePoint site</a:t>
            </a:r>
            <a:endParaRPr lang="x-none" altLang="x-none" sz="7200" b="1" dirty="0">
              <a:solidFill>
                <a:srgbClr val="000000"/>
              </a:solidFill>
              <a:latin typeface="Montserrat Semi" charset="0"/>
              <a:ea typeface="Montserrat Semi" charset="0"/>
              <a:cs typeface="Montserrat Semi" charset="0"/>
              <a:sym typeface="Poppins Medium" charset="0"/>
            </a:endParaRPr>
          </a:p>
        </p:txBody>
      </p:sp>
      <p:pic>
        <p:nvPicPr>
          <p:cNvPr id="4" name="Image 3" descr="Une image contenant capture d’écran, texte, logiciel, Police&#10;&#10;Description générée automatiquement">
            <a:extLst>
              <a:ext uri="{FF2B5EF4-FFF2-40B4-BE49-F238E27FC236}">
                <a16:creationId xmlns:a16="http://schemas.microsoft.com/office/drawing/2014/main" id="{241E96B8-FBB6-640F-AB1C-38CEB4AFFFC5}"/>
              </a:ext>
            </a:extLst>
          </p:cNvPr>
          <p:cNvPicPr>
            <a:picLocks noChangeAspect="1"/>
          </p:cNvPicPr>
          <p:nvPr/>
        </p:nvPicPr>
        <p:blipFill>
          <a:blip r:embed="rId2"/>
          <a:stretch>
            <a:fillRect/>
          </a:stretch>
        </p:blipFill>
        <p:spPr>
          <a:xfrm>
            <a:off x="526705" y="9413016"/>
            <a:ext cx="5967078" cy="2787413"/>
          </a:xfrm>
          <a:prstGeom prst="rect">
            <a:avLst/>
          </a:prstGeom>
        </p:spPr>
      </p:pic>
      <p:pic>
        <p:nvPicPr>
          <p:cNvPr id="9" name="Image 8" descr="Une image contenant texte, capture d’écran, Police&#10;&#10;Description générée automatiquement">
            <a:extLst>
              <a:ext uri="{FF2B5EF4-FFF2-40B4-BE49-F238E27FC236}">
                <a16:creationId xmlns:a16="http://schemas.microsoft.com/office/drawing/2014/main" id="{0AA6D8C9-18D8-139E-25C7-58CB93EDE7F2}"/>
              </a:ext>
            </a:extLst>
          </p:cNvPr>
          <p:cNvPicPr>
            <a:picLocks noChangeAspect="1"/>
          </p:cNvPicPr>
          <p:nvPr/>
        </p:nvPicPr>
        <p:blipFill>
          <a:blip r:embed="rId3"/>
          <a:stretch>
            <a:fillRect/>
          </a:stretch>
        </p:blipFill>
        <p:spPr>
          <a:xfrm>
            <a:off x="17012010" y="9422858"/>
            <a:ext cx="5899083" cy="1254995"/>
          </a:xfrm>
          <a:prstGeom prst="rect">
            <a:avLst/>
          </a:prstGeom>
        </p:spPr>
      </p:pic>
      <p:sp>
        <p:nvSpPr>
          <p:cNvPr id="2" name="Rectangle 1"/>
          <p:cNvSpPr/>
          <p:nvPr/>
        </p:nvSpPr>
        <p:spPr bwMode="auto">
          <a:xfrm>
            <a:off x="896330" y="2161193"/>
            <a:ext cx="23321006" cy="7214796"/>
          </a:xfrm>
          <a:prstGeom prst="rect">
            <a:avLst/>
          </a:prstGeom>
        </p:spPr>
        <p:txBody>
          <a:bodyPr wrap="square">
            <a:spAutoFit/>
          </a:bodyPr>
          <a:lstStyle/>
          <a:p>
            <a:pPr>
              <a:lnSpc>
                <a:spcPct val="180000"/>
              </a:lnSpc>
              <a:defRPr/>
            </a:pPr>
            <a:r>
              <a:rPr lang="fr-FR" sz="23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A SharePoint site can contain organized information in the items on the site. Many elements are available and here are the main ones:</a:t>
            </a:r>
          </a:p>
          <a:p>
            <a:pPr marL="342900" indent="-342900">
              <a:lnSpc>
                <a:spcPct val="180000"/>
              </a:lnSpc>
              <a:buFont typeface="Arial" panose="020B0604020202020204" pitchFamily="34" charset="0"/>
              <a:buChar char="•"/>
              <a:defRPr/>
            </a:pPr>
            <a:r>
              <a:rPr lang="fr-FR" sz="23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Document libraries: true containers of information, there are some variants: image libraries, form libraries. </a:t>
            </a:r>
          </a:p>
          <a:p>
            <a:pPr>
              <a:lnSpc>
                <a:spcPct val="180000"/>
              </a:lnSpc>
              <a:defRPr/>
            </a:pPr>
            <a:r>
              <a:rPr lang="fr-FR" sz="2300" dirty="0">
                <a:solidFill>
                  <a:srgbClr val="282828"/>
                </a:solidFill>
                <a:latin typeface="Open Sans" panose="020B0606030504020204" pitchFamily="34" charset="0"/>
                <a:ea typeface="Open Sans" panose="020B0606030504020204" pitchFamily="34" charset="0"/>
                <a:cs typeface="Open Sans" panose="020B0606030504020204" pitchFamily="34" charset="0"/>
              </a:rPr>
              <a:t>     </a:t>
            </a:r>
            <a:r>
              <a:rPr lang="fr-FR" sz="23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Libraries can easily replace the file shares that proliferate on servers.</a:t>
            </a:r>
          </a:p>
          <a:p>
            <a:pPr marL="342900" indent="-342900">
              <a:lnSpc>
                <a:spcPct val="180000"/>
              </a:lnSpc>
              <a:buFont typeface="Arial" panose="020B0604020202020204" pitchFamily="34" charset="0"/>
              <a:buChar char="•"/>
              <a:defRPr/>
            </a:pPr>
            <a:r>
              <a:rPr lang="fr-FR" sz="23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SharePoint lists: Pre-existing or custom, you can think of a SharePoint list as an Excel table - or an Access table - with fields (columns) and records (the list items). SharePoint has many default lists (contacts, calendars, surveys, tasks...).</a:t>
            </a:r>
          </a:p>
          <a:p>
            <a:pPr marL="342900" indent="-342900">
              <a:lnSpc>
                <a:spcPct val="180000"/>
              </a:lnSpc>
              <a:buFont typeface="Arial" panose="020B0604020202020204" pitchFamily="34" charset="0"/>
              <a:buChar char="•"/>
              <a:defRPr/>
            </a:pPr>
            <a:r>
              <a:rPr lang="fr-FR" sz="23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Web pages</a:t>
            </a:r>
          </a:p>
          <a:p>
            <a:pPr marL="342900" indent="-342900">
              <a:lnSpc>
                <a:spcPct val="180000"/>
              </a:lnSpc>
              <a:buFont typeface="Arial" panose="020B0604020202020204" pitchFamily="34" charset="0"/>
              <a:buChar char="•"/>
              <a:defRPr/>
            </a:pPr>
            <a:r>
              <a:rPr lang="fr-FR" sz="23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Wiki pages</a:t>
            </a:r>
          </a:p>
          <a:p>
            <a:pPr marL="342900" indent="-342900">
              <a:lnSpc>
                <a:spcPct val="180000"/>
              </a:lnSpc>
              <a:buFont typeface="Arial" panose="020B0604020202020204" pitchFamily="34" charset="0"/>
              <a:buChar char="•"/>
              <a:defRPr/>
            </a:pPr>
            <a:r>
              <a:rPr lang="fr-FR" sz="23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Discussion Forums</a:t>
            </a:r>
          </a:p>
          <a:p>
            <a:pPr marL="342900" indent="-342900">
              <a:lnSpc>
                <a:spcPct val="180000"/>
              </a:lnSpc>
              <a:buFont typeface="Arial" panose="020B0604020202020204" pitchFamily="34" charset="0"/>
              <a:buChar char="•"/>
              <a:defRPr/>
            </a:pPr>
            <a:r>
              <a:rPr lang="fr-FR" sz="23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Apps...</a:t>
            </a:r>
          </a:p>
          <a:p>
            <a:pPr marL="342900" indent="-342900">
              <a:lnSpc>
                <a:spcPct val="180000"/>
              </a:lnSpc>
              <a:buFont typeface="Arial" panose="020B0604020202020204" pitchFamily="34" charset="0"/>
              <a:buChar char="•"/>
              <a:defRPr/>
            </a:pPr>
            <a:endPar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r>
              <a:rPr lang="fr-FR" sz="23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Each item can be placed on a page of the site as Web Parts using online editing tools.</a:t>
            </a:r>
            <a:endParaRPr lang="en-US" sz="2300" dirty="0">
              <a:solidFill>
                <a:srgbClr val="292829"/>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Image 6">
            <a:extLst>
              <a:ext uri="{FF2B5EF4-FFF2-40B4-BE49-F238E27FC236}">
                <a16:creationId xmlns:a16="http://schemas.microsoft.com/office/drawing/2014/main" id="{6493C520-25C1-483F-8E91-45E86E63E62E}"/>
              </a:ext>
            </a:extLst>
          </p:cNvPr>
          <p:cNvPicPr>
            <a:picLocks noChangeAspect="1"/>
          </p:cNvPicPr>
          <p:nvPr/>
        </p:nvPicPr>
        <p:blipFill>
          <a:blip r:embed="rId4"/>
          <a:stretch>
            <a:fillRect/>
          </a:stretch>
        </p:blipFill>
        <p:spPr>
          <a:xfrm>
            <a:off x="6719392" y="9413015"/>
            <a:ext cx="5301665" cy="3417495"/>
          </a:xfrm>
          <a:prstGeom prst="rect">
            <a:avLst/>
          </a:prstGeom>
          <a:ln>
            <a:noFill/>
          </a:ln>
          <a:effectLst>
            <a:outerShdw blurRad="292100" dist="139700" dir="2700000" algn="tl" rotWithShape="0">
              <a:srgbClr val="333333">
                <a:alpha val="65000"/>
              </a:srgbClr>
            </a:outerShdw>
          </a:effectLst>
        </p:spPr>
      </p:pic>
      <p:pic>
        <p:nvPicPr>
          <p:cNvPr id="14" name="Image 13">
            <a:extLst>
              <a:ext uri="{FF2B5EF4-FFF2-40B4-BE49-F238E27FC236}">
                <a16:creationId xmlns:a16="http://schemas.microsoft.com/office/drawing/2014/main" id="{D8C2C43C-90D1-4696-89C6-DC4E9F3AE5FC}"/>
              </a:ext>
            </a:extLst>
          </p:cNvPr>
          <p:cNvPicPr>
            <a:picLocks noChangeAspect="1"/>
          </p:cNvPicPr>
          <p:nvPr/>
        </p:nvPicPr>
        <p:blipFill>
          <a:blip r:embed="rId5"/>
          <a:stretch>
            <a:fillRect/>
          </a:stretch>
        </p:blipFill>
        <p:spPr>
          <a:xfrm>
            <a:off x="12275262" y="9396524"/>
            <a:ext cx="4432718" cy="4014204"/>
          </a:xfrm>
          <a:prstGeom prst="rect">
            <a:avLst/>
          </a:prstGeom>
          <a:ln>
            <a:noFill/>
          </a:ln>
          <a:effectLst>
            <a:outerShdw blurRad="292100" dist="139700" dir="2700000" algn="tl" rotWithShape="0">
              <a:srgbClr val="333333">
                <a:alpha val="65000"/>
              </a:srgbClr>
            </a:outerShdw>
          </a:effectLst>
        </p:spPr>
      </p:pic>
      <p:pic>
        <p:nvPicPr>
          <p:cNvPr id="18" name="Image 17">
            <a:extLst>
              <a:ext uri="{FF2B5EF4-FFF2-40B4-BE49-F238E27FC236}">
                <a16:creationId xmlns:a16="http://schemas.microsoft.com/office/drawing/2014/main" id="{377BF3D5-6248-4B2E-9D08-51DBB42D77EE}"/>
              </a:ext>
            </a:extLst>
          </p:cNvPr>
          <p:cNvPicPr>
            <a:picLocks noChangeAspect="1"/>
          </p:cNvPicPr>
          <p:nvPr/>
        </p:nvPicPr>
        <p:blipFill>
          <a:blip r:embed="rId6"/>
          <a:stretch>
            <a:fillRect/>
          </a:stretch>
        </p:blipFill>
        <p:spPr>
          <a:xfrm>
            <a:off x="17063654" y="10988806"/>
            <a:ext cx="6771044" cy="24219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7236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500"/>
                                        <p:tgtEl>
                                          <p:spTgt spid="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500"/>
                                        <p:tgtEl>
                                          <p:spTgt spid="2">
                                            <p:txEl>
                                              <p:pRg st="6" end="6"/>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500"/>
                                        <p:tgtEl>
                                          <p:spTgt spid="2">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
                                            <p:txEl>
                                              <p:pRg st="9" end="9"/>
                                            </p:txEl>
                                          </p:spTgt>
                                        </p:tgtEl>
                                        <p:attrNameLst>
                                          <p:attrName>style.visibility</p:attrName>
                                        </p:attrNameLst>
                                      </p:cBhvr>
                                      <p:to>
                                        <p:strVal val="visible"/>
                                      </p:to>
                                    </p:set>
                                    <p:animEffect transition="in" filter="fade">
                                      <p:cBhvr>
                                        <p:cTn id="54"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8</a:t>
            </a:fld>
            <a:endParaRPr lang="x-none" altLang="x-none" dirty="0">
              <a:solidFill>
                <a:srgbClr val="9B9A9C"/>
              </a:solidFill>
              <a:latin typeface="Montserrat" charset="0"/>
              <a:ea typeface="Montserrat" charset="0"/>
              <a:cs typeface="Montserrat" charset="0"/>
            </a:endParaRPr>
          </a:p>
        </p:txBody>
      </p:sp>
      <p:pic>
        <p:nvPicPr>
          <p:cNvPr id="4" name="Image 3" descr="Une image contenant texte, capture d’écran, Police&#10;&#10;Description générée automatiquement">
            <a:extLst>
              <a:ext uri="{FF2B5EF4-FFF2-40B4-BE49-F238E27FC236}">
                <a16:creationId xmlns:a16="http://schemas.microsoft.com/office/drawing/2014/main" id="{6B30010D-30FB-7E40-8630-1AF8E2A3B58C}"/>
              </a:ext>
            </a:extLst>
          </p:cNvPr>
          <p:cNvPicPr>
            <a:picLocks noChangeAspect="1"/>
          </p:cNvPicPr>
          <p:nvPr/>
        </p:nvPicPr>
        <p:blipFill>
          <a:blip r:embed="rId2"/>
          <a:stretch>
            <a:fillRect/>
          </a:stretch>
        </p:blipFill>
        <p:spPr>
          <a:xfrm>
            <a:off x="16314834" y="7250842"/>
            <a:ext cx="3438006" cy="6111908"/>
          </a:xfrm>
          <a:prstGeom prst="rect">
            <a:avLst/>
          </a:prstGeom>
        </p:spPr>
      </p:pic>
      <p:sp>
        <p:nvSpPr>
          <p:cNvPr id="8" name="Text Box 3"/>
          <p:cNvSpPr txBox="1">
            <a:spLocks/>
          </p:cNvSpPr>
          <p:nvPr/>
        </p:nvSpPr>
        <p:spPr bwMode="auto">
          <a:xfrm>
            <a:off x="2182950" y="449288"/>
            <a:ext cx="16777802"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The </a:t>
            </a:r>
            <a:r>
              <a:rPr lang="en-US" altLang="x-none" sz="7200" b="1" dirty="0" err="1">
                <a:solidFill>
                  <a:srgbClr val="000000"/>
                </a:solidFill>
                <a:latin typeface="Montserrat Semi" charset="0"/>
                <a:ea typeface="Montserrat Semi" charset="0"/>
                <a:cs typeface="Montserrat Semi" charset="0"/>
                <a:sym typeface="Poppins Medium" charset="0"/>
              </a:rPr>
              <a:t>contents</a:t>
            </a:r>
            <a:r>
              <a:rPr lang="en-US" altLang="x-none" sz="7200" b="1" dirty="0">
                <a:solidFill>
                  <a:srgbClr val="000000"/>
                </a:solidFill>
                <a:latin typeface="Montserrat Semi" charset="0"/>
                <a:ea typeface="Montserrat Semi" charset="0"/>
                <a:cs typeface="Montserrat Semi" charset="0"/>
                <a:sym typeface="Poppins Medium" charset="0"/>
              </a:rPr>
              <a:t> of a SharePoint site</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2" name="Rectangle 1"/>
          <p:cNvSpPr/>
          <p:nvPr/>
        </p:nvSpPr>
        <p:spPr bwMode="auto">
          <a:xfrm>
            <a:off x="896330" y="2161193"/>
            <a:ext cx="13959966" cy="10979672"/>
          </a:xfrm>
          <a:prstGeom prst="rect">
            <a:avLst/>
          </a:prstGeom>
        </p:spPr>
        <p:txBody>
          <a:bodyPr wrap="square">
            <a:spAutoFit/>
          </a:bodyPr>
          <a:lstStyle/>
          <a:p>
            <a:pPr>
              <a:lnSpc>
                <a:spcPct val="180000"/>
              </a:lnSpc>
              <a:defRPr/>
            </a:pPr>
            <a:r>
              <a:rPr lang="fr-FR" sz="2200" b="0" i="0" u="sng" dirty="0">
                <a:solidFill>
                  <a:srgbClr val="282828"/>
                </a:solidFill>
                <a:effectLst/>
                <a:latin typeface="Roboto"/>
              </a:rPr>
              <a:t>Web Parts</a:t>
            </a:r>
          </a:p>
          <a:p>
            <a:pPr>
              <a:lnSpc>
                <a:spcPct val="180000"/>
              </a:lnSpc>
              <a:defRPr/>
            </a:pPr>
            <a:r>
              <a:rPr lang="fr-FR" sz="2200" b="0" i="0" dirty="0">
                <a:solidFill>
                  <a:srgbClr val="282828"/>
                </a:solidFill>
                <a:effectLst/>
                <a:latin typeface="Roboto"/>
              </a:rPr>
              <a:t>Web Parts are SharePoint items that are placed on a Web page in the portal. A Web Part can display a document library, list, report, video, and so on in its zone.</a:t>
            </a:r>
          </a:p>
          <a:p>
            <a:pPr>
              <a:lnSpc>
                <a:spcPct val="180000"/>
              </a:lnSpc>
              <a:defRPr/>
            </a:pPr>
            <a:r>
              <a:rPr lang="fr-FR" sz="2200" b="0" i="0" dirty="0">
                <a:solidFill>
                  <a:srgbClr val="282828"/>
                </a:solidFill>
                <a:effectLst/>
                <a:latin typeface="Roboto"/>
              </a:rPr>
              <a:t>All items in a site, some of which are available in the Quick Launch bar on the left, can be used as Web Parts. A Web Part has its own display characteristics (dimensions, sorting, filter...) independent of the display of the original item.</a:t>
            </a:r>
          </a:p>
          <a:p>
            <a:pPr>
              <a:lnSpc>
                <a:spcPct val="180000"/>
              </a:lnSpc>
              <a:defRPr/>
            </a:pPr>
            <a:r>
              <a:rPr lang="fr-FR" sz="2200" u="sng" dirty="0">
                <a:solidFill>
                  <a:srgbClr val="282828"/>
                </a:solidFill>
                <a:latin typeface="Roboto"/>
              </a:rPr>
              <a:t>The document library</a:t>
            </a:r>
          </a:p>
          <a:p>
            <a:pPr>
              <a:lnSpc>
                <a:spcPct val="180000"/>
              </a:lnSpc>
              <a:defRPr/>
            </a:pPr>
            <a:r>
              <a:rPr lang="fr-FR" sz="2200" b="0" i="0" dirty="0">
                <a:solidFill>
                  <a:srgbClr val="282828"/>
                </a:solidFill>
                <a:effectLst/>
                <a:latin typeface="Roboto"/>
              </a:rPr>
              <a:t>A document library created on the site can be placed on the home page in a Web Part by using the </a:t>
            </a:r>
            <a:r>
              <a:rPr lang="fr-FR" sz="2200" b="1" i="0" dirty="0">
                <a:solidFill>
                  <a:srgbClr val="282828"/>
                </a:solidFill>
                <a:effectLst/>
                <a:latin typeface="Roboto"/>
              </a:rPr>
              <a:t>Edit</a:t>
            </a:r>
            <a:r>
              <a:rPr lang="fr-FR" sz="2200" b="0" i="0" dirty="0">
                <a:solidFill>
                  <a:srgbClr val="282828"/>
                </a:solidFill>
                <a:effectLst/>
                <a:latin typeface="Roboto"/>
              </a:rPr>
              <a:t> button and page editing mode. In addition, sorting in the default library view may differ from that in the Web Part.</a:t>
            </a:r>
          </a:p>
          <a:p>
            <a:pPr>
              <a:lnSpc>
                <a:spcPct val="180000"/>
              </a:lnSpc>
              <a:defRPr/>
            </a:pPr>
            <a:r>
              <a:rPr lang="fr-FR" sz="2200" u="sng" dirty="0">
                <a:solidFill>
                  <a:srgbClr val="282828"/>
                </a:solidFill>
                <a:latin typeface="Roboto"/>
              </a:rPr>
              <a:t>The Quick Launch link bar</a:t>
            </a:r>
            <a:endParaRPr lang="fr-FR" sz="2200" b="0" i="0" u="sng" dirty="0">
              <a:solidFill>
                <a:srgbClr val="282828"/>
              </a:solidFill>
              <a:effectLst/>
              <a:latin typeface="Roboto"/>
            </a:endParaRPr>
          </a:p>
          <a:p>
            <a:pPr>
              <a:lnSpc>
                <a:spcPct val="180000"/>
              </a:lnSpc>
              <a:defRPr/>
            </a:pPr>
            <a:r>
              <a:rPr lang="fr-FR" sz="2200" b="0" i="0" dirty="0">
                <a:solidFill>
                  <a:srgbClr val="282828"/>
                </a:solidFill>
                <a:effectLst/>
                <a:latin typeface="Roboto"/>
              </a:rPr>
              <a:t>The </a:t>
            </a:r>
            <a:r>
              <a:rPr lang="fr-FR" sz="2200" b="1" i="0" dirty="0">
                <a:solidFill>
                  <a:srgbClr val="282828"/>
                </a:solidFill>
                <a:effectLst/>
                <a:latin typeface="Roboto"/>
              </a:rPr>
              <a:t>Quick Launch</a:t>
            </a:r>
            <a:r>
              <a:rPr lang="fr-FR" sz="2200" b="0" i="0" dirty="0">
                <a:solidFill>
                  <a:srgbClr val="282828"/>
                </a:solidFill>
                <a:effectLst/>
                <a:latin typeface="Roboto"/>
              </a:rPr>
              <a:t> link bar groups all items in the site (libraries, lists, forums, and so on) by object type. We will see that the content and order of the Quick Launch bar are completely customizable. Similarly, you can use certain SharePoint items in Web Parts on a Web page without a link in the Quick Launch. The tabs at the top of the page (or top link bar) are used to distinguish a site from its subsites. When creating portal elements, creating subsites provides a well-siloed view of the information available on the portal.</a:t>
            </a:r>
            <a:endParaRPr lang="fr-FR" sz="2200" dirty="0">
              <a:solidFill>
                <a:srgbClr val="282828"/>
              </a:solidFill>
              <a:latin typeface="Roboto"/>
            </a:endParaRPr>
          </a:p>
        </p:txBody>
      </p:sp>
      <p:pic>
        <p:nvPicPr>
          <p:cNvPr id="5" name="Image 4">
            <a:extLst>
              <a:ext uri="{FF2B5EF4-FFF2-40B4-BE49-F238E27FC236}">
                <a16:creationId xmlns:a16="http://schemas.microsoft.com/office/drawing/2014/main" id="{695ECFED-FF89-4B72-B0AC-E90D24D89B1D}"/>
              </a:ext>
            </a:extLst>
          </p:cNvPr>
          <p:cNvPicPr>
            <a:picLocks noChangeAspect="1"/>
          </p:cNvPicPr>
          <p:nvPr/>
        </p:nvPicPr>
        <p:blipFill>
          <a:blip r:embed="rId3"/>
          <a:stretch>
            <a:fillRect/>
          </a:stretch>
        </p:blipFill>
        <p:spPr>
          <a:xfrm>
            <a:off x="16314834" y="1529557"/>
            <a:ext cx="6230841" cy="53284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96660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500"/>
                                        <p:tgtEl>
                                          <p:spTgt spid="2">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9</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449288"/>
            <a:ext cx="16777802"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The </a:t>
            </a:r>
            <a:r>
              <a:rPr lang="en-US" altLang="x-none" sz="7200" b="1" dirty="0" err="1">
                <a:solidFill>
                  <a:srgbClr val="000000"/>
                </a:solidFill>
                <a:latin typeface="Montserrat Semi" charset="0"/>
                <a:ea typeface="Montserrat Semi" charset="0"/>
                <a:cs typeface="Montserrat Semi" charset="0"/>
                <a:sym typeface="Poppins Medium" charset="0"/>
              </a:rPr>
              <a:t>contents</a:t>
            </a:r>
            <a:r>
              <a:rPr lang="en-US" altLang="x-none" sz="7200" b="1" dirty="0">
                <a:solidFill>
                  <a:srgbClr val="000000"/>
                </a:solidFill>
                <a:latin typeface="Montserrat Semi" charset="0"/>
                <a:ea typeface="Montserrat Semi" charset="0"/>
                <a:cs typeface="Montserrat Semi" charset="0"/>
                <a:sym typeface="Poppins Medium" charset="0"/>
              </a:rPr>
              <a:t> of a SharePoint site</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7" name="ZoneTexte 6">
            <a:extLst>
              <a:ext uri="{FF2B5EF4-FFF2-40B4-BE49-F238E27FC236}">
                <a16:creationId xmlns:a16="http://schemas.microsoft.com/office/drawing/2014/main" id="{322CD689-1C01-4491-A053-65B1C1F88251}"/>
              </a:ext>
            </a:extLst>
          </p:cNvPr>
          <p:cNvSpPr txBox="1"/>
          <p:nvPr/>
        </p:nvSpPr>
        <p:spPr>
          <a:xfrm>
            <a:off x="526703" y="2321496"/>
            <a:ext cx="22914321" cy="6106800"/>
          </a:xfrm>
          <a:prstGeom prst="rect">
            <a:avLst/>
          </a:prstGeom>
          <a:noFill/>
        </p:spPr>
        <p:txBody>
          <a:bodyPr wrap="square">
            <a:spAutoFit/>
          </a:bodyPr>
          <a:lstStyle/>
          <a:p>
            <a:pPr>
              <a:lnSpc>
                <a:spcPct val="180000"/>
              </a:lnSpc>
              <a:defRPr/>
            </a:pPr>
            <a:r>
              <a:rPr lang="fr-FR" sz="2200" b="0" i="0" u="sng" dirty="0">
                <a:solidFill>
                  <a:srgbClr val="282828"/>
                </a:solidFill>
                <a:effectLst/>
                <a:latin typeface="Roboto"/>
              </a:rPr>
              <a:t>The top link bar</a:t>
            </a:r>
          </a:p>
          <a:p>
            <a:pPr>
              <a:lnSpc>
                <a:spcPct val="180000"/>
              </a:lnSpc>
              <a:defRPr/>
            </a:pPr>
            <a:r>
              <a:rPr lang="fr-FR" sz="2200" b="0" i="0" dirty="0">
                <a:solidFill>
                  <a:srgbClr val="282828"/>
                </a:solidFill>
                <a:effectLst/>
                <a:latin typeface="Roboto"/>
              </a:rPr>
              <a:t>The tabs at the top of the page (or top link bar) are used to distinguish a site from its subsites. When creating portal elements, creating subsites provides a well-siloed view of the information available on the portal.</a:t>
            </a:r>
          </a:p>
          <a:p>
            <a:pPr>
              <a:lnSpc>
                <a:spcPct val="180000"/>
              </a:lnSpc>
              <a:defRPr/>
            </a:pPr>
            <a:r>
              <a:rPr lang="fr-FR" sz="2200" u="sng" dirty="0">
                <a:solidFill>
                  <a:srgbClr val="292829"/>
                </a:solidFill>
                <a:latin typeface="Open Sans" charset="0"/>
                <a:ea typeface="Open Sans" charset="0"/>
                <a:cs typeface="Open Sans" charset="0"/>
              </a:rPr>
              <a:t>The Settings button</a:t>
            </a:r>
          </a:p>
          <a:p>
            <a:pPr>
              <a:lnSpc>
                <a:spcPct val="180000"/>
              </a:lnSpc>
              <a:defRPr/>
            </a:pPr>
            <a:r>
              <a:rPr lang="fr-FR" sz="2200" dirty="0">
                <a:solidFill>
                  <a:srgbClr val="292829"/>
                </a:solidFill>
                <a:latin typeface="Open Sans" charset="0"/>
                <a:ea typeface="Open Sans" charset="0"/>
                <a:cs typeface="Open Sans" charset="0"/>
              </a:rPr>
              <a:t>Finally, note the Settings button at the top right of each portal page, to the left of the user button. This button is most commonly used by administrators. It allows:</a:t>
            </a:r>
          </a:p>
          <a:p>
            <a:pPr>
              <a:lnSpc>
                <a:spcPct val="180000"/>
              </a:lnSpc>
              <a:defRPr/>
            </a:pPr>
            <a:r>
              <a:rPr lang="fr-FR" sz="2200" dirty="0">
                <a:solidFill>
                  <a:srgbClr val="292829"/>
                </a:solidFill>
                <a:latin typeface="Open Sans" charset="0"/>
                <a:ea typeface="Open Sans" charset="0"/>
                <a:cs typeface="Open Sans" charset="0"/>
              </a:rPr>
              <a:t>Change site permissions (Share With command)</a:t>
            </a:r>
          </a:p>
          <a:p>
            <a:pPr>
              <a:lnSpc>
                <a:spcPct val="180000"/>
              </a:lnSpc>
              <a:defRPr/>
            </a:pPr>
            <a:r>
              <a:rPr lang="fr-FR" sz="2200" dirty="0">
                <a:solidFill>
                  <a:srgbClr val="292829"/>
                </a:solidFill>
                <a:latin typeface="Open Sans" charset="0"/>
                <a:ea typeface="Open Sans" charset="0"/>
                <a:cs typeface="Open Sans" charset="0"/>
              </a:rPr>
              <a:t>The creation of the elements of the site (subsites, libraries, lists...) via the </a:t>
            </a:r>
            <a:r>
              <a:rPr lang="fr-FR" sz="2200" b="1" dirty="0">
                <a:solidFill>
                  <a:srgbClr val="292829"/>
                </a:solidFill>
                <a:latin typeface="Open Sans" charset="0"/>
                <a:ea typeface="Open Sans" charset="0"/>
                <a:cs typeface="Open Sans" charset="0"/>
              </a:rPr>
              <a:t>Add an application</a:t>
            </a:r>
            <a:r>
              <a:rPr lang="fr-FR" sz="2200" dirty="0">
                <a:solidFill>
                  <a:srgbClr val="292829"/>
                </a:solidFill>
                <a:latin typeface="Open Sans" charset="0"/>
                <a:ea typeface="Open Sans" charset="0"/>
                <a:cs typeface="Open Sans" charset="0"/>
              </a:rPr>
              <a:t> command;</a:t>
            </a:r>
          </a:p>
          <a:p>
            <a:pPr>
              <a:lnSpc>
                <a:spcPct val="180000"/>
              </a:lnSpc>
              <a:defRPr/>
            </a:pPr>
            <a:r>
              <a:rPr lang="fr-FR" sz="2200" dirty="0">
                <a:solidFill>
                  <a:srgbClr val="292829"/>
                </a:solidFill>
                <a:latin typeface="Open Sans" charset="0"/>
                <a:ea typeface="Open Sans" charset="0"/>
                <a:cs typeface="Open Sans" charset="0"/>
              </a:rPr>
              <a:t>Changing the order of the Web Parts to edit mode of the web pages of the portal (changing the order of the Web Parts, adding new Web Parts, removing Web Parts) using </a:t>
            </a:r>
            <a:r>
              <a:rPr lang="fr-FR" sz="2200" b="1" dirty="0">
                <a:solidFill>
                  <a:srgbClr val="292829"/>
                </a:solidFill>
                <a:latin typeface="Open Sans" charset="0"/>
                <a:ea typeface="Open Sans" charset="0"/>
                <a:cs typeface="Open Sans" charset="0"/>
              </a:rPr>
              <a:t>the Edit Page</a:t>
            </a:r>
            <a:r>
              <a:rPr lang="fr-FR" sz="2200" dirty="0">
                <a:solidFill>
                  <a:srgbClr val="292829"/>
                </a:solidFill>
                <a:latin typeface="Open Sans" charset="0"/>
                <a:ea typeface="Open Sans" charset="0"/>
                <a:cs typeface="Open Sans" charset="0"/>
              </a:rPr>
              <a:t> command;</a:t>
            </a:r>
          </a:p>
          <a:p>
            <a:pPr>
              <a:lnSpc>
                <a:spcPct val="180000"/>
              </a:lnSpc>
              <a:defRPr/>
            </a:pPr>
            <a:r>
              <a:rPr lang="fr-FR" sz="2200" dirty="0">
                <a:solidFill>
                  <a:srgbClr val="292829"/>
                </a:solidFill>
                <a:latin typeface="Open Sans" charset="0"/>
                <a:ea typeface="Open Sans" charset="0"/>
                <a:cs typeface="Open Sans" charset="0"/>
              </a:rPr>
              <a:t>Access the Site and Site Collection Administration Settings page through the </a:t>
            </a:r>
            <a:r>
              <a:rPr lang="fr-FR" sz="2200" b="1" dirty="0">
                <a:solidFill>
                  <a:srgbClr val="292829"/>
                </a:solidFill>
                <a:latin typeface="Open Sans" charset="0"/>
                <a:ea typeface="Open Sans" charset="0"/>
                <a:cs typeface="Open Sans" charset="0"/>
              </a:rPr>
              <a:t>Site Settings</a:t>
            </a:r>
            <a:r>
              <a:rPr lang="fr-FR" sz="2200" dirty="0">
                <a:solidFill>
                  <a:srgbClr val="292829"/>
                </a:solidFill>
                <a:latin typeface="Open Sans" charset="0"/>
                <a:ea typeface="Open Sans" charset="0"/>
                <a:cs typeface="Open Sans" charset="0"/>
              </a:rPr>
              <a:t> command.</a:t>
            </a:r>
          </a:p>
          <a:p>
            <a:pPr>
              <a:lnSpc>
                <a:spcPct val="180000"/>
              </a:lnSpc>
              <a:defRPr/>
            </a:pPr>
            <a:r>
              <a:rPr lang="fr-FR" sz="2200" dirty="0">
                <a:solidFill>
                  <a:srgbClr val="292829"/>
                </a:solidFill>
                <a:latin typeface="Open Sans" charset="0"/>
                <a:ea typeface="Open Sans" charset="0"/>
                <a:cs typeface="Open Sans" charset="0"/>
              </a:rPr>
              <a:t>Change the theme of a site using the </a:t>
            </a:r>
            <a:r>
              <a:rPr lang="fr-FR" sz="2200" b="1" dirty="0">
                <a:solidFill>
                  <a:srgbClr val="292829"/>
                </a:solidFill>
                <a:latin typeface="Open Sans" charset="0"/>
                <a:ea typeface="Open Sans" charset="0"/>
                <a:cs typeface="Open Sans" charset="0"/>
              </a:rPr>
              <a:t>Change Appearance</a:t>
            </a:r>
            <a:r>
              <a:rPr lang="fr-FR" sz="2200" dirty="0">
                <a:solidFill>
                  <a:srgbClr val="292829"/>
                </a:solidFill>
                <a:latin typeface="Open Sans" charset="0"/>
                <a:ea typeface="Open Sans" charset="0"/>
                <a:cs typeface="Open Sans" charset="0"/>
              </a:rPr>
              <a:t> command.</a:t>
            </a:r>
            <a:endParaRPr lang="en-US" sz="2200" dirty="0">
              <a:solidFill>
                <a:srgbClr val="292829"/>
              </a:solidFill>
              <a:latin typeface="Open Sans" charset="0"/>
              <a:ea typeface="Open Sans" charset="0"/>
              <a:cs typeface="Open Sans" charset="0"/>
            </a:endParaRPr>
          </a:p>
        </p:txBody>
      </p:sp>
      <p:pic>
        <p:nvPicPr>
          <p:cNvPr id="5" name="Image 4">
            <a:extLst>
              <a:ext uri="{FF2B5EF4-FFF2-40B4-BE49-F238E27FC236}">
                <a16:creationId xmlns:a16="http://schemas.microsoft.com/office/drawing/2014/main" id="{17E4B0D8-A196-4E00-A610-0A316A752FBA}"/>
              </a:ext>
            </a:extLst>
          </p:cNvPr>
          <p:cNvPicPr>
            <a:picLocks noChangeAspect="1"/>
          </p:cNvPicPr>
          <p:nvPr/>
        </p:nvPicPr>
        <p:blipFill>
          <a:blip r:embed="rId2"/>
          <a:stretch>
            <a:fillRect/>
          </a:stretch>
        </p:blipFill>
        <p:spPr>
          <a:xfrm>
            <a:off x="5101282" y="8438319"/>
            <a:ext cx="14794389" cy="5044417"/>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C049D4FE-70B8-48E7-A629-82A62497ABE5}"/>
              </a:ext>
            </a:extLst>
          </p:cNvPr>
          <p:cNvSpPr/>
          <p:nvPr/>
        </p:nvSpPr>
        <p:spPr bwMode="auto">
          <a:xfrm>
            <a:off x="5101282" y="8802217"/>
            <a:ext cx="3490318" cy="288032"/>
          </a:xfrm>
          <a:prstGeom prst="rect">
            <a:avLst/>
          </a:prstGeom>
          <a:noFill/>
          <a:ln w="12700" cap="flat" cmpd="sng" algn="ctr">
            <a:solidFill>
              <a:srgbClr val="FF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noFill/>
              <a:effectLst/>
              <a:latin typeface="Poppins" charset="0"/>
              <a:ea typeface="Poppins" charset="0"/>
              <a:cs typeface="Poppins" charset="0"/>
              <a:sym typeface="Poppins" charset="0"/>
            </a:endParaRPr>
          </a:p>
        </p:txBody>
      </p:sp>
      <p:sp>
        <p:nvSpPr>
          <p:cNvPr id="3" name="Ellipse 2">
            <a:extLst>
              <a:ext uri="{FF2B5EF4-FFF2-40B4-BE49-F238E27FC236}">
                <a16:creationId xmlns:a16="http://schemas.microsoft.com/office/drawing/2014/main" id="{D4DC8302-6DFD-497A-A03B-B7F4A149EC43}"/>
              </a:ext>
            </a:extLst>
          </p:cNvPr>
          <p:cNvSpPr/>
          <p:nvPr/>
        </p:nvSpPr>
        <p:spPr bwMode="auto">
          <a:xfrm>
            <a:off x="18528704" y="8428296"/>
            <a:ext cx="432048" cy="373921"/>
          </a:xfrm>
          <a:prstGeom prst="ellipse">
            <a:avLst/>
          </a:prstGeom>
          <a:noFill/>
          <a:ln w="12700" cap="flat" cmpd="sng" algn="ctr">
            <a:solidFill>
              <a:srgbClr val="FF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Tree>
    <p:extLst>
      <p:ext uri="{BB962C8B-B14F-4D97-AF65-F5344CB8AC3E}">
        <p14:creationId xmlns:p14="http://schemas.microsoft.com/office/powerpoint/2010/main" val="3278533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500"/>
                                        <p:tgtEl>
                                          <p:spTgt spid="7">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500"/>
                                        <p:tgtEl>
                                          <p:spTgt spid="7">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fade">
                                      <p:cBhvr>
                                        <p:cTn id="30" dur="500"/>
                                        <p:tgtEl>
                                          <p:spTgt spid="7">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Effect transition="in" filter="fade">
                                      <p:cBhvr>
                                        <p:cTn id="33" dur="500"/>
                                        <p:tgtEl>
                                          <p:spTgt spid="7">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
                                            <p:txEl>
                                              <p:pRg st="8" end="8"/>
                                            </p:txEl>
                                          </p:spTgt>
                                        </p:tgtEl>
                                        <p:attrNameLst>
                                          <p:attrName>style.visibility</p:attrName>
                                        </p:attrNameLst>
                                      </p:cBhvr>
                                      <p:to>
                                        <p:strVal val="visible"/>
                                      </p:to>
                                    </p:set>
                                    <p:animEffect transition="in" filter="fade">
                                      <p:cBhvr>
                                        <p:cTn id="36"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Blue">
      <a:dk1>
        <a:srgbClr val="292729"/>
      </a:dk1>
      <a:lt1>
        <a:srgbClr val="FDFCFF"/>
      </a:lt1>
      <a:dk2>
        <a:srgbClr val="000000"/>
      </a:dk2>
      <a:lt2>
        <a:srgbClr val="FEFFFF"/>
      </a:lt2>
      <a:accent1>
        <a:srgbClr val="F0F4F7"/>
      </a:accent1>
      <a:accent2>
        <a:srgbClr val="C3CBD0"/>
      </a:accent2>
      <a:accent3>
        <a:srgbClr val="406FFD"/>
      </a:accent3>
      <a:accent4>
        <a:srgbClr val="406FFD"/>
      </a:accent4>
      <a:accent5>
        <a:srgbClr val="406FFD"/>
      </a:accent5>
      <a:accent6>
        <a:srgbClr val="406FFD"/>
      </a:accent6>
      <a:hlink>
        <a:srgbClr val="406FFD"/>
      </a:hlink>
      <a:folHlink>
        <a:srgbClr val="3661DF"/>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a:spPr>
      <a:bodyPr vert="horz" wrap="square" lIns="38100" tIns="38100" rIns="38100" bIns="38100" numCol="1" anchor="ctr" anchorCtr="0" compatLnSpc="1">
        <a:prstTxWarp prst="textNoShape">
          <a:avLst/>
        </a:prstTxWarp>
        <a:spAutoFit/>
      </a:bodyPr>
      <a:lstStyle>
        <a:defPPr marL="0" marR="0" indent="0" algn="l" defTabSz="825500" rtl="0" eaLnBrk="1" fontAlgn="base" latinLnBrk="0" hangingPunct="0">
          <a:lnSpc>
            <a:spcPct val="100000"/>
          </a:lnSpc>
          <a:spcBef>
            <a:spcPct val="0"/>
          </a:spcBef>
          <a:spcAft>
            <a:spcPct val="0"/>
          </a:spcAft>
          <a:buClrTx/>
          <a:buSzTx/>
          <a:buFontTx/>
          <a:buNone/>
          <a:tabLst/>
          <a:defRPr kumimoji="0" lang="x-none" altLang="x-none" sz="2000" b="0" i="0" u="none" strike="noStrike" cap="none" normalizeH="0" baseline="0">
            <a:ln>
              <a:noFill/>
            </a:ln>
            <a:solidFill>
              <a:srgbClr val="74808C"/>
            </a:solidFill>
            <a:effectLst/>
            <a:latin typeface="Poppins" charset="0"/>
            <a:ea typeface="Poppins" charset="0"/>
            <a:cs typeface="Poppins" charset="0"/>
            <a:sym typeface="Poppi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a:spPr>
      <a:bodyPr vert="horz" wrap="square" lIns="38100" tIns="38100" rIns="38100" bIns="38100" numCol="1" anchor="ctr" anchorCtr="0" compatLnSpc="1">
        <a:prstTxWarp prst="textNoShape">
          <a:avLst/>
        </a:prstTxWarp>
        <a:spAutoFit/>
      </a:bodyPr>
      <a:lstStyle>
        <a:defPPr marL="0" marR="0" indent="0" algn="l" defTabSz="825500" rtl="0" eaLnBrk="1" fontAlgn="base" latinLnBrk="0" hangingPunct="0">
          <a:lnSpc>
            <a:spcPct val="100000"/>
          </a:lnSpc>
          <a:spcBef>
            <a:spcPct val="0"/>
          </a:spcBef>
          <a:spcAft>
            <a:spcPct val="0"/>
          </a:spcAft>
          <a:buClrTx/>
          <a:buSzTx/>
          <a:buFontTx/>
          <a:buNone/>
          <a:tabLst/>
          <a:defRPr kumimoji="0" lang="x-none" altLang="x-none" sz="2000" b="0" i="0" u="none" strike="noStrike" cap="none" normalizeH="0" baseline="0">
            <a:ln>
              <a:noFill/>
            </a:ln>
            <a:solidFill>
              <a:srgbClr val="74808C"/>
            </a:solidFill>
            <a:effectLst/>
            <a:latin typeface="Poppins" charset="0"/>
            <a:ea typeface="Poppins" charset="0"/>
            <a:cs typeface="Poppins" charset="0"/>
            <a:sym typeface="Poppins"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F75D5949CB224F8E1DFCE9A2A52BD3" ma:contentTypeVersion="15" ma:contentTypeDescription="Crée un document." ma:contentTypeScope="" ma:versionID="f60a18f237de516729ef65760ee730fd">
  <xsd:schema xmlns:xsd="http://www.w3.org/2001/XMLSchema" xmlns:xs="http://www.w3.org/2001/XMLSchema" xmlns:p="http://schemas.microsoft.com/office/2006/metadata/properties" xmlns:ns2="527836fb-dd0d-4100-8339-ce537f506566" xmlns:ns3="70d28f07-6b0f-4c22-a56b-9bf303bbe28f" targetNamespace="http://schemas.microsoft.com/office/2006/metadata/properties" ma:root="true" ma:fieldsID="3ad82c767807285fe103b5277dfac14b" ns2:_="" ns3:_="">
    <xsd:import namespace="527836fb-dd0d-4100-8339-ce537f506566"/>
    <xsd:import namespace="70d28f07-6b0f-4c22-a56b-9bf303bbe28f"/>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GenerationTime" minOccurs="0"/>
                <xsd:element ref="ns2:MediaServiceEventHashCode" minOccurs="0"/>
                <xsd:element ref="ns2:MediaServiceOCR" minOccurs="0"/>
                <xsd:element ref="ns2:_ModernAudienceTargetUserField" minOccurs="0"/>
                <xsd:element ref="ns2:_ModernAudienceAadObjectI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7836fb-dd0d-4100-8339-ce537f5065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_ModernAudienceTargetUserField" ma:index="15" nillable="true" ma:displayName="Audience"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16" nillable="true" ma:displayName="AudienceIds" ma:list="{2e68873f-2736-4eca-86e1-c64098f6ef0f}" ma:internalName="_ModernAudienceAadObjectIds" ma:readOnly="true" ma:showField="_AadObjectIdForUser" ma:web="70d28f07-6b0f-4c22-a56b-9bf303bbe28f">
      <xsd:complexType>
        <xsd:complexContent>
          <xsd:extension base="dms:MultiChoiceLookup">
            <xsd:sequence>
              <xsd:element name="Value" type="dms:Lookup" maxOccurs="unbounded" minOccurs="0" nillable="true"/>
            </xsd:sequence>
          </xsd:extension>
        </xsd:complexContent>
      </xsd:complex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9fa39ea2-04cb-4669-8d92-bcedff166ac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0d28f07-6b0f-4c22-a56b-9bf303bbe28f"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80afd0d-697b-445e-bb87-594028d39a49}" ma:internalName="TaxCatchAll" ma:showField="CatchAllData" ma:web="70d28f07-6b0f-4c22-a56b-9bf303bbe28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ModernAudienceTargetUserField xmlns="527836fb-dd0d-4100-8339-ce537f506566">
      <UserInfo>
        <DisplayName/>
        <AccountId xsi:nil="true"/>
        <AccountType/>
      </UserInfo>
    </_ModernAudienceTargetUserField>
    <TaxCatchAll xmlns="70d28f07-6b0f-4c22-a56b-9bf303bbe28f" xsi:nil="true"/>
    <lcf76f155ced4ddcb4097134ff3c332f xmlns="527836fb-dd0d-4100-8339-ce537f5065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4D386F0-9EE5-40DC-86A8-647047F43B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7836fb-dd0d-4100-8339-ce537f506566"/>
    <ds:schemaRef ds:uri="70d28f07-6b0f-4c22-a56b-9bf303bbe2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93CF1A-B1D8-4BE7-8731-309C205F95BA}">
  <ds:schemaRefs>
    <ds:schemaRef ds:uri="http://schemas.microsoft.com/sharepoint/v3/contenttype/forms"/>
  </ds:schemaRefs>
</ds:datastoreItem>
</file>

<file path=customXml/itemProps3.xml><?xml version="1.0" encoding="utf-8"?>
<ds:datastoreItem xmlns:ds="http://schemas.openxmlformats.org/officeDocument/2006/customXml" ds:itemID="{5AE38CDD-55AE-4D08-A3B1-8D251B8F6D75}">
  <ds:schemaRefs>
    <ds:schemaRef ds:uri="http://schemas.microsoft.com/office/2006/metadata/properties"/>
    <ds:schemaRef ds:uri="http://purl.org/dc/dcmitype/"/>
    <ds:schemaRef ds:uri="http://purl.org/dc/terms/"/>
    <ds:schemaRef ds:uri="http://purl.org/dc/elements/1.1/"/>
    <ds:schemaRef ds:uri="http://www.w3.org/XML/1998/namespace"/>
    <ds:schemaRef ds:uri="http://schemas.openxmlformats.org/package/2006/metadata/core-properties"/>
    <ds:schemaRef ds:uri="http://schemas.microsoft.com/office/2006/documentManagement/types"/>
    <ds:schemaRef ds:uri="6c9e7efe-57f2-42c2-b18a-ea5d9224d6fc"/>
    <ds:schemaRef ds:uri="http://schemas.microsoft.com/office/infopath/2007/PartnerControls"/>
    <ds:schemaRef ds:uri="70d28f07-6b0f-4c22-a56b-9bf303bbe28f"/>
    <ds:schemaRef ds:uri="527836fb-dd0d-4100-8339-ce537f506566"/>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18772</TotalTime>
  <Words>4276</Words>
  <Application>Microsoft Office PowerPoint</Application>
  <PresentationFormat>Custom</PresentationFormat>
  <Paragraphs>428</Paragraphs>
  <Slides>30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Helvetica Neue</vt:lpstr>
      <vt:lpstr>Montserrat</vt:lpstr>
      <vt:lpstr>Montserrat Semi</vt:lpstr>
      <vt:lpstr>Open Sans</vt:lpstr>
      <vt:lpstr>Open Sans Semibold</vt:lpstr>
      <vt:lpstr>Poppins</vt:lpstr>
      <vt:lpstr>Poppins Medium</vt:lpstr>
      <vt:lpstr>Roboto</vt:lpstr>
      <vt:lpstr>Segoe UI</vt:lpstr>
      <vt:lpstr>White</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Office 365 groups</vt:lpstr>
      <vt:lpstr>Office 365 groups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Antoine Dubois</dc:creator>
  <cp:lastModifiedBy>Vikrant Bhasin</cp:lastModifiedBy>
  <cp:revision>255</cp:revision>
  <dcterms:modified xsi:type="dcterms:W3CDTF">2025-01-15T14:29:34Z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0x010100A6F75D5949CB224F8E1DFCE9A2A52BD3</vt:lpwstr>
  </property>
  <property fmtid="{D5CDD505-2E9C-101B-9397-08002B2CF9AE}" pid="3" name="Département">
    <vt:lpwstr/>
  </property>
  <property fmtid="{D5CDD505-2E9C-101B-9397-08002B2CF9AE}" pid="4" name="Department">
    <vt:lpwstr>2;#Vente|2cf97805-3bb9-4bec-af8d-478205f62ae6</vt:lpwstr>
  </property>
  <property fmtid="{D5CDD505-2E9C-101B-9397-08002B2CF9AE}" pid="5" name="MediaServiceImageTags">
    <vt:lpwstr/>
  </property>
</Properties>
</file>