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notesSlides/notesSlide57.xml" ContentType="application/vnd.openxmlformats-officedocument.presentationml.notesSlide+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tags/tag66.xml" ContentType="application/vnd.openxmlformats-officedocument.presentationml.tags+xml"/>
  <Override PartName="/ppt/notesSlides/notesSlide64.xml" ContentType="application/vnd.openxmlformats-officedocument.presentationml.notesSlide+xml"/>
  <Override PartName="/ppt/tags/tag67.xml" ContentType="application/vnd.openxmlformats-officedocument.presentationml.tags+xml"/>
  <Override PartName="/ppt/notesSlides/notesSlide65.xml" ContentType="application/vnd.openxmlformats-officedocument.presentationml.notesSlide+xml"/>
  <Override PartName="/ppt/tags/tag68.xml" ContentType="application/vnd.openxmlformats-officedocument.presentationml.tags+xml"/>
  <Override PartName="/ppt/notesSlides/notesSlide66.xml" ContentType="application/vnd.openxmlformats-officedocument.presentationml.notesSlide+xml"/>
  <Override PartName="/ppt/tags/tag69.xml" ContentType="application/vnd.openxmlformats-officedocument.presentationml.tags+xml"/>
  <Override PartName="/ppt/notesSlides/notesSlide67.xml" ContentType="application/vnd.openxmlformats-officedocument.presentationml.notesSlide+xml"/>
  <Override PartName="/ppt/tags/tag70.xml" ContentType="application/vnd.openxmlformats-officedocument.presentationml.tags+xml"/>
  <Override PartName="/ppt/notesSlides/notesSlide6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71.xml" ContentType="application/vnd.openxmlformats-officedocument.presentationml.tags+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5" r:id="rId4"/>
    <p:sldMasterId id="2147484149" r:id="rId5"/>
  </p:sldMasterIdLst>
  <p:notesMasterIdLst>
    <p:notesMasterId r:id="rId76"/>
  </p:notesMasterIdLst>
  <p:handoutMasterIdLst>
    <p:handoutMasterId r:id="rId77"/>
  </p:handoutMasterIdLst>
  <p:sldIdLst>
    <p:sldId id="426" r:id="rId6"/>
    <p:sldId id="2076137592" r:id="rId7"/>
    <p:sldId id="2076137593" r:id="rId8"/>
    <p:sldId id="2076137594" r:id="rId9"/>
    <p:sldId id="2076137518" r:id="rId10"/>
    <p:sldId id="2076137519" r:id="rId11"/>
    <p:sldId id="2076137596" r:id="rId12"/>
    <p:sldId id="2076137597" r:id="rId13"/>
    <p:sldId id="2076137520" r:id="rId14"/>
    <p:sldId id="2076137524" r:id="rId15"/>
    <p:sldId id="2076137525" r:id="rId16"/>
    <p:sldId id="2076137543" r:id="rId17"/>
    <p:sldId id="2076137517" r:id="rId18"/>
    <p:sldId id="2076137529" r:id="rId19"/>
    <p:sldId id="2076137531" r:id="rId20"/>
    <p:sldId id="2076137530" r:id="rId21"/>
    <p:sldId id="2076137527" r:id="rId22"/>
    <p:sldId id="2076137528" r:id="rId23"/>
    <p:sldId id="2147483506" r:id="rId24"/>
    <p:sldId id="2147483476" r:id="rId25"/>
    <p:sldId id="2147482431" r:id="rId26"/>
    <p:sldId id="2076137532" r:id="rId27"/>
    <p:sldId id="2076137533" r:id="rId28"/>
    <p:sldId id="2076137534" r:id="rId29"/>
    <p:sldId id="2076137535" r:id="rId30"/>
    <p:sldId id="2076137536" r:id="rId31"/>
    <p:sldId id="2076137537" r:id="rId32"/>
    <p:sldId id="2076137591" r:id="rId33"/>
    <p:sldId id="2076137544" r:id="rId34"/>
    <p:sldId id="2076137563" r:id="rId35"/>
    <p:sldId id="2076137564" r:id="rId36"/>
    <p:sldId id="2076137565" r:id="rId37"/>
    <p:sldId id="2076137566" r:id="rId38"/>
    <p:sldId id="2076137567" r:id="rId39"/>
    <p:sldId id="2076137570" r:id="rId40"/>
    <p:sldId id="2076137571" r:id="rId41"/>
    <p:sldId id="2076137572" r:id="rId42"/>
    <p:sldId id="2076137574" r:id="rId43"/>
    <p:sldId id="2147483482" r:id="rId44"/>
    <p:sldId id="2147483487" r:id="rId45"/>
    <p:sldId id="2147483488" r:id="rId46"/>
    <p:sldId id="2076137587" r:id="rId47"/>
    <p:sldId id="2147483489" r:id="rId48"/>
    <p:sldId id="2147483477" r:id="rId49"/>
    <p:sldId id="2147483479" r:id="rId50"/>
    <p:sldId id="2147483481" r:id="rId51"/>
    <p:sldId id="2076137584" r:id="rId52"/>
    <p:sldId id="2147483490" r:id="rId53"/>
    <p:sldId id="2147483491" r:id="rId54"/>
    <p:sldId id="2147483492" r:id="rId55"/>
    <p:sldId id="2147483493" r:id="rId56"/>
    <p:sldId id="2076137589" r:id="rId57"/>
    <p:sldId id="2147483502" r:id="rId58"/>
    <p:sldId id="2147483503" r:id="rId59"/>
    <p:sldId id="2147483504" r:id="rId60"/>
    <p:sldId id="2147483505" r:id="rId61"/>
    <p:sldId id="2076137588" r:id="rId62"/>
    <p:sldId id="2147483494" r:id="rId63"/>
    <p:sldId id="2147483495" r:id="rId64"/>
    <p:sldId id="2147483496" r:id="rId65"/>
    <p:sldId id="2147483497" r:id="rId66"/>
    <p:sldId id="2076137585" r:id="rId67"/>
    <p:sldId id="2147483486" r:id="rId68"/>
    <p:sldId id="2147483498" r:id="rId69"/>
    <p:sldId id="2147483499" r:id="rId70"/>
    <p:sldId id="2147483500" r:id="rId71"/>
    <p:sldId id="2147483501" r:id="rId72"/>
    <p:sldId id="2076137586" r:id="rId73"/>
    <p:sldId id="2147483508" r:id="rId74"/>
    <p:sldId id="2076137581" r:id="rId75"/>
  </p:sldIdLst>
  <p:sldSz cx="9144000" cy="5143500" type="screen16x9"/>
  <p:notesSz cx="9388475" cy="7102475"/>
  <p:custDataLst>
    <p:tags r:id="rId7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PILOTE" id="{EE536629-558E-8441-833D-07D07B08B95B}">
          <p14:sldIdLst>
            <p14:sldId id="426"/>
            <p14:sldId id="2076137592"/>
            <p14:sldId id="2076137593"/>
            <p14:sldId id="2076137594"/>
            <p14:sldId id="2076137518"/>
            <p14:sldId id="2076137519"/>
            <p14:sldId id="2076137596"/>
            <p14:sldId id="2076137597"/>
            <p14:sldId id="2076137520"/>
            <p14:sldId id="2076137524"/>
            <p14:sldId id="2076137525"/>
            <p14:sldId id="2076137543"/>
            <p14:sldId id="2076137517"/>
            <p14:sldId id="2076137529"/>
            <p14:sldId id="2076137531"/>
            <p14:sldId id="2076137530"/>
            <p14:sldId id="2076137527"/>
            <p14:sldId id="2076137528"/>
            <p14:sldId id="2147483506"/>
            <p14:sldId id="2147483476"/>
            <p14:sldId id="2147482431"/>
            <p14:sldId id="2076137532"/>
            <p14:sldId id="2076137533"/>
            <p14:sldId id="2076137534"/>
            <p14:sldId id="2076137535"/>
            <p14:sldId id="2076137536"/>
            <p14:sldId id="2076137537"/>
            <p14:sldId id="2076137591"/>
            <p14:sldId id="2076137544"/>
            <p14:sldId id="2076137563"/>
            <p14:sldId id="2076137564"/>
            <p14:sldId id="2076137565"/>
            <p14:sldId id="2076137566"/>
            <p14:sldId id="2076137567"/>
            <p14:sldId id="2076137570"/>
            <p14:sldId id="2076137571"/>
            <p14:sldId id="2076137572"/>
            <p14:sldId id="2076137574"/>
            <p14:sldId id="2147483482"/>
            <p14:sldId id="2147483487"/>
            <p14:sldId id="2147483488"/>
            <p14:sldId id="2076137587"/>
            <p14:sldId id="2147483489"/>
            <p14:sldId id="2147483477"/>
            <p14:sldId id="2147483479"/>
            <p14:sldId id="2147483481"/>
            <p14:sldId id="2076137584"/>
            <p14:sldId id="2147483490"/>
            <p14:sldId id="2147483491"/>
            <p14:sldId id="2147483492"/>
            <p14:sldId id="2147483493"/>
            <p14:sldId id="2076137589"/>
            <p14:sldId id="2147483502"/>
            <p14:sldId id="2147483503"/>
            <p14:sldId id="2147483504"/>
            <p14:sldId id="2147483505"/>
            <p14:sldId id="2076137588"/>
            <p14:sldId id="2147483494"/>
            <p14:sldId id="2147483495"/>
            <p14:sldId id="2147483496"/>
            <p14:sldId id="2147483497"/>
            <p14:sldId id="2076137585"/>
            <p14:sldId id="2147483486"/>
            <p14:sldId id="2147483498"/>
            <p14:sldId id="2147483499"/>
            <p14:sldId id="2147483500"/>
            <p14:sldId id="2147483501"/>
            <p14:sldId id="2076137586"/>
            <p14:sldId id="2147483508"/>
            <p14:sldId id="2076137581"/>
          </p14:sldIdLst>
        </p14:section>
      </p14:sectionLst>
    </p:ext>
    <p:ext uri="{EFAFB233-063F-42B5-8137-9DF3F51BA10A}">
      <p15:sldGuideLst xmlns:p15="http://schemas.microsoft.com/office/powerpoint/2012/main">
        <p15:guide id="1" orient="horz" pos="1620">
          <p15:clr>
            <a:srgbClr val="A4A3A4"/>
          </p15:clr>
        </p15:guide>
        <p15:guide id="2" pos="288" userDrawn="1">
          <p15:clr>
            <a:srgbClr val="A4A3A4"/>
          </p15:clr>
        </p15:guide>
        <p15:guide id="3" orient="horz" pos="900" userDrawn="1">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ig Segal" initials="CS" lastIdx="3" clrIdx="0">
    <p:extLst>
      <p:ext uri="{19B8F6BF-5375-455C-9EA6-DF929625EA0E}">
        <p15:presenceInfo xmlns:p15="http://schemas.microsoft.com/office/powerpoint/2012/main" userId="S-1-5-21-1281411822-3049866155-3977262260-44156" providerId="AD"/>
      </p:ext>
    </p:extLst>
  </p:cmAuthor>
  <p:cmAuthor id="2" name="Maria Constantinescu" initials="MC" lastIdx="3" clrIdx="1">
    <p:extLst>
      <p:ext uri="{19B8F6BF-5375-455C-9EA6-DF929625EA0E}">
        <p15:presenceInfo xmlns:p15="http://schemas.microsoft.com/office/powerpoint/2012/main" userId="S-1-5-21-1281411822-3049866155-3977262260-45385" providerId="AD"/>
      </p:ext>
    </p:extLst>
  </p:cmAuthor>
  <p:cmAuthor id="3" name="Ryan Ursaki" initials="RU" lastIdx="2" clrIdx="2">
    <p:extLst>
      <p:ext uri="{19B8F6BF-5375-455C-9EA6-DF929625EA0E}">
        <p15:presenceInfo xmlns:p15="http://schemas.microsoft.com/office/powerpoint/2012/main" userId="S::RUrsaki@investpsp.ca::1b006772-8654-48b2-a4b7-65a78f55838b" providerId="AD"/>
      </p:ext>
    </p:extLst>
  </p:cmAuthor>
  <p:cmAuthor id="4" name="Diane H." initials="DH" lastIdx="1" clrIdx="3">
    <p:extLst>
      <p:ext uri="{19B8F6BF-5375-455C-9EA6-DF929625EA0E}">
        <p15:presenceInfo xmlns:p15="http://schemas.microsoft.com/office/powerpoint/2012/main" userId="efbc6bf0e3ed74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599295"/>
    <a:srgbClr val="009999"/>
    <a:srgbClr val="339933"/>
    <a:srgbClr val="008DF0"/>
    <a:srgbClr val="9437FF"/>
    <a:srgbClr val="6F7AFE"/>
    <a:srgbClr val="694AEC"/>
    <a:srgbClr val="B9B9B9"/>
    <a:srgbClr val="CE3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DCB9F-5A9C-4F15-AE7D-1C1FE9E3CA54}" v="1391" dt="2025-03-05T06:26:10.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180" autoAdjust="0"/>
    <p:restoredTop sz="93311" autoAdjust="0"/>
  </p:normalViewPr>
  <p:slideViewPr>
    <p:cSldViewPr snapToGrid="0">
      <p:cViewPr>
        <p:scale>
          <a:sx n="160" d="100"/>
          <a:sy n="160" d="100"/>
        </p:scale>
        <p:origin x="1744" y="1032"/>
      </p:cViewPr>
      <p:guideLst>
        <p:guide orient="horz" pos="1620"/>
        <p:guide pos="288"/>
        <p:guide orient="horz" pos="90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0.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20DD3-6763-174F-B516-47122AAA47B7}" type="doc">
      <dgm:prSet loTypeId="urn:microsoft.com/office/officeart/2005/8/layout/default" loCatId="" qsTypeId="urn:microsoft.com/office/officeart/2005/8/quickstyle/3d7" qsCatId="3D" csTypeId="urn:microsoft.com/office/officeart/2005/8/colors/colorful1" csCatId="colorful" phldr="1"/>
      <dgm:spPr/>
      <dgm:t>
        <a:bodyPr/>
        <a:lstStyle/>
        <a:p>
          <a:endParaRPr lang="fr-CA"/>
        </a:p>
      </dgm:t>
    </dgm:pt>
    <dgm:pt modelId="{EC551B45-2CCF-9B43-B294-C932214B6DF0}">
      <dgm:prSet phldrT="[Texte]"/>
      <dgm:spPr>
        <a:solidFill>
          <a:schemeClr val="accent2">
            <a:lumMod val="60000"/>
            <a:lumOff val="40000"/>
          </a:schemeClr>
        </a:solidFill>
      </dgm:spPr>
      <dgm:t>
        <a:bodyPr/>
        <a:lstStyle/>
        <a:p>
          <a:r>
            <a:rPr lang="fr-CA" b="1" i="0" u="none" dirty="0"/>
            <a:t>« </a:t>
          </a:r>
          <a:r>
            <a:rPr lang="fr-CA" b="1" i="0" dirty="0"/>
            <a:t>Travaillez plus intelligemment, soyez plus productif, stimulez votre créativité et restez connecté aux personnes grâce à Copilot, un assistant IA qui vous suit partout et s’adapte intelligemment à vos besoins.</a:t>
          </a:r>
          <a:r>
            <a:rPr lang="fr-CA" b="1" i="0" u="none" dirty="0"/>
            <a:t>»</a:t>
          </a:r>
          <a:endParaRPr lang="fr-CA" b="1" dirty="0"/>
        </a:p>
      </dgm:t>
    </dgm:pt>
    <dgm:pt modelId="{4A7B4E1B-3C87-1945-A65E-B52820D310C9}" type="parTrans" cxnId="{28F80929-B025-4C4B-9E8A-BE0B9B6DB309}">
      <dgm:prSet/>
      <dgm:spPr/>
      <dgm:t>
        <a:bodyPr/>
        <a:lstStyle/>
        <a:p>
          <a:endParaRPr lang="fr-CA"/>
        </a:p>
      </dgm:t>
    </dgm:pt>
    <dgm:pt modelId="{5FD8A01F-0D03-9B43-920C-A225477C6E45}" type="sibTrans" cxnId="{28F80929-B025-4C4B-9E8A-BE0B9B6DB309}">
      <dgm:prSet/>
      <dgm:spPr/>
      <dgm:t>
        <a:bodyPr/>
        <a:lstStyle/>
        <a:p>
          <a:endParaRPr lang="fr-CA"/>
        </a:p>
      </dgm:t>
    </dgm:pt>
    <dgm:pt modelId="{57A814B3-1BBE-3D4A-95C9-703FF4581B37}">
      <dgm:prSet phldrT="[Texte]"/>
      <dgm:spPr>
        <a:solidFill>
          <a:schemeClr val="accent4">
            <a:lumMod val="40000"/>
            <a:lumOff val="60000"/>
          </a:schemeClr>
        </a:solidFill>
      </dgm:spPr>
      <dgm:t>
        <a:bodyPr/>
        <a:lstStyle/>
        <a:p>
          <a:r>
            <a:rPr lang="fr-CA" b="0" i="1" u="none" dirty="0"/>
            <a:t>« Nous pensons que cette nouvelle génération d’IA débloquera une nouvelle vague de croissance de la productivité. »</a:t>
          </a:r>
          <a:endParaRPr lang="fr-CA" dirty="0"/>
        </a:p>
      </dgm:t>
    </dgm:pt>
    <dgm:pt modelId="{0288B154-2F9D-D54F-AE62-AAECC9578FDB}" type="parTrans" cxnId="{2FEF38D3-F5EC-F74E-BAA0-71F9E9805357}">
      <dgm:prSet/>
      <dgm:spPr/>
      <dgm:t>
        <a:bodyPr/>
        <a:lstStyle/>
        <a:p>
          <a:endParaRPr lang="fr-CA"/>
        </a:p>
      </dgm:t>
    </dgm:pt>
    <dgm:pt modelId="{21F777F1-6F43-6C45-B20D-C104C3A64515}" type="sibTrans" cxnId="{2FEF38D3-F5EC-F74E-BAA0-71F9E9805357}">
      <dgm:prSet/>
      <dgm:spPr/>
      <dgm:t>
        <a:bodyPr/>
        <a:lstStyle/>
        <a:p>
          <a:endParaRPr lang="fr-CA"/>
        </a:p>
      </dgm:t>
    </dgm:pt>
    <dgm:pt modelId="{6C218E0B-D5E0-4648-9EEE-AB9CFDA7E0CB}">
      <dgm:prSet/>
      <dgm:spPr>
        <a:solidFill>
          <a:schemeClr val="accent6">
            <a:lumMod val="40000"/>
            <a:lumOff val="60000"/>
          </a:schemeClr>
        </a:solidFill>
      </dgm:spPr>
      <dgm:t>
        <a:bodyPr/>
        <a:lstStyle/>
        <a:p>
          <a:r>
            <a:rPr lang="fr-CA" b="0" i="0" dirty="0"/>
            <a:t>« Créez, collaborez et innovez avec l’IA incorporée dans les navigateurs de recherche que vous utilisez quotidiennement. »</a:t>
          </a:r>
        </a:p>
      </dgm:t>
    </dgm:pt>
    <dgm:pt modelId="{FBC0F73A-D1E6-C448-AF96-2E5CD136E736}" type="parTrans" cxnId="{5B713F2A-46F6-8449-9C46-5872E6A53480}">
      <dgm:prSet/>
      <dgm:spPr/>
      <dgm:t>
        <a:bodyPr/>
        <a:lstStyle/>
        <a:p>
          <a:endParaRPr lang="fr-CA"/>
        </a:p>
      </dgm:t>
    </dgm:pt>
    <dgm:pt modelId="{0834701A-62C2-CC45-9617-29D7E19569A8}" type="sibTrans" cxnId="{5B713F2A-46F6-8449-9C46-5872E6A53480}">
      <dgm:prSet/>
      <dgm:spPr/>
      <dgm:t>
        <a:bodyPr/>
        <a:lstStyle/>
        <a:p>
          <a:endParaRPr lang="fr-CA"/>
        </a:p>
      </dgm:t>
    </dgm:pt>
    <dgm:pt modelId="{D54B8044-C283-C44E-B36A-DE0658991195}">
      <dgm:prSet/>
      <dgm:spPr>
        <a:solidFill>
          <a:schemeClr val="accent5">
            <a:lumMod val="40000"/>
            <a:lumOff val="60000"/>
          </a:schemeClr>
        </a:solidFill>
      </dgm:spPr>
      <dgm:t>
        <a:bodyPr/>
        <a:lstStyle/>
        <a:p>
          <a:r>
            <a:rPr lang="fr-CA" b="1" i="0" dirty="0"/>
            <a:t>« Travaillez plus intelligemment et construisez plus rapidement. </a:t>
          </a:r>
          <a:r>
            <a:rPr lang="fr-CA" b="0" i="0" dirty="0"/>
            <a:t>Créez, modifiez et étendez des flux de travail à l’aide du langage naturel et obtenez de l’aide à partir d’une conversation basée sur l’IA. »</a:t>
          </a:r>
        </a:p>
      </dgm:t>
    </dgm:pt>
    <dgm:pt modelId="{576565FA-4015-6540-B7EA-43D6E5D703F6}" type="parTrans" cxnId="{B64F33AB-92D5-F747-B0C7-93B5B5EB1C2A}">
      <dgm:prSet/>
      <dgm:spPr/>
      <dgm:t>
        <a:bodyPr/>
        <a:lstStyle/>
        <a:p>
          <a:endParaRPr lang="fr-CA"/>
        </a:p>
      </dgm:t>
    </dgm:pt>
    <dgm:pt modelId="{DB86DC9F-6239-2342-B9A8-3656CA3220B4}" type="sibTrans" cxnId="{B64F33AB-92D5-F747-B0C7-93B5B5EB1C2A}">
      <dgm:prSet/>
      <dgm:spPr/>
      <dgm:t>
        <a:bodyPr/>
        <a:lstStyle/>
        <a:p>
          <a:endParaRPr lang="fr-CA"/>
        </a:p>
      </dgm:t>
    </dgm:pt>
    <dgm:pt modelId="{3C980459-BCAD-AF4A-88C1-DB1C5303B557}" type="pres">
      <dgm:prSet presAssocID="{EFC20DD3-6763-174F-B516-47122AAA47B7}" presName="diagram" presStyleCnt="0">
        <dgm:presLayoutVars>
          <dgm:dir/>
          <dgm:resizeHandles val="exact"/>
        </dgm:presLayoutVars>
      </dgm:prSet>
      <dgm:spPr/>
    </dgm:pt>
    <dgm:pt modelId="{46C94CC6-DB55-2A4F-8A1B-A8B1CE69321B}" type="pres">
      <dgm:prSet presAssocID="{EC551B45-2CCF-9B43-B294-C932214B6DF0}" presName="node" presStyleLbl="node1" presStyleIdx="0" presStyleCnt="4" custLinFactNeighborX="-37" custLinFactNeighborY="377">
        <dgm:presLayoutVars>
          <dgm:bulletEnabled val="1"/>
        </dgm:presLayoutVars>
      </dgm:prSet>
      <dgm:spPr/>
    </dgm:pt>
    <dgm:pt modelId="{F0ACE26C-9B82-F24B-9343-A6AFB7B40FD2}" type="pres">
      <dgm:prSet presAssocID="{5FD8A01F-0D03-9B43-920C-A225477C6E45}" presName="sibTrans" presStyleCnt="0"/>
      <dgm:spPr/>
    </dgm:pt>
    <dgm:pt modelId="{6D035D19-B9D9-7544-80A3-B7CC18C48FEE}" type="pres">
      <dgm:prSet presAssocID="{D54B8044-C283-C44E-B36A-DE0658991195}" presName="node" presStyleLbl="node1" presStyleIdx="1" presStyleCnt="4">
        <dgm:presLayoutVars>
          <dgm:bulletEnabled val="1"/>
        </dgm:presLayoutVars>
      </dgm:prSet>
      <dgm:spPr/>
    </dgm:pt>
    <dgm:pt modelId="{CE514B89-E05D-1F4A-BDB6-A8A0E5661A62}" type="pres">
      <dgm:prSet presAssocID="{DB86DC9F-6239-2342-B9A8-3656CA3220B4}" presName="sibTrans" presStyleCnt="0"/>
      <dgm:spPr/>
    </dgm:pt>
    <dgm:pt modelId="{CFACA46E-F8E5-2446-BC77-A4CE8036B173}" type="pres">
      <dgm:prSet presAssocID="{6C218E0B-D5E0-4648-9EEE-AB9CFDA7E0CB}" presName="node" presStyleLbl="node1" presStyleIdx="2" presStyleCnt="4">
        <dgm:presLayoutVars>
          <dgm:bulletEnabled val="1"/>
        </dgm:presLayoutVars>
      </dgm:prSet>
      <dgm:spPr/>
    </dgm:pt>
    <dgm:pt modelId="{EC926209-028D-ED42-B9C3-5D6E15D5BBAE}" type="pres">
      <dgm:prSet presAssocID="{0834701A-62C2-CC45-9617-29D7E19569A8}" presName="sibTrans" presStyleCnt="0"/>
      <dgm:spPr/>
    </dgm:pt>
    <dgm:pt modelId="{CAC79AE4-FC96-E645-9505-6662A0B33A99}" type="pres">
      <dgm:prSet presAssocID="{57A814B3-1BBE-3D4A-95C9-703FF4581B37}" presName="node" presStyleLbl="node1" presStyleIdx="3" presStyleCnt="4">
        <dgm:presLayoutVars>
          <dgm:bulletEnabled val="1"/>
        </dgm:presLayoutVars>
      </dgm:prSet>
      <dgm:spPr/>
    </dgm:pt>
  </dgm:ptLst>
  <dgm:cxnLst>
    <dgm:cxn modelId="{D0D3CD03-78F5-7043-9F0E-93FE2FE37232}" type="presOf" srcId="{6C218E0B-D5E0-4648-9EEE-AB9CFDA7E0CB}" destId="{CFACA46E-F8E5-2446-BC77-A4CE8036B173}" srcOrd="0" destOrd="0" presId="urn:microsoft.com/office/officeart/2005/8/layout/default"/>
    <dgm:cxn modelId="{9A043B15-63F5-5D4A-B76C-08BE02D823AE}" type="presOf" srcId="{EFC20DD3-6763-174F-B516-47122AAA47B7}" destId="{3C980459-BCAD-AF4A-88C1-DB1C5303B557}" srcOrd="0" destOrd="0" presId="urn:microsoft.com/office/officeart/2005/8/layout/default"/>
    <dgm:cxn modelId="{28F80929-B025-4C4B-9E8A-BE0B9B6DB309}" srcId="{EFC20DD3-6763-174F-B516-47122AAA47B7}" destId="{EC551B45-2CCF-9B43-B294-C932214B6DF0}" srcOrd="0" destOrd="0" parTransId="{4A7B4E1B-3C87-1945-A65E-B52820D310C9}" sibTransId="{5FD8A01F-0D03-9B43-920C-A225477C6E45}"/>
    <dgm:cxn modelId="{5B713F2A-46F6-8449-9C46-5872E6A53480}" srcId="{EFC20DD3-6763-174F-B516-47122AAA47B7}" destId="{6C218E0B-D5E0-4648-9EEE-AB9CFDA7E0CB}" srcOrd="2" destOrd="0" parTransId="{FBC0F73A-D1E6-C448-AF96-2E5CD136E736}" sibTransId="{0834701A-62C2-CC45-9617-29D7E19569A8}"/>
    <dgm:cxn modelId="{C66CE65B-D019-AD40-899D-4EAEBF0E6188}" type="presOf" srcId="{57A814B3-1BBE-3D4A-95C9-703FF4581B37}" destId="{CAC79AE4-FC96-E645-9505-6662A0B33A99}" srcOrd="0" destOrd="0" presId="urn:microsoft.com/office/officeart/2005/8/layout/default"/>
    <dgm:cxn modelId="{B63A2552-FE97-C64B-BD66-D2784FA5AD13}" type="presOf" srcId="{EC551B45-2CCF-9B43-B294-C932214B6DF0}" destId="{46C94CC6-DB55-2A4F-8A1B-A8B1CE69321B}" srcOrd="0" destOrd="0" presId="urn:microsoft.com/office/officeart/2005/8/layout/default"/>
    <dgm:cxn modelId="{B64F33AB-92D5-F747-B0C7-93B5B5EB1C2A}" srcId="{EFC20DD3-6763-174F-B516-47122AAA47B7}" destId="{D54B8044-C283-C44E-B36A-DE0658991195}" srcOrd="1" destOrd="0" parTransId="{576565FA-4015-6540-B7EA-43D6E5D703F6}" sibTransId="{DB86DC9F-6239-2342-B9A8-3656CA3220B4}"/>
    <dgm:cxn modelId="{2FEF38D3-F5EC-F74E-BAA0-71F9E9805357}" srcId="{EFC20DD3-6763-174F-B516-47122AAA47B7}" destId="{57A814B3-1BBE-3D4A-95C9-703FF4581B37}" srcOrd="3" destOrd="0" parTransId="{0288B154-2F9D-D54F-AE62-AAECC9578FDB}" sibTransId="{21F777F1-6F43-6C45-B20D-C104C3A64515}"/>
    <dgm:cxn modelId="{6E7591F5-4BA8-794C-9F3F-96D0187A0CBB}" type="presOf" srcId="{D54B8044-C283-C44E-B36A-DE0658991195}" destId="{6D035D19-B9D9-7544-80A3-B7CC18C48FEE}" srcOrd="0" destOrd="0" presId="urn:microsoft.com/office/officeart/2005/8/layout/default"/>
    <dgm:cxn modelId="{09435408-D21B-B243-8170-E18858FAF002}" type="presParOf" srcId="{3C980459-BCAD-AF4A-88C1-DB1C5303B557}" destId="{46C94CC6-DB55-2A4F-8A1B-A8B1CE69321B}" srcOrd="0" destOrd="0" presId="urn:microsoft.com/office/officeart/2005/8/layout/default"/>
    <dgm:cxn modelId="{D9621A54-F905-F941-81C5-0FF1C22F3677}" type="presParOf" srcId="{3C980459-BCAD-AF4A-88C1-DB1C5303B557}" destId="{F0ACE26C-9B82-F24B-9343-A6AFB7B40FD2}" srcOrd="1" destOrd="0" presId="urn:microsoft.com/office/officeart/2005/8/layout/default"/>
    <dgm:cxn modelId="{A5B25DBB-A194-FD4A-A698-AB4E83C5E837}" type="presParOf" srcId="{3C980459-BCAD-AF4A-88C1-DB1C5303B557}" destId="{6D035D19-B9D9-7544-80A3-B7CC18C48FEE}" srcOrd="2" destOrd="0" presId="urn:microsoft.com/office/officeart/2005/8/layout/default"/>
    <dgm:cxn modelId="{B96B2E08-4CA1-C14B-880A-C9118F76077A}" type="presParOf" srcId="{3C980459-BCAD-AF4A-88C1-DB1C5303B557}" destId="{CE514B89-E05D-1F4A-BDB6-A8A0E5661A62}" srcOrd="3" destOrd="0" presId="urn:microsoft.com/office/officeart/2005/8/layout/default"/>
    <dgm:cxn modelId="{55218E00-DBEA-FF41-BC1C-87B45BAB0FA6}" type="presParOf" srcId="{3C980459-BCAD-AF4A-88C1-DB1C5303B557}" destId="{CFACA46E-F8E5-2446-BC77-A4CE8036B173}" srcOrd="4" destOrd="0" presId="urn:microsoft.com/office/officeart/2005/8/layout/default"/>
    <dgm:cxn modelId="{503CD5B0-B6FC-2841-B411-1650F37BD3EE}" type="presParOf" srcId="{3C980459-BCAD-AF4A-88C1-DB1C5303B557}" destId="{EC926209-028D-ED42-B9C3-5D6E15D5BBAE}" srcOrd="5" destOrd="0" presId="urn:microsoft.com/office/officeart/2005/8/layout/default"/>
    <dgm:cxn modelId="{F6F3D6DD-A0C8-F94D-890F-D60630251F20}" type="presParOf" srcId="{3C980459-BCAD-AF4A-88C1-DB1C5303B557}" destId="{CAC79AE4-FC96-E645-9505-6662A0B33A99}"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A35E35-11C3-4337-ACE1-176C20C08041}"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4A8085A-9065-4318-B6C7-04C57C3C365D}">
      <dgm:prSet/>
      <dgm:spPr/>
      <dgm:t>
        <a:bodyPr/>
        <a:lstStyle/>
        <a:p>
          <a:pPr algn="ctr">
            <a:lnSpc>
              <a:spcPct val="100000"/>
            </a:lnSpc>
          </a:pPr>
          <a:r>
            <a:rPr lang="en-US" dirty="0"/>
            <a:t>Microsoft Copilot </a:t>
          </a:r>
          <a:r>
            <a:rPr lang="en-US" dirty="0" err="1"/>
            <a:t>révolutionne</a:t>
          </a:r>
          <a:r>
            <a:rPr lang="en-US" dirty="0"/>
            <a:t> la </a:t>
          </a:r>
          <a:r>
            <a:rPr lang="en-US" dirty="0" err="1"/>
            <a:t>productivité</a:t>
          </a:r>
          <a:r>
            <a:rPr lang="en-US" dirty="0"/>
            <a:t> au travail.</a:t>
          </a:r>
        </a:p>
      </dgm:t>
    </dgm:pt>
    <dgm:pt modelId="{C8AEC8F0-B0AE-4022-A0DD-6655E424A69E}" type="parTrans" cxnId="{217F680C-7958-4C1D-BA8C-BDC19EF32173}">
      <dgm:prSet/>
      <dgm:spPr/>
      <dgm:t>
        <a:bodyPr/>
        <a:lstStyle/>
        <a:p>
          <a:pPr algn="ctr"/>
          <a:endParaRPr lang="en-US"/>
        </a:p>
      </dgm:t>
    </dgm:pt>
    <dgm:pt modelId="{37670AA6-75A9-4DA9-BC4B-3E30BE7C7441}" type="sibTrans" cxnId="{217F680C-7958-4C1D-BA8C-BDC19EF32173}">
      <dgm:prSet/>
      <dgm:spPr/>
      <dgm:t>
        <a:bodyPr/>
        <a:lstStyle/>
        <a:p>
          <a:pPr algn="ctr">
            <a:lnSpc>
              <a:spcPct val="100000"/>
            </a:lnSpc>
          </a:pPr>
          <a:endParaRPr lang="en-US"/>
        </a:p>
      </dgm:t>
    </dgm:pt>
    <dgm:pt modelId="{B25B7C26-53D2-4E88-917C-CE206937CD44}">
      <dgm:prSet/>
      <dgm:spPr/>
      <dgm:t>
        <a:bodyPr/>
        <a:lstStyle/>
        <a:p>
          <a:pPr algn="ctr">
            <a:lnSpc>
              <a:spcPct val="100000"/>
            </a:lnSpc>
          </a:pPr>
          <a:r>
            <a:rPr lang="en-US" dirty="0"/>
            <a:t>Il </a:t>
          </a:r>
          <a:r>
            <a:rPr lang="en-US" dirty="0" err="1"/>
            <a:t>facilite</a:t>
          </a:r>
          <a:r>
            <a:rPr lang="en-US" dirty="0"/>
            <a:t> la </a:t>
          </a:r>
          <a:r>
            <a:rPr lang="en-US" dirty="0" err="1"/>
            <a:t>création</a:t>
          </a:r>
          <a:r>
            <a:rPr lang="en-US" dirty="0"/>
            <a:t> de </a:t>
          </a:r>
          <a:r>
            <a:rPr lang="en-US" dirty="0" err="1"/>
            <a:t>contenu</a:t>
          </a:r>
          <a:r>
            <a:rPr lang="en-US" dirty="0"/>
            <a:t> et </a:t>
          </a:r>
          <a:r>
            <a:rPr lang="en-US" dirty="0" err="1"/>
            <a:t>l'analyse</a:t>
          </a:r>
          <a:r>
            <a:rPr lang="en-US" dirty="0"/>
            <a:t> des données.</a:t>
          </a:r>
        </a:p>
      </dgm:t>
    </dgm:pt>
    <dgm:pt modelId="{3748C471-7DC6-430E-9759-FAC7BFA810C5}" type="parTrans" cxnId="{0F26EBEB-9594-4FDB-A424-81153BE35DEB}">
      <dgm:prSet/>
      <dgm:spPr/>
      <dgm:t>
        <a:bodyPr/>
        <a:lstStyle/>
        <a:p>
          <a:pPr algn="ctr"/>
          <a:endParaRPr lang="en-US"/>
        </a:p>
      </dgm:t>
    </dgm:pt>
    <dgm:pt modelId="{CCA99E60-E7F7-430F-9BCA-6E3127D69965}" type="sibTrans" cxnId="{0F26EBEB-9594-4FDB-A424-81153BE35DEB}">
      <dgm:prSet/>
      <dgm:spPr/>
      <dgm:t>
        <a:bodyPr/>
        <a:lstStyle/>
        <a:p>
          <a:pPr algn="ctr">
            <a:lnSpc>
              <a:spcPct val="100000"/>
            </a:lnSpc>
          </a:pPr>
          <a:endParaRPr lang="en-US"/>
        </a:p>
      </dgm:t>
    </dgm:pt>
    <dgm:pt modelId="{DF2C890D-2A4F-4F2C-9B4C-766A81A37528}">
      <dgm:prSet/>
      <dgm:spPr/>
      <dgm:t>
        <a:bodyPr/>
        <a:lstStyle/>
        <a:p>
          <a:pPr algn="ctr">
            <a:lnSpc>
              <a:spcPct val="100000"/>
            </a:lnSpc>
          </a:pPr>
          <a:r>
            <a:rPr lang="en-US"/>
            <a:t>L'IA de Copilot aide à la collaboration et à l'innovation.</a:t>
          </a:r>
        </a:p>
      </dgm:t>
    </dgm:pt>
    <dgm:pt modelId="{17B346B8-1B39-41D1-BECA-0ABC2CB1EAAF}" type="parTrans" cxnId="{58560E80-1C54-4316-B42E-A996BDDA1D1D}">
      <dgm:prSet/>
      <dgm:spPr/>
      <dgm:t>
        <a:bodyPr/>
        <a:lstStyle/>
        <a:p>
          <a:pPr algn="ctr"/>
          <a:endParaRPr lang="en-US"/>
        </a:p>
      </dgm:t>
    </dgm:pt>
    <dgm:pt modelId="{EB483C13-485C-4D5B-AA2D-0BCE2333B37D}" type="sibTrans" cxnId="{58560E80-1C54-4316-B42E-A996BDDA1D1D}">
      <dgm:prSet/>
      <dgm:spPr/>
      <dgm:t>
        <a:bodyPr/>
        <a:lstStyle/>
        <a:p>
          <a:pPr algn="ctr">
            <a:lnSpc>
              <a:spcPct val="100000"/>
            </a:lnSpc>
          </a:pPr>
          <a:endParaRPr lang="en-US"/>
        </a:p>
      </dgm:t>
    </dgm:pt>
    <dgm:pt modelId="{2B28A757-0CEA-4FA2-8572-FFBAB6136574}">
      <dgm:prSet/>
      <dgm:spPr/>
      <dgm:t>
        <a:bodyPr/>
        <a:lstStyle/>
        <a:p>
          <a:pPr algn="ctr">
            <a:lnSpc>
              <a:spcPct val="100000"/>
            </a:lnSpc>
          </a:pPr>
          <a:r>
            <a:rPr lang="en-US"/>
            <a:t>La sécurité et la conformité sont des priorités pour Microsoft.</a:t>
          </a:r>
        </a:p>
      </dgm:t>
    </dgm:pt>
    <dgm:pt modelId="{1A89B113-0236-41CF-A2EF-246C86300E26}" type="parTrans" cxnId="{C1B69DAA-0DB5-4639-9435-6CFF8312902F}">
      <dgm:prSet/>
      <dgm:spPr/>
      <dgm:t>
        <a:bodyPr/>
        <a:lstStyle/>
        <a:p>
          <a:pPr algn="ctr"/>
          <a:endParaRPr lang="en-US"/>
        </a:p>
      </dgm:t>
    </dgm:pt>
    <dgm:pt modelId="{0C4C3296-680B-49BB-9AE6-72206FCBE8DB}" type="sibTrans" cxnId="{C1B69DAA-0DB5-4639-9435-6CFF8312902F}">
      <dgm:prSet/>
      <dgm:spPr/>
      <dgm:t>
        <a:bodyPr/>
        <a:lstStyle/>
        <a:p>
          <a:pPr algn="ctr">
            <a:lnSpc>
              <a:spcPct val="100000"/>
            </a:lnSpc>
          </a:pPr>
          <a:endParaRPr lang="en-US"/>
        </a:p>
      </dgm:t>
    </dgm:pt>
    <dgm:pt modelId="{1E84587F-A889-4294-8B77-74B6F942CFF4}">
      <dgm:prSet/>
      <dgm:spPr/>
      <dgm:t>
        <a:bodyPr/>
        <a:lstStyle/>
        <a:p>
          <a:pPr algn="ctr">
            <a:lnSpc>
              <a:spcPct val="100000"/>
            </a:lnSpc>
          </a:pPr>
          <a:r>
            <a:rPr lang="en-US"/>
            <a:t>Copilot s'intègre parfaitement dans les applications Microsoft 365.</a:t>
          </a:r>
        </a:p>
      </dgm:t>
    </dgm:pt>
    <dgm:pt modelId="{16BCE477-55DF-42A8-9119-D78A9FEBB5FB}" type="parTrans" cxnId="{A201D5A3-EA73-4B79-B803-CD100E61234D}">
      <dgm:prSet/>
      <dgm:spPr/>
      <dgm:t>
        <a:bodyPr/>
        <a:lstStyle/>
        <a:p>
          <a:pPr algn="ctr"/>
          <a:endParaRPr lang="en-US"/>
        </a:p>
      </dgm:t>
    </dgm:pt>
    <dgm:pt modelId="{4E591CF3-2ACD-400E-814C-7C72CC30D415}" type="sibTrans" cxnId="{A201D5A3-EA73-4B79-B803-CD100E61234D}">
      <dgm:prSet/>
      <dgm:spPr/>
      <dgm:t>
        <a:bodyPr/>
        <a:lstStyle/>
        <a:p>
          <a:pPr algn="ctr"/>
          <a:endParaRPr lang="en-US"/>
        </a:p>
      </dgm:t>
    </dgm:pt>
    <dgm:pt modelId="{AE144124-F416-4399-BBB6-876439F08E84}" type="pres">
      <dgm:prSet presAssocID="{72A35E35-11C3-4337-ACE1-176C20C08041}" presName="root" presStyleCnt="0">
        <dgm:presLayoutVars>
          <dgm:dir/>
          <dgm:resizeHandles val="exact"/>
        </dgm:presLayoutVars>
      </dgm:prSet>
      <dgm:spPr/>
    </dgm:pt>
    <dgm:pt modelId="{97B9DDD6-7EA2-4CF6-8B4D-B90E38ED3C4C}" type="pres">
      <dgm:prSet presAssocID="{72A35E35-11C3-4337-ACE1-176C20C08041}" presName="container" presStyleCnt="0">
        <dgm:presLayoutVars>
          <dgm:dir/>
          <dgm:resizeHandles val="exact"/>
        </dgm:presLayoutVars>
      </dgm:prSet>
      <dgm:spPr/>
    </dgm:pt>
    <dgm:pt modelId="{CE18B190-65D2-4110-84B7-F5C3028F6559}" type="pres">
      <dgm:prSet presAssocID="{B4A8085A-9065-4318-B6C7-04C57C3C365D}" presName="compNode" presStyleCnt="0"/>
      <dgm:spPr/>
    </dgm:pt>
    <dgm:pt modelId="{5B53DA40-69C7-49FF-ACE9-D449DAE56652}" type="pres">
      <dgm:prSet presAssocID="{B4A8085A-9065-4318-B6C7-04C57C3C365D}" presName="iconBgRect" presStyleLbl="bgShp" presStyleIdx="0" presStyleCnt="5"/>
      <dgm:spPr/>
    </dgm:pt>
    <dgm:pt modelId="{68616C9B-6F34-47C7-97CB-18629C91F167}" type="pres">
      <dgm:prSet presAssocID="{B4A8085A-9065-4318-B6C7-04C57C3C365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04F3E2AC-A830-4307-A91C-AED07436E976}" type="pres">
      <dgm:prSet presAssocID="{B4A8085A-9065-4318-B6C7-04C57C3C365D}" presName="spaceRect" presStyleCnt="0"/>
      <dgm:spPr/>
    </dgm:pt>
    <dgm:pt modelId="{73CB6AAD-86BF-411F-B2FB-73DF53B68A47}" type="pres">
      <dgm:prSet presAssocID="{B4A8085A-9065-4318-B6C7-04C57C3C365D}" presName="textRect" presStyleLbl="revTx" presStyleIdx="0" presStyleCnt="5">
        <dgm:presLayoutVars>
          <dgm:chMax val="1"/>
          <dgm:chPref val="1"/>
        </dgm:presLayoutVars>
      </dgm:prSet>
      <dgm:spPr/>
    </dgm:pt>
    <dgm:pt modelId="{58790DBD-09DA-41E3-9944-0B45773EEA7C}" type="pres">
      <dgm:prSet presAssocID="{37670AA6-75A9-4DA9-BC4B-3E30BE7C7441}" presName="sibTrans" presStyleLbl="sibTrans2D1" presStyleIdx="0" presStyleCnt="0"/>
      <dgm:spPr/>
    </dgm:pt>
    <dgm:pt modelId="{229F5D80-FF1E-425F-9407-8B746771B926}" type="pres">
      <dgm:prSet presAssocID="{B25B7C26-53D2-4E88-917C-CE206937CD44}" presName="compNode" presStyleCnt="0"/>
      <dgm:spPr/>
    </dgm:pt>
    <dgm:pt modelId="{59F25E5E-C485-4B5C-9980-D9779C4A96B4}" type="pres">
      <dgm:prSet presAssocID="{B25B7C26-53D2-4E88-917C-CE206937CD44}" presName="iconBgRect" presStyleLbl="bgShp" presStyleIdx="1" presStyleCnt="5"/>
      <dgm:spPr/>
    </dgm:pt>
    <dgm:pt modelId="{7F1E9428-682A-4471-9D39-3F69F9C792B5}" type="pres">
      <dgm:prSet presAssocID="{B25B7C26-53D2-4E88-917C-CE206937CD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Écran"/>
        </a:ext>
      </dgm:extLst>
    </dgm:pt>
    <dgm:pt modelId="{84772260-5293-479D-90B6-58FF21FFA3F4}" type="pres">
      <dgm:prSet presAssocID="{B25B7C26-53D2-4E88-917C-CE206937CD44}" presName="spaceRect" presStyleCnt="0"/>
      <dgm:spPr/>
    </dgm:pt>
    <dgm:pt modelId="{2693C3DA-63F7-4B64-B2B0-C2F9394A2B5C}" type="pres">
      <dgm:prSet presAssocID="{B25B7C26-53D2-4E88-917C-CE206937CD44}" presName="textRect" presStyleLbl="revTx" presStyleIdx="1" presStyleCnt="5">
        <dgm:presLayoutVars>
          <dgm:chMax val="1"/>
          <dgm:chPref val="1"/>
        </dgm:presLayoutVars>
      </dgm:prSet>
      <dgm:spPr/>
    </dgm:pt>
    <dgm:pt modelId="{E492B13A-B6D4-4047-A87F-37EAB1B04372}" type="pres">
      <dgm:prSet presAssocID="{CCA99E60-E7F7-430F-9BCA-6E3127D69965}" presName="sibTrans" presStyleLbl="sibTrans2D1" presStyleIdx="0" presStyleCnt="0"/>
      <dgm:spPr/>
    </dgm:pt>
    <dgm:pt modelId="{E35EFF0D-45F2-409D-BDA9-D47ADFE4EAD7}" type="pres">
      <dgm:prSet presAssocID="{DF2C890D-2A4F-4F2C-9B4C-766A81A37528}" presName="compNode" presStyleCnt="0"/>
      <dgm:spPr/>
    </dgm:pt>
    <dgm:pt modelId="{9077DFAC-36D6-452E-B347-7A3EA2AFB2F6}" type="pres">
      <dgm:prSet presAssocID="{DF2C890D-2A4F-4F2C-9B4C-766A81A37528}" presName="iconBgRect" presStyleLbl="bgShp" presStyleIdx="2" presStyleCnt="5"/>
      <dgm:spPr/>
    </dgm:pt>
    <dgm:pt modelId="{C01A8109-9B78-4D13-ADBA-C861CDCEC3F0}" type="pres">
      <dgm:prSet presAssocID="{DF2C890D-2A4F-4F2C-9B4C-766A81A375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édical"/>
        </a:ext>
      </dgm:extLst>
    </dgm:pt>
    <dgm:pt modelId="{3AA5F3A6-3E33-4679-99E0-C805E5B285B7}" type="pres">
      <dgm:prSet presAssocID="{DF2C890D-2A4F-4F2C-9B4C-766A81A37528}" presName="spaceRect" presStyleCnt="0"/>
      <dgm:spPr/>
    </dgm:pt>
    <dgm:pt modelId="{521805C2-6D7B-4013-949D-E23D008D70A1}" type="pres">
      <dgm:prSet presAssocID="{DF2C890D-2A4F-4F2C-9B4C-766A81A37528}" presName="textRect" presStyleLbl="revTx" presStyleIdx="2" presStyleCnt="5">
        <dgm:presLayoutVars>
          <dgm:chMax val="1"/>
          <dgm:chPref val="1"/>
        </dgm:presLayoutVars>
      </dgm:prSet>
      <dgm:spPr/>
    </dgm:pt>
    <dgm:pt modelId="{C7AD2386-8010-4959-A24D-0454D387094C}" type="pres">
      <dgm:prSet presAssocID="{EB483C13-485C-4D5B-AA2D-0BCE2333B37D}" presName="sibTrans" presStyleLbl="sibTrans2D1" presStyleIdx="0" presStyleCnt="0"/>
      <dgm:spPr/>
    </dgm:pt>
    <dgm:pt modelId="{83BE1A1E-0431-44A1-B5CF-82910D98599C}" type="pres">
      <dgm:prSet presAssocID="{2B28A757-0CEA-4FA2-8572-FFBAB6136574}" presName="compNode" presStyleCnt="0"/>
      <dgm:spPr/>
    </dgm:pt>
    <dgm:pt modelId="{66941CD0-BEEF-4C0C-B581-C18A4B31726F}" type="pres">
      <dgm:prSet presAssocID="{2B28A757-0CEA-4FA2-8572-FFBAB6136574}" presName="iconBgRect" presStyleLbl="bgShp" presStyleIdx="3" presStyleCnt="5"/>
      <dgm:spPr/>
    </dgm:pt>
    <dgm:pt modelId="{16DFD304-85B1-4642-8A15-B59EF0692D47}" type="pres">
      <dgm:prSet presAssocID="{2B28A757-0CEA-4FA2-8572-FFBAB613657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ste de contrôle"/>
        </a:ext>
      </dgm:extLst>
    </dgm:pt>
    <dgm:pt modelId="{DA1CB321-03F5-4FDB-902F-0110DA2D7F65}" type="pres">
      <dgm:prSet presAssocID="{2B28A757-0CEA-4FA2-8572-FFBAB6136574}" presName="spaceRect" presStyleCnt="0"/>
      <dgm:spPr/>
    </dgm:pt>
    <dgm:pt modelId="{05D8CE71-B2BA-4E71-8534-5F4F7A61F56C}" type="pres">
      <dgm:prSet presAssocID="{2B28A757-0CEA-4FA2-8572-FFBAB6136574}" presName="textRect" presStyleLbl="revTx" presStyleIdx="3" presStyleCnt="5">
        <dgm:presLayoutVars>
          <dgm:chMax val="1"/>
          <dgm:chPref val="1"/>
        </dgm:presLayoutVars>
      </dgm:prSet>
      <dgm:spPr/>
    </dgm:pt>
    <dgm:pt modelId="{41617FA9-DC96-43BC-B9CC-F53EEE75DA5F}" type="pres">
      <dgm:prSet presAssocID="{0C4C3296-680B-49BB-9AE6-72206FCBE8DB}" presName="sibTrans" presStyleLbl="sibTrans2D1" presStyleIdx="0" presStyleCnt="0"/>
      <dgm:spPr/>
    </dgm:pt>
    <dgm:pt modelId="{833D107E-A5A1-4602-8BB6-AD60E09ABCB5}" type="pres">
      <dgm:prSet presAssocID="{1E84587F-A889-4294-8B77-74B6F942CFF4}" presName="compNode" presStyleCnt="0"/>
      <dgm:spPr/>
    </dgm:pt>
    <dgm:pt modelId="{573A1E4A-7E43-4E53-BD8B-63BAE4905712}" type="pres">
      <dgm:prSet presAssocID="{1E84587F-A889-4294-8B77-74B6F942CFF4}" presName="iconBgRect" presStyleLbl="bgShp" presStyleIdx="4" presStyleCnt="5"/>
      <dgm:spPr/>
    </dgm:pt>
    <dgm:pt modelId="{DBC52BE8-01D2-416F-87F8-660B0C5F8F6A}" type="pres">
      <dgm:prSet presAssocID="{1E84587F-A889-4294-8B77-74B6F942CFF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uage"/>
        </a:ext>
      </dgm:extLst>
    </dgm:pt>
    <dgm:pt modelId="{862B1D23-BA94-4156-A87C-C0A4070CC989}" type="pres">
      <dgm:prSet presAssocID="{1E84587F-A889-4294-8B77-74B6F942CFF4}" presName="spaceRect" presStyleCnt="0"/>
      <dgm:spPr/>
    </dgm:pt>
    <dgm:pt modelId="{B9945653-DBB1-4AD6-8CA9-665E84E0483D}" type="pres">
      <dgm:prSet presAssocID="{1E84587F-A889-4294-8B77-74B6F942CFF4}" presName="textRect" presStyleLbl="revTx" presStyleIdx="4" presStyleCnt="5">
        <dgm:presLayoutVars>
          <dgm:chMax val="1"/>
          <dgm:chPref val="1"/>
        </dgm:presLayoutVars>
      </dgm:prSet>
      <dgm:spPr/>
    </dgm:pt>
  </dgm:ptLst>
  <dgm:cxnLst>
    <dgm:cxn modelId="{217F680C-7958-4C1D-BA8C-BDC19EF32173}" srcId="{72A35E35-11C3-4337-ACE1-176C20C08041}" destId="{B4A8085A-9065-4318-B6C7-04C57C3C365D}" srcOrd="0" destOrd="0" parTransId="{C8AEC8F0-B0AE-4022-A0DD-6655E424A69E}" sibTransId="{37670AA6-75A9-4DA9-BC4B-3E30BE7C7441}"/>
    <dgm:cxn modelId="{31376115-9E97-324C-AAD7-AEC81421AA24}" type="presOf" srcId="{2B28A757-0CEA-4FA2-8572-FFBAB6136574}" destId="{05D8CE71-B2BA-4E71-8534-5F4F7A61F56C}" srcOrd="0" destOrd="0" presId="urn:microsoft.com/office/officeart/2018/2/layout/IconCircleList"/>
    <dgm:cxn modelId="{A7DBC61D-D3C0-F243-9C99-2484FBE0E423}" type="presOf" srcId="{CCA99E60-E7F7-430F-9BCA-6E3127D69965}" destId="{E492B13A-B6D4-4047-A87F-37EAB1B04372}" srcOrd="0" destOrd="0" presId="urn:microsoft.com/office/officeart/2018/2/layout/IconCircleList"/>
    <dgm:cxn modelId="{744C411F-85A8-4347-901D-F0E9829B9C9C}" type="presOf" srcId="{1E84587F-A889-4294-8B77-74B6F942CFF4}" destId="{B9945653-DBB1-4AD6-8CA9-665E84E0483D}" srcOrd="0" destOrd="0" presId="urn:microsoft.com/office/officeart/2018/2/layout/IconCircleList"/>
    <dgm:cxn modelId="{5A7F0E2E-404D-374F-ABF6-A53AEF41F3DB}" type="presOf" srcId="{EB483C13-485C-4D5B-AA2D-0BCE2333B37D}" destId="{C7AD2386-8010-4959-A24D-0454D387094C}" srcOrd="0" destOrd="0" presId="urn:microsoft.com/office/officeart/2018/2/layout/IconCircleList"/>
    <dgm:cxn modelId="{9E7A425F-AF96-6A4C-9EA1-0CB5549BFBF1}" type="presOf" srcId="{DF2C890D-2A4F-4F2C-9B4C-766A81A37528}" destId="{521805C2-6D7B-4013-949D-E23D008D70A1}" srcOrd="0" destOrd="0" presId="urn:microsoft.com/office/officeart/2018/2/layout/IconCircleList"/>
    <dgm:cxn modelId="{C248E351-0883-3C49-A056-433C7E6A8C95}" type="presOf" srcId="{37670AA6-75A9-4DA9-BC4B-3E30BE7C7441}" destId="{58790DBD-09DA-41E3-9944-0B45773EEA7C}" srcOrd="0" destOrd="0" presId="urn:microsoft.com/office/officeart/2018/2/layout/IconCircleList"/>
    <dgm:cxn modelId="{FFCA947A-F9AB-004A-AFD5-4D298BDE4193}" type="presOf" srcId="{72A35E35-11C3-4337-ACE1-176C20C08041}" destId="{AE144124-F416-4399-BBB6-876439F08E84}" srcOrd="0" destOrd="0" presId="urn:microsoft.com/office/officeart/2018/2/layout/IconCircleList"/>
    <dgm:cxn modelId="{58560E80-1C54-4316-B42E-A996BDDA1D1D}" srcId="{72A35E35-11C3-4337-ACE1-176C20C08041}" destId="{DF2C890D-2A4F-4F2C-9B4C-766A81A37528}" srcOrd="2" destOrd="0" parTransId="{17B346B8-1B39-41D1-BECA-0ABC2CB1EAAF}" sibTransId="{EB483C13-485C-4D5B-AA2D-0BCE2333B37D}"/>
    <dgm:cxn modelId="{AD37ED93-24B2-F04D-BE74-689E2CD5A83F}" type="presOf" srcId="{B25B7C26-53D2-4E88-917C-CE206937CD44}" destId="{2693C3DA-63F7-4B64-B2B0-C2F9394A2B5C}" srcOrd="0" destOrd="0" presId="urn:microsoft.com/office/officeart/2018/2/layout/IconCircleList"/>
    <dgm:cxn modelId="{BEE043A2-78D8-8C42-92E2-6134159E74B1}" type="presOf" srcId="{0C4C3296-680B-49BB-9AE6-72206FCBE8DB}" destId="{41617FA9-DC96-43BC-B9CC-F53EEE75DA5F}" srcOrd="0" destOrd="0" presId="urn:microsoft.com/office/officeart/2018/2/layout/IconCircleList"/>
    <dgm:cxn modelId="{A201D5A3-EA73-4B79-B803-CD100E61234D}" srcId="{72A35E35-11C3-4337-ACE1-176C20C08041}" destId="{1E84587F-A889-4294-8B77-74B6F942CFF4}" srcOrd="4" destOrd="0" parTransId="{16BCE477-55DF-42A8-9119-D78A9FEBB5FB}" sibTransId="{4E591CF3-2ACD-400E-814C-7C72CC30D415}"/>
    <dgm:cxn modelId="{C1B69DAA-0DB5-4639-9435-6CFF8312902F}" srcId="{72A35E35-11C3-4337-ACE1-176C20C08041}" destId="{2B28A757-0CEA-4FA2-8572-FFBAB6136574}" srcOrd="3" destOrd="0" parTransId="{1A89B113-0236-41CF-A2EF-246C86300E26}" sibTransId="{0C4C3296-680B-49BB-9AE6-72206FCBE8DB}"/>
    <dgm:cxn modelId="{353E7AE6-7684-B841-A8C0-F4D9423F4477}" type="presOf" srcId="{B4A8085A-9065-4318-B6C7-04C57C3C365D}" destId="{73CB6AAD-86BF-411F-B2FB-73DF53B68A47}" srcOrd="0" destOrd="0" presId="urn:microsoft.com/office/officeart/2018/2/layout/IconCircleList"/>
    <dgm:cxn modelId="{0F26EBEB-9594-4FDB-A424-81153BE35DEB}" srcId="{72A35E35-11C3-4337-ACE1-176C20C08041}" destId="{B25B7C26-53D2-4E88-917C-CE206937CD44}" srcOrd="1" destOrd="0" parTransId="{3748C471-7DC6-430E-9759-FAC7BFA810C5}" sibTransId="{CCA99E60-E7F7-430F-9BCA-6E3127D69965}"/>
    <dgm:cxn modelId="{646EB7C4-0EAF-E640-8371-09D21A0E89DA}" type="presParOf" srcId="{AE144124-F416-4399-BBB6-876439F08E84}" destId="{97B9DDD6-7EA2-4CF6-8B4D-B90E38ED3C4C}" srcOrd="0" destOrd="0" presId="urn:microsoft.com/office/officeart/2018/2/layout/IconCircleList"/>
    <dgm:cxn modelId="{CD31C77C-B5B0-344A-B5D0-082D994AFDDB}" type="presParOf" srcId="{97B9DDD6-7EA2-4CF6-8B4D-B90E38ED3C4C}" destId="{CE18B190-65D2-4110-84B7-F5C3028F6559}" srcOrd="0" destOrd="0" presId="urn:microsoft.com/office/officeart/2018/2/layout/IconCircleList"/>
    <dgm:cxn modelId="{34E1D267-01C2-0749-9DDA-5403A5FD36A2}" type="presParOf" srcId="{CE18B190-65D2-4110-84B7-F5C3028F6559}" destId="{5B53DA40-69C7-49FF-ACE9-D449DAE56652}" srcOrd="0" destOrd="0" presId="urn:microsoft.com/office/officeart/2018/2/layout/IconCircleList"/>
    <dgm:cxn modelId="{715DC7B1-DC1E-A640-81C5-46482FAC3A8F}" type="presParOf" srcId="{CE18B190-65D2-4110-84B7-F5C3028F6559}" destId="{68616C9B-6F34-47C7-97CB-18629C91F167}" srcOrd="1" destOrd="0" presId="urn:microsoft.com/office/officeart/2018/2/layout/IconCircleList"/>
    <dgm:cxn modelId="{A30E1E54-2E0E-CD4D-BC74-C83DFD9D6456}" type="presParOf" srcId="{CE18B190-65D2-4110-84B7-F5C3028F6559}" destId="{04F3E2AC-A830-4307-A91C-AED07436E976}" srcOrd="2" destOrd="0" presId="urn:microsoft.com/office/officeart/2018/2/layout/IconCircleList"/>
    <dgm:cxn modelId="{75967224-7CB9-EF40-A244-F861A1D0CC9B}" type="presParOf" srcId="{CE18B190-65D2-4110-84B7-F5C3028F6559}" destId="{73CB6AAD-86BF-411F-B2FB-73DF53B68A47}" srcOrd="3" destOrd="0" presId="urn:microsoft.com/office/officeart/2018/2/layout/IconCircleList"/>
    <dgm:cxn modelId="{7137FD9D-A38C-BD4B-A445-F7F97347AA0A}" type="presParOf" srcId="{97B9DDD6-7EA2-4CF6-8B4D-B90E38ED3C4C}" destId="{58790DBD-09DA-41E3-9944-0B45773EEA7C}" srcOrd="1" destOrd="0" presId="urn:microsoft.com/office/officeart/2018/2/layout/IconCircleList"/>
    <dgm:cxn modelId="{C88E7867-443A-FE49-A1BA-A09B1C24D324}" type="presParOf" srcId="{97B9DDD6-7EA2-4CF6-8B4D-B90E38ED3C4C}" destId="{229F5D80-FF1E-425F-9407-8B746771B926}" srcOrd="2" destOrd="0" presId="urn:microsoft.com/office/officeart/2018/2/layout/IconCircleList"/>
    <dgm:cxn modelId="{5DA28AFA-5CFC-014C-959F-6CADD9B445F7}" type="presParOf" srcId="{229F5D80-FF1E-425F-9407-8B746771B926}" destId="{59F25E5E-C485-4B5C-9980-D9779C4A96B4}" srcOrd="0" destOrd="0" presId="urn:microsoft.com/office/officeart/2018/2/layout/IconCircleList"/>
    <dgm:cxn modelId="{16FA1172-8B89-704A-BB09-50103F60EAB7}" type="presParOf" srcId="{229F5D80-FF1E-425F-9407-8B746771B926}" destId="{7F1E9428-682A-4471-9D39-3F69F9C792B5}" srcOrd="1" destOrd="0" presId="urn:microsoft.com/office/officeart/2018/2/layout/IconCircleList"/>
    <dgm:cxn modelId="{84A60EEB-8EFE-1941-8BFD-E11844719C75}" type="presParOf" srcId="{229F5D80-FF1E-425F-9407-8B746771B926}" destId="{84772260-5293-479D-90B6-58FF21FFA3F4}" srcOrd="2" destOrd="0" presId="urn:microsoft.com/office/officeart/2018/2/layout/IconCircleList"/>
    <dgm:cxn modelId="{F7745551-A592-2B4B-A1D6-0E45058180E5}" type="presParOf" srcId="{229F5D80-FF1E-425F-9407-8B746771B926}" destId="{2693C3DA-63F7-4B64-B2B0-C2F9394A2B5C}" srcOrd="3" destOrd="0" presId="urn:microsoft.com/office/officeart/2018/2/layout/IconCircleList"/>
    <dgm:cxn modelId="{E5E20C07-1768-6942-8B73-505F47D06CD6}" type="presParOf" srcId="{97B9DDD6-7EA2-4CF6-8B4D-B90E38ED3C4C}" destId="{E492B13A-B6D4-4047-A87F-37EAB1B04372}" srcOrd="3" destOrd="0" presId="urn:microsoft.com/office/officeart/2018/2/layout/IconCircleList"/>
    <dgm:cxn modelId="{DEE3157C-4B28-AF4E-98D9-D4D917627A3F}" type="presParOf" srcId="{97B9DDD6-7EA2-4CF6-8B4D-B90E38ED3C4C}" destId="{E35EFF0D-45F2-409D-BDA9-D47ADFE4EAD7}" srcOrd="4" destOrd="0" presId="urn:microsoft.com/office/officeart/2018/2/layout/IconCircleList"/>
    <dgm:cxn modelId="{154555A6-2179-2E46-89CB-53EC80503BE5}" type="presParOf" srcId="{E35EFF0D-45F2-409D-BDA9-D47ADFE4EAD7}" destId="{9077DFAC-36D6-452E-B347-7A3EA2AFB2F6}" srcOrd="0" destOrd="0" presId="urn:microsoft.com/office/officeart/2018/2/layout/IconCircleList"/>
    <dgm:cxn modelId="{672B41D2-1A29-7544-90E8-1BC8022B64E6}" type="presParOf" srcId="{E35EFF0D-45F2-409D-BDA9-D47ADFE4EAD7}" destId="{C01A8109-9B78-4D13-ADBA-C861CDCEC3F0}" srcOrd="1" destOrd="0" presId="urn:microsoft.com/office/officeart/2018/2/layout/IconCircleList"/>
    <dgm:cxn modelId="{33601E73-93A9-264A-A588-2FB227C9DC28}" type="presParOf" srcId="{E35EFF0D-45F2-409D-BDA9-D47ADFE4EAD7}" destId="{3AA5F3A6-3E33-4679-99E0-C805E5B285B7}" srcOrd="2" destOrd="0" presId="urn:microsoft.com/office/officeart/2018/2/layout/IconCircleList"/>
    <dgm:cxn modelId="{21E3B397-E362-4B44-90F8-911781AAACE6}" type="presParOf" srcId="{E35EFF0D-45F2-409D-BDA9-D47ADFE4EAD7}" destId="{521805C2-6D7B-4013-949D-E23D008D70A1}" srcOrd="3" destOrd="0" presId="urn:microsoft.com/office/officeart/2018/2/layout/IconCircleList"/>
    <dgm:cxn modelId="{51DD7674-2BD3-744E-8FDC-9F93334D1AA6}" type="presParOf" srcId="{97B9DDD6-7EA2-4CF6-8B4D-B90E38ED3C4C}" destId="{C7AD2386-8010-4959-A24D-0454D387094C}" srcOrd="5" destOrd="0" presId="urn:microsoft.com/office/officeart/2018/2/layout/IconCircleList"/>
    <dgm:cxn modelId="{4BC7A643-B72A-4C4D-928C-C56BEC0A1C61}" type="presParOf" srcId="{97B9DDD6-7EA2-4CF6-8B4D-B90E38ED3C4C}" destId="{83BE1A1E-0431-44A1-B5CF-82910D98599C}" srcOrd="6" destOrd="0" presId="urn:microsoft.com/office/officeart/2018/2/layout/IconCircleList"/>
    <dgm:cxn modelId="{7F7F127F-36FD-4E47-A114-AB350AD3FAE2}" type="presParOf" srcId="{83BE1A1E-0431-44A1-B5CF-82910D98599C}" destId="{66941CD0-BEEF-4C0C-B581-C18A4B31726F}" srcOrd="0" destOrd="0" presId="urn:microsoft.com/office/officeart/2018/2/layout/IconCircleList"/>
    <dgm:cxn modelId="{52D66616-5BD5-1047-B6A6-B54E0BAEFFFE}" type="presParOf" srcId="{83BE1A1E-0431-44A1-B5CF-82910D98599C}" destId="{16DFD304-85B1-4642-8A15-B59EF0692D47}" srcOrd="1" destOrd="0" presId="urn:microsoft.com/office/officeart/2018/2/layout/IconCircleList"/>
    <dgm:cxn modelId="{E35599C7-1F29-1944-A112-C8117EA1EF31}" type="presParOf" srcId="{83BE1A1E-0431-44A1-B5CF-82910D98599C}" destId="{DA1CB321-03F5-4FDB-902F-0110DA2D7F65}" srcOrd="2" destOrd="0" presId="urn:microsoft.com/office/officeart/2018/2/layout/IconCircleList"/>
    <dgm:cxn modelId="{61F1ECD4-B05C-5041-9E7A-B3E2CD9D28B3}" type="presParOf" srcId="{83BE1A1E-0431-44A1-B5CF-82910D98599C}" destId="{05D8CE71-B2BA-4E71-8534-5F4F7A61F56C}" srcOrd="3" destOrd="0" presId="urn:microsoft.com/office/officeart/2018/2/layout/IconCircleList"/>
    <dgm:cxn modelId="{71FBD5B2-828C-0A4F-9BBC-E51B3EEB0F01}" type="presParOf" srcId="{97B9DDD6-7EA2-4CF6-8B4D-B90E38ED3C4C}" destId="{41617FA9-DC96-43BC-B9CC-F53EEE75DA5F}" srcOrd="7" destOrd="0" presId="urn:microsoft.com/office/officeart/2018/2/layout/IconCircleList"/>
    <dgm:cxn modelId="{05BA002B-C72C-F24F-AF39-738AC8D12747}" type="presParOf" srcId="{97B9DDD6-7EA2-4CF6-8B4D-B90E38ED3C4C}" destId="{833D107E-A5A1-4602-8BB6-AD60E09ABCB5}" srcOrd="8" destOrd="0" presId="urn:microsoft.com/office/officeart/2018/2/layout/IconCircleList"/>
    <dgm:cxn modelId="{504306D5-2371-F645-9DDF-C50291BF9218}" type="presParOf" srcId="{833D107E-A5A1-4602-8BB6-AD60E09ABCB5}" destId="{573A1E4A-7E43-4E53-BD8B-63BAE4905712}" srcOrd="0" destOrd="0" presId="urn:microsoft.com/office/officeart/2018/2/layout/IconCircleList"/>
    <dgm:cxn modelId="{E0C51D7D-1ED6-8743-99E6-3F00C8301730}" type="presParOf" srcId="{833D107E-A5A1-4602-8BB6-AD60E09ABCB5}" destId="{DBC52BE8-01D2-416F-87F8-660B0C5F8F6A}" srcOrd="1" destOrd="0" presId="urn:microsoft.com/office/officeart/2018/2/layout/IconCircleList"/>
    <dgm:cxn modelId="{F5D720AB-0C9B-6B41-AABB-30E223A97F7B}" type="presParOf" srcId="{833D107E-A5A1-4602-8BB6-AD60E09ABCB5}" destId="{862B1D23-BA94-4156-A87C-C0A4070CC989}" srcOrd="2" destOrd="0" presId="urn:microsoft.com/office/officeart/2018/2/layout/IconCircleList"/>
    <dgm:cxn modelId="{E3E878CC-B8AC-7A45-8D04-D92FD1C31640}" type="presParOf" srcId="{833D107E-A5A1-4602-8BB6-AD60E09ABCB5}" destId="{B9945653-DBB1-4AD6-8CA9-665E84E0483D}"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4721A6-45C2-5A4E-B1A7-F8BE13EE7CCD}"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fr-CA"/>
        </a:p>
      </dgm:t>
    </dgm:pt>
    <dgm:pt modelId="{4996CBCE-41EF-8649-B38B-2158BEAE12DD}">
      <dgm:prSet phldrT="[Texte]"/>
      <dgm:spPr>
        <a:solidFill>
          <a:srgbClr val="E792DB"/>
        </a:solidFill>
        <a:ln>
          <a:solidFill>
            <a:schemeClr val="accent5">
              <a:lumMod val="60000"/>
              <a:lumOff val="40000"/>
            </a:schemeClr>
          </a:solidFill>
        </a:ln>
      </dgm:spPr>
      <dgm:t>
        <a:bodyPr/>
        <a:lstStyle/>
        <a:p>
          <a:r>
            <a:rPr lang="fr-CA" dirty="0"/>
            <a:t>1</a:t>
          </a:r>
        </a:p>
      </dgm:t>
    </dgm:pt>
    <dgm:pt modelId="{3493D0D3-F08B-2A41-9C93-7F4400E4AC31}" type="parTrans" cxnId="{6FB6E8B5-44DC-2946-B0EF-5C798DA00E80}">
      <dgm:prSet/>
      <dgm:spPr/>
      <dgm:t>
        <a:bodyPr/>
        <a:lstStyle/>
        <a:p>
          <a:endParaRPr lang="fr-CA"/>
        </a:p>
      </dgm:t>
    </dgm:pt>
    <dgm:pt modelId="{CC98AE9F-122B-2447-9BD4-A9034497B796}" type="sibTrans" cxnId="{6FB6E8B5-44DC-2946-B0EF-5C798DA00E80}">
      <dgm:prSet/>
      <dgm:spPr/>
      <dgm:t>
        <a:bodyPr/>
        <a:lstStyle/>
        <a:p>
          <a:endParaRPr lang="fr-CA"/>
        </a:p>
      </dgm:t>
    </dgm:pt>
    <dgm:pt modelId="{EC3F636B-69AE-0144-9572-9FEC4DC1B5D7}">
      <dgm:prSet phldrT="[Texte]" custT="1"/>
      <dgm:spPr>
        <a:ln>
          <a:solidFill>
            <a:schemeClr val="accent5">
              <a:lumMod val="60000"/>
              <a:lumOff val="40000"/>
            </a:schemeClr>
          </a:solidFill>
        </a:ln>
      </dgm:spPr>
      <dgm:t>
        <a:bodyPr/>
        <a:lstStyle/>
        <a:p>
          <a:pPr>
            <a:buFontTx/>
            <a:buNone/>
          </a:pPr>
          <a:r>
            <a:rPr lang="fr-CA" sz="1800" b="1" dirty="0"/>
            <a:t>Une productivité renforcée</a:t>
          </a:r>
        </a:p>
      </dgm:t>
    </dgm:pt>
    <dgm:pt modelId="{8951BE40-46B4-AF4C-9FD2-5B07C3064262}" type="parTrans" cxnId="{33C77599-0FA1-8048-BC10-B7E6052E3A8D}">
      <dgm:prSet/>
      <dgm:spPr/>
      <dgm:t>
        <a:bodyPr/>
        <a:lstStyle/>
        <a:p>
          <a:endParaRPr lang="fr-CA"/>
        </a:p>
      </dgm:t>
    </dgm:pt>
    <dgm:pt modelId="{3905EC15-6B96-EE4F-B262-043165A4C70C}" type="sibTrans" cxnId="{33C77599-0FA1-8048-BC10-B7E6052E3A8D}">
      <dgm:prSet/>
      <dgm:spPr/>
      <dgm:t>
        <a:bodyPr/>
        <a:lstStyle/>
        <a:p>
          <a:endParaRPr lang="fr-CA"/>
        </a:p>
      </dgm:t>
    </dgm:pt>
    <dgm:pt modelId="{72272776-CBE4-624B-9F40-C8CE96C87F7B}">
      <dgm:prSet phldrT="[Texte]" custT="1"/>
      <dgm:spPr>
        <a:ln>
          <a:solidFill>
            <a:schemeClr val="accent5">
              <a:lumMod val="60000"/>
              <a:lumOff val="40000"/>
            </a:schemeClr>
          </a:solidFill>
        </a:ln>
      </dgm:spPr>
      <dgm:t>
        <a:bodyPr/>
        <a:lstStyle/>
        <a:p>
          <a:r>
            <a:rPr lang="fr-CA" sz="1200" b="0" i="0" u="none" dirty="0"/>
            <a:t>Se concentrer sur l’essentiel : De l’intelligence inter-applications qui fonctionne parfaitement sur l’ensemble de vos données.</a:t>
          </a:r>
          <a:endParaRPr lang="fr-CA" sz="1200" dirty="0"/>
        </a:p>
      </dgm:t>
    </dgm:pt>
    <dgm:pt modelId="{0990CD03-F6F3-4943-AA1D-1D09FC779CE7}" type="parTrans" cxnId="{0FB49238-E500-D049-BEA1-87962A200C95}">
      <dgm:prSet/>
      <dgm:spPr/>
      <dgm:t>
        <a:bodyPr/>
        <a:lstStyle/>
        <a:p>
          <a:endParaRPr lang="fr-CA"/>
        </a:p>
      </dgm:t>
    </dgm:pt>
    <dgm:pt modelId="{2EE8347F-C908-844F-97C7-98DF3B1D99EC}" type="sibTrans" cxnId="{0FB49238-E500-D049-BEA1-87962A200C95}">
      <dgm:prSet/>
      <dgm:spPr/>
      <dgm:t>
        <a:bodyPr/>
        <a:lstStyle/>
        <a:p>
          <a:endParaRPr lang="fr-CA"/>
        </a:p>
      </dgm:t>
    </dgm:pt>
    <dgm:pt modelId="{70B1ECFD-5B94-9245-AAAE-6693480E3D2D}">
      <dgm:prSet phldrT="[Texte]"/>
      <dgm:spPr>
        <a:solidFill>
          <a:schemeClr val="accent1">
            <a:lumMod val="40000"/>
            <a:lumOff val="60000"/>
          </a:schemeClr>
        </a:solidFill>
        <a:ln>
          <a:solidFill>
            <a:schemeClr val="accent4">
              <a:lumMod val="60000"/>
              <a:lumOff val="40000"/>
            </a:schemeClr>
          </a:solidFill>
        </a:ln>
      </dgm:spPr>
      <dgm:t>
        <a:bodyPr/>
        <a:lstStyle/>
        <a:p>
          <a:r>
            <a:rPr lang="fr-CA" dirty="0"/>
            <a:t>2</a:t>
          </a:r>
        </a:p>
      </dgm:t>
    </dgm:pt>
    <dgm:pt modelId="{293CFBBF-4479-C347-BC47-F214D135BC23}" type="parTrans" cxnId="{9B83725F-EAC1-3C46-8073-9C4FE90780A3}">
      <dgm:prSet/>
      <dgm:spPr/>
      <dgm:t>
        <a:bodyPr/>
        <a:lstStyle/>
        <a:p>
          <a:endParaRPr lang="fr-CA"/>
        </a:p>
      </dgm:t>
    </dgm:pt>
    <dgm:pt modelId="{329CCFC7-355C-2A41-B20E-8D19615B546F}" type="sibTrans" cxnId="{9B83725F-EAC1-3C46-8073-9C4FE90780A3}">
      <dgm:prSet/>
      <dgm:spPr/>
      <dgm:t>
        <a:bodyPr/>
        <a:lstStyle/>
        <a:p>
          <a:endParaRPr lang="fr-CA"/>
        </a:p>
      </dgm:t>
    </dgm:pt>
    <dgm:pt modelId="{D1956646-D499-814C-AB64-5F45480C95EC}">
      <dgm:prSet phldrT="[Texte]" custT="1"/>
      <dgm:spPr>
        <a:ln>
          <a:solidFill>
            <a:schemeClr val="accent4">
              <a:lumMod val="60000"/>
              <a:lumOff val="40000"/>
            </a:schemeClr>
          </a:solidFill>
        </a:ln>
      </dgm:spPr>
      <dgm:t>
        <a:bodyPr/>
        <a:lstStyle/>
        <a:p>
          <a:pPr>
            <a:buFontTx/>
            <a:buNone/>
          </a:pPr>
          <a:r>
            <a:rPr lang="fr-CA" sz="1800" b="1" dirty="0"/>
            <a:t>Une créativité amplifiée</a:t>
          </a:r>
        </a:p>
      </dgm:t>
    </dgm:pt>
    <dgm:pt modelId="{1DB4CB17-6F13-C84F-B643-B6B0E01F1DAE}" type="parTrans" cxnId="{D0B266A4-B3E3-0746-855A-8FDE914B38E2}">
      <dgm:prSet/>
      <dgm:spPr/>
      <dgm:t>
        <a:bodyPr/>
        <a:lstStyle/>
        <a:p>
          <a:endParaRPr lang="fr-CA"/>
        </a:p>
      </dgm:t>
    </dgm:pt>
    <dgm:pt modelId="{FB6DE45E-D814-AE47-9A65-0B22A3C54948}" type="sibTrans" cxnId="{D0B266A4-B3E3-0746-855A-8FDE914B38E2}">
      <dgm:prSet/>
      <dgm:spPr/>
      <dgm:t>
        <a:bodyPr/>
        <a:lstStyle/>
        <a:p>
          <a:endParaRPr lang="fr-CA"/>
        </a:p>
      </dgm:t>
    </dgm:pt>
    <dgm:pt modelId="{084A5DCF-4D6C-7B49-90F5-EBD52444D549}">
      <dgm:prSet phldrT="[Texte]" custT="1"/>
      <dgm:spPr>
        <a:ln>
          <a:solidFill>
            <a:schemeClr val="accent4">
              <a:lumMod val="60000"/>
              <a:lumOff val="40000"/>
            </a:schemeClr>
          </a:solidFill>
        </a:ln>
      </dgm:spPr>
      <dgm:t>
        <a:bodyPr/>
        <a:lstStyle/>
        <a:p>
          <a:r>
            <a:rPr lang="fr-CA" sz="1200" b="0" i="0" u="none" dirty="0"/>
            <a:t>Rédiger, Modifier et Résumer du contenu</a:t>
          </a:r>
          <a:endParaRPr lang="fr-CA" sz="1200" dirty="0"/>
        </a:p>
      </dgm:t>
    </dgm:pt>
    <dgm:pt modelId="{F5A428C1-263E-6540-B3C1-918EAFFFBC7E}" type="parTrans" cxnId="{DB1FBB71-8045-494B-84C6-2148E77763C3}">
      <dgm:prSet/>
      <dgm:spPr/>
      <dgm:t>
        <a:bodyPr/>
        <a:lstStyle/>
        <a:p>
          <a:endParaRPr lang="fr-CA"/>
        </a:p>
      </dgm:t>
    </dgm:pt>
    <dgm:pt modelId="{03E8A912-49CE-414E-A0EC-D4B685D527FD}" type="sibTrans" cxnId="{DB1FBB71-8045-494B-84C6-2148E77763C3}">
      <dgm:prSet/>
      <dgm:spPr/>
      <dgm:t>
        <a:bodyPr/>
        <a:lstStyle/>
        <a:p>
          <a:endParaRPr lang="fr-CA"/>
        </a:p>
      </dgm:t>
    </dgm:pt>
    <dgm:pt modelId="{F7E29037-3016-DE41-B535-A658BE0756A2}">
      <dgm:prSet phldrT="[Texte]"/>
      <dgm:spPr>
        <a:solidFill>
          <a:schemeClr val="accent3">
            <a:lumMod val="40000"/>
            <a:lumOff val="60000"/>
          </a:schemeClr>
        </a:solidFill>
        <a:ln>
          <a:solidFill>
            <a:schemeClr val="accent6">
              <a:lumMod val="60000"/>
              <a:lumOff val="40000"/>
            </a:schemeClr>
          </a:solidFill>
        </a:ln>
      </dgm:spPr>
      <dgm:t>
        <a:bodyPr/>
        <a:lstStyle/>
        <a:p>
          <a:r>
            <a:rPr lang="fr-CA" dirty="0"/>
            <a:t>3</a:t>
          </a:r>
        </a:p>
      </dgm:t>
    </dgm:pt>
    <dgm:pt modelId="{D54D5392-D412-D747-890D-1A9F4C638F3F}" type="parTrans" cxnId="{DEBABC6F-8A44-BC4B-925D-4F32DBEC4145}">
      <dgm:prSet/>
      <dgm:spPr/>
      <dgm:t>
        <a:bodyPr/>
        <a:lstStyle/>
        <a:p>
          <a:endParaRPr lang="fr-CA"/>
        </a:p>
      </dgm:t>
    </dgm:pt>
    <dgm:pt modelId="{578A735A-6392-CF48-BDAB-8CCE9F7D4F61}" type="sibTrans" cxnId="{DEBABC6F-8A44-BC4B-925D-4F32DBEC4145}">
      <dgm:prSet/>
      <dgm:spPr/>
      <dgm:t>
        <a:bodyPr/>
        <a:lstStyle/>
        <a:p>
          <a:endParaRPr lang="fr-CA"/>
        </a:p>
      </dgm:t>
    </dgm:pt>
    <dgm:pt modelId="{C8676242-F658-104F-8B0D-004C23C3D249}">
      <dgm:prSet phldrT="[Texte]" custT="1"/>
      <dgm:spPr>
        <a:ln>
          <a:solidFill>
            <a:schemeClr val="accent6">
              <a:lumMod val="60000"/>
              <a:lumOff val="40000"/>
            </a:schemeClr>
          </a:solidFill>
        </a:ln>
      </dgm:spPr>
      <dgm:t>
        <a:bodyPr/>
        <a:lstStyle/>
        <a:p>
          <a:pPr>
            <a:buNone/>
          </a:pPr>
          <a:r>
            <a:rPr lang="fr-CA" sz="1800" b="1" dirty="0"/>
            <a:t>Une sécurité de Confiance</a:t>
          </a:r>
        </a:p>
      </dgm:t>
    </dgm:pt>
    <dgm:pt modelId="{53B10085-A4CA-DE4F-B2B5-DA21B9B462E3}" type="parTrans" cxnId="{2AB47509-8747-AA41-B675-FC2636B30183}">
      <dgm:prSet/>
      <dgm:spPr/>
      <dgm:t>
        <a:bodyPr/>
        <a:lstStyle/>
        <a:p>
          <a:endParaRPr lang="fr-CA"/>
        </a:p>
      </dgm:t>
    </dgm:pt>
    <dgm:pt modelId="{6F054C7E-9D29-6844-BBE6-1F33FA26DF3A}" type="sibTrans" cxnId="{2AB47509-8747-AA41-B675-FC2636B30183}">
      <dgm:prSet/>
      <dgm:spPr/>
      <dgm:t>
        <a:bodyPr/>
        <a:lstStyle/>
        <a:p>
          <a:endParaRPr lang="fr-CA"/>
        </a:p>
      </dgm:t>
    </dgm:pt>
    <dgm:pt modelId="{D207092F-A686-9C4E-BB34-02DEDFCE1404}">
      <dgm:prSet phldrT="[Texte]" custT="1"/>
      <dgm:spPr>
        <a:ln>
          <a:solidFill>
            <a:schemeClr val="accent6">
              <a:lumMod val="60000"/>
              <a:lumOff val="40000"/>
            </a:schemeClr>
          </a:solidFill>
        </a:ln>
      </dgm:spPr>
      <dgm:t>
        <a:bodyPr/>
        <a:lstStyle/>
        <a:p>
          <a:r>
            <a:rPr lang="fr-CA" sz="1200" b="0" i="0" u="none" dirty="0"/>
            <a:t>Copilot hérite des politiques de sécurité, de conformité et de confidentialité que vous avez définies dans Microsoft 365.</a:t>
          </a:r>
          <a:endParaRPr lang="fr-CA" sz="1200" dirty="0"/>
        </a:p>
      </dgm:t>
    </dgm:pt>
    <dgm:pt modelId="{474B3CC9-65AB-F041-A660-5998532C1CD1}" type="parTrans" cxnId="{A3E30B21-B02D-674F-A2B7-F6AA7AB75ABC}">
      <dgm:prSet/>
      <dgm:spPr/>
      <dgm:t>
        <a:bodyPr/>
        <a:lstStyle/>
        <a:p>
          <a:endParaRPr lang="fr-CA"/>
        </a:p>
      </dgm:t>
    </dgm:pt>
    <dgm:pt modelId="{E2C6D0F6-4D5A-EF43-BE57-5C53560F4CB4}" type="sibTrans" cxnId="{A3E30B21-B02D-674F-A2B7-F6AA7AB75ABC}">
      <dgm:prSet/>
      <dgm:spPr/>
      <dgm:t>
        <a:bodyPr/>
        <a:lstStyle/>
        <a:p>
          <a:endParaRPr lang="fr-CA"/>
        </a:p>
      </dgm:t>
    </dgm:pt>
    <dgm:pt modelId="{1FBD096C-D357-E240-9CD6-8AE9C09FE8F4}">
      <dgm:prSet phldrT="[Texte]" custT="1"/>
      <dgm:spPr>
        <a:ln>
          <a:solidFill>
            <a:schemeClr val="accent5">
              <a:lumMod val="60000"/>
              <a:lumOff val="40000"/>
            </a:schemeClr>
          </a:solidFill>
        </a:ln>
      </dgm:spPr>
      <dgm:t>
        <a:bodyPr/>
        <a:lstStyle/>
        <a:p>
          <a:r>
            <a:rPr lang="fr-CA" sz="1200" dirty="0"/>
            <a:t>Obtenir des conseils et suggestions pour communiquer</a:t>
          </a:r>
        </a:p>
      </dgm:t>
    </dgm:pt>
    <dgm:pt modelId="{A99765EA-5282-3F45-8105-83D87F3069A6}" type="parTrans" cxnId="{E3BDB468-A176-C743-9C5A-D7E2F09EE554}">
      <dgm:prSet/>
      <dgm:spPr/>
      <dgm:t>
        <a:bodyPr/>
        <a:lstStyle/>
        <a:p>
          <a:endParaRPr lang="fr-CA"/>
        </a:p>
      </dgm:t>
    </dgm:pt>
    <dgm:pt modelId="{A0887864-5483-9744-ADAB-217B580AC822}" type="sibTrans" cxnId="{E3BDB468-A176-C743-9C5A-D7E2F09EE554}">
      <dgm:prSet/>
      <dgm:spPr/>
      <dgm:t>
        <a:bodyPr/>
        <a:lstStyle/>
        <a:p>
          <a:endParaRPr lang="fr-CA"/>
        </a:p>
      </dgm:t>
    </dgm:pt>
    <dgm:pt modelId="{FCF86353-3FAA-BC4E-9077-378409A6A063}">
      <dgm:prSet phldrT="[Texte]" custT="1"/>
      <dgm:spPr>
        <a:ln>
          <a:solidFill>
            <a:schemeClr val="accent4">
              <a:lumMod val="60000"/>
              <a:lumOff val="40000"/>
            </a:schemeClr>
          </a:solidFill>
        </a:ln>
      </dgm:spPr>
      <dgm:t>
        <a:bodyPr/>
        <a:lstStyle/>
        <a:p>
          <a:r>
            <a:rPr lang="fr-CA" sz="1200" b="0" i="0" u="none" dirty="0"/>
            <a:t>Transformez du contenu écrit en une présentation multimédia</a:t>
          </a:r>
          <a:endParaRPr lang="fr-CA" sz="1200" dirty="0"/>
        </a:p>
      </dgm:t>
    </dgm:pt>
    <dgm:pt modelId="{77EE5606-1E6F-5B41-8D25-62203AF613CD}" type="parTrans" cxnId="{C74F738F-4366-A948-80DC-AF25A3F8E8B8}">
      <dgm:prSet/>
      <dgm:spPr/>
      <dgm:t>
        <a:bodyPr/>
        <a:lstStyle/>
        <a:p>
          <a:endParaRPr lang="fr-CA"/>
        </a:p>
      </dgm:t>
    </dgm:pt>
    <dgm:pt modelId="{2892E44A-EE11-704D-9D9F-5BFC3B66972E}" type="sibTrans" cxnId="{C74F738F-4366-A948-80DC-AF25A3F8E8B8}">
      <dgm:prSet/>
      <dgm:spPr/>
      <dgm:t>
        <a:bodyPr/>
        <a:lstStyle/>
        <a:p>
          <a:endParaRPr lang="fr-CA"/>
        </a:p>
      </dgm:t>
    </dgm:pt>
    <dgm:pt modelId="{71D0BEDE-0C25-9043-8114-4B043D7E4244}">
      <dgm:prSet phldrT="[Texte]" custT="1"/>
      <dgm:spPr>
        <a:ln>
          <a:solidFill>
            <a:schemeClr val="accent4">
              <a:lumMod val="60000"/>
              <a:lumOff val="40000"/>
            </a:schemeClr>
          </a:solidFill>
        </a:ln>
      </dgm:spPr>
      <dgm:t>
        <a:bodyPr/>
        <a:lstStyle/>
        <a:p>
          <a:r>
            <a:rPr lang="fr-CA" sz="1200" b="0" i="0" u="none" dirty="0"/>
            <a:t>Analyser et explorer des données pour créer des représentations et des illustrations de projets.</a:t>
          </a:r>
          <a:endParaRPr lang="fr-CA" sz="1200" dirty="0"/>
        </a:p>
      </dgm:t>
    </dgm:pt>
    <dgm:pt modelId="{C25BFA0E-BCF1-B54B-9089-E5D2F5DA055C}" type="parTrans" cxnId="{CD38B25F-E28D-D148-BBC2-17FC7BD792CF}">
      <dgm:prSet/>
      <dgm:spPr/>
      <dgm:t>
        <a:bodyPr/>
        <a:lstStyle/>
        <a:p>
          <a:endParaRPr lang="fr-CA"/>
        </a:p>
      </dgm:t>
    </dgm:pt>
    <dgm:pt modelId="{12921872-0DF4-894D-9695-80BB14EE6020}" type="sibTrans" cxnId="{CD38B25F-E28D-D148-BBC2-17FC7BD792CF}">
      <dgm:prSet/>
      <dgm:spPr/>
      <dgm:t>
        <a:bodyPr/>
        <a:lstStyle/>
        <a:p>
          <a:endParaRPr lang="fr-CA"/>
        </a:p>
      </dgm:t>
    </dgm:pt>
    <dgm:pt modelId="{ED09DC25-C874-BC48-A4D6-E418A6B35CFA}">
      <dgm:prSet phldrT="[Texte]" custT="1"/>
      <dgm:spPr>
        <a:ln>
          <a:solidFill>
            <a:schemeClr val="accent6">
              <a:lumMod val="60000"/>
              <a:lumOff val="40000"/>
            </a:schemeClr>
          </a:solidFill>
        </a:ln>
      </dgm:spPr>
      <dgm:t>
        <a:bodyPr/>
        <a:lstStyle/>
        <a:p>
          <a:r>
            <a:rPr lang="fr-CA" sz="1200" dirty="0"/>
            <a:t> Accéder en sécurité à de meilleures réponses aux invites : obtenir des réponses précises et pertinentes</a:t>
          </a:r>
        </a:p>
      </dgm:t>
    </dgm:pt>
    <dgm:pt modelId="{6AB8F8C9-C9E1-4E4B-94B1-BC17FFCF9619}" type="parTrans" cxnId="{B78EFDE0-48C8-6543-9EE8-52EA320A1835}">
      <dgm:prSet/>
      <dgm:spPr/>
      <dgm:t>
        <a:bodyPr/>
        <a:lstStyle/>
        <a:p>
          <a:endParaRPr lang="fr-CA"/>
        </a:p>
      </dgm:t>
    </dgm:pt>
    <dgm:pt modelId="{78AC5A2F-D74D-4E46-B8B9-AC6B770497A6}" type="sibTrans" cxnId="{B78EFDE0-48C8-6543-9EE8-52EA320A1835}">
      <dgm:prSet/>
      <dgm:spPr/>
      <dgm:t>
        <a:bodyPr/>
        <a:lstStyle/>
        <a:p>
          <a:endParaRPr lang="fr-CA"/>
        </a:p>
      </dgm:t>
    </dgm:pt>
    <dgm:pt modelId="{9FE70294-4FC8-D043-91A4-AF2C9EC184D6}" type="pres">
      <dgm:prSet presAssocID="{2C4721A6-45C2-5A4E-B1A7-F8BE13EE7CCD}" presName="linearFlow" presStyleCnt="0">
        <dgm:presLayoutVars>
          <dgm:dir/>
          <dgm:animLvl val="lvl"/>
          <dgm:resizeHandles val="exact"/>
        </dgm:presLayoutVars>
      </dgm:prSet>
      <dgm:spPr/>
    </dgm:pt>
    <dgm:pt modelId="{7ACB443B-2E08-0542-BEFA-3CC7498DD102}" type="pres">
      <dgm:prSet presAssocID="{4996CBCE-41EF-8649-B38B-2158BEAE12DD}" presName="composite" presStyleCnt="0"/>
      <dgm:spPr/>
    </dgm:pt>
    <dgm:pt modelId="{A8BC3930-545C-2841-99E7-95483A13C6D2}" type="pres">
      <dgm:prSet presAssocID="{4996CBCE-41EF-8649-B38B-2158BEAE12DD}" presName="parentText" presStyleLbl="alignNode1" presStyleIdx="0" presStyleCnt="3" custScaleX="100161" custLinFactNeighborY="-4026">
        <dgm:presLayoutVars>
          <dgm:chMax val="1"/>
          <dgm:bulletEnabled val="1"/>
        </dgm:presLayoutVars>
      </dgm:prSet>
      <dgm:spPr/>
    </dgm:pt>
    <dgm:pt modelId="{3D2727DA-282F-CF46-B985-6CEAEF28D53A}" type="pres">
      <dgm:prSet presAssocID="{4996CBCE-41EF-8649-B38B-2158BEAE12DD}" presName="descendantText" presStyleLbl="alignAcc1" presStyleIdx="0" presStyleCnt="3" custScaleY="117272">
        <dgm:presLayoutVars>
          <dgm:bulletEnabled val="1"/>
        </dgm:presLayoutVars>
      </dgm:prSet>
      <dgm:spPr/>
    </dgm:pt>
    <dgm:pt modelId="{FBF36E78-65E7-5F43-A8F1-E1613BF6CC48}" type="pres">
      <dgm:prSet presAssocID="{CC98AE9F-122B-2447-9BD4-A9034497B796}" presName="sp" presStyleCnt="0"/>
      <dgm:spPr/>
    </dgm:pt>
    <dgm:pt modelId="{3AC90A7A-D659-0B4A-A7C5-CD8AD95D87A6}" type="pres">
      <dgm:prSet presAssocID="{70B1ECFD-5B94-9245-AAAE-6693480E3D2D}" presName="composite" presStyleCnt="0"/>
      <dgm:spPr/>
    </dgm:pt>
    <dgm:pt modelId="{3FA90D68-1B76-694C-B2A5-14477D0D6BC4}" type="pres">
      <dgm:prSet presAssocID="{70B1ECFD-5B94-9245-AAAE-6693480E3D2D}" presName="parentText" presStyleLbl="alignNode1" presStyleIdx="1" presStyleCnt="3" custLinFactNeighborY="-2684">
        <dgm:presLayoutVars>
          <dgm:chMax val="1"/>
          <dgm:bulletEnabled val="1"/>
        </dgm:presLayoutVars>
      </dgm:prSet>
      <dgm:spPr/>
    </dgm:pt>
    <dgm:pt modelId="{63679E11-C1D4-6947-9731-F424BB06573F}" type="pres">
      <dgm:prSet presAssocID="{70B1ECFD-5B94-9245-AAAE-6693480E3D2D}" presName="descendantText" presStyleLbl="alignAcc1" presStyleIdx="1" presStyleCnt="3" custScaleY="131399">
        <dgm:presLayoutVars>
          <dgm:bulletEnabled val="1"/>
        </dgm:presLayoutVars>
      </dgm:prSet>
      <dgm:spPr/>
    </dgm:pt>
    <dgm:pt modelId="{FC82AE4E-271A-9B41-9D3B-73184580785F}" type="pres">
      <dgm:prSet presAssocID="{329CCFC7-355C-2A41-B20E-8D19615B546F}" presName="sp" presStyleCnt="0"/>
      <dgm:spPr/>
    </dgm:pt>
    <dgm:pt modelId="{8926C4D4-8554-FE44-B29A-7CEBF666641A}" type="pres">
      <dgm:prSet presAssocID="{F7E29037-3016-DE41-B535-A658BE0756A2}" presName="composite" presStyleCnt="0"/>
      <dgm:spPr/>
    </dgm:pt>
    <dgm:pt modelId="{E6EA571A-BF0D-104C-8238-65CE9F1168F8}" type="pres">
      <dgm:prSet presAssocID="{F7E29037-3016-DE41-B535-A658BE0756A2}" presName="parentText" presStyleLbl="alignNode1" presStyleIdx="2" presStyleCnt="3" custLinFactNeighborY="-5368">
        <dgm:presLayoutVars>
          <dgm:chMax val="1"/>
          <dgm:bulletEnabled val="1"/>
        </dgm:presLayoutVars>
      </dgm:prSet>
      <dgm:spPr/>
    </dgm:pt>
    <dgm:pt modelId="{5FD53D61-A53D-5549-8ED9-852242C82E52}" type="pres">
      <dgm:prSet presAssocID="{F7E29037-3016-DE41-B535-A658BE0756A2}" presName="descendantText" presStyleLbl="alignAcc1" presStyleIdx="2" presStyleCnt="3" custScaleY="138112">
        <dgm:presLayoutVars>
          <dgm:bulletEnabled val="1"/>
        </dgm:presLayoutVars>
      </dgm:prSet>
      <dgm:spPr/>
    </dgm:pt>
  </dgm:ptLst>
  <dgm:cxnLst>
    <dgm:cxn modelId="{2AB47509-8747-AA41-B675-FC2636B30183}" srcId="{F7E29037-3016-DE41-B535-A658BE0756A2}" destId="{C8676242-F658-104F-8B0D-004C23C3D249}" srcOrd="0" destOrd="0" parTransId="{53B10085-A4CA-DE4F-B2B5-DA21B9B462E3}" sibTransId="{6F054C7E-9D29-6844-BBE6-1F33FA26DF3A}"/>
    <dgm:cxn modelId="{A3E30B21-B02D-674F-A2B7-F6AA7AB75ABC}" srcId="{F7E29037-3016-DE41-B535-A658BE0756A2}" destId="{D207092F-A686-9C4E-BB34-02DEDFCE1404}" srcOrd="1" destOrd="0" parTransId="{474B3CC9-65AB-F041-A660-5998532C1CD1}" sibTransId="{E2C6D0F6-4D5A-EF43-BE57-5C53560F4CB4}"/>
    <dgm:cxn modelId="{0FB49238-E500-D049-BEA1-87962A200C95}" srcId="{4996CBCE-41EF-8649-B38B-2158BEAE12DD}" destId="{72272776-CBE4-624B-9F40-C8CE96C87F7B}" srcOrd="1" destOrd="0" parTransId="{0990CD03-F6F3-4943-AA1D-1D09FC779CE7}" sibTransId="{2EE8347F-C908-844F-97C7-98DF3B1D99EC}"/>
    <dgm:cxn modelId="{E4FDA238-87CC-8B48-A35F-2338ED52FE83}" type="presOf" srcId="{72272776-CBE4-624B-9F40-C8CE96C87F7B}" destId="{3D2727DA-282F-CF46-B985-6CEAEF28D53A}" srcOrd="0" destOrd="1" presId="urn:microsoft.com/office/officeart/2005/8/layout/chevron2"/>
    <dgm:cxn modelId="{DC01145B-8D26-184C-A198-057F8F654D04}" type="presOf" srcId="{71D0BEDE-0C25-9043-8114-4B043D7E4244}" destId="{63679E11-C1D4-6947-9731-F424BB06573F}" srcOrd="0" destOrd="3" presId="urn:microsoft.com/office/officeart/2005/8/layout/chevron2"/>
    <dgm:cxn modelId="{5780B25E-50E6-4D40-B7FB-B815D76E10FE}" type="presOf" srcId="{FCF86353-3FAA-BC4E-9077-378409A6A063}" destId="{63679E11-C1D4-6947-9731-F424BB06573F}" srcOrd="0" destOrd="2" presId="urn:microsoft.com/office/officeart/2005/8/layout/chevron2"/>
    <dgm:cxn modelId="{9B83725F-EAC1-3C46-8073-9C4FE90780A3}" srcId="{2C4721A6-45C2-5A4E-B1A7-F8BE13EE7CCD}" destId="{70B1ECFD-5B94-9245-AAAE-6693480E3D2D}" srcOrd="1" destOrd="0" parTransId="{293CFBBF-4479-C347-BC47-F214D135BC23}" sibTransId="{329CCFC7-355C-2A41-B20E-8D19615B546F}"/>
    <dgm:cxn modelId="{CD38B25F-E28D-D148-BBC2-17FC7BD792CF}" srcId="{70B1ECFD-5B94-9245-AAAE-6693480E3D2D}" destId="{71D0BEDE-0C25-9043-8114-4B043D7E4244}" srcOrd="3" destOrd="0" parTransId="{C25BFA0E-BCF1-B54B-9089-E5D2F5DA055C}" sibTransId="{12921872-0DF4-894D-9695-80BB14EE6020}"/>
    <dgm:cxn modelId="{CF5E4964-407B-574B-B79E-2E905864FD0D}" type="presOf" srcId="{084A5DCF-4D6C-7B49-90F5-EBD52444D549}" destId="{63679E11-C1D4-6947-9731-F424BB06573F}" srcOrd="0" destOrd="1" presId="urn:microsoft.com/office/officeart/2005/8/layout/chevron2"/>
    <dgm:cxn modelId="{E3BDB468-A176-C743-9C5A-D7E2F09EE554}" srcId="{4996CBCE-41EF-8649-B38B-2158BEAE12DD}" destId="{1FBD096C-D357-E240-9CD6-8AE9C09FE8F4}" srcOrd="2" destOrd="0" parTransId="{A99765EA-5282-3F45-8105-83D87F3069A6}" sibTransId="{A0887864-5483-9744-ADAB-217B580AC822}"/>
    <dgm:cxn modelId="{F7C8AE6E-B0AB-474F-9905-9BC4D19CE464}" type="presOf" srcId="{ED09DC25-C874-BC48-A4D6-E418A6B35CFA}" destId="{5FD53D61-A53D-5549-8ED9-852242C82E52}" srcOrd="0" destOrd="2" presId="urn:microsoft.com/office/officeart/2005/8/layout/chevron2"/>
    <dgm:cxn modelId="{099FDD4E-DE7D-1241-8A01-98E7E418E5B1}" type="presOf" srcId="{EC3F636B-69AE-0144-9572-9FEC4DC1B5D7}" destId="{3D2727DA-282F-CF46-B985-6CEAEF28D53A}" srcOrd="0" destOrd="0" presId="urn:microsoft.com/office/officeart/2005/8/layout/chevron2"/>
    <dgm:cxn modelId="{DEBABC6F-8A44-BC4B-925D-4F32DBEC4145}" srcId="{2C4721A6-45C2-5A4E-B1A7-F8BE13EE7CCD}" destId="{F7E29037-3016-DE41-B535-A658BE0756A2}" srcOrd="2" destOrd="0" parTransId="{D54D5392-D412-D747-890D-1A9F4C638F3F}" sibTransId="{578A735A-6392-CF48-BDAB-8CCE9F7D4F61}"/>
    <dgm:cxn modelId="{DB1FBB71-8045-494B-84C6-2148E77763C3}" srcId="{70B1ECFD-5B94-9245-AAAE-6693480E3D2D}" destId="{084A5DCF-4D6C-7B49-90F5-EBD52444D549}" srcOrd="1" destOrd="0" parTransId="{F5A428C1-263E-6540-B3C1-918EAFFFBC7E}" sibTransId="{03E8A912-49CE-414E-A0EC-D4B685D527FD}"/>
    <dgm:cxn modelId="{606C0F76-ECF2-AF43-895A-593F7648A7BF}" type="presOf" srcId="{2C4721A6-45C2-5A4E-B1A7-F8BE13EE7CCD}" destId="{9FE70294-4FC8-D043-91A4-AF2C9EC184D6}" srcOrd="0" destOrd="0" presId="urn:microsoft.com/office/officeart/2005/8/layout/chevron2"/>
    <dgm:cxn modelId="{C74F738F-4366-A948-80DC-AF25A3F8E8B8}" srcId="{70B1ECFD-5B94-9245-AAAE-6693480E3D2D}" destId="{FCF86353-3FAA-BC4E-9077-378409A6A063}" srcOrd="2" destOrd="0" parTransId="{77EE5606-1E6F-5B41-8D25-62203AF613CD}" sibTransId="{2892E44A-EE11-704D-9D9F-5BFC3B66972E}"/>
    <dgm:cxn modelId="{E3A65598-147E-5840-8A81-9EB77FAFC714}" type="presOf" srcId="{1FBD096C-D357-E240-9CD6-8AE9C09FE8F4}" destId="{3D2727DA-282F-CF46-B985-6CEAEF28D53A}" srcOrd="0" destOrd="2" presId="urn:microsoft.com/office/officeart/2005/8/layout/chevron2"/>
    <dgm:cxn modelId="{33C77599-0FA1-8048-BC10-B7E6052E3A8D}" srcId="{4996CBCE-41EF-8649-B38B-2158BEAE12DD}" destId="{EC3F636B-69AE-0144-9572-9FEC4DC1B5D7}" srcOrd="0" destOrd="0" parTransId="{8951BE40-46B4-AF4C-9FD2-5B07C3064262}" sibTransId="{3905EC15-6B96-EE4F-B262-043165A4C70C}"/>
    <dgm:cxn modelId="{67AAEEA1-650C-544A-9626-E83FF3B01A2E}" type="presOf" srcId="{70B1ECFD-5B94-9245-AAAE-6693480E3D2D}" destId="{3FA90D68-1B76-694C-B2A5-14477D0D6BC4}" srcOrd="0" destOrd="0" presId="urn:microsoft.com/office/officeart/2005/8/layout/chevron2"/>
    <dgm:cxn modelId="{D0B266A4-B3E3-0746-855A-8FDE914B38E2}" srcId="{70B1ECFD-5B94-9245-AAAE-6693480E3D2D}" destId="{D1956646-D499-814C-AB64-5F45480C95EC}" srcOrd="0" destOrd="0" parTransId="{1DB4CB17-6F13-C84F-B643-B6B0E01F1DAE}" sibTransId="{FB6DE45E-D814-AE47-9A65-0B22A3C54948}"/>
    <dgm:cxn modelId="{6FB6E8B5-44DC-2946-B0EF-5C798DA00E80}" srcId="{2C4721A6-45C2-5A4E-B1A7-F8BE13EE7CCD}" destId="{4996CBCE-41EF-8649-B38B-2158BEAE12DD}" srcOrd="0" destOrd="0" parTransId="{3493D0D3-F08B-2A41-9C93-7F4400E4AC31}" sibTransId="{CC98AE9F-122B-2447-9BD4-A9034497B796}"/>
    <dgm:cxn modelId="{32EE34C6-2931-D444-A580-39D284474C78}" type="presOf" srcId="{4996CBCE-41EF-8649-B38B-2158BEAE12DD}" destId="{A8BC3930-545C-2841-99E7-95483A13C6D2}" srcOrd="0" destOrd="0" presId="urn:microsoft.com/office/officeart/2005/8/layout/chevron2"/>
    <dgm:cxn modelId="{B78EFDE0-48C8-6543-9EE8-52EA320A1835}" srcId="{F7E29037-3016-DE41-B535-A658BE0756A2}" destId="{ED09DC25-C874-BC48-A4D6-E418A6B35CFA}" srcOrd="2" destOrd="0" parTransId="{6AB8F8C9-C9E1-4E4B-94B1-BC17FFCF9619}" sibTransId="{78AC5A2F-D74D-4E46-B8B9-AC6B770497A6}"/>
    <dgm:cxn modelId="{6C125DF0-5AD2-5548-9DF3-88A4F16C8B9D}" type="presOf" srcId="{F7E29037-3016-DE41-B535-A658BE0756A2}" destId="{E6EA571A-BF0D-104C-8238-65CE9F1168F8}" srcOrd="0" destOrd="0" presId="urn:microsoft.com/office/officeart/2005/8/layout/chevron2"/>
    <dgm:cxn modelId="{C6D57EF2-53EB-B649-931B-051BB7E83929}" type="presOf" srcId="{C8676242-F658-104F-8B0D-004C23C3D249}" destId="{5FD53D61-A53D-5549-8ED9-852242C82E52}" srcOrd="0" destOrd="0" presId="urn:microsoft.com/office/officeart/2005/8/layout/chevron2"/>
    <dgm:cxn modelId="{1AFC8EF3-AF40-E44B-823A-DF7CEC69CFD4}" type="presOf" srcId="{D1956646-D499-814C-AB64-5F45480C95EC}" destId="{63679E11-C1D4-6947-9731-F424BB06573F}" srcOrd="0" destOrd="0" presId="urn:microsoft.com/office/officeart/2005/8/layout/chevron2"/>
    <dgm:cxn modelId="{DA006BFE-971D-964F-82E3-0C70F237FCC8}" type="presOf" srcId="{D207092F-A686-9C4E-BB34-02DEDFCE1404}" destId="{5FD53D61-A53D-5549-8ED9-852242C82E52}" srcOrd="0" destOrd="1" presId="urn:microsoft.com/office/officeart/2005/8/layout/chevron2"/>
    <dgm:cxn modelId="{AC57972A-D2C6-6645-9C10-646A8B463EFF}" type="presParOf" srcId="{9FE70294-4FC8-D043-91A4-AF2C9EC184D6}" destId="{7ACB443B-2E08-0542-BEFA-3CC7498DD102}" srcOrd="0" destOrd="0" presId="urn:microsoft.com/office/officeart/2005/8/layout/chevron2"/>
    <dgm:cxn modelId="{E7656B00-C32F-5045-8EA6-65FF3C018267}" type="presParOf" srcId="{7ACB443B-2E08-0542-BEFA-3CC7498DD102}" destId="{A8BC3930-545C-2841-99E7-95483A13C6D2}" srcOrd="0" destOrd="0" presId="urn:microsoft.com/office/officeart/2005/8/layout/chevron2"/>
    <dgm:cxn modelId="{C31CE187-546D-AD4D-9B14-77F8C034A856}" type="presParOf" srcId="{7ACB443B-2E08-0542-BEFA-3CC7498DD102}" destId="{3D2727DA-282F-CF46-B985-6CEAEF28D53A}" srcOrd="1" destOrd="0" presId="urn:microsoft.com/office/officeart/2005/8/layout/chevron2"/>
    <dgm:cxn modelId="{7D871725-A9C0-AA4B-8DDF-1871EDA09C8C}" type="presParOf" srcId="{9FE70294-4FC8-D043-91A4-AF2C9EC184D6}" destId="{FBF36E78-65E7-5F43-A8F1-E1613BF6CC48}" srcOrd="1" destOrd="0" presId="urn:microsoft.com/office/officeart/2005/8/layout/chevron2"/>
    <dgm:cxn modelId="{ADFAA041-8F97-1343-8357-FB724F5F34E9}" type="presParOf" srcId="{9FE70294-4FC8-D043-91A4-AF2C9EC184D6}" destId="{3AC90A7A-D659-0B4A-A7C5-CD8AD95D87A6}" srcOrd="2" destOrd="0" presId="urn:microsoft.com/office/officeart/2005/8/layout/chevron2"/>
    <dgm:cxn modelId="{BE640EE8-1642-CC43-AFFC-907CB44A9E74}" type="presParOf" srcId="{3AC90A7A-D659-0B4A-A7C5-CD8AD95D87A6}" destId="{3FA90D68-1B76-694C-B2A5-14477D0D6BC4}" srcOrd="0" destOrd="0" presId="urn:microsoft.com/office/officeart/2005/8/layout/chevron2"/>
    <dgm:cxn modelId="{4B1F3E6B-7238-8C4E-BC7F-758738D0B606}" type="presParOf" srcId="{3AC90A7A-D659-0B4A-A7C5-CD8AD95D87A6}" destId="{63679E11-C1D4-6947-9731-F424BB06573F}" srcOrd="1" destOrd="0" presId="urn:microsoft.com/office/officeart/2005/8/layout/chevron2"/>
    <dgm:cxn modelId="{0F500A6F-0F5F-844A-9172-31C2971D1B17}" type="presParOf" srcId="{9FE70294-4FC8-D043-91A4-AF2C9EC184D6}" destId="{FC82AE4E-271A-9B41-9D3B-73184580785F}" srcOrd="3" destOrd="0" presId="urn:microsoft.com/office/officeart/2005/8/layout/chevron2"/>
    <dgm:cxn modelId="{1C04AE32-F95E-7340-B4DF-71C87672AE2C}" type="presParOf" srcId="{9FE70294-4FC8-D043-91A4-AF2C9EC184D6}" destId="{8926C4D4-8554-FE44-B29A-7CEBF666641A}" srcOrd="4" destOrd="0" presId="urn:microsoft.com/office/officeart/2005/8/layout/chevron2"/>
    <dgm:cxn modelId="{7DB80C93-D032-9B4D-86F6-C5F6E6DC6A67}" type="presParOf" srcId="{8926C4D4-8554-FE44-B29A-7CEBF666641A}" destId="{E6EA571A-BF0D-104C-8238-65CE9F1168F8}" srcOrd="0" destOrd="0" presId="urn:microsoft.com/office/officeart/2005/8/layout/chevron2"/>
    <dgm:cxn modelId="{21F68626-343B-7E4D-A4F2-3D49C6A1F361}" type="presParOf" srcId="{8926C4D4-8554-FE44-B29A-7CEBF666641A}" destId="{5FD53D61-A53D-5549-8ED9-852242C82E5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BFDC34B-F978-47E8-854C-92F2B5878A37}" type="doc">
      <dgm:prSet loTypeId="urn:microsoft.com/office/officeart/2005/8/layout/matrix3" loCatId="matrix" qsTypeId="urn:microsoft.com/office/officeart/2005/8/quickstyle/simple1" qsCatId="simple" csTypeId="urn:microsoft.com/office/officeart/2005/8/colors/accent4_1" csCatId="accent4" phldr="1"/>
      <dgm:spPr/>
      <dgm:t>
        <a:bodyPr/>
        <a:lstStyle/>
        <a:p>
          <a:endParaRPr lang="en-US"/>
        </a:p>
      </dgm:t>
    </dgm:pt>
    <dgm:pt modelId="{56C2D52D-D3FF-4ADF-9A37-2EB0436117C6}">
      <dgm:prSet custT="1"/>
      <dgm:spPr/>
      <dgm:t>
        <a:bodyPr/>
        <a:lstStyle/>
        <a:p>
          <a:r>
            <a:rPr lang="fr-CA" sz="1050" b="1" i="0" dirty="0"/>
            <a:t>Microsoft Copilot applique la puissance de l'IA pour stimuler la </a:t>
          </a:r>
          <a:r>
            <a:rPr lang="fr-CA" sz="1050" b="1" i="0" u="sng" dirty="0"/>
            <a:t>productivité</a:t>
          </a:r>
          <a:r>
            <a:rPr lang="fr-CA" sz="1050" b="1" i="0" dirty="0"/>
            <a:t>, la </a:t>
          </a:r>
          <a:r>
            <a:rPr lang="fr-CA" sz="1050" b="1" i="0" u="sng" dirty="0"/>
            <a:t>créativité</a:t>
          </a:r>
          <a:r>
            <a:rPr lang="fr-CA" sz="1050" b="1" i="0" dirty="0"/>
            <a:t> et aider les utilisateurs à </a:t>
          </a:r>
          <a:r>
            <a:rPr lang="fr-CA" sz="1050" b="1" i="0" u="sng" dirty="0"/>
            <a:t>mieux comprendre </a:t>
          </a:r>
          <a:r>
            <a:rPr lang="fr-CA" sz="1050" b="1" i="0" dirty="0"/>
            <a:t>l'information grâce à un simple chat. </a:t>
          </a:r>
          <a:endParaRPr lang="en-US" sz="1050" b="1" dirty="0"/>
        </a:p>
      </dgm:t>
    </dgm:pt>
    <dgm:pt modelId="{29FBBC8C-CF71-4F4F-9EDD-06F21D037504}" type="parTrans" cxnId="{47CCDEE1-B051-40E5-9BDA-B7EBA7172C4B}">
      <dgm:prSet/>
      <dgm:spPr/>
      <dgm:t>
        <a:bodyPr/>
        <a:lstStyle/>
        <a:p>
          <a:endParaRPr lang="en-US"/>
        </a:p>
      </dgm:t>
    </dgm:pt>
    <dgm:pt modelId="{CCE2DACD-ACFE-4237-B8AE-C0F6EF73DBE6}" type="sibTrans" cxnId="{47CCDEE1-B051-40E5-9BDA-B7EBA7172C4B}">
      <dgm:prSet/>
      <dgm:spPr/>
      <dgm:t>
        <a:bodyPr/>
        <a:lstStyle/>
        <a:p>
          <a:endParaRPr lang="en-US"/>
        </a:p>
      </dgm:t>
    </dgm:pt>
    <dgm:pt modelId="{692CEE6F-53E0-4154-BC6C-5C963A6BF364}">
      <dgm:prSet/>
      <dgm:spPr/>
      <dgm:t>
        <a:bodyPr/>
        <a:lstStyle/>
        <a:p>
          <a:r>
            <a:rPr lang="fr-CA" b="1" i="0" dirty="0"/>
            <a:t>Libérez la créativité</a:t>
          </a:r>
          <a:r>
            <a:rPr lang="fr-CA" b="0" i="0" dirty="0"/>
            <a:t>. Copilot vous aide à créer du contenu plus rapidement et plus efficacement.</a:t>
          </a:r>
          <a:endParaRPr lang="en-US" dirty="0"/>
        </a:p>
      </dgm:t>
    </dgm:pt>
    <dgm:pt modelId="{13F4680F-087F-4C9E-A002-C215E01DC533}" type="parTrans" cxnId="{BAD4F0FA-2786-4345-87A7-EA85A0C5A4F4}">
      <dgm:prSet/>
      <dgm:spPr/>
      <dgm:t>
        <a:bodyPr/>
        <a:lstStyle/>
        <a:p>
          <a:endParaRPr lang="en-US"/>
        </a:p>
      </dgm:t>
    </dgm:pt>
    <dgm:pt modelId="{4D222FD3-C08E-4D8D-8825-313434178735}" type="sibTrans" cxnId="{BAD4F0FA-2786-4345-87A7-EA85A0C5A4F4}">
      <dgm:prSet/>
      <dgm:spPr/>
      <dgm:t>
        <a:bodyPr/>
        <a:lstStyle/>
        <a:p>
          <a:endParaRPr lang="en-US"/>
        </a:p>
      </dgm:t>
    </dgm:pt>
    <dgm:pt modelId="{C5694705-2792-4F33-BA37-B9E9E22C392D}">
      <dgm:prSet/>
      <dgm:spPr/>
      <dgm:t>
        <a:bodyPr/>
        <a:lstStyle/>
        <a:p>
          <a:r>
            <a:rPr lang="fr-CA" b="1" i="0" dirty="0"/>
            <a:t>Débloquez la productivité</a:t>
          </a:r>
          <a:r>
            <a:rPr lang="fr-CA" b="0" i="0" dirty="0"/>
            <a:t>. Copilot vous aide à vous concentrer sur l’essentiel</a:t>
          </a:r>
          <a:endParaRPr lang="en-US" dirty="0"/>
        </a:p>
      </dgm:t>
    </dgm:pt>
    <dgm:pt modelId="{54755B5F-913A-4E7E-8F82-20AC03D008D5}" type="parTrans" cxnId="{6C60FD50-ED67-4A39-8EAA-A4C8647BCCAE}">
      <dgm:prSet/>
      <dgm:spPr/>
      <dgm:t>
        <a:bodyPr/>
        <a:lstStyle/>
        <a:p>
          <a:endParaRPr lang="en-US"/>
        </a:p>
      </dgm:t>
    </dgm:pt>
    <dgm:pt modelId="{7DD889B6-E2C9-4005-BC68-E383287D5107}" type="sibTrans" cxnId="{6C60FD50-ED67-4A39-8EAA-A4C8647BCCAE}">
      <dgm:prSet/>
      <dgm:spPr/>
      <dgm:t>
        <a:bodyPr/>
        <a:lstStyle/>
        <a:p>
          <a:endParaRPr lang="en-US"/>
        </a:p>
      </dgm:t>
    </dgm:pt>
    <dgm:pt modelId="{03488745-A96F-47BD-8A0F-5FEC2A6E1155}">
      <dgm:prSet/>
      <dgm:spPr/>
      <dgm:t>
        <a:bodyPr/>
        <a:lstStyle/>
        <a:p>
          <a:r>
            <a:rPr lang="fr-CA" b="1" i="0" dirty="0"/>
            <a:t>Compétences de haut niveau</a:t>
          </a:r>
          <a:r>
            <a:rPr lang="fr-CA" b="0" i="0" dirty="0"/>
            <a:t>. Copilot vous aidera à améliorer vos compétences et à maîtriser rapidement ce que vous avez à apprendre.</a:t>
          </a:r>
          <a:endParaRPr lang="en-US" dirty="0"/>
        </a:p>
      </dgm:t>
    </dgm:pt>
    <dgm:pt modelId="{DC7FC76C-9414-439A-8AE6-6DA3410BEF60}" type="parTrans" cxnId="{E4B16B9B-2E63-4EE2-9045-401A32F97278}">
      <dgm:prSet/>
      <dgm:spPr/>
      <dgm:t>
        <a:bodyPr/>
        <a:lstStyle/>
        <a:p>
          <a:endParaRPr lang="en-US"/>
        </a:p>
      </dgm:t>
    </dgm:pt>
    <dgm:pt modelId="{0DC20066-DBE6-4B3F-A121-517DDCDB691B}" type="sibTrans" cxnId="{E4B16B9B-2E63-4EE2-9045-401A32F97278}">
      <dgm:prSet/>
      <dgm:spPr/>
      <dgm:t>
        <a:bodyPr/>
        <a:lstStyle/>
        <a:p>
          <a:endParaRPr lang="en-US"/>
        </a:p>
      </dgm:t>
    </dgm:pt>
    <dgm:pt modelId="{1C58DF42-D5AA-7044-9411-CADA49183F42}" type="pres">
      <dgm:prSet presAssocID="{2BFDC34B-F978-47E8-854C-92F2B5878A37}" presName="matrix" presStyleCnt="0">
        <dgm:presLayoutVars>
          <dgm:chMax val="1"/>
          <dgm:dir/>
          <dgm:resizeHandles val="exact"/>
        </dgm:presLayoutVars>
      </dgm:prSet>
      <dgm:spPr/>
    </dgm:pt>
    <dgm:pt modelId="{50BE38C3-C896-1A43-B13C-6F1270C0B4F3}" type="pres">
      <dgm:prSet presAssocID="{2BFDC34B-F978-47E8-854C-92F2B5878A37}" presName="diamond" presStyleLbl="bgShp" presStyleIdx="0" presStyleCnt="1"/>
      <dgm:spPr/>
    </dgm:pt>
    <dgm:pt modelId="{0EF222FC-EAF0-FB4B-9F54-4CC1380F1F63}" type="pres">
      <dgm:prSet presAssocID="{2BFDC34B-F978-47E8-854C-92F2B5878A37}" presName="quad1" presStyleLbl="node1" presStyleIdx="0" presStyleCnt="4" custScaleX="114910" custScaleY="115332">
        <dgm:presLayoutVars>
          <dgm:chMax val="0"/>
          <dgm:chPref val="0"/>
          <dgm:bulletEnabled val="1"/>
        </dgm:presLayoutVars>
      </dgm:prSet>
      <dgm:spPr/>
    </dgm:pt>
    <dgm:pt modelId="{6480912C-1B20-8A47-B492-7159286BFFE1}" type="pres">
      <dgm:prSet presAssocID="{2BFDC34B-F978-47E8-854C-92F2B5878A37}" presName="quad2" presStyleLbl="node1" presStyleIdx="1" presStyleCnt="4">
        <dgm:presLayoutVars>
          <dgm:chMax val="0"/>
          <dgm:chPref val="0"/>
          <dgm:bulletEnabled val="1"/>
        </dgm:presLayoutVars>
      </dgm:prSet>
      <dgm:spPr/>
    </dgm:pt>
    <dgm:pt modelId="{D9E5A34F-9FFC-484C-A428-EB58F542B053}" type="pres">
      <dgm:prSet presAssocID="{2BFDC34B-F978-47E8-854C-92F2B5878A37}" presName="quad3" presStyleLbl="node1" presStyleIdx="2" presStyleCnt="4" custLinFactNeighborX="3570" custLinFactNeighborY="-4908">
        <dgm:presLayoutVars>
          <dgm:chMax val="0"/>
          <dgm:chPref val="0"/>
          <dgm:bulletEnabled val="1"/>
        </dgm:presLayoutVars>
      </dgm:prSet>
      <dgm:spPr/>
    </dgm:pt>
    <dgm:pt modelId="{84AE3939-1738-DD4C-9053-8086343BC59D}" type="pres">
      <dgm:prSet presAssocID="{2BFDC34B-F978-47E8-854C-92F2B5878A37}" presName="quad4" presStyleLbl="node1" presStyleIdx="3" presStyleCnt="4" custLinFactNeighborX="-9087" custLinFactNeighborY="-11433">
        <dgm:presLayoutVars>
          <dgm:chMax val="0"/>
          <dgm:chPref val="0"/>
          <dgm:bulletEnabled val="1"/>
        </dgm:presLayoutVars>
      </dgm:prSet>
      <dgm:spPr/>
    </dgm:pt>
  </dgm:ptLst>
  <dgm:cxnLst>
    <dgm:cxn modelId="{6C60FD50-ED67-4A39-8EAA-A4C8647BCCAE}" srcId="{2BFDC34B-F978-47E8-854C-92F2B5878A37}" destId="{C5694705-2792-4F33-BA37-B9E9E22C392D}" srcOrd="2" destOrd="0" parTransId="{54755B5F-913A-4E7E-8F82-20AC03D008D5}" sibTransId="{7DD889B6-E2C9-4005-BC68-E383287D5107}"/>
    <dgm:cxn modelId="{B4531E59-4963-494C-826A-EC336EC9D066}" type="presOf" srcId="{56C2D52D-D3FF-4ADF-9A37-2EB0436117C6}" destId="{0EF222FC-EAF0-FB4B-9F54-4CC1380F1F63}" srcOrd="0" destOrd="0" presId="urn:microsoft.com/office/officeart/2005/8/layout/matrix3"/>
    <dgm:cxn modelId="{B7F74885-BA9F-4B4C-89BA-9E47A54DB231}" type="presOf" srcId="{2BFDC34B-F978-47E8-854C-92F2B5878A37}" destId="{1C58DF42-D5AA-7044-9411-CADA49183F42}" srcOrd="0" destOrd="0" presId="urn:microsoft.com/office/officeart/2005/8/layout/matrix3"/>
    <dgm:cxn modelId="{E4B16B9B-2E63-4EE2-9045-401A32F97278}" srcId="{2BFDC34B-F978-47E8-854C-92F2B5878A37}" destId="{03488745-A96F-47BD-8A0F-5FEC2A6E1155}" srcOrd="3" destOrd="0" parTransId="{DC7FC76C-9414-439A-8AE6-6DA3410BEF60}" sibTransId="{0DC20066-DBE6-4B3F-A121-517DDCDB691B}"/>
    <dgm:cxn modelId="{0DC9CAB0-47B9-4F41-ABF7-3B1FB4AECFE7}" type="presOf" srcId="{03488745-A96F-47BD-8A0F-5FEC2A6E1155}" destId="{84AE3939-1738-DD4C-9053-8086343BC59D}" srcOrd="0" destOrd="0" presId="urn:microsoft.com/office/officeart/2005/8/layout/matrix3"/>
    <dgm:cxn modelId="{F8C23FDF-53C8-5648-ABB5-C8C98F161CE1}" type="presOf" srcId="{C5694705-2792-4F33-BA37-B9E9E22C392D}" destId="{D9E5A34F-9FFC-484C-A428-EB58F542B053}" srcOrd="0" destOrd="0" presId="urn:microsoft.com/office/officeart/2005/8/layout/matrix3"/>
    <dgm:cxn modelId="{47CCDEE1-B051-40E5-9BDA-B7EBA7172C4B}" srcId="{2BFDC34B-F978-47E8-854C-92F2B5878A37}" destId="{56C2D52D-D3FF-4ADF-9A37-2EB0436117C6}" srcOrd="0" destOrd="0" parTransId="{29FBBC8C-CF71-4F4F-9EDD-06F21D037504}" sibTransId="{CCE2DACD-ACFE-4237-B8AE-C0F6EF73DBE6}"/>
    <dgm:cxn modelId="{D37349E8-7850-FA4E-8757-2F8533B94A26}" type="presOf" srcId="{692CEE6F-53E0-4154-BC6C-5C963A6BF364}" destId="{6480912C-1B20-8A47-B492-7159286BFFE1}" srcOrd="0" destOrd="0" presId="urn:microsoft.com/office/officeart/2005/8/layout/matrix3"/>
    <dgm:cxn modelId="{BAD4F0FA-2786-4345-87A7-EA85A0C5A4F4}" srcId="{2BFDC34B-F978-47E8-854C-92F2B5878A37}" destId="{692CEE6F-53E0-4154-BC6C-5C963A6BF364}" srcOrd="1" destOrd="0" parTransId="{13F4680F-087F-4C9E-A002-C215E01DC533}" sibTransId="{4D222FD3-C08E-4D8D-8825-313434178735}"/>
    <dgm:cxn modelId="{66441B9B-9DC6-8044-A41E-F1A0893AC597}" type="presParOf" srcId="{1C58DF42-D5AA-7044-9411-CADA49183F42}" destId="{50BE38C3-C896-1A43-B13C-6F1270C0B4F3}" srcOrd="0" destOrd="0" presId="urn:microsoft.com/office/officeart/2005/8/layout/matrix3"/>
    <dgm:cxn modelId="{6B903266-FFAE-CE41-9C40-ECC3168F7265}" type="presParOf" srcId="{1C58DF42-D5AA-7044-9411-CADA49183F42}" destId="{0EF222FC-EAF0-FB4B-9F54-4CC1380F1F63}" srcOrd="1" destOrd="0" presId="urn:microsoft.com/office/officeart/2005/8/layout/matrix3"/>
    <dgm:cxn modelId="{7A21977A-D14D-964B-9041-FC94E5EF2785}" type="presParOf" srcId="{1C58DF42-D5AA-7044-9411-CADA49183F42}" destId="{6480912C-1B20-8A47-B492-7159286BFFE1}" srcOrd="2" destOrd="0" presId="urn:microsoft.com/office/officeart/2005/8/layout/matrix3"/>
    <dgm:cxn modelId="{26E342BE-D65F-274D-A955-E902257CA9A6}" type="presParOf" srcId="{1C58DF42-D5AA-7044-9411-CADA49183F42}" destId="{D9E5A34F-9FFC-484C-A428-EB58F542B053}" srcOrd="3" destOrd="0" presId="urn:microsoft.com/office/officeart/2005/8/layout/matrix3"/>
    <dgm:cxn modelId="{48F43EF7-630A-F84B-895D-7214250586B2}" type="presParOf" srcId="{1C58DF42-D5AA-7044-9411-CADA49183F42}" destId="{84AE3939-1738-DD4C-9053-8086343BC59D}"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9FC3FB-9B39-4CE1-BB31-4E3A2FB5F27E}"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fr-CA"/>
        </a:p>
      </dgm:t>
    </dgm:pt>
    <dgm:pt modelId="{0FD30D39-621F-4447-9411-0502C7EDD391}">
      <dgm:prSet/>
      <dgm:spPr/>
      <dgm:t>
        <a:bodyPr/>
        <a:lstStyle/>
        <a:p>
          <a:r>
            <a:rPr lang="fr-CA" b="1" dirty="0"/>
            <a:t>1.Rappel sur l’intelligence Artificielle et </a:t>
          </a:r>
          <a:r>
            <a:rPr lang="fr-CA" b="1" dirty="0" err="1"/>
            <a:t>Copilot</a:t>
          </a:r>
          <a:r>
            <a:rPr lang="fr-CA" b="1" dirty="0"/>
            <a:t> M365</a:t>
          </a:r>
        </a:p>
      </dgm:t>
    </dgm:pt>
    <dgm:pt modelId="{CD26A0E6-143C-43A7-B83B-00257D9FF057}" type="parTrans" cxnId="{B33AA102-59F0-49E5-99E9-C762AEB3C7E8}">
      <dgm:prSet/>
      <dgm:spPr/>
      <dgm:t>
        <a:bodyPr/>
        <a:lstStyle/>
        <a:p>
          <a:endParaRPr lang="fr-CA" b="1"/>
        </a:p>
      </dgm:t>
    </dgm:pt>
    <dgm:pt modelId="{E2FC9BA3-F467-423C-AF6E-A1C6755E82E0}" type="sibTrans" cxnId="{B33AA102-59F0-49E5-99E9-C762AEB3C7E8}">
      <dgm:prSet/>
      <dgm:spPr/>
      <dgm:t>
        <a:bodyPr/>
        <a:lstStyle/>
        <a:p>
          <a:endParaRPr lang="fr-CA" b="1"/>
        </a:p>
      </dgm:t>
    </dgm:pt>
    <dgm:pt modelId="{224A963E-359A-4024-A41F-210802039878}">
      <dgm:prSet/>
      <dgm:spPr/>
      <dgm:t>
        <a:bodyPr/>
        <a:lstStyle/>
        <a:p>
          <a:r>
            <a:rPr lang="fr-CA" b="1" dirty="0"/>
            <a:t>2.Meilleures pratiques pour créer des invites</a:t>
          </a:r>
        </a:p>
      </dgm:t>
    </dgm:pt>
    <dgm:pt modelId="{25E829C8-22A6-4B44-BECB-EC1AB7966801}" type="parTrans" cxnId="{808CA34E-1BAD-4A6E-A3D0-035B1F15093C}">
      <dgm:prSet/>
      <dgm:spPr/>
      <dgm:t>
        <a:bodyPr/>
        <a:lstStyle/>
        <a:p>
          <a:endParaRPr lang="fr-CA" b="1"/>
        </a:p>
      </dgm:t>
    </dgm:pt>
    <dgm:pt modelId="{2569A641-AD88-4280-900E-3461080525D6}" type="sibTrans" cxnId="{808CA34E-1BAD-4A6E-A3D0-035B1F15093C}">
      <dgm:prSet/>
      <dgm:spPr/>
      <dgm:t>
        <a:bodyPr/>
        <a:lstStyle/>
        <a:p>
          <a:endParaRPr lang="fr-CA" b="1"/>
        </a:p>
      </dgm:t>
    </dgm:pt>
    <dgm:pt modelId="{49E4BBBD-E80E-46B8-9BF4-85FDAFE2F6C3}">
      <dgm:prSet/>
      <dgm:spPr/>
      <dgm:t>
        <a:bodyPr/>
        <a:lstStyle/>
        <a:p>
          <a:r>
            <a:rPr lang="fr-CA" b="1" dirty="0"/>
            <a:t>3.Utilisation de Microsoft </a:t>
          </a:r>
          <a:r>
            <a:rPr lang="fr-CA" b="1" dirty="0" err="1"/>
            <a:t>Copilot</a:t>
          </a:r>
          <a:r>
            <a:rPr lang="fr-CA" b="1" dirty="0"/>
            <a:t> dans Edge et autres moteurs de recherches</a:t>
          </a:r>
        </a:p>
      </dgm:t>
    </dgm:pt>
    <dgm:pt modelId="{6C7269E8-A1E8-424E-8821-054C760DC24F}" type="parTrans" cxnId="{BDED1F77-55E0-4B62-B263-213CBED018A1}">
      <dgm:prSet/>
      <dgm:spPr/>
      <dgm:t>
        <a:bodyPr/>
        <a:lstStyle/>
        <a:p>
          <a:endParaRPr lang="fr-CA" b="1"/>
        </a:p>
      </dgm:t>
    </dgm:pt>
    <dgm:pt modelId="{ADDEB92A-E925-48ED-BF76-CD3AC7648570}" type="sibTrans" cxnId="{BDED1F77-55E0-4B62-B263-213CBED018A1}">
      <dgm:prSet/>
      <dgm:spPr/>
      <dgm:t>
        <a:bodyPr/>
        <a:lstStyle/>
        <a:p>
          <a:endParaRPr lang="fr-CA" b="1"/>
        </a:p>
      </dgm:t>
    </dgm:pt>
    <dgm:pt modelId="{0B05782E-36FF-44D4-9195-14B51C8B6506}">
      <dgm:prSet/>
      <dgm:spPr/>
      <dgm:t>
        <a:bodyPr/>
        <a:lstStyle/>
        <a:p>
          <a:r>
            <a:rPr lang="fr-CA" b="1"/>
            <a:t>4.Microsoft Copilot dans Teams</a:t>
          </a:r>
        </a:p>
      </dgm:t>
    </dgm:pt>
    <dgm:pt modelId="{241187AA-A7ED-4B77-8FB2-4AEBDBF70B6A}" type="parTrans" cxnId="{25D47857-04F6-4DED-8780-D9DF1781EDA1}">
      <dgm:prSet/>
      <dgm:spPr/>
      <dgm:t>
        <a:bodyPr/>
        <a:lstStyle/>
        <a:p>
          <a:endParaRPr lang="fr-CA" b="1"/>
        </a:p>
      </dgm:t>
    </dgm:pt>
    <dgm:pt modelId="{096D1083-86C9-4854-8D21-1547E7F419FE}" type="sibTrans" cxnId="{25D47857-04F6-4DED-8780-D9DF1781EDA1}">
      <dgm:prSet/>
      <dgm:spPr/>
      <dgm:t>
        <a:bodyPr/>
        <a:lstStyle/>
        <a:p>
          <a:endParaRPr lang="fr-CA" b="1"/>
        </a:p>
      </dgm:t>
    </dgm:pt>
    <dgm:pt modelId="{28B8A4B7-E8DA-4D48-BACC-0DB814D7B363}">
      <dgm:prSet/>
      <dgm:spPr/>
      <dgm:t>
        <a:bodyPr/>
        <a:lstStyle/>
        <a:p>
          <a:r>
            <a:rPr lang="fr-CA" b="1"/>
            <a:t>5.Manipuler vos fichiers avec Copilot dans SharePoint/OneDrive </a:t>
          </a:r>
        </a:p>
      </dgm:t>
    </dgm:pt>
    <dgm:pt modelId="{DF99B58D-CCDF-44D7-9182-17EE7E014FD6}" type="parTrans" cxnId="{4CAEB384-4E52-4557-A027-5109F99FCEF4}">
      <dgm:prSet/>
      <dgm:spPr/>
      <dgm:t>
        <a:bodyPr/>
        <a:lstStyle/>
        <a:p>
          <a:endParaRPr lang="fr-CA" b="1"/>
        </a:p>
      </dgm:t>
    </dgm:pt>
    <dgm:pt modelId="{3E82FCAA-4AFE-4712-9290-16106EEBAF17}" type="sibTrans" cxnId="{4CAEB384-4E52-4557-A027-5109F99FCEF4}">
      <dgm:prSet/>
      <dgm:spPr/>
      <dgm:t>
        <a:bodyPr/>
        <a:lstStyle/>
        <a:p>
          <a:endParaRPr lang="fr-CA" b="1"/>
        </a:p>
      </dgm:t>
    </dgm:pt>
    <dgm:pt modelId="{2C5961A4-86C9-4B7D-8AF1-ADAA309A53D3}">
      <dgm:prSet/>
      <dgm:spPr/>
      <dgm:t>
        <a:bodyPr/>
        <a:lstStyle/>
        <a:p>
          <a:r>
            <a:rPr lang="fr-CA" b="1"/>
            <a:t>6.Copilot dans le tableau blanc virtuel</a:t>
          </a:r>
        </a:p>
      </dgm:t>
    </dgm:pt>
    <dgm:pt modelId="{745EE478-BACD-4644-AFCC-0B5C78600845}" type="parTrans" cxnId="{A6FAEF5A-B315-45D9-B313-469A45A49B14}">
      <dgm:prSet/>
      <dgm:spPr/>
      <dgm:t>
        <a:bodyPr/>
        <a:lstStyle/>
        <a:p>
          <a:endParaRPr lang="fr-CA" b="1"/>
        </a:p>
      </dgm:t>
    </dgm:pt>
    <dgm:pt modelId="{4816756B-62C3-4098-A295-4415CFE829D2}" type="sibTrans" cxnId="{A6FAEF5A-B315-45D9-B313-469A45A49B14}">
      <dgm:prSet/>
      <dgm:spPr/>
      <dgm:t>
        <a:bodyPr/>
        <a:lstStyle/>
        <a:p>
          <a:endParaRPr lang="fr-CA" b="1"/>
        </a:p>
      </dgm:t>
    </dgm:pt>
    <dgm:pt modelId="{39FC818A-77D8-4130-83A7-6035DAC1D777}">
      <dgm:prSet/>
      <dgm:spPr/>
      <dgm:t>
        <a:bodyPr/>
        <a:lstStyle/>
        <a:p>
          <a:r>
            <a:rPr lang="fr-CA" b="1"/>
            <a:t>7.Planifier avec Copilot dans Microsoft Planner</a:t>
          </a:r>
        </a:p>
      </dgm:t>
    </dgm:pt>
    <dgm:pt modelId="{28C97EAA-F2F8-44AD-8C5F-F92FB8A98B93}" type="parTrans" cxnId="{88C13FC9-F03C-47F1-BDDB-CC997BFC0075}">
      <dgm:prSet/>
      <dgm:spPr/>
      <dgm:t>
        <a:bodyPr/>
        <a:lstStyle/>
        <a:p>
          <a:endParaRPr lang="fr-CA" b="1"/>
        </a:p>
      </dgm:t>
    </dgm:pt>
    <dgm:pt modelId="{6D65F1B4-590A-4132-92CC-1C83E03FAA9A}" type="sibTrans" cxnId="{88C13FC9-F03C-47F1-BDDB-CC997BFC0075}">
      <dgm:prSet/>
      <dgm:spPr/>
      <dgm:t>
        <a:bodyPr/>
        <a:lstStyle/>
        <a:p>
          <a:endParaRPr lang="fr-CA" b="1"/>
        </a:p>
      </dgm:t>
    </dgm:pt>
    <dgm:pt modelId="{046231A0-3806-4F3D-B743-669A011F2FBB}">
      <dgm:prSet/>
      <dgm:spPr/>
      <dgm:t>
        <a:bodyPr/>
        <a:lstStyle/>
        <a:p>
          <a:r>
            <a:rPr lang="fr-CA" b="1"/>
            <a:t>8.Boostez votre productivité avec Copilot dans OneNote</a:t>
          </a:r>
        </a:p>
      </dgm:t>
    </dgm:pt>
    <dgm:pt modelId="{8EA99350-7999-461C-9107-8D21CE5BEFB2}" type="parTrans" cxnId="{A503D067-06B6-4987-A328-18A66DF051E7}">
      <dgm:prSet/>
      <dgm:spPr/>
      <dgm:t>
        <a:bodyPr/>
        <a:lstStyle/>
        <a:p>
          <a:endParaRPr lang="fr-CA" b="1"/>
        </a:p>
      </dgm:t>
    </dgm:pt>
    <dgm:pt modelId="{62C340FC-59A5-43A8-95AA-30E37B59EE9F}" type="sibTrans" cxnId="{A503D067-06B6-4987-A328-18A66DF051E7}">
      <dgm:prSet/>
      <dgm:spPr/>
      <dgm:t>
        <a:bodyPr/>
        <a:lstStyle/>
        <a:p>
          <a:endParaRPr lang="fr-CA" b="1"/>
        </a:p>
      </dgm:t>
    </dgm:pt>
    <dgm:pt modelId="{48A11651-DDE9-4882-95AE-0213962356E5}">
      <dgm:prSet/>
      <dgm:spPr/>
      <dgm:t>
        <a:bodyPr/>
        <a:lstStyle/>
        <a:p>
          <a:r>
            <a:rPr lang="fr-CA" b="1" dirty="0"/>
            <a:t>9.Microsoft </a:t>
          </a:r>
          <a:r>
            <a:rPr lang="fr-CA" b="1" dirty="0" err="1"/>
            <a:t>Copilot</a:t>
          </a:r>
          <a:r>
            <a:rPr lang="fr-CA" b="1" dirty="0"/>
            <a:t> sur mobile</a:t>
          </a:r>
        </a:p>
      </dgm:t>
    </dgm:pt>
    <dgm:pt modelId="{2A0215BF-3E9C-46B2-8D7F-FC64CDC16AA7}" type="parTrans" cxnId="{7EE797A8-DEB2-4D37-8DCE-28A6F382E107}">
      <dgm:prSet/>
      <dgm:spPr/>
      <dgm:t>
        <a:bodyPr/>
        <a:lstStyle/>
        <a:p>
          <a:endParaRPr lang="fr-CA" b="1"/>
        </a:p>
      </dgm:t>
    </dgm:pt>
    <dgm:pt modelId="{FB9F2EBB-AC8E-40B5-836A-FAA5B399FE33}" type="sibTrans" cxnId="{7EE797A8-DEB2-4D37-8DCE-28A6F382E107}">
      <dgm:prSet/>
      <dgm:spPr/>
      <dgm:t>
        <a:bodyPr/>
        <a:lstStyle/>
        <a:p>
          <a:endParaRPr lang="fr-CA" b="1"/>
        </a:p>
      </dgm:t>
    </dgm:pt>
    <dgm:pt modelId="{9BF0D54A-203E-4864-ABDD-D1D4D906C6AA}" type="pres">
      <dgm:prSet presAssocID="{339FC3FB-9B39-4CE1-BB31-4E3A2FB5F27E}" presName="linear" presStyleCnt="0">
        <dgm:presLayoutVars>
          <dgm:animLvl val="lvl"/>
          <dgm:resizeHandles val="exact"/>
        </dgm:presLayoutVars>
      </dgm:prSet>
      <dgm:spPr/>
    </dgm:pt>
    <dgm:pt modelId="{F7145CB1-6119-4CFD-8A89-5314A41E6C67}" type="pres">
      <dgm:prSet presAssocID="{0FD30D39-621F-4447-9411-0502C7EDD391}" presName="parentText" presStyleLbl="node1" presStyleIdx="0" presStyleCnt="9">
        <dgm:presLayoutVars>
          <dgm:chMax val="0"/>
          <dgm:bulletEnabled val="1"/>
        </dgm:presLayoutVars>
      </dgm:prSet>
      <dgm:spPr/>
    </dgm:pt>
    <dgm:pt modelId="{935F6555-0F92-4182-B63C-61F0473171CE}" type="pres">
      <dgm:prSet presAssocID="{E2FC9BA3-F467-423C-AF6E-A1C6755E82E0}" presName="spacer" presStyleCnt="0"/>
      <dgm:spPr/>
    </dgm:pt>
    <dgm:pt modelId="{F37CD476-AA04-4336-8A1A-B12B538776BF}" type="pres">
      <dgm:prSet presAssocID="{224A963E-359A-4024-A41F-210802039878}" presName="parentText" presStyleLbl="node1" presStyleIdx="1" presStyleCnt="9">
        <dgm:presLayoutVars>
          <dgm:chMax val="0"/>
          <dgm:bulletEnabled val="1"/>
        </dgm:presLayoutVars>
      </dgm:prSet>
      <dgm:spPr/>
    </dgm:pt>
    <dgm:pt modelId="{9DB2681A-4366-47CD-A0F9-A27922466F64}" type="pres">
      <dgm:prSet presAssocID="{2569A641-AD88-4280-900E-3461080525D6}" presName="spacer" presStyleCnt="0"/>
      <dgm:spPr/>
    </dgm:pt>
    <dgm:pt modelId="{77AA1A82-4026-4A70-A80E-00055991C42B}" type="pres">
      <dgm:prSet presAssocID="{49E4BBBD-E80E-46B8-9BF4-85FDAFE2F6C3}" presName="parentText" presStyleLbl="node1" presStyleIdx="2" presStyleCnt="9">
        <dgm:presLayoutVars>
          <dgm:chMax val="0"/>
          <dgm:bulletEnabled val="1"/>
        </dgm:presLayoutVars>
      </dgm:prSet>
      <dgm:spPr/>
    </dgm:pt>
    <dgm:pt modelId="{DAAEE628-FA5B-4AC3-80A9-A998269245F1}" type="pres">
      <dgm:prSet presAssocID="{ADDEB92A-E925-48ED-BF76-CD3AC7648570}" presName="spacer" presStyleCnt="0"/>
      <dgm:spPr/>
    </dgm:pt>
    <dgm:pt modelId="{26209FDF-ADAB-44C0-A069-610423EB7DF6}" type="pres">
      <dgm:prSet presAssocID="{0B05782E-36FF-44D4-9195-14B51C8B6506}" presName="parentText" presStyleLbl="node1" presStyleIdx="3" presStyleCnt="9">
        <dgm:presLayoutVars>
          <dgm:chMax val="0"/>
          <dgm:bulletEnabled val="1"/>
        </dgm:presLayoutVars>
      </dgm:prSet>
      <dgm:spPr/>
    </dgm:pt>
    <dgm:pt modelId="{33AFE35A-C50F-45C8-94A3-48EDE7707BA3}" type="pres">
      <dgm:prSet presAssocID="{096D1083-86C9-4854-8D21-1547E7F419FE}" presName="spacer" presStyleCnt="0"/>
      <dgm:spPr/>
    </dgm:pt>
    <dgm:pt modelId="{4E064AB4-D8E7-4B7B-817F-98ED47E17B02}" type="pres">
      <dgm:prSet presAssocID="{28B8A4B7-E8DA-4D48-BACC-0DB814D7B363}" presName="parentText" presStyleLbl="node1" presStyleIdx="4" presStyleCnt="9">
        <dgm:presLayoutVars>
          <dgm:chMax val="0"/>
          <dgm:bulletEnabled val="1"/>
        </dgm:presLayoutVars>
      </dgm:prSet>
      <dgm:spPr/>
    </dgm:pt>
    <dgm:pt modelId="{7E052F34-5165-4BF6-9292-A2662340E92D}" type="pres">
      <dgm:prSet presAssocID="{3E82FCAA-4AFE-4712-9290-16106EEBAF17}" presName="spacer" presStyleCnt="0"/>
      <dgm:spPr/>
    </dgm:pt>
    <dgm:pt modelId="{1E1F5093-F45F-4A68-8509-6CBB520D9C69}" type="pres">
      <dgm:prSet presAssocID="{2C5961A4-86C9-4B7D-8AF1-ADAA309A53D3}" presName="parentText" presStyleLbl="node1" presStyleIdx="5" presStyleCnt="9">
        <dgm:presLayoutVars>
          <dgm:chMax val="0"/>
          <dgm:bulletEnabled val="1"/>
        </dgm:presLayoutVars>
      </dgm:prSet>
      <dgm:spPr/>
    </dgm:pt>
    <dgm:pt modelId="{C532F223-7610-4AB8-8789-79A0F35256EF}" type="pres">
      <dgm:prSet presAssocID="{4816756B-62C3-4098-A295-4415CFE829D2}" presName="spacer" presStyleCnt="0"/>
      <dgm:spPr/>
    </dgm:pt>
    <dgm:pt modelId="{C103C093-882D-4C65-A1B3-11251B71DC88}" type="pres">
      <dgm:prSet presAssocID="{39FC818A-77D8-4130-83A7-6035DAC1D777}" presName="parentText" presStyleLbl="node1" presStyleIdx="6" presStyleCnt="9">
        <dgm:presLayoutVars>
          <dgm:chMax val="0"/>
          <dgm:bulletEnabled val="1"/>
        </dgm:presLayoutVars>
      </dgm:prSet>
      <dgm:spPr/>
    </dgm:pt>
    <dgm:pt modelId="{96453915-2A29-4BF2-8215-890570A45AE3}" type="pres">
      <dgm:prSet presAssocID="{6D65F1B4-590A-4132-92CC-1C83E03FAA9A}" presName="spacer" presStyleCnt="0"/>
      <dgm:spPr/>
    </dgm:pt>
    <dgm:pt modelId="{47AD067C-5F1C-4C18-BF1C-E2562C538B92}" type="pres">
      <dgm:prSet presAssocID="{046231A0-3806-4F3D-B743-669A011F2FBB}" presName="parentText" presStyleLbl="node1" presStyleIdx="7" presStyleCnt="9">
        <dgm:presLayoutVars>
          <dgm:chMax val="0"/>
          <dgm:bulletEnabled val="1"/>
        </dgm:presLayoutVars>
      </dgm:prSet>
      <dgm:spPr/>
    </dgm:pt>
    <dgm:pt modelId="{C84064B1-D7B0-415C-BF9D-37DEC4E270AD}" type="pres">
      <dgm:prSet presAssocID="{62C340FC-59A5-43A8-95AA-30E37B59EE9F}" presName="spacer" presStyleCnt="0"/>
      <dgm:spPr/>
    </dgm:pt>
    <dgm:pt modelId="{F526E84B-276E-4657-B999-820DAED900DD}" type="pres">
      <dgm:prSet presAssocID="{48A11651-DDE9-4882-95AE-0213962356E5}" presName="parentText" presStyleLbl="node1" presStyleIdx="8" presStyleCnt="9">
        <dgm:presLayoutVars>
          <dgm:chMax val="0"/>
          <dgm:bulletEnabled val="1"/>
        </dgm:presLayoutVars>
      </dgm:prSet>
      <dgm:spPr/>
    </dgm:pt>
  </dgm:ptLst>
  <dgm:cxnLst>
    <dgm:cxn modelId="{B33AA102-59F0-49E5-99E9-C762AEB3C7E8}" srcId="{339FC3FB-9B39-4CE1-BB31-4E3A2FB5F27E}" destId="{0FD30D39-621F-4447-9411-0502C7EDD391}" srcOrd="0" destOrd="0" parTransId="{CD26A0E6-143C-43A7-B83B-00257D9FF057}" sibTransId="{E2FC9BA3-F467-423C-AF6E-A1C6755E82E0}"/>
    <dgm:cxn modelId="{79042B14-45A0-4A71-9DB1-4F07DCA4F922}" type="presOf" srcId="{48A11651-DDE9-4882-95AE-0213962356E5}" destId="{F526E84B-276E-4657-B999-820DAED900DD}" srcOrd="0" destOrd="0" presId="urn:microsoft.com/office/officeart/2005/8/layout/vList2"/>
    <dgm:cxn modelId="{6B988A3F-87C1-4643-837A-780D57D5589D}" type="presOf" srcId="{0FD30D39-621F-4447-9411-0502C7EDD391}" destId="{F7145CB1-6119-4CFD-8A89-5314A41E6C67}" srcOrd="0" destOrd="0" presId="urn:microsoft.com/office/officeart/2005/8/layout/vList2"/>
    <dgm:cxn modelId="{1BF82E40-84F8-4D7D-8EE2-37CBDD1574E0}" type="presOf" srcId="{39FC818A-77D8-4130-83A7-6035DAC1D777}" destId="{C103C093-882D-4C65-A1B3-11251B71DC88}" srcOrd="0" destOrd="0" presId="urn:microsoft.com/office/officeart/2005/8/layout/vList2"/>
    <dgm:cxn modelId="{9857BC65-D0F3-4E45-B25E-9CC968E49A04}" type="presOf" srcId="{49E4BBBD-E80E-46B8-9BF4-85FDAFE2F6C3}" destId="{77AA1A82-4026-4A70-A80E-00055991C42B}" srcOrd="0" destOrd="0" presId="urn:microsoft.com/office/officeart/2005/8/layout/vList2"/>
    <dgm:cxn modelId="{A503D067-06B6-4987-A328-18A66DF051E7}" srcId="{339FC3FB-9B39-4CE1-BB31-4E3A2FB5F27E}" destId="{046231A0-3806-4F3D-B743-669A011F2FBB}" srcOrd="7" destOrd="0" parTransId="{8EA99350-7999-461C-9107-8D21CE5BEFB2}" sibTransId="{62C340FC-59A5-43A8-95AA-30E37B59EE9F}"/>
    <dgm:cxn modelId="{808CA34E-1BAD-4A6E-A3D0-035B1F15093C}" srcId="{339FC3FB-9B39-4CE1-BB31-4E3A2FB5F27E}" destId="{224A963E-359A-4024-A41F-210802039878}" srcOrd="1" destOrd="0" parTransId="{25E829C8-22A6-4B44-BECB-EC1AB7966801}" sibTransId="{2569A641-AD88-4280-900E-3461080525D6}"/>
    <dgm:cxn modelId="{BDED1F77-55E0-4B62-B263-213CBED018A1}" srcId="{339FC3FB-9B39-4CE1-BB31-4E3A2FB5F27E}" destId="{49E4BBBD-E80E-46B8-9BF4-85FDAFE2F6C3}" srcOrd="2" destOrd="0" parTransId="{6C7269E8-A1E8-424E-8821-054C760DC24F}" sibTransId="{ADDEB92A-E925-48ED-BF76-CD3AC7648570}"/>
    <dgm:cxn modelId="{25D47857-04F6-4DED-8780-D9DF1781EDA1}" srcId="{339FC3FB-9B39-4CE1-BB31-4E3A2FB5F27E}" destId="{0B05782E-36FF-44D4-9195-14B51C8B6506}" srcOrd="3" destOrd="0" parTransId="{241187AA-A7ED-4B77-8FB2-4AEBDBF70B6A}" sibTransId="{096D1083-86C9-4854-8D21-1547E7F419FE}"/>
    <dgm:cxn modelId="{A6FAEF5A-B315-45D9-B313-469A45A49B14}" srcId="{339FC3FB-9B39-4CE1-BB31-4E3A2FB5F27E}" destId="{2C5961A4-86C9-4B7D-8AF1-ADAA309A53D3}" srcOrd="5" destOrd="0" parTransId="{745EE478-BACD-4644-AFCC-0B5C78600845}" sibTransId="{4816756B-62C3-4098-A295-4415CFE829D2}"/>
    <dgm:cxn modelId="{FA897884-2809-4E63-BDDB-F44F5B1EA0B7}" type="presOf" srcId="{339FC3FB-9B39-4CE1-BB31-4E3A2FB5F27E}" destId="{9BF0D54A-203E-4864-ABDD-D1D4D906C6AA}" srcOrd="0" destOrd="0" presId="urn:microsoft.com/office/officeart/2005/8/layout/vList2"/>
    <dgm:cxn modelId="{4CAEB384-4E52-4557-A027-5109F99FCEF4}" srcId="{339FC3FB-9B39-4CE1-BB31-4E3A2FB5F27E}" destId="{28B8A4B7-E8DA-4D48-BACC-0DB814D7B363}" srcOrd="4" destOrd="0" parTransId="{DF99B58D-CCDF-44D7-9182-17EE7E014FD6}" sibTransId="{3E82FCAA-4AFE-4712-9290-16106EEBAF17}"/>
    <dgm:cxn modelId="{5EC9E28B-2226-4E36-96A2-395F2173E8A1}" type="presOf" srcId="{28B8A4B7-E8DA-4D48-BACC-0DB814D7B363}" destId="{4E064AB4-D8E7-4B7B-817F-98ED47E17B02}" srcOrd="0" destOrd="0" presId="urn:microsoft.com/office/officeart/2005/8/layout/vList2"/>
    <dgm:cxn modelId="{7EE797A8-DEB2-4D37-8DCE-28A6F382E107}" srcId="{339FC3FB-9B39-4CE1-BB31-4E3A2FB5F27E}" destId="{48A11651-DDE9-4882-95AE-0213962356E5}" srcOrd="8" destOrd="0" parTransId="{2A0215BF-3E9C-46B2-8D7F-FC64CDC16AA7}" sibTransId="{FB9F2EBB-AC8E-40B5-836A-FAA5B399FE33}"/>
    <dgm:cxn modelId="{2249B3B2-FEEE-46C3-9688-F204255C67C5}" type="presOf" srcId="{2C5961A4-86C9-4B7D-8AF1-ADAA309A53D3}" destId="{1E1F5093-F45F-4A68-8509-6CBB520D9C69}" srcOrd="0" destOrd="0" presId="urn:microsoft.com/office/officeart/2005/8/layout/vList2"/>
    <dgm:cxn modelId="{88C13FC9-F03C-47F1-BDDB-CC997BFC0075}" srcId="{339FC3FB-9B39-4CE1-BB31-4E3A2FB5F27E}" destId="{39FC818A-77D8-4130-83A7-6035DAC1D777}" srcOrd="6" destOrd="0" parTransId="{28C97EAA-F2F8-44AD-8C5F-F92FB8A98B93}" sibTransId="{6D65F1B4-590A-4132-92CC-1C83E03FAA9A}"/>
    <dgm:cxn modelId="{39E294E4-C3F8-4DAF-AD65-6A9B92A9F1A8}" type="presOf" srcId="{0B05782E-36FF-44D4-9195-14B51C8B6506}" destId="{26209FDF-ADAB-44C0-A069-610423EB7DF6}" srcOrd="0" destOrd="0" presId="urn:microsoft.com/office/officeart/2005/8/layout/vList2"/>
    <dgm:cxn modelId="{CD5C4AE7-040B-4244-9C51-104C3762BE30}" type="presOf" srcId="{224A963E-359A-4024-A41F-210802039878}" destId="{F37CD476-AA04-4336-8A1A-B12B538776BF}" srcOrd="0" destOrd="0" presId="urn:microsoft.com/office/officeart/2005/8/layout/vList2"/>
    <dgm:cxn modelId="{86139BE8-13A0-4EA9-8C4A-3472156B845A}" type="presOf" srcId="{046231A0-3806-4F3D-B743-669A011F2FBB}" destId="{47AD067C-5F1C-4C18-BF1C-E2562C538B92}" srcOrd="0" destOrd="0" presId="urn:microsoft.com/office/officeart/2005/8/layout/vList2"/>
    <dgm:cxn modelId="{EF0742E8-5D35-495E-A971-C91D3AB83142}" type="presParOf" srcId="{9BF0D54A-203E-4864-ABDD-D1D4D906C6AA}" destId="{F7145CB1-6119-4CFD-8A89-5314A41E6C67}" srcOrd="0" destOrd="0" presId="urn:microsoft.com/office/officeart/2005/8/layout/vList2"/>
    <dgm:cxn modelId="{FBB731F4-160A-4FE3-BE81-1BBE86420B70}" type="presParOf" srcId="{9BF0D54A-203E-4864-ABDD-D1D4D906C6AA}" destId="{935F6555-0F92-4182-B63C-61F0473171CE}" srcOrd="1" destOrd="0" presId="urn:microsoft.com/office/officeart/2005/8/layout/vList2"/>
    <dgm:cxn modelId="{A17B01FD-FDE7-4466-82BA-02610D6D0F48}" type="presParOf" srcId="{9BF0D54A-203E-4864-ABDD-D1D4D906C6AA}" destId="{F37CD476-AA04-4336-8A1A-B12B538776BF}" srcOrd="2" destOrd="0" presId="urn:microsoft.com/office/officeart/2005/8/layout/vList2"/>
    <dgm:cxn modelId="{9381E45D-8F51-4046-AB0F-323A766382D3}" type="presParOf" srcId="{9BF0D54A-203E-4864-ABDD-D1D4D906C6AA}" destId="{9DB2681A-4366-47CD-A0F9-A27922466F64}" srcOrd="3" destOrd="0" presId="urn:microsoft.com/office/officeart/2005/8/layout/vList2"/>
    <dgm:cxn modelId="{84F5A469-97C5-4D01-9519-7927BEE355AF}" type="presParOf" srcId="{9BF0D54A-203E-4864-ABDD-D1D4D906C6AA}" destId="{77AA1A82-4026-4A70-A80E-00055991C42B}" srcOrd="4" destOrd="0" presId="urn:microsoft.com/office/officeart/2005/8/layout/vList2"/>
    <dgm:cxn modelId="{4982B9A9-C267-4425-82B3-7FDC26C4D09C}" type="presParOf" srcId="{9BF0D54A-203E-4864-ABDD-D1D4D906C6AA}" destId="{DAAEE628-FA5B-4AC3-80A9-A998269245F1}" srcOrd="5" destOrd="0" presId="urn:microsoft.com/office/officeart/2005/8/layout/vList2"/>
    <dgm:cxn modelId="{B4D7004C-EE88-4F41-9FF9-AB834B06C1B3}" type="presParOf" srcId="{9BF0D54A-203E-4864-ABDD-D1D4D906C6AA}" destId="{26209FDF-ADAB-44C0-A069-610423EB7DF6}" srcOrd="6" destOrd="0" presId="urn:microsoft.com/office/officeart/2005/8/layout/vList2"/>
    <dgm:cxn modelId="{B4765750-3D57-45A7-AC82-E06079B7D89B}" type="presParOf" srcId="{9BF0D54A-203E-4864-ABDD-D1D4D906C6AA}" destId="{33AFE35A-C50F-45C8-94A3-48EDE7707BA3}" srcOrd="7" destOrd="0" presId="urn:microsoft.com/office/officeart/2005/8/layout/vList2"/>
    <dgm:cxn modelId="{F7E48CB4-0881-42E8-8E01-4A118220164C}" type="presParOf" srcId="{9BF0D54A-203E-4864-ABDD-D1D4D906C6AA}" destId="{4E064AB4-D8E7-4B7B-817F-98ED47E17B02}" srcOrd="8" destOrd="0" presId="urn:microsoft.com/office/officeart/2005/8/layout/vList2"/>
    <dgm:cxn modelId="{F47A8D52-2BAE-40EE-892D-87971EA39145}" type="presParOf" srcId="{9BF0D54A-203E-4864-ABDD-D1D4D906C6AA}" destId="{7E052F34-5165-4BF6-9292-A2662340E92D}" srcOrd="9" destOrd="0" presId="urn:microsoft.com/office/officeart/2005/8/layout/vList2"/>
    <dgm:cxn modelId="{E5D6A859-50D8-471E-B30C-EB714B7A611A}" type="presParOf" srcId="{9BF0D54A-203E-4864-ABDD-D1D4D906C6AA}" destId="{1E1F5093-F45F-4A68-8509-6CBB520D9C69}" srcOrd="10" destOrd="0" presId="urn:microsoft.com/office/officeart/2005/8/layout/vList2"/>
    <dgm:cxn modelId="{3D019CE5-0ED0-453E-8A4E-7D183BACB7D8}" type="presParOf" srcId="{9BF0D54A-203E-4864-ABDD-D1D4D906C6AA}" destId="{C532F223-7610-4AB8-8789-79A0F35256EF}" srcOrd="11" destOrd="0" presId="urn:microsoft.com/office/officeart/2005/8/layout/vList2"/>
    <dgm:cxn modelId="{F2538014-B9F1-467C-A5E5-8AF3800F1E93}" type="presParOf" srcId="{9BF0D54A-203E-4864-ABDD-D1D4D906C6AA}" destId="{C103C093-882D-4C65-A1B3-11251B71DC88}" srcOrd="12" destOrd="0" presId="urn:microsoft.com/office/officeart/2005/8/layout/vList2"/>
    <dgm:cxn modelId="{76153227-3F80-454D-ADE1-474D93FCCEED}" type="presParOf" srcId="{9BF0D54A-203E-4864-ABDD-D1D4D906C6AA}" destId="{96453915-2A29-4BF2-8215-890570A45AE3}" srcOrd="13" destOrd="0" presId="urn:microsoft.com/office/officeart/2005/8/layout/vList2"/>
    <dgm:cxn modelId="{D5A84B5A-E4C3-42D4-A720-CC666765263A}" type="presParOf" srcId="{9BF0D54A-203E-4864-ABDD-D1D4D906C6AA}" destId="{47AD067C-5F1C-4C18-BF1C-E2562C538B92}" srcOrd="14" destOrd="0" presId="urn:microsoft.com/office/officeart/2005/8/layout/vList2"/>
    <dgm:cxn modelId="{95730745-2DB9-4317-8FF5-CEC1DCBA7159}" type="presParOf" srcId="{9BF0D54A-203E-4864-ABDD-D1D4D906C6AA}" destId="{C84064B1-D7B0-415C-BF9D-37DEC4E270AD}" srcOrd="15" destOrd="0" presId="urn:microsoft.com/office/officeart/2005/8/layout/vList2"/>
    <dgm:cxn modelId="{FA8D91F1-786E-469C-8F09-691F44A34277}" type="presParOf" srcId="{9BF0D54A-203E-4864-ABDD-D1D4D906C6AA}" destId="{F526E84B-276E-4657-B999-820DAED900DD}"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BE7D4B-A377-4982-ABC0-BAC67CB4DBEA}"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fr-CA"/>
        </a:p>
      </dgm:t>
    </dgm:pt>
    <dgm:pt modelId="{E833B048-E599-4C1A-859A-E3AFD92F47BB}">
      <dgm:prSet custT="1"/>
      <dgm:spPr/>
      <dgm:t>
        <a:bodyPr/>
        <a:lstStyle/>
        <a:p>
          <a:r>
            <a:rPr lang="fr-FR" sz="1400" b="1" dirty="0"/>
            <a:t>Qu’est ce que c’est les invites ?</a:t>
          </a:r>
          <a:endParaRPr lang="fr-CA" sz="1400" dirty="0"/>
        </a:p>
      </dgm:t>
    </dgm:pt>
    <dgm:pt modelId="{0FA908DB-7539-437F-835B-14C37370C54A}" type="parTrans" cxnId="{99FAE997-D7AA-489D-AFA7-00FBB889386C}">
      <dgm:prSet/>
      <dgm:spPr/>
      <dgm:t>
        <a:bodyPr/>
        <a:lstStyle/>
        <a:p>
          <a:endParaRPr lang="fr-CA"/>
        </a:p>
      </dgm:t>
    </dgm:pt>
    <dgm:pt modelId="{2CAFC09D-D3DF-4C19-824F-101932267D43}" type="sibTrans" cxnId="{99FAE997-D7AA-489D-AFA7-00FBB889386C}">
      <dgm:prSet/>
      <dgm:spPr/>
      <dgm:t>
        <a:bodyPr/>
        <a:lstStyle/>
        <a:p>
          <a:endParaRPr lang="fr-CA"/>
        </a:p>
      </dgm:t>
    </dgm:pt>
    <dgm:pt modelId="{28E8B3DB-E5E4-4721-9D38-6F929F1484E0}">
      <dgm:prSet custT="1"/>
      <dgm:spPr/>
      <dgm:t>
        <a:bodyPr/>
        <a:lstStyle/>
        <a:p>
          <a:r>
            <a:rPr lang="fr-FR" sz="1400" b="1" dirty="0"/>
            <a:t>Des invites puissantes, en un clic !</a:t>
          </a:r>
          <a:endParaRPr lang="fr-CA" sz="1400" dirty="0"/>
        </a:p>
      </dgm:t>
    </dgm:pt>
    <dgm:pt modelId="{FEC39BDB-BD61-45AB-8149-1F9FA47D6D09}" type="parTrans" cxnId="{111D4908-47D6-460E-BD9A-502F4CF81156}">
      <dgm:prSet/>
      <dgm:spPr/>
      <dgm:t>
        <a:bodyPr/>
        <a:lstStyle/>
        <a:p>
          <a:endParaRPr lang="fr-CA"/>
        </a:p>
      </dgm:t>
    </dgm:pt>
    <dgm:pt modelId="{3EE8B22A-44ED-4252-B181-00F2A2CDD673}" type="sibTrans" cxnId="{111D4908-47D6-460E-BD9A-502F4CF81156}">
      <dgm:prSet/>
      <dgm:spPr/>
      <dgm:t>
        <a:bodyPr/>
        <a:lstStyle/>
        <a:p>
          <a:endParaRPr lang="fr-CA"/>
        </a:p>
      </dgm:t>
    </dgm:pt>
    <dgm:pt modelId="{DC924379-14A4-4A91-8831-ADC0D9F2097F}">
      <dgm:prSet custT="1"/>
      <dgm:spPr/>
      <dgm:t>
        <a:bodyPr/>
        <a:lstStyle/>
        <a:p>
          <a:r>
            <a:rPr lang="fr-FR" sz="1400" b="1" dirty="0"/>
            <a:t>Savoir dialoguer avec l’Intelligence artificielle</a:t>
          </a:r>
          <a:endParaRPr lang="fr-CA" sz="1400" dirty="0"/>
        </a:p>
      </dgm:t>
    </dgm:pt>
    <dgm:pt modelId="{8FD2CF53-DE12-4B8F-A225-CB9DCBE78FD4}" type="parTrans" cxnId="{EDC5ACCC-A5D5-421F-B4B6-1CE248AA9C8B}">
      <dgm:prSet/>
      <dgm:spPr/>
      <dgm:t>
        <a:bodyPr/>
        <a:lstStyle/>
        <a:p>
          <a:endParaRPr lang="fr-CA"/>
        </a:p>
      </dgm:t>
    </dgm:pt>
    <dgm:pt modelId="{56EFB282-760A-4DE1-9866-A41F4B18E29C}" type="sibTrans" cxnId="{EDC5ACCC-A5D5-421F-B4B6-1CE248AA9C8B}">
      <dgm:prSet/>
      <dgm:spPr/>
      <dgm:t>
        <a:bodyPr/>
        <a:lstStyle/>
        <a:p>
          <a:endParaRPr lang="fr-CA"/>
        </a:p>
      </dgm:t>
    </dgm:pt>
    <dgm:pt modelId="{45ECC51D-89F8-4668-86B8-CE56DEC929BF}">
      <dgm:prSet custT="1"/>
      <dgm:spPr/>
      <dgm:t>
        <a:bodyPr/>
        <a:lstStyle/>
        <a:p>
          <a:r>
            <a:rPr lang="fr-FR" sz="1400" b="1" dirty="0"/>
            <a:t>Conseils pour la rédaction d’invites</a:t>
          </a:r>
          <a:endParaRPr lang="fr-CA" sz="1400" dirty="0"/>
        </a:p>
      </dgm:t>
    </dgm:pt>
    <dgm:pt modelId="{DB6991BE-3471-462D-98D6-CF7859E7BF97}" type="parTrans" cxnId="{4DCCC64C-3933-43C5-9E5B-6933639A6716}">
      <dgm:prSet/>
      <dgm:spPr/>
      <dgm:t>
        <a:bodyPr/>
        <a:lstStyle/>
        <a:p>
          <a:endParaRPr lang="fr-CA"/>
        </a:p>
      </dgm:t>
    </dgm:pt>
    <dgm:pt modelId="{30556188-676E-4EE1-8320-FB284A7903EC}" type="sibTrans" cxnId="{4DCCC64C-3933-43C5-9E5B-6933639A6716}">
      <dgm:prSet/>
      <dgm:spPr/>
      <dgm:t>
        <a:bodyPr/>
        <a:lstStyle/>
        <a:p>
          <a:endParaRPr lang="fr-CA"/>
        </a:p>
      </dgm:t>
    </dgm:pt>
    <dgm:pt modelId="{80632C5E-2536-4512-BA71-9E14C13F08DA}">
      <dgm:prSet custT="1"/>
      <dgm:spPr/>
      <dgm:t>
        <a:bodyPr/>
        <a:lstStyle/>
        <a:p>
          <a:r>
            <a:rPr lang="fr-FR" sz="1400" b="1" dirty="0"/>
            <a:t>Meilleurs résultats avec les invites de </a:t>
          </a:r>
          <a:r>
            <a:rPr lang="fr-FR" sz="1400" b="1" dirty="0" err="1"/>
            <a:t>Copilot</a:t>
          </a:r>
          <a:r>
            <a:rPr lang="fr-FR" sz="1400" b="1" dirty="0"/>
            <a:t> </a:t>
          </a:r>
          <a:endParaRPr lang="fr-CA" sz="1400" dirty="0"/>
        </a:p>
      </dgm:t>
    </dgm:pt>
    <dgm:pt modelId="{E8D00B79-484E-4885-818D-46CE44853E59}" type="parTrans" cxnId="{D0564E70-8738-4AF5-8561-81162325AE74}">
      <dgm:prSet/>
      <dgm:spPr/>
      <dgm:t>
        <a:bodyPr/>
        <a:lstStyle/>
        <a:p>
          <a:endParaRPr lang="fr-CA"/>
        </a:p>
      </dgm:t>
    </dgm:pt>
    <dgm:pt modelId="{4CAA6CF2-ACAF-4927-B5D4-704F1F551DB7}" type="sibTrans" cxnId="{D0564E70-8738-4AF5-8561-81162325AE74}">
      <dgm:prSet/>
      <dgm:spPr/>
      <dgm:t>
        <a:bodyPr/>
        <a:lstStyle/>
        <a:p>
          <a:endParaRPr lang="fr-CA"/>
        </a:p>
      </dgm:t>
    </dgm:pt>
    <dgm:pt modelId="{E7497550-4D93-4068-985C-807983BEB493}">
      <dgm:prSet custT="1"/>
      <dgm:spPr/>
      <dgm:t>
        <a:bodyPr/>
        <a:lstStyle/>
        <a:p>
          <a:r>
            <a:rPr lang="fr-FR" sz="1400" b="1" dirty="0"/>
            <a:t>Modifier une invite </a:t>
          </a:r>
          <a:r>
            <a:rPr lang="fr-FR" sz="1400" b="1" dirty="0" err="1"/>
            <a:t>Copilot</a:t>
          </a:r>
          <a:r>
            <a:rPr lang="fr-FR" sz="1400" b="1" dirty="0"/>
            <a:t> pour en faire votre propre invite</a:t>
          </a:r>
          <a:endParaRPr lang="fr-CA" sz="1400" dirty="0"/>
        </a:p>
      </dgm:t>
    </dgm:pt>
    <dgm:pt modelId="{2C7E4097-7BFD-4822-A35F-9658F4F1C82C}" type="parTrans" cxnId="{0731EA11-4FCB-47E9-8758-AE03E32B0F5D}">
      <dgm:prSet/>
      <dgm:spPr/>
      <dgm:t>
        <a:bodyPr/>
        <a:lstStyle/>
        <a:p>
          <a:endParaRPr lang="fr-CA"/>
        </a:p>
      </dgm:t>
    </dgm:pt>
    <dgm:pt modelId="{178E3ED4-C275-4245-B11A-10FA4DA7C20A}" type="sibTrans" cxnId="{0731EA11-4FCB-47E9-8758-AE03E32B0F5D}">
      <dgm:prSet/>
      <dgm:spPr/>
      <dgm:t>
        <a:bodyPr/>
        <a:lstStyle/>
        <a:p>
          <a:endParaRPr lang="fr-CA"/>
        </a:p>
      </dgm:t>
    </dgm:pt>
    <dgm:pt modelId="{DFD47843-7B41-499E-B68D-2DC11CC3AB3C}">
      <dgm:prSet custT="1"/>
      <dgm:spPr/>
      <dgm:t>
        <a:bodyPr/>
        <a:lstStyle/>
        <a:p>
          <a:r>
            <a:rPr lang="fr-FR" sz="1400" b="1" dirty="0"/>
            <a:t>Bonne pratique : racontez votre récit d’invite à </a:t>
          </a:r>
          <a:r>
            <a:rPr lang="fr-FR" sz="1400" b="1" dirty="0" err="1"/>
            <a:t>Copilot</a:t>
          </a:r>
          <a:endParaRPr lang="fr-CA" sz="1400" dirty="0"/>
        </a:p>
      </dgm:t>
    </dgm:pt>
    <dgm:pt modelId="{FBE7E791-A00D-48F1-B47B-D1E33E201A0C}" type="parTrans" cxnId="{ABAEDBC4-5CFF-4821-85D5-97F1EA8DB13D}">
      <dgm:prSet/>
      <dgm:spPr/>
      <dgm:t>
        <a:bodyPr/>
        <a:lstStyle/>
        <a:p>
          <a:endParaRPr lang="fr-CA"/>
        </a:p>
      </dgm:t>
    </dgm:pt>
    <dgm:pt modelId="{A1B6217B-DC1D-4647-B1B2-2D1C0B987929}" type="sibTrans" cxnId="{ABAEDBC4-5CFF-4821-85D5-97F1EA8DB13D}">
      <dgm:prSet/>
      <dgm:spPr/>
      <dgm:t>
        <a:bodyPr/>
        <a:lstStyle/>
        <a:p>
          <a:endParaRPr lang="fr-CA"/>
        </a:p>
      </dgm:t>
    </dgm:pt>
    <dgm:pt modelId="{4626F788-A9F9-4415-B938-02E2CC23504D}" type="pres">
      <dgm:prSet presAssocID="{41BE7D4B-A377-4982-ABC0-BAC67CB4DBEA}" presName="linear" presStyleCnt="0">
        <dgm:presLayoutVars>
          <dgm:animLvl val="lvl"/>
          <dgm:resizeHandles val="exact"/>
        </dgm:presLayoutVars>
      </dgm:prSet>
      <dgm:spPr/>
    </dgm:pt>
    <dgm:pt modelId="{29367A49-6BEB-4EA6-9AE2-A78D813A0CB5}" type="pres">
      <dgm:prSet presAssocID="{E833B048-E599-4C1A-859A-E3AFD92F47BB}" presName="parentText" presStyleLbl="node1" presStyleIdx="0" presStyleCnt="7">
        <dgm:presLayoutVars>
          <dgm:chMax val="0"/>
          <dgm:bulletEnabled val="1"/>
        </dgm:presLayoutVars>
      </dgm:prSet>
      <dgm:spPr/>
    </dgm:pt>
    <dgm:pt modelId="{422CC556-7B60-40CB-9EB6-AAF29367D3A1}" type="pres">
      <dgm:prSet presAssocID="{2CAFC09D-D3DF-4C19-824F-101932267D43}" presName="spacer" presStyleCnt="0"/>
      <dgm:spPr/>
    </dgm:pt>
    <dgm:pt modelId="{4BF308B9-F451-4DBA-AD04-435FCF1632B8}" type="pres">
      <dgm:prSet presAssocID="{28E8B3DB-E5E4-4721-9D38-6F929F1484E0}" presName="parentText" presStyleLbl="node1" presStyleIdx="1" presStyleCnt="7">
        <dgm:presLayoutVars>
          <dgm:chMax val="0"/>
          <dgm:bulletEnabled val="1"/>
        </dgm:presLayoutVars>
      </dgm:prSet>
      <dgm:spPr/>
    </dgm:pt>
    <dgm:pt modelId="{3F901C61-A4CD-4031-BC0F-2A05C15567EB}" type="pres">
      <dgm:prSet presAssocID="{3EE8B22A-44ED-4252-B181-00F2A2CDD673}" presName="spacer" presStyleCnt="0"/>
      <dgm:spPr/>
    </dgm:pt>
    <dgm:pt modelId="{E06E906E-426F-493E-924C-4FE68368EC5F}" type="pres">
      <dgm:prSet presAssocID="{DC924379-14A4-4A91-8831-ADC0D9F2097F}" presName="parentText" presStyleLbl="node1" presStyleIdx="2" presStyleCnt="7">
        <dgm:presLayoutVars>
          <dgm:chMax val="0"/>
          <dgm:bulletEnabled val="1"/>
        </dgm:presLayoutVars>
      </dgm:prSet>
      <dgm:spPr/>
    </dgm:pt>
    <dgm:pt modelId="{019DD34C-6642-43FE-AC07-2ED0F4BAA81E}" type="pres">
      <dgm:prSet presAssocID="{56EFB282-760A-4DE1-9866-A41F4B18E29C}" presName="spacer" presStyleCnt="0"/>
      <dgm:spPr/>
    </dgm:pt>
    <dgm:pt modelId="{68BD2A65-1D19-4E9F-A587-DAFFA1E1A839}" type="pres">
      <dgm:prSet presAssocID="{45ECC51D-89F8-4668-86B8-CE56DEC929BF}" presName="parentText" presStyleLbl="node1" presStyleIdx="3" presStyleCnt="7">
        <dgm:presLayoutVars>
          <dgm:chMax val="0"/>
          <dgm:bulletEnabled val="1"/>
        </dgm:presLayoutVars>
      </dgm:prSet>
      <dgm:spPr/>
    </dgm:pt>
    <dgm:pt modelId="{48F2D811-305A-4A83-BB89-B51B73118F8F}" type="pres">
      <dgm:prSet presAssocID="{30556188-676E-4EE1-8320-FB284A7903EC}" presName="spacer" presStyleCnt="0"/>
      <dgm:spPr/>
    </dgm:pt>
    <dgm:pt modelId="{96DD3C75-7E1D-4889-9DA6-A380C364E2A9}" type="pres">
      <dgm:prSet presAssocID="{80632C5E-2536-4512-BA71-9E14C13F08DA}" presName="parentText" presStyleLbl="node1" presStyleIdx="4" presStyleCnt="7">
        <dgm:presLayoutVars>
          <dgm:chMax val="0"/>
          <dgm:bulletEnabled val="1"/>
        </dgm:presLayoutVars>
      </dgm:prSet>
      <dgm:spPr/>
    </dgm:pt>
    <dgm:pt modelId="{5B6238C9-0708-4C15-8CDE-883831E5A029}" type="pres">
      <dgm:prSet presAssocID="{4CAA6CF2-ACAF-4927-B5D4-704F1F551DB7}" presName="spacer" presStyleCnt="0"/>
      <dgm:spPr/>
    </dgm:pt>
    <dgm:pt modelId="{EB0408F2-81F4-4047-A954-DCB3A83C6009}" type="pres">
      <dgm:prSet presAssocID="{E7497550-4D93-4068-985C-807983BEB493}" presName="parentText" presStyleLbl="node1" presStyleIdx="5" presStyleCnt="7">
        <dgm:presLayoutVars>
          <dgm:chMax val="0"/>
          <dgm:bulletEnabled val="1"/>
        </dgm:presLayoutVars>
      </dgm:prSet>
      <dgm:spPr/>
    </dgm:pt>
    <dgm:pt modelId="{D73F945F-0C21-4389-AD8D-4A693ED5DF3A}" type="pres">
      <dgm:prSet presAssocID="{178E3ED4-C275-4245-B11A-10FA4DA7C20A}" presName="spacer" presStyleCnt="0"/>
      <dgm:spPr/>
    </dgm:pt>
    <dgm:pt modelId="{A7E2C1FE-B72F-4014-9EAB-2C83400555C7}" type="pres">
      <dgm:prSet presAssocID="{DFD47843-7B41-499E-B68D-2DC11CC3AB3C}" presName="parentText" presStyleLbl="node1" presStyleIdx="6" presStyleCnt="7">
        <dgm:presLayoutVars>
          <dgm:chMax val="0"/>
          <dgm:bulletEnabled val="1"/>
        </dgm:presLayoutVars>
      </dgm:prSet>
      <dgm:spPr/>
    </dgm:pt>
  </dgm:ptLst>
  <dgm:cxnLst>
    <dgm:cxn modelId="{111D4908-47D6-460E-BD9A-502F4CF81156}" srcId="{41BE7D4B-A377-4982-ABC0-BAC67CB4DBEA}" destId="{28E8B3DB-E5E4-4721-9D38-6F929F1484E0}" srcOrd="1" destOrd="0" parTransId="{FEC39BDB-BD61-45AB-8149-1F9FA47D6D09}" sibTransId="{3EE8B22A-44ED-4252-B181-00F2A2CDD673}"/>
    <dgm:cxn modelId="{8A4A3310-1B64-475E-B422-6D0B710432F2}" type="presOf" srcId="{DFD47843-7B41-499E-B68D-2DC11CC3AB3C}" destId="{A7E2C1FE-B72F-4014-9EAB-2C83400555C7}" srcOrd="0" destOrd="0" presId="urn:microsoft.com/office/officeart/2005/8/layout/vList2"/>
    <dgm:cxn modelId="{0731EA11-4FCB-47E9-8758-AE03E32B0F5D}" srcId="{41BE7D4B-A377-4982-ABC0-BAC67CB4DBEA}" destId="{E7497550-4D93-4068-985C-807983BEB493}" srcOrd="5" destOrd="0" parTransId="{2C7E4097-7BFD-4822-A35F-9658F4F1C82C}" sibTransId="{178E3ED4-C275-4245-B11A-10FA4DA7C20A}"/>
    <dgm:cxn modelId="{79920519-D329-4C07-BE1C-2623C0638CAA}" type="presOf" srcId="{E7497550-4D93-4068-985C-807983BEB493}" destId="{EB0408F2-81F4-4047-A954-DCB3A83C6009}" srcOrd="0" destOrd="0" presId="urn:microsoft.com/office/officeart/2005/8/layout/vList2"/>
    <dgm:cxn modelId="{ECF20F29-FB17-41C4-BFB1-19204884C134}" type="presOf" srcId="{80632C5E-2536-4512-BA71-9E14C13F08DA}" destId="{96DD3C75-7E1D-4889-9DA6-A380C364E2A9}" srcOrd="0" destOrd="0" presId="urn:microsoft.com/office/officeart/2005/8/layout/vList2"/>
    <dgm:cxn modelId="{4DCCC64C-3933-43C5-9E5B-6933639A6716}" srcId="{41BE7D4B-A377-4982-ABC0-BAC67CB4DBEA}" destId="{45ECC51D-89F8-4668-86B8-CE56DEC929BF}" srcOrd="3" destOrd="0" parTransId="{DB6991BE-3471-462D-98D6-CF7859E7BF97}" sibTransId="{30556188-676E-4EE1-8320-FB284A7903EC}"/>
    <dgm:cxn modelId="{6060906F-9B61-4728-B6DE-E01EE7C6DF1E}" type="presOf" srcId="{DC924379-14A4-4A91-8831-ADC0D9F2097F}" destId="{E06E906E-426F-493E-924C-4FE68368EC5F}" srcOrd="0" destOrd="0" presId="urn:microsoft.com/office/officeart/2005/8/layout/vList2"/>
    <dgm:cxn modelId="{D0564E70-8738-4AF5-8561-81162325AE74}" srcId="{41BE7D4B-A377-4982-ABC0-BAC67CB4DBEA}" destId="{80632C5E-2536-4512-BA71-9E14C13F08DA}" srcOrd="4" destOrd="0" parTransId="{E8D00B79-484E-4885-818D-46CE44853E59}" sibTransId="{4CAA6CF2-ACAF-4927-B5D4-704F1F551DB7}"/>
    <dgm:cxn modelId="{0456BC70-327D-427C-AEAF-606E8E918086}" type="presOf" srcId="{28E8B3DB-E5E4-4721-9D38-6F929F1484E0}" destId="{4BF308B9-F451-4DBA-AD04-435FCF1632B8}" srcOrd="0" destOrd="0" presId="urn:microsoft.com/office/officeart/2005/8/layout/vList2"/>
    <dgm:cxn modelId="{E9C20486-1FAC-4BA7-A729-727B2184958A}" type="presOf" srcId="{E833B048-E599-4C1A-859A-E3AFD92F47BB}" destId="{29367A49-6BEB-4EA6-9AE2-A78D813A0CB5}" srcOrd="0" destOrd="0" presId="urn:microsoft.com/office/officeart/2005/8/layout/vList2"/>
    <dgm:cxn modelId="{99FAE997-D7AA-489D-AFA7-00FBB889386C}" srcId="{41BE7D4B-A377-4982-ABC0-BAC67CB4DBEA}" destId="{E833B048-E599-4C1A-859A-E3AFD92F47BB}" srcOrd="0" destOrd="0" parTransId="{0FA908DB-7539-437F-835B-14C37370C54A}" sibTransId="{2CAFC09D-D3DF-4C19-824F-101932267D43}"/>
    <dgm:cxn modelId="{76A896B1-0DF8-4B5C-A7C1-4A08CEC97D4B}" type="presOf" srcId="{45ECC51D-89F8-4668-86B8-CE56DEC929BF}" destId="{68BD2A65-1D19-4E9F-A587-DAFFA1E1A839}" srcOrd="0" destOrd="0" presId="urn:microsoft.com/office/officeart/2005/8/layout/vList2"/>
    <dgm:cxn modelId="{ABAEDBC4-5CFF-4821-85D5-97F1EA8DB13D}" srcId="{41BE7D4B-A377-4982-ABC0-BAC67CB4DBEA}" destId="{DFD47843-7B41-499E-B68D-2DC11CC3AB3C}" srcOrd="6" destOrd="0" parTransId="{FBE7E791-A00D-48F1-B47B-D1E33E201A0C}" sibTransId="{A1B6217B-DC1D-4647-B1B2-2D1C0B987929}"/>
    <dgm:cxn modelId="{EDC5ACCC-A5D5-421F-B4B6-1CE248AA9C8B}" srcId="{41BE7D4B-A377-4982-ABC0-BAC67CB4DBEA}" destId="{DC924379-14A4-4A91-8831-ADC0D9F2097F}" srcOrd="2" destOrd="0" parTransId="{8FD2CF53-DE12-4B8F-A225-CB9DCBE78FD4}" sibTransId="{56EFB282-760A-4DE1-9866-A41F4B18E29C}"/>
    <dgm:cxn modelId="{087D56D5-7B2C-4CC1-A9B6-09F280E9AB85}" type="presOf" srcId="{41BE7D4B-A377-4982-ABC0-BAC67CB4DBEA}" destId="{4626F788-A9F9-4415-B938-02E2CC23504D}" srcOrd="0" destOrd="0" presId="urn:microsoft.com/office/officeart/2005/8/layout/vList2"/>
    <dgm:cxn modelId="{E267564D-5D57-4802-99B6-05E3C1CAC0D1}" type="presParOf" srcId="{4626F788-A9F9-4415-B938-02E2CC23504D}" destId="{29367A49-6BEB-4EA6-9AE2-A78D813A0CB5}" srcOrd="0" destOrd="0" presId="urn:microsoft.com/office/officeart/2005/8/layout/vList2"/>
    <dgm:cxn modelId="{C316B7D8-3008-4162-BFFF-F9809C6A5D26}" type="presParOf" srcId="{4626F788-A9F9-4415-B938-02E2CC23504D}" destId="{422CC556-7B60-40CB-9EB6-AAF29367D3A1}" srcOrd="1" destOrd="0" presId="urn:microsoft.com/office/officeart/2005/8/layout/vList2"/>
    <dgm:cxn modelId="{44256728-D410-402E-A327-EED435ED2A36}" type="presParOf" srcId="{4626F788-A9F9-4415-B938-02E2CC23504D}" destId="{4BF308B9-F451-4DBA-AD04-435FCF1632B8}" srcOrd="2" destOrd="0" presId="urn:microsoft.com/office/officeart/2005/8/layout/vList2"/>
    <dgm:cxn modelId="{B7B33161-D096-4AFD-9756-42059281B83F}" type="presParOf" srcId="{4626F788-A9F9-4415-B938-02E2CC23504D}" destId="{3F901C61-A4CD-4031-BC0F-2A05C15567EB}" srcOrd="3" destOrd="0" presId="urn:microsoft.com/office/officeart/2005/8/layout/vList2"/>
    <dgm:cxn modelId="{80149881-0C4B-466B-9382-B6A8F9490062}" type="presParOf" srcId="{4626F788-A9F9-4415-B938-02E2CC23504D}" destId="{E06E906E-426F-493E-924C-4FE68368EC5F}" srcOrd="4" destOrd="0" presId="urn:microsoft.com/office/officeart/2005/8/layout/vList2"/>
    <dgm:cxn modelId="{1F0A6805-72B3-4C43-B4B2-82DFFF62779A}" type="presParOf" srcId="{4626F788-A9F9-4415-B938-02E2CC23504D}" destId="{019DD34C-6642-43FE-AC07-2ED0F4BAA81E}" srcOrd="5" destOrd="0" presId="urn:microsoft.com/office/officeart/2005/8/layout/vList2"/>
    <dgm:cxn modelId="{7A63E521-C68E-4F6B-AEC1-32C30BDE5472}" type="presParOf" srcId="{4626F788-A9F9-4415-B938-02E2CC23504D}" destId="{68BD2A65-1D19-4E9F-A587-DAFFA1E1A839}" srcOrd="6" destOrd="0" presId="urn:microsoft.com/office/officeart/2005/8/layout/vList2"/>
    <dgm:cxn modelId="{F69F2048-1571-4D35-90D5-697F6D91C1CB}" type="presParOf" srcId="{4626F788-A9F9-4415-B938-02E2CC23504D}" destId="{48F2D811-305A-4A83-BB89-B51B73118F8F}" srcOrd="7" destOrd="0" presId="urn:microsoft.com/office/officeart/2005/8/layout/vList2"/>
    <dgm:cxn modelId="{778DB4DD-6850-45A7-98D0-9C326BCB3FE9}" type="presParOf" srcId="{4626F788-A9F9-4415-B938-02E2CC23504D}" destId="{96DD3C75-7E1D-4889-9DA6-A380C364E2A9}" srcOrd="8" destOrd="0" presId="urn:microsoft.com/office/officeart/2005/8/layout/vList2"/>
    <dgm:cxn modelId="{EDB44187-FD9C-497B-95DE-FF24EAEFB112}" type="presParOf" srcId="{4626F788-A9F9-4415-B938-02E2CC23504D}" destId="{5B6238C9-0708-4C15-8CDE-883831E5A029}" srcOrd="9" destOrd="0" presId="urn:microsoft.com/office/officeart/2005/8/layout/vList2"/>
    <dgm:cxn modelId="{9378442E-6822-466D-B09A-17D74821D081}" type="presParOf" srcId="{4626F788-A9F9-4415-B938-02E2CC23504D}" destId="{EB0408F2-81F4-4047-A954-DCB3A83C6009}" srcOrd="10" destOrd="0" presId="urn:microsoft.com/office/officeart/2005/8/layout/vList2"/>
    <dgm:cxn modelId="{9A1ED890-CAF3-4552-81CD-CFC746E17B01}" type="presParOf" srcId="{4626F788-A9F9-4415-B938-02E2CC23504D}" destId="{D73F945F-0C21-4389-AD8D-4A693ED5DF3A}" srcOrd="11" destOrd="0" presId="urn:microsoft.com/office/officeart/2005/8/layout/vList2"/>
    <dgm:cxn modelId="{58849E04-1CF7-406E-B4C5-7C91B3A7CFBB}" type="presParOf" srcId="{4626F788-A9F9-4415-B938-02E2CC23504D}" destId="{A7E2C1FE-B72F-4014-9EAB-2C83400555C7}"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514B5D-A778-3643-A71B-2F2EA320D417}" type="doc">
      <dgm:prSet loTypeId="urn:microsoft.com/office/officeart/2005/8/layout/vList2" loCatId="" qsTypeId="urn:microsoft.com/office/officeart/2005/8/quickstyle/simple2" qsCatId="simple" csTypeId="urn:microsoft.com/office/officeart/2005/8/colors/accent6_1" csCatId="accent6" phldr="1"/>
      <dgm:spPr/>
      <dgm:t>
        <a:bodyPr/>
        <a:lstStyle/>
        <a:p>
          <a:endParaRPr lang="fr-CA"/>
        </a:p>
      </dgm:t>
    </dgm:pt>
    <dgm:pt modelId="{BFEF43E5-1D5A-754F-9B8C-8667164D3339}">
      <dgm:prSet phldrT="[Texte]" custT="1"/>
      <dgm:spPr/>
      <dgm:t>
        <a:bodyPr/>
        <a:lstStyle/>
        <a:p>
          <a:pPr>
            <a:buFont typeface="Wingdings" pitchFamily="2" charset="2"/>
            <a:buChar char="Ø"/>
          </a:pPr>
          <a:r>
            <a:rPr lang="fr-CA" sz="1800" b="1" dirty="0">
              <a:latin typeface="Segoe UI" panose="020B0502040204020203" pitchFamily="34" charset="0"/>
            </a:rPr>
            <a:t>U</a:t>
          </a:r>
          <a:r>
            <a:rPr lang="fr-CA" sz="1800" b="1" i="0" strike="noStrike" dirty="0">
              <a:effectLst/>
              <a:latin typeface="Segoe UI" panose="020B0502040204020203" pitchFamily="34" charset="0"/>
            </a:rPr>
            <a:t>n exemple d'invite dans M365, qui inclut un objectif et une source :</a:t>
          </a:r>
          <a:endParaRPr lang="fr-CA" sz="1800" b="1" dirty="0"/>
        </a:p>
      </dgm:t>
    </dgm:pt>
    <dgm:pt modelId="{94E9589A-7A3B-AD4F-A954-34C04E7C74C9}" type="parTrans" cxnId="{80B8579E-AEE8-F04C-A323-E6A3F25CFBF1}">
      <dgm:prSet/>
      <dgm:spPr/>
      <dgm:t>
        <a:bodyPr/>
        <a:lstStyle/>
        <a:p>
          <a:endParaRPr lang="fr-CA"/>
        </a:p>
      </dgm:t>
    </dgm:pt>
    <dgm:pt modelId="{E25DE65F-E061-594D-8D0A-D56063E0CACE}" type="sibTrans" cxnId="{80B8579E-AEE8-F04C-A323-E6A3F25CFBF1}">
      <dgm:prSet/>
      <dgm:spPr/>
      <dgm:t>
        <a:bodyPr/>
        <a:lstStyle/>
        <a:p>
          <a:endParaRPr lang="fr-CA"/>
        </a:p>
      </dgm:t>
    </dgm:pt>
    <dgm:pt modelId="{4E6C091A-DB50-7543-8069-662D389CBDEA}">
      <dgm:prSet phldrT="[Texte]" custT="1"/>
      <dgm:spPr/>
      <dgm:t>
        <a:bodyPr/>
        <a:lstStyle/>
        <a:p>
          <a:pPr>
            <a:buFont typeface="Wingdings" pitchFamily="2" charset="2"/>
            <a:buChar char="Ø"/>
          </a:pPr>
          <a:r>
            <a:rPr lang="fr-CA" sz="1800" b="1" i="0" u="none" strike="noStrike" dirty="0">
              <a:solidFill>
                <a:srgbClr val="1E1E1E"/>
              </a:solidFill>
              <a:effectLst/>
              <a:latin typeface="Segoe UI" panose="020B0502040204020203" pitchFamily="34" charset="0"/>
            </a:rPr>
            <a:t>Un exemple qui comprend un objectif, un contexte et les attentes : </a:t>
          </a:r>
          <a:endParaRPr lang="fr-CA" sz="1800" dirty="0"/>
        </a:p>
      </dgm:t>
    </dgm:pt>
    <dgm:pt modelId="{F99054BB-EAC2-F24E-BBB3-9699C47060FD}" type="parTrans" cxnId="{AF5286D3-C896-DA49-B6CF-083E31B33521}">
      <dgm:prSet/>
      <dgm:spPr/>
      <dgm:t>
        <a:bodyPr/>
        <a:lstStyle/>
        <a:p>
          <a:endParaRPr lang="fr-CA"/>
        </a:p>
      </dgm:t>
    </dgm:pt>
    <dgm:pt modelId="{8D1E6191-3D2D-AF4A-86B2-1D39E6C7354B}" type="sibTrans" cxnId="{AF5286D3-C896-DA49-B6CF-083E31B33521}">
      <dgm:prSet/>
      <dgm:spPr/>
      <dgm:t>
        <a:bodyPr/>
        <a:lstStyle/>
        <a:p>
          <a:endParaRPr lang="fr-CA"/>
        </a:p>
      </dgm:t>
    </dgm:pt>
    <dgm:pt modelId="{F356E199-19B8-F44C-A992-55C29F41BAAD}">
      <dgm:prSet custT="1"/>
      <dgm:spPr/>
      <dgm:t>
        <a:bodyPr/>
        <a:lstStyle/>
        <a:p>
          <a:r>
            <a:rPr lang="fr-CA" sz="1600" b="0" i="1" u="none" strike="noStrike" dirty="0">
              <a:solidFill>
                <a:schemeClr val="accent6">
                  <a:lumMod val="75000"/>
                </a:schemeClr>
              </a:solidFill>
              <a:effectLst/>
              <a:latin typeface="Consolas" panose="020B0609020204030204" pitchFamily="49" charset="0"/>
            </a:rPr>
            <a:t>Rédigez un résumé sur la base de tous les courriels envoyés par une personne au cours des deux dernières semaines. </a:t>
          </a:r>
          <a:endParaRPr lang="fr-CA" sz="1600" dirty="0">
            <a:solidFill>
              <a:schemeClr val="accent6">
                <a:lumMod val="75000"/>
              </a:schemeClr>
            </a:solidFill>
          </a:endParaRPr>
        </a:p>
      </dgm:t>
    </dgm:pt>
    <dgm:pt modelId="{08D2E92D-471B-0841-84B5-7CC1D71DF65D}" type="parTrans" cxnId="{3B675364-9935-7F4C-872F-FBF0B6890DB7}">
      <dgm:prSet/>
      <dgm:spPr/>
      <dgm:t>
        <a:bodyPr/>
        <a:lstStyle/>
        <a:p>
          <a:endParaRPr lang="fr-CA"/>
        </a:p>
      </dgm:t>
    </dgm:pt>
    <dgm:pt modelId="{4C58A0C5-C3E4-0C4B-9DEB-5834003D40A9}" type="sibTrans" cxnId="{3B675364-9935-7F4C-872F-FBF0B6890DB7}">
      <dgm:prSet/>
      <dgm:spPr/>
      <dgm:t>
        <a:bodyPr/>
        <a:lstStyle/>
        <a:p>
          <a:endParaRPr lang="fr-CA"/>
        </a:p>
      </dgm:t>
    </dgm:pt>
    <dgm:pt modelId="{72DF1804-F1FF-3645-B404-696F1E389614}">
      <dgm:prSet custT="1"/>
      <dgm:spPr/>
      <dgm:t>
        <a:bodyPr/>
        <a:lstStyle/>
        <a:p>
          <a:r>
            <a:rPr lang="fr-CA" sz="1600" b="1" i="0" u="none" strike="noStrike" dirty="0">
              <a:solidFill>
                <a:srgbClr val="1E1E1E"/>
              </a:solidFill>
              <a:effectLst/>
              <a:latin typeface="Segoe UI" panose="020B0502040204020203" pitchFamily="34" charset="0"/>
            </a:rPr>
            <a:t>Il est très probable que vous fassiez suivre les résultats d'une autre demande. Attendez-vous à des conversations pour obtenir les résultats que vous recherchez. </a:t>
          </a:r>
        </a:p>
      </dgm:t>
    </dgm:pt>
    <dgm:pt modelId="{A09E56D5-72B9-DB47-A171-53013BF46D05}" type="parTrans" cxnId="{2632B2E3-B3C4-524D-97B0-1C1009BE7A0A}">
      <dgm:prSet/>
      <dgm:spPr/>
      <dgm:t>
        <a:bodyPr/>
        <a:lstStyle/>
        <a:p>
          <a:endParaRPr lang="fr-CA"/>
        </a:p>
      </dgm:t>
    </dgm:pt>
    <dgm:pt modelId="{2AF7D849-5BD5-014E-B5D6-516A5173F1CF}" type="sibTrans" cxnId="{2632B2E3-B3C4-524D-97B0-1C1009BE7A0A}">
      <dgm:prSet/>
      <dgm:spPr/>
      <dgm:t>
        <a:bodyPr/>
        <a:lstStyle/>
        <a:p>
          <a:endParaRPr lang="fr-CA"/>
        </a:p>
      </dgm:t>
    </dgm:pt>
    <dgm:pt modelId="{25071F71-7970-994E-A4E2-7F0207E691E4}" type="pres">
      <dgm:prSet presAssocID="{57514B5D-A778-3643-A71B-2F2EA320D417}" presName="linear" presStyleCnt="0">
        <dgm:presLayoutVars>
          <dgm:animLvl val="lvl"/>
          <dgm:resizeHandles val="exact"/>
        </dgm:presLayoutVars>
      </dgm:prSet>
      <dgm:spPr/>
    </dgm:pt>
    <dgm:pt modelId="{28DFBC1D-0DE7-B643-BAB4-696687899156}" type="pres">
      <dgm:prSet presAssocID="{BFEF43E5-1D5A-754F-9B8C-8667164D3339}" presName="parentText" presStyleLbl="node1" presStyleIdx="0" presStyleCnt="3" custScaleY="51074">
        <dgm:presLayoutVars>
          <dgm:chMax val="0"/>
          <dgm:bulletEnabled val="1"/>
        </dgm:presLayoutVars>
      </dgm:prSet>
      <dgm:spPr/>
    </dgm:pt>
    <dgm:pt modelId="{6001ADB3-DA57-F843-A203-FDC561A08BF9}" type="pres">
      <dgm:prSet presAssocID="{BFEF43E5-1D5A-754F-9B8C-8667164D3339}" presName="childText" presStyleLbl="revTx" presStyleIdx="0" presStyleCnt="1">
        <dgm:presLayoutVars>
          <dgm:bulletEnabled val="1"/>
        </dgm:presLayoutVars>
      </dgm:prSet>
      <dgm:spPr/>
    </dgm:pt>
    <dgm:pt modelId="{E4F09764-7BAA-2041-82A1-80CC1FA6A9C9}" type="pres">
      <dgm:prSet presAssocID="{4E6C091A-DB50-7543-8069-662D389CBDEA}" presName="parentText" presStyleLbl="node1" presStyleIdx="1" presStyleCnt="3" custScaleY="47439" custLinFactY="-9338" custLinFactNeighborY="-100000">
        <dgm:presLayoutVars>
          <dgm:chMax val="0"/>
          <dgm:bulletEnabled val="1"/>
        </dgm:presLayoutVars>
      </dgm:prSet>
      <dgm:spPr/>
    </dgm:pt>
    <dgm:pt modelId="{69F549B6-9AAE-F841-8231-608C82F3806B}" type="pres">
      <dgm:prSet presAssocID="{8D1E6191-3D2D-AF4A-86B2-1D39E6C7354B}" presName="spacer" presStyleCnt="0"/>
      <dgm:spPr/>
    </dgm:pt>
    <dgm:pt modelId="{5AA5C0D3-9101-6444-945F-5C7D2D664730}" type="pres">
      <dgm:prSet presAssocID="{72DF1804-F1FF-3645-B404-696F1E389614}" presName="parentText" presStyleLbl="node1" presStyleIdx="2" presStyleCnt="3" custScaleY="63675" custLinFactY="66617" custLinFactNeighborY="100000">
        <dgm:presLayoutVars>
          <dgm:chMax val="0"/>
          <dgm:bulletEnabled val="1"/>
        </dgm:presLayoutVars>
      </dgm:prSet>
      <dgm:spPr/>
    </dgm:pt>
  </dgm:ptLst>
  <dgm:cxnLst>
    <dgm:cxn modelId="{8D1C6502-3486-1246-A2FD-6ABB1BE2D6F5}" type="presOf" srcId="{72DF1804-F1FF-3645-B404-696F1E389614}" destId="{5AA5C0D3-9101-6444-945F-5C7D2D664730}" srcOrd="0" destOrd="0" presId="urn:microsoft.com/office/officeart/2005/8/layout/vList2"/>
    <dgm:cxn modelId="{3B675364-9935-7F4C-872F-FBF0B6890DB7}" srcId="{BFEF43E5-1D5A-754F-9B8C-8667164D3339}" destId="{F356E199-19B8-F44C-A992-55C29F41BAAD}" srcOrd="0" destOrd="0" parTransId="{08D2E92D-471B-0841-84B5-7CC1D71DF65D}" sibTransId="{4C58A0C5-C3E4-0C4B-9DEB-5834003D40A9}"/>
    <dgm:cxn modelId="{5D8B8554-6B9E-A74C-BAE1-7A8B85EBA794}" type="presOf" srcId="{F356E199-19B8-F44C-A992-55C29F41BAAD}" destId="{6001ADB3-DA57-F843-A203-FDC561A08BF9}" srcOrd="0" destOrd="0" presId="urn:microsoft.com/office/officeart/2005/8/layout/vList2"/>
    <dgm:cxn modelId="{80B8579E-AEE8-F04C-A323-E6A3F25CFBF1}" srcId="{57514B5D-A778-3643-A71B-2F2EA320D417}" destId="{BFEF43E5-1D5A-754F-9B8C-8667164D3339}" srcOrd="0" destOrd="0" parTransId="{94E9589A-7A3B-AD4F-A954-34C04E7C74C9}" sibTransId="{E25DE65F-E061-594D-8D0A-D56063E0CACE}"/>
    <dgm:cxn modelId="{8DE726CA-4422-F64B-B0A6-D97510F692BD}" type="presOf" srcId="{57514B5D-A778-3643-A71B-2F2EA320D417}" destId="{25071F71-7970-994E-A4E2-7F0207E691E4}" srcOrd="0" destOrd="0" presId="urn:microsoft.com/office/officeart/2005/8/layout/vList2"/>
    <dgm:cxn modelId="{AF5286D3-C896-DA49-B6CF-083E31B33521}" srcId="{57514B5D-A778-3643-A71B-2F2EA320D417}" destId="{4E6C091A-DB50-7543-8069-662D389CBDEA}" srcOrd="1" destOrd="0" parTransId="{F99054BB-EAC2-F24E-BBB3-9699C47060FD}" sibTransId="{8D1E6191-3D2D-AF4A-86B2-1D39E6C7354B}"/>
    <dgm:cxn modelId="{CAF3E8DD-AC6A-6848-95BC-06EC21961743}" type="presOf" srcId="{4E6C091A-DB50-7543-8069-662D389CBDEA}" destId="{E4F09764-7BAA-2041-82A1-80CC1FA6A9C9}" srcOrd="0" destOrd="0" presId="urn:microsoft.com/office/officeart/2005/8/layout/vList2"/>
    <dgm:cxn modelId="{2632B2E3-B3C4-524D-97B0-1C1009BE7A0A}" srcId="{57514B5D-A778-3643-A71B-2F2EA320D417}" destId="{72DF1804-F1FF-3645-B404-696F1E389614}" srcOrd="2" destOrd="0" parTransId="{A09E56D5-72B9-DB47-A171-53013BF46D05}" sibTransId="{2AF7D849-5BD5-014E-B5D6-516A5173F1CF}"/>
    <dgm:cxn modelId="{72CE2FFE-7542-5847-960F-882CEDE032F2}" type="presOf" srcId="{BFEF43E5-1D5A-754F-9B8C-8667164D3339}" destId="{28DFBC1D-0DE7-B643-BAB4-696687899156}" srcOrd="0" destOrd="0" presId="urn:microsoft.com/office/officeart/2005/8/layout/vList2"/>
    <dgm:cxn modelId="{F96323B2-1075-554D-8725-582560EF6A62}" type="presParOf" srcId="{25071F71-7970-994E-A4E2-7F0207E691E4}" destId="{28DFBC1D-0DE7-B643-BAB4-696687899156}" srcOrd="0" destOrd="0" presId="urn:microsoft.com/office/officeart/2005/8/layout/vList2"/>
    <dgm:cxn modelId="{F80CE6B7-92CC-1C4E-8043-7470A8EDE6B8}" type="presParOf" srcId="{25071F71-7970-994E-A4E2-7F0207E691E4}" destId="{6001ADB3-DA57-F843-A203-FDC561A08BF9}" srcOrd="1" destOrd="0" presId="urn:microsoft.com/office/officeart/2005/8/layout/vList2"/>
    <dgm:cxn modelId="{4AAB92AA-5CAA-9744-B820-1D868071E606}" type="presParOf" srcId="{25071F71-7970-994E-A4E2-7F0207E691E4}" destId="{E4F09764-7BAA-2041-82A1-80CC1FA6A9C9}" srcOrd="2" destOrd="0" presId="urn:microsoft.com/office/officeart/2005/8/layout/vList2"/>
    <dgm:cxn modelId="{3431131F-E725-094B-9406-DCAB13B3A02E}" type="presParOf" srcId="{25071F71-7970-994E-A4E2-7F0207E691E4}" destId="{69F549B6-9AAE-F841-8231-608C82F3806B}" srcOrd="3" destOrd="0" presId="urn:microsoft.com/office/officeart/2005/8/layout/vList2"/>
    <dgm:cxn modelId="{40B840ED-BE08-D84D-BFAD-ACB795EDFCD3}" type="presParOf" srcId="{25071F71-7970-994E-A4E2-7F0207E691E4}" destId="{5AA5C0D3-9101-6444-945F-5C7D2D66473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9A75A1-1972-42FC-962B-70EE240AD50F}"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fr-CA"/>
        </a:p>
      </dgm:t>
    </dgm:pt>
    <dgm:pt modelId="{D14B9614-A20C-4D98-8C24-0FB2737ACDC5}">
      <dgm:prSet custT="1"/>
      <dgm:spPr/>
      <dgm:t>
        <a:bodyPr/>
        <a:lstStyle/>
        <a:p>
          <a:r>
            <a:rPr lang="fr-CA" sz="1400" b="1" dirty="0"/>
            <a:t>Microsoft Edge avec l’IA (</a:t>
          </a:r>
          <a:r>
            <a:rPr lang="fr-CA" sz="1400" b="1" dirty="0" err="1"/>
            <a:t>Copilot</a:t>
          </a:r>
          <a:r>
            <a:rPr lang="fr-CA" sz="1400" b="1" dirty="0"/>
            <a:t>)</a:t>
          </a:r>
          <a:endParaRPr lang="fr-CA" sz="1400" dirty="0"/>
        </a:p>
      </dgm:t>
    </dgm:pt>
    <dgm:pt modelId="{B802F247-A076-4C67-9B54-0E02A7481F4C}" type="parTrans" cxnId="{70C3693D-6B47-4535-8DE1-0C815B2BA9F7}">
      <dgm:prSet/>
      <dgm:spPr/>
      <dgm:t>
        <a:bodyPr/>
        <a:lstStyle/>
        <a:p>
          <a:endParaRPr lang="fr-CA"/>
        </a:p>
      </dgm:t>
    </dgm:pt>
    <dgm:pt modelId="{BD110D92-828E-4713-A83A-F5A250CAAD2F}" type="sibTrans" cxnId="{70C3693D-6B47-4535-8DE1-0C815B2BA9F7}">
      <dgm:prSet/>
      <dgm:spPr/>
      <dgm:t>
        <a:bodyPr/>
        <a:lstStyle/>
        <a:p>
          <a:endParaRPr lang="fr-CA"/>
        </a:p>
      </dgm:t>
    </dgm:pt>
    <dgm:pt modelId="{658CEF44-34F1-444E-9214-E774E0F5CA7A}">
      <dgm:prSet custT="1"/>
      <dgm:spPr/>
      <dgm:t>
        <a:bodyPr/>
        <a:lstStyle/>
        <a:p>
          <a:r>
            <a:rPr lang="fr-CA" sz="1400" b="1" dirty="0"/>
            <a:t>Fonctionnalités intégrant l’IA</a:t>
          </a:r>
          <a:endParaRPr lang="fr-CA" sz="1400" dirty="0"/>
        </a:p>
      </dgm:t>
    </dgm:pt>
    <dgm:pt modelId="{2A7657BA-4E95-4AD3-AA84-8FAA0D8208C8}" type="parTrans" cxnId="{7B462B5E-EAA4-4FC8-8B95-7002192FFF9D}">
      <dgm:prSet/>
      <dgm:spPr/>
      <dgm:t>
        <a:bodyPr/>
        <a:lstStyle/>
        <a:p>
          <a:endParaRPr lang="fr-CA"/>
        </a:p>
      </dgm:t>
    </dgm:pt>
    <dgm:pt modelId="{81F889D5-B755-4551-8C3F-465FA48450A4}" type="sibTrans" cxnId="{7B462B5E-EAA4-4FC8-8B95-7002192FFF9D}">
      <dgm:prSet/>
      <dgm:spPr/>
      <dgm:t>
        <a:bodyPr/>
        <a:lstStyle/>
        <a:p>
          <a:endParaRPr lang="fr-CA"/>
        </a:p>
      </dgm:t>
    </dgm:pt>
    <dgm:pt modelId="{18FABFE2-96A0-4D12-B7DB-7CFCD5CAF0D7}">
      <dgm:prSet custT="1"/>
      <dgm:spPr/>
      <dgm:t>
        <a:bodyPr/>
        <a:lstStyle/>
        <a:p>
          <a:r>
            <a:rPr lang="fr-CA" sz="1400" b="1" dirty="0"/>
            <a:t>Une méthode plus intelligente pour rechercher sur le Web</a:t>
          </a:r>
          <a:endParaRPr lang="fr-CA" sz="1400" dirty="0"/>
        </a:p>
      </dgm:t>
    </dgm:pt>
    <dgm:pt modelId="{6097E1FA-D0B6-4B2C-B4B6-D4F78A10B639}" type="parTrans" cxnId="{99C160AE-C5C7-43BE-9B43-F82B4558D0D7}">
      <dgm:prSet/>
      <dgm:spPr/>
      <dgm:t>
        <a:bodyPr/>
        <a:lstStyle/>
        <a:p>
          <a:endParaRPr lang="fr-CA"/>
        </a:p>
      </dgm:t>
    </dgm:pt>
    <dgm:pt modelId="{B2842EC7-5FE5-4261-B929-207F1EBEAC52}" type="sibTrans" cxnId="{99C160AE-C5C7-43BE-9B43-F82B4558D0D7}">
      <dgm:prSet/>
      <dgm:spPr/>
      <dgm:t>
        <a:bodyPr/>
        <a:lstStyle/>
        <a:p>
          <a:endParaRPr lang="fr-CA"/>
        </a:p>
      </dgm:t>
    </dgm:pt>
    <dgm:pt modelId="{5A8CD864-4960-4160-83DD-3BB3816E8223}">
      <dgm:prSet custT="1"/>
      <dgm:spPr/>
      <dgm:t>
        <a:bodyPr/>
        <a:lstStyle/>
        <a:p>
          <a:r>
            <a:rPr lang="fr-CA" sz="1400" b="1" dirty="0"/>
            <a:t>Intégrer l’IA de</a:t>
          </a:r>
          <a:r>
            <a:rPr lang="fr-CA" sz="1400" dirty="0"/>
            <a:t> </a:t>
          </a:r>
          <a:r>
            <a:rPr lang="fr-CA" sz="1400" b="1" dirty="0" err="1"/>
            <a:t>Copilot</a:t>
          </a:r>
          <a:r>
            <a:rPr lang="fr-CA" sz="1400" dirty="0"/>
            <a:t> </a:t>
          </a:r>
          <a:r>
            <a:rPr lang="fr-CA" sz="1400" b="1" dirty="0"/>
            <a:t>dans la barre latérale</a:t>
          </a:r>
          <a:endParaRPr lang="fr-CA" sz="1400" dirty="0"/>
        </a:p>
      </dgm:t>
    </dgm:pt>
    <dgm:pt modelId="{819160F0-A384-48C5-B9E1-EE7797033034}" type="parTrans" cxnId="{FA827959-EE5B-4F69-B034-3E6A77E09730}">
      <dgm:prSet/>
      <dgm:spPr/>
      <dgm:t>
        <a:bodyPr/>
        <a:lstStyle/>
        <a:p>
          <a:endParaRPr lang="fr-CA"/>
        </a:p>
      </dgm:t>
    </dgm:pt>
    <dgm:pt modelId="{9C26B470-FCCF-4093-AD36-507955961D95}" type="sibTrans" cxnId="{FA827959-EE5B-4F69-B034-3E6A77E09730}">
      <dgm:prSet/>
      <dgm:spPr/>
      <dgm:t>
        <a:bodyPr/>
        <a:lstStyle/>
        <a:p>
          <a:endParaRPr lang="fr-CA"/>
        </a:p>
      </dgm:t>
    </dgm:pt>
    <dgm:pt modelId="{6A09CA68-B186-42F6-BF47-3E61C53C9D48}">
      <dgm:prSet custT="1"/>
      <dgm:spPr/>
      <dgm:t>
        <a:bodyPr/>
        <a:lstStyle/>
        <a:p>
          <a:r>
            <a:rPr lang="fr-CA" sz="1400" b="1" dirty="0"/>
            <a:t>Groupes d’onglets générés automatiquement</a:t>
          </a:r>
          <a:endParaRPr lang="fr-CA" sz="1400" dirty="0"/>
        </a:p>
      </dgm:t>
    </dgm:pt>
    <dgm:pt modelId="{951B6CC3-60A2-42D3-935A-EC4CCA62B174}" type="parTrans" cxnId="{FD2CC5DF-B62A-4133-A094-0CE38D01A317}">
      <dgm:prSet/>
      <dgm:spPr/>
      <dgm:t>
        <a:bodyPr/>
        <a:lstStyle/>
        <a:p>
          <a:endParaRPr lang="fr-CA"/>
        </a:p>
      </dgm:t>
    </dgm:pt>
    <dgm:pt modelId="{2F8E819A-021F-4A47-A01F-D0CA7A6F38FC}" type="sibTrans" cxnId="{FD2CC5DF-B62A-4133-A094-0CE38D01A317}">
      <dgm:prSet/>
      <dgm:spPr/>
      <dgm:t>
        <a:bodyPr/>
        <a:lstStyle/>
        <a:p>
          <a:endParaRPr lang="fr-CA"/>
        </a:p>
      </dgm:t>
    </dgm:pt>
    <dgm:pt modelId="{F4232A70-66B2-4854-ADF7-1F51B1CC72E2}">
      <dgm:prSet custT="1"/>
      <dgm:spPr/>
      <dgm:t>
        <a:bodyPr/>
        <a:lstStyle/>
        <a:p>
          <a:r>
            <a:rPr lang="fr-CA" sz="1400" b="1" dirty="0"/>
            <a:t>Lecture à voix haute</a:t>
          </a:r>
          <a:endParaRPr lang="fr-CA" sz="1400" dirty="0"/>
        </a:p>
      </dgm:t>
    </dgm:pt>
    <dgm:pt modelId="{EF3CC93E-8799-44DF-A504-8879AC5573E9}" type="parTrans" cxnId="{71207940-09CE-4B30-885C-9FCECBAEAF15}">
      <dgm:prSet/>
      <dgm:spPr/>
      <dgm:t>
        <a:bodyPr/>
        <a:lstStyle/>
        <a:p>
          <a:endParaRPr lang="fr-CA"/>
        </a:p>
      </dgm:t>
    </dgm:pt>
    <dgm:pt modelId="{C80B29C0-734A-430D-BE3B-B750D19ACBB3}" type="sibTrans" cxnId="{71207940-09CE-4B30-885C-9FCECBAEAF15}">
      <dgm:prSet/>
      <dgm:spPr/>
      <dgm:t>
        <a:bodyPr/>
        <a:lstStyle/>
        <a:p>
          <a:endParaRPr lang="fr-CA"/>
        </a:p>
      </dgm:t>
    </dgm:pt>
    <dgm:pt modelId="{8A77E8C9-1C74-447B-892C-00C8304A7C03}">
      <dgm:prSet custT="1"/>
      <dgm:spPr/>
      <dgm:t>
        <a:bodyPr/>
        <a:lstStyle/>
        <a:p>
          <a:r>
            <a:rPr lang="fr-CA" sz="1400" b="1" dirty="0"/>
            <a:t>Fonction de traduction</a:t>
          </a:r>
          <a:endParaRPr lang="fr-CA" sz="1400" dirty="0"/>
        </a:p>
      </dgm:t>
    </dgm:pt>
    <dgm:pt modelId="{E6785A78-38ED-4D39-B7AD-C17677C7F167}" type="parTrans" cxnId="{BBD700B8-9ACC-4A99-AB80-8B9415DD8DEE}">
      <dgm:prSet/>
      <dgm:spPr/>
      <dgm:t>
        <a:bodyPr/>
        <a:lstStyle/>
        <a:p>
          <a:endParaRPr lang="fr-CA"/>
        </a:p>
      </dgm:t>
    </dgm:pt>
    <dgm:pt modelId="{CB4FFF34-7E74-49CE-8A04-CF25A5529A76}" type="sibTrans" cxnId="{BBD700B8-9ACC-4A99-AB80-8B9415DD8DEE}">
      <dgm:prSet/>
      <dgm:spPr/>
      <dgm:t>
        <a:bodyPr/>
        <a:lstStyle/>
        <a:p>
          <a:endParaRPr lang="fr-CA"/>
        </a:p>
      </dgm:t>
    </dgm:pt>
    <dgm:pt modelId="{597EFD02-7BAD-4A28-A683-EA6C33715A98}">
      <dgm:prSet custT="1"/>
      <dgm:spPr/>
      <dgm:t>
        <a:bodyPr/>
        <a:lstStyle/>
        <a:p>
          <a:r>
            <a:rPr lang="fr-CA" sz="1400" b="1" dirty="0"/>
            <a:t>Générateur d'images dans Designer</a:t>
          </a:r>
          <a:endParaRPr lang="fr-CA" sz="1400" dirty="0"/>
        </a:p>
      </dgm:t>
    </dgm:pt>
    <dgm:pt modelId="{DA587A4F-BD45-4DCC-A752-A6AC99B4F699}" type="parTrans" cxnId="{E645108F-7773-45D6-8E11-AEBB5C86CEAD}">
      <dgm:prSet/>
      <dgm:spPr/>
      <dgm:t>
        <a:bodyPr/>
        <a:lstStyle/>
        <a:p>
          <a:endParaRPr lang="fr-CA"/>
        </a:p>
      </dgm:t>
    </dgm:pt>
    <dgm:pt modelId="{38FA0BD2-4200-4731-B4D5-C971B27E597D}" type="sibTrans" cxnId="{E645108F-7773-45D6-8E11-AEBB5C86CEAD}">
      <dgm:prSet/>
      <dgm:spPr/>
      <dgm:t>
        <a:bodyPr/>
        <a:lstStyle/>
        <a:p>
          <a:endParaRPr lang="fr-CA"/>
        </a:p>
      </dgm:t>
    </dgm:pt>
    <dgm:pt modelId="{F996E69A-5B97-4F15-B615-EFF7A95184E3}">
      <dgm:prSet custT="1"/>
      <dgm:spPr/>
      <dgm:t>
        <a:bodyPr/>
        <a:lstStyle/>
        <a:p>
          <a:r>
            <a:rPr lang="fr-FR" sz="1400" b="1" dirty="0">
              <a:ln w="12700">
                <a:noFill/>
                <a:prstDash val="solid"/>
              </a:ln>
              <a:solidFill>
                <a:prstClr val="black"/>
              </a:solidFill>
            </a:rPr>
            <a:t>Activation de </a:t>
          </a:r>
          <a:r>
            <a:rPr lang="fr-FR" sz="1400" b="1" dirty="0" err="1">
              <a:ln w="12700">
                <a:noFill/>
                <a:prstDash val="solid"/>
              </a:ln>
              <a:solidFill>
                <a:prstClr val="black"/>
              </a:solidFill>
            </a:rPr>
            <a:t>Copilot</a:t>
          </a:r>
          <a:r>
            <a:rPr lang="fr-FR" sz="1400" b="1" dirty="0">
              <a:ln w="12700">
                <a:noFill/>
                <a:prstDash val="solid"/>
              </a:ln>
              <a:solidFill>
                <a:prstClr val="black"/>
              </a:solidFill>
            </a:rPr>
            <a:t> M365 chat dans les App</a:t>
          </a:r>
          <a:endParaRPr lang="fr-CA" sz="1400" dirty="0"/>
        </a:p>
      </dgm:t>
    </dgm:pt>
    <dgm:pt modelId="{A9DA0FB5-1A69-43FB-AB16-ADD5B7BDC1F0}" type="parTrans" cxnId="{521BFD6B-C2E4-407A-BB4C-36392F53D57B}">
      <dgm:prSet/>
      <dgm:spPr/>
      <dgm:t>
        <a:bodyPr/>
        <a:lstStyle/>
        <a:p>
          <a:endParaRPr lang="fr-CA"/>
        </a:p>
      </dgm:t>
    </dgm:pt>
    <dgm:pt modelId="{E38D5A26-67B2-4D69-BE9F-786C1EFAA19F}" type="sibTrans" cxnId="{521BFD6B-C2E4-407A-BB4C-36392F53D57B}">
      <dgm:prSet/>
      <dgm:spPr/>
      <dgm:t>
        <a:bodyPr/>
        <a:lstStyle/>
        <a:p>
          <a:endParaRPr lang="fr-CA"/>
        </a:p>
      </dgm:t>
    </dgm:pt>
    <dgm:pt modelId="{4A57EC71-063B-4B1C-9879-2A674E0132F7}">
      <dgm:prSet custT="1"/>
      <dgm:spPr/>
      <dgm:t>
        <a:bodyPr/>
        <a:lstStyle/>
        <a:p>
          <a:r>
            <a:rPr lang="fr-CA" sz="1400" b="1">
              <a:ln w="12700">
                <a:noFill/>
                <a:prstDash val="solid"/>
              </a:ln>
              <a:solidFill>
                <a:prstClr val="black"/>
              </a:solidFill>
            </a:rPr>
            <a:t>Créer du contenu à l’aide de Copilot Microsoft 365 Chat</a:t>
          </a:r>
          <a:endParaRPr lang="fr-CA" sz="1400" dirty="0"/>
        </a:p>
      </dgm:t>
    </dgm:pt>
    <dgm:pt modelId="{9DEB280E-0A8D-4F6C-AD9E-8BFF5FABD46E}" type="parTrans" cxnId="{B337C2D4-1C13-4602-A0F2-1A9F9D515203}">
      <dgm:prSet/>
      <dgm:spPr/>
      <dgm:t>
        <a:bodyPr/>
        <a:lstStyle/>
        <a:p>
          <a:endParaRPr lang="fr-CA"/>
        </a:p>
      </dgm:t>
    </dgm:pt>
    <dgm:pt modelId="{564AEDCC-DF69-4DB5-A47B-265BFC410F72}" type="sibTrans" cxnId="{B337C2D4-1C13-4602-A0F2-1A9F9D515203}">
      <dgm:prSet/>
      <dgm:spPr/>
      <dgm:t>
        <a:bodyPr/>
        <a:lstStyle/>
        <a:p>
          <a:endParaRPr lang="fr-CA"/>
        </a:p>
      </dgm:t>
    </dgm:pt>
    <dgm:pt modelId="{7AD384BE-A16B-4CA6-8367-DEAAABBE2B3E}" type="pres">
      <dgm:prSet presAssocID="{9C9A75A1-1972-42FC-962B-70EE240AD50F}" presName="linear" presStyleCnt="0">
        <dgm:presLayoutVars>
          <dgm:animLvl val="lvl"/>
          <dgm:resizeHandles val="exact"/>
        </dgm:presLayoutVars>
      </dgm:prSet>
      <dgm:spPr/>
    </dgm:pt>
    <dgm:pt modelId="{FAA99AF2-CA33-45DE-8A00-2D2630F432EE}" type="pres">
      <dgm:prSet presAssocID="{D14B9614-A20C-4D98-8C24-0FB2737ACDC5}" presName="parentText" presStyleLbl="node1" presStyleIdx="0" presStyleCnt="10">
        <dgm:presLayoutVars>
          <dgm:chMax val="0"/>
          <dgm:bulletEnabled val="1"/>
        </dgm:presLayoutVars>
      </dgm:prSet>
      <dgm:spPr/>
    </dgm:pt>
    <dgm:pt modelId="{B123CFB6-FB4F-4682-B15B-431B78EE1DE2}" type="pres">
      <dgm:prSet presAssocID="{BD110D92-828E-4713-A83A-F5A250CAAD2F}" presName="spacer" presStyleCnt="0"/>
      <dgm:spPr/>
    </dgm:pt>
    <dgm:pt modelId="{9B051637-C0DF-4D38-B0DC-693962AAF6C9}" type="pres">
      <dgm:prSet presAssocID="{658CEF44-34F1-444E-9214-E774E0F5CA7A}" presName="parentText" presStyleLbl="node1" presStyleIdx="1" presStyleCnt="10">
        <dgm:presLayoutVars>
          <dgm:chMax val="0"/>
          <dgm:bulletEnabled val="1"/>
        </dgm:presLayoutVars>
      </dgm:prSet>
      <dgm:spPr/>
    </dgm:pt>
    <dgm:pt modelId="{D7308247-DB4F-423D-B820-15A2C23D623B}" type="pres">
      <dgm:prSet presAssocID="{81F889D5-B755-4551-8C3F-465FA48450A4}" presName="spacer" presStyleCnt="0"/>
      <dgm:spPr/>
    </dgm:pt>
    <dgm:pt modelId="{E9BB797B-6ABC-4E20-814D-945E14C7D27F}" type="pres">
      <dgm:prSet presAssocID="{18FABFE2-96A0-4D12-B7DB-7CFCD5CAF0D7}" presName="parentText" presStyleLbl="node1" presStyleIdx="2" presStyleCnt="10">
        <dgm:presLayoutVars>
          <dgm:chMax val="0"/>
          <dgm:bulletEnabled val="1"/>
        </dgm:presLayoutVars>
      </dgm:prSet>
      <dgm:spPr/>
    </dgm:pt>
    <dgm:pt modelId="{6D0E0D8D-2DEA-4010-A13E-777515EE1A1B}" type="pres">
      <dgm:prSet presAssocID="{B2842EC7-5FE5-4261-B929-207F1EBEAC52}" presName="spacer" presStyleCnt="0"/>
      <dgm:spPr/>
    </dgm:pt>
    <dgm:pt modelId="{65EFD20D-03C4-40B4-8E47-4624D8AF0F01}" type="pres">
      <dgm:prSet presAssocID="{5A8CD864-4960-4160-83DD-3BB3816E8223}" presName="parentText" presStyleLbl="node1" presStyleIdx="3" presStyleCnt="10">
        <dgm:presLayoutVars>
          <dgm:chMax val="0"/>
          <dgm:bulletEnabled val="1"/>
        </dgm:presLayoutVars>
      </dgm:prSet>
      <dgm:spPr/>
    </dgm:pt>
    <dgm:pt modelId="{41F97390-76F8-436D-94D8-A0F4CB529CB8}" type="pres">
      <dgm:prSet presAssocID="{9C26B470-FCCF-4093-AD36-507955961D95}" presName="spacer" presStyleCnt="0"/>
      <dgm:spPr/>
    </dgm:pt>
    <dgm:pt modelId="{4ABDA044-918C-4FC8-98D9-C7953AEBA25A}" type="pres">
      <dgm:prSet presAssocID="{6A09CA68-B186-42F6-BF47-3E61C53C9D48}" presName="parentText" presStyleLbl="node1" presStyleIdx="4" presStyleCnt="10">
        <dgm:presLayoutVars>
          <dgm:chMax val="0"/>
          <dgm:bulletEnabled val="1"/>
        </dgm:presLayoutVars>
      </dgm:prSet>
      <dgm:spPr/>
    </dgm:pt>
    <dgm:pt modelId="{F6CCD6A6-619A-42FB-9609-9F1BF4E0F6DB}" type="pres">
      <dgm:prSet presAssocID="{2F8E819A-021F-4A47-A01F-D0CA7A6F38FC}" presName="spacer" presStyleCnt="0"/>
      <dgm:spPr/>
    </dgm:pt>
    <dgm:pt modelId="{15EFB814-1E82-42A7-B24E-693164A96C7E}" type="pres">
      <dgm:prSet presAssocID="{F4232A70-66B2-4854-ADF7-1F51B1CC72E2}" presName="parentText" presStyleLbl="node1" presStyleIdx="5" presStyleCnt="10">
        <dgm:presLayoutVars>
          <dgm:chMax val="0"/>
          <dgm:bulletEnabled val="1"/>
        </dgm:presLayoutVars>
      </dgm:prSet>
      <dgm:spPr/>
    </dgm:pt>
    <dgm:pt modelId="{0230A895-A6A5-43A0-8D16-CEF5070D8379}" type="pres">
      <dgm:prSet presAssocID="{C80B29C0-734A-430D-BE3B-B750D19ACBB3}" presName="spacer" presStyleCnt="0"/>
      <dgm:spPr/>
    </dgm:pt>
    <dgm:pt modelId="{46F7FBFC-0344-4F59-9D3A-801315741F72}" type="pres">
      <dgm:prSet presAssocID="{8A77E8C9-1C74-447B-892C-00C8304A7C03}" presName="parentText" presStyleLbl="node1" presStyleIdx="6" presStyleCnt="10">
        <dgm:presLayoutVars>
          <dgm:chMax val="0"/>
          <dgm:bulletEnabled val="1"/>
        </dgm:presLayoutVars>
      </dgm:prSet>
      <dgm:spPr/>
    </dgm:pt>
    <dgm:pt modelId="{9BE55DD0-32A8-440F-A5C1-5C313CEA4259}" type="pres">
      <dgm:prSet presAssocID="{CB4FFF34-7E74-49CE-8A04-CF25A5529A76}" presName="spacer" presStyleCnt="0"/>
      <dgm:spPr/>
    </dgm:pt>
    <dgm:pt modelId="{D7C4D039-6985-4599-9FC6-4E9B45386C73}" type="pres">
      <dgm:prSet presAssocID="{597EFD02-7BAD-4A28-A683-EA6C33715A98}" presName="parentText" presStyleLbl="node1" presStyleIdx="7" presStyleCnt="10">
        <dgm:presLayoutVars>
          <dgm:chMax val="0"/>
          <dgm:bulletEnabled val="1"/>
        </dgm:presLayoutVars>
      </dgm:prSet>
      <dgm:spPr/>
    </dgm:pt>
    <dgm:pt modelId="{FC122444-6797-4934-96F5-A8C560CD09B6}" type="pres">
      <dgm:prSet presAssocID="{38FA0BD2-4200-4731-B4D5-C971B27E597D}" presName="spacer" presStyleCnt="0"/>
      <dgm:spPr/>
    </dgm:pt>
    <dgm:pt modelId="{68089621-55F9-48A3-8DAC-CEA8FFC0DD5E}" type="pres">
      <dgm:prSet presAssocID="{F996E69A-5B97-4F15-B615-EFF7A95184E3}" presName="parentText" presStyleLbl="node1" presStyleIdx="8" presStyleCnt="10">
        <dgm:presLayoutVars>
          <dgm:chMax val="0"/>
          <dgm:bulletEnabled val="1"/>
        </dgm:presLayoutVars>
      </dgm:prSet>
      <dgm:spPr/>
    </dgm:pt>
    <dgm:pt modelId="{910CA2BC-278E-4961-B0A3-E0BE44878724}" type="pres">
      <dgm:prSet presAssocID="{E38D5A26-67B2-4D69-BE9F-786C1EFAA19F}" presName="spacer" presStyleCnt="0"/>
      <dgm:spPr/>
    </dgm:pt>
    <dgm:pt modelId="{AC15F998-7EBB-40B7-90BF-3FF70B920F10}" type="pres">
      <dgm:prSet presAssocID="{4A57EC71-063B-4B1C-9879-2A674E0132F7}" presName="parentText" presStyleLbl="node1" presStyleIdx="9" presStyleCnt="10">
        <dgm:presLayoutVars>
          <dgm:chMax val="0"/>
          <dgm:bulletEnabled val="1"/>
        </dgm:presLayoutVars>
      </dgm:prSet>
      <dgm:spPr/>
    </dgm:pt>
  </dgm:ptLst>
  <dgm:cxnLst>
    <dgm:cxn modelId="{248CAF0E-B597-46D7-A883-8EDBA94A907F}" type="presOf" srcId="{4A57EC71-063B-4B1C-9879-2A674E0132F7}" destId="{AC15F998-7EBB-40B7-90BF-3FF70B920F10}" srcOrd="0" destOrd="0" presId="urn:microsoft.com/office/officeart/2005/8/layout/vList2"/>
    <dgm:cxn modelId="{95005C1E-C420-4380-B0AE-0BC0760442A5}" type="presOf" srcId="{18FABFE2-96A0-4D12-B7DB-7CFCD5CAF0D7}" destId="{E9BB797B-6ABC-4E20-814D-945E14C7D27F}" srcOrd="0" destOrd="0" presId="urn:microsoft.com/office/officeart/2005/8/layout/vList2"/>
    <dgm:cxn modelId="{70C3693D-6B47-4535-8DE1-0C815B2BA9F7}" srcId="{9C9A75A1-1972-42FC-962B-70EE240AD50F}" destId="{D14B9614-A20C-4D98-8C24-0FB2737ACDC5}" srcOrd="0" destOrd="0" parTransId="{B802F247-A076-4C67-9B54-0E02A7481F4C}" sibTransId="{BD110D92-828E-4713-A83A-F5A250CAAD2F}"/>
    <dgm:cxn modelId="{524E8E3E-0BEC-4FF6-AAC0-6849A6B2BEAD}" type="presOf" srcId="{6A09CA68-B186-42F6-BF47-3E61C53C9D48}" destId="{4ABDA044-918C-4FC8-98D9-C7953AEBA25A}" srcOrd="0" destOrd="0" presId="urn:microsoft.com/office/officeart/2005/8/layout/vList2"/>
    <dgm:cxn modelId="{71207940-09CE-4B30-885C-9FCECBAEAF15}" srcId="{9C9A75A1-1972-42FC-962B-70EE240AD50F}" destId="{F4232A70-66B2-4854-ADF7-1F51B1CC72E2}" srcOrd="5" destOrd="0" parTransId="{EF3CC93E-8799-44DF-A504-8879AC5573E9}" sibTransId="{C80B29C0-734A-430D-BE3B-B750D19ACBB3}"/>
    <dgm:cxn modelId="{7B462B5E-EAA4-4FC8-8B95-7002192FFF9D}" srcId="{9C9A75A1-1972-42FC-962B-70EE240AD50F}" destId="{658CEF44-34F1-444E-9214-E774E0F5CA7A}" srcOrd="1" destOrd="0" parTransId="{2A7657BA-4E95-4AD3-AA84-8FAA0D8208C8}" sibTransId="{81F889D5-B755-4551-8C3F-465FA48450A4}"/>
    <dgm:cxn modelId="{BAC41867-F235-4B89-B0B9-ED3D6BB3CD18}" type="presOf" srcId="{658CEF44-34F1-444E-9214-E774E0F5CA7A}" destId="{9B051637-C0DF-4D38-B0DC-693962AAF6C9}" srcOrd="0" destOrd="0" presId="urn:microsoft.com/office/officeart/2005/8/layout/vList2"/>
    <dgm:cxn modelId="{E91BBD48-6CD5-4848-84D1-CC84AD865F4C}" type="presOf" srcId="{597EFD02-7BAD-4A28-A683-EA6C33715A98}" destId="{D7C4D039-6985-4599-9FC6-4E9B45386C73}" srcOrd="0" destOrd="0" presId="urn:microsoft.com/office/officeart/2005/8/layout/vList2"/>
    <dgm:cxn modelId="{521BFD6B-C2E4-407A-BB4C-36392F53D57B}" srcId="{9C9A75A1-1972-42FC-962B-70EE240AD50F}" destId="{F996E69A-5B97-4F15-B615-EFF7A95184E3}" srcOrd="8" destOrd="0" parTransId="{A9DA0FB5-1A69-43FB-AB16-ADD5B7BDC1F0}" sibTransId="{E38D5A26-67B2-4D69-BE9F-786C1EFAA19F}"/>
    <dgm:cxn modelId="{FA827959-EE5B-4F69-B034-3E6A77E09730}" srcId="{9C9A75A1-1972-42FC-962B-70EE240AD50F}" destId="{5A8CD864-4960-4160-83DD-3BB3816E8223}" srcOrd="3" destOrd="0" parTransId="{819160F0-A384-48C5-B9E1-EE7797033034}" sibTransId="{9C26B470-FCCF-4093-AD36-507955961D95}"/>
    <dgm:cxn modelId="{4231B67B-BFF7-4E11-B2CA-D4B449764B21}" type="presOf" srcId="{F996E69A-5B97-4F15-B615-EFF7A95184E3}" destId="{68089621-55F9-48A3-8DAC-CEA8FFC0DD5E}" srcOrd="0" destOrd="0" presId="urn:microsoft.com/office/officeart/2005/8/layout/vList2"/>
    <dgm:cxn modelId="{16430F84-94BC-4DCA-A3CE-9C31FD82D848}" type="presOf" srcId="{F4232A70-66B2-4854-ADF7-1F51B1CC72E2}" destId="{15EFB814-1E82-42A7-B24E-693164A96C7E}" srcOrd="0" destOrd="0" presId="urn:microsoft.com/office/officeart/2005/8/layout/vList2"/>
    <dgm:cxn modelId="{E645108F-7773-45D6-8E11-AEBB5C86CEAD}" srcId="{9C9A75A1-1972-42FC-962B-70EE240AD50F}" destId="{597EFD02-7BAD-4A28-A683-EA6C33715A98}" srcOrd="7" destOrd="0" parTransId="{DA587A4F-BD45-4DCC-A752-A6AC99B4F699}" sibTransId="{38FA0BD2-4200-4731-B4D5-C971B27E597D}"/>
    <dgm:cxn modelId="{912DA7A8-4CD5-4368-BAF6-4ED0E8CE17BD}" type="presOf" srcId="{5A8CD864-4960-4160-83DD-3BB3816E8223}" destId="{65EFD20D-03C4-40B4-8E47-4624D8AF0F01}" srcOrd="0" destOrd="0" presId="urn:microsoft.com/office/officeart/2005/8/layout/vList2"/>
    <dgm:cxn modelId="{16524BA9-8A76-4789-B184-B7EADCF4530E}" type="presOf" srcId="{D14B9614-A20C-4D98-8C24-0FB2737ACDC5}" destId="{FAA99AF2-CA33-45DE-8A00-2D2630F432EE}" srcOrd="0" destOrd="0" presId="urn:microsoft.com/office/officeart/2005/8/layout/vList2"/>
    <dgm:cxn modelId="{99C160AE-C5C7-43BE-9B43-F82B4558D0D7}" srcId="{9C9A75A1-1972-42FC-962B-70EE240AD50F}" destId="{18FABFE2-96A0-4D12-B7DB-7CFCD5CAF0D7}" srcOrd="2" destOrd="0" parTransId="{6097E1FA-D0B6-4B2C-B4B6-D4F78A10B639}" sibTransId="{B2842EC7-5FE5-4261-B929-207F1EBEAC52}"/>
    <dgm:cxn modelId="{BBD700B8-9ACC-4A99-AB80-8B9415DD8DEE}" srcId="{9C9A75A1-1972-42FC-962B-70EE240AD50F}" destId="{8A77E8C9-1C74-447B-892C-00C8304A7C03}" srcOrd="6" destOrd="0" parTransId="{E6785A78-38ED-4D39-B7AD-C17677C7F167}" sibTransId="{CB4FFF34-7E74-49CE-8A04-CF25A5529A76}"/>
    <dgm:cxn modelId="{B337C2D4-1C13-4602-A0F2-1A9F9D515203}" srcId="{9C9A75A1-1972-42FC-962B-70EE240AD50F}" destId="{4A57EC71-063B-4B1C-9879-2A674E0132F7}" srcOrd="9" destOrd="0" parTransId="{9DEB280E-0A8D-4F6C-AD9E-8BFF5FABD46E}" sibTransId="{564AEDCC-DF69-4DB5-A47B-265BFC410F72}"/>
    <dgm:cxn modelId="{ED918AD8-00D6-4D5D-B590-BBFAD431BA3E}" type="presOf" srcId="{9C9A75A1-1972-42FC-962B-70EE240AD50F}" destId="{7AD384BE-A16B-4CA6-8367-DEAAABBE2B3E}" srcOrd="0" destOrd="0" presId="urn:microsoft.com/office/officeart/2005/8/layout/vList2"/>
    <dgm:cxn modelId="{66F526DF-BB7B-4582-AA2B-7A9BDB8A50EC}" type="presOf" srcId="{8A77E8C9-1C74-447B-892C-00C8304A7C03}" destId="{46F7FBFC-0344-4F59-9D3A-801315741F72}" srcOrd="0" destOrd="0" presId="urn:microsoft.com/office/officeart/2005/8/layout/vList2"/>
    <dgm:cxn modelId="{FD2CC5DF-B62A-4133-A094-0CE38D01A317}" srcId="{9C9A75A1-1972-42FC-962B-70EE240AD50F}" destId="{6A09CA68-B186-42F6-BF47-3E61C53C9D48}" srcOrd="4" destOrd="0" parTransId="{951B6CC3-60A2-42D3-935A-EC4CCA62B174}" sibTransId="{2F8E819A-021F-4A47-A01F-D0CA7A6F38FC}"/>
    <dgm:cxn modelId="{D5E59902-1C2E-4855-A3EE-21AAAAB39B7D}" type="presParOf" srcId="{7AD384BE-A16B-4CA6-8367-DEAAABBE2B3E}" destId="{FAA99AF2-CA33-45DE-8A00-2D2630F432EE}" srcOrd="0" destOrd="0" presId="urn:microsoft.com/office/officeart/2005/8/layout/vList2"/>
    <dgm:cxn modelId="{089BD74D-FBCE-4171-8E19-EA0C9C72E49B}" type="presParOf" srcId="{7AD384BE-A16B-4CA6-8367-DEAAABBE2B3E}" destId="{B123CFB6-FB4F-4682-B15B-431B78EE1DE2}" srcOrd="1" destOrd="0" presId="urn:microsoft.com/office/officeart/2005/8/layout/vList2"/>
    <dgm:cxn modelId="{97780BFA-ABD6-4A9C-9B7B-EFA5EA331AA7}" type="presParOf" srcId="{7AD384BE-A16B-4CA6-8367-DEAAABBE2B3E}" destId="{9B051637-C0DF-4D38-B0DC-693962AAF6C9}" srcOrd="2" destOrd="0" presId="urn:microsoft.com/office/officeart/2005/8/layout/vList2"/>
    <dgm:cxn modelId="{5A171503-7818-4E6B-AFDA-0DA7CC8836C4}" type="presParOf" srcId="{7AD384BE-A16B-4CA6-8367-DEAAABBE2B3E}" destId="{D7308247-DB4F-423D-B820-15A2C23D623B}" srcOrd="3" destOrd="0" presId="urn:microsoft.com/office/officeart/2005/8/layout/vList2"/>
    <dgm:cxn modelId="{B3504E6B-CD05-482F-9AB5-568674A10706}" type="presParOf" srcId="{7AD384BE-A16B-4CA6-8367-DEAAABBE2B3E}" destId="{E9BB797B-6ABC-4E20-814D-945E14C7D27F}" srcOrd="4" destOrd="0" presId="urn:microsoft.com/office/officeart/2005/8/layout/vList2"/>
    <dgm:cxn modelId="{98BDFF3B-DA6E-493B-82E0-83376FC95B8B}" type="presParOf" srcId="{7AD384BE-A16B-4CA6-8367-DEAAABBE2B3E}" destId="{6D0E0D8D-2DEA-4010-A13E-777515EE1A1B}" srcOrd="5" destOrd="0" presId="urn:microsoft.com/office/officeart/2005/8/layout/vList2"/>
    <dgm:cxn modelId="{BC67E6AB-FB40-4592-BACA-AF663B106F66}" type="presParOf" srcId="{7AD384BE-A16B-4CA6-8367-DEAAABBE2B3E}" destId="{65EFD20D-03C4-40B4-8E47-4624D8AF0F01}" srcOrd="6" destOrd="0" presId="urn:microsoft.com/office/officeart/2005/8/layout/vList2"/>
    <dgm:cxn modelId="{02AF4B68-EDAF-428F-B277-E1E095BB6500}" type="presParOf" srcId="{7AD384BE-A16B-4CA6-8367-DEAAABBE2B3E}" destId="{41F97390-76F8-436D-94D8-A0F4CB529CB8}" srcOrd="7" destOrd="0" presId="urn:microsoft.com/office/officeart/2005/8/layout/vList2"/>
    <dgm:cxn modelId="{9B913B60-4587-4A22-B165-2A30D9E3B658}" type="presParOf" srcId="{7AD384BE-A16B-4CA6-8367-DEAAABBE2B3E}" destId="{4ABDA044-918C-4FC8-98D9-C7953AEBA25A}" srcOrd="8" destOrd="0" presId="urn:microsoft.com/office/officeart/2005/8/layout/vList2"/>
    <dgm:cxn modelId="{150C07A4-2A85-48B6-9897-58530675FB82}" type="presParOf" srcId="{7AD384BE-A16B-4CA6-8367-DEAAABBE2B3E}" destId="{F6CCD6A6-619A-42FB-9609-9F1BF4E0F6DB}" srcOrd="9" destOrd="0" presId="urn:microsoft.com/office/officeart/2005/8/layout/vList2"/>
    <dgm:cxn modelId="{8FC70360-9B1D-4D97-A4CE-0AEB5A5AFC46}" type="presParOf" srcId="{7AD384BE-A16B-4CA6-8367-DEAAABBE2B3E}" destId="{15EFB814-1E82-42A7-B24E-693164A96C7E}" srcOrd="10" destOrd="0" presId="urn:microsoft.com/office/officeart/2005/8/layout/vList2"/>
    <dgm:cxn modelId="{B7D13D3F-B10C-444A-8615-EF07F0C25CA6}" type="presParOf" srcId="{7AD384BE-A16B-4CA6-8367-DEAAABBE2B3E}" destId="{0230A895-A6A5-43A0-8D16-CEF5070D8379}" srcOrd="11" destOrd="0" presId="urn:microsoft.com/office/officeart/2005/8/layout/vList2"/>
    <dgm:cxn modelId="{A692AD29-BBB3-4CEF-A892-3A5E58589ED5}" type="presParOf" srcId="{7AD384BE-A16B-4CA6-8367-DEAAABBE2B3E}" destId="{46F7FBFC-0344-4F59-9D3A-801315741F72}" srcOrd="12" destOrd="0" presId="urn:microsoft.com/office/officeart/2005/8/layout/vList2"/>
    <dgm:cxn modelId="{CD22BD3D-3D16-44A5-A9F2-060FA4EA9307}" type="presParOf" srcId="{7AD384BE-A16B-4CA6-8367-DEAAABBE2B3E}" destId="{9BE55DD0-32A8-440F-A5C1-5C313CEA4259}" srcOrd="13" destOrd="0" presId="urn:microsoft.com/office/officeart/2005/8/layout/vList2"/>
    <dgm:cxn modelId="{7312497C-6B80-4FF4-A589-ED2E249B9C34}" type="presParOf" srcId="{7AD384BE-A16B-4CA6-8367-DEAAABBE2B3E}" destId="{D7C4D039-6985-4599-9FC6-4E9B45386C73}" srcOrd="14" destOrd="0" presId="urn:microsoft.com/office/officeart/2005/8/layout/vList2"/>
    <dgm:cxn modelId="{1D0FF53F-B7A8-4D96-8A12-11457F717E70}" type="presParOf" srcId="{7AD384BE-A16B-4CA6-8367-DEAAABBE2B3E}" destId="{FC122444-6797-4934-96F5-A8C560CD09B6}" srcOrd="15" destOrd="0" presId="urn:microsoft.com/office/officeart/2005/8/layout/vList2"/>
    <dgm:cxn modelId="{2B29CFBC-ADA8-48AF-8980-ADB3E261530A}" type="presParOf" srcId="{7AD384BE-A16B-4CA6-8367-DEAAABBE2B3E}" destId="{68089621-55F9-48A3-8DAC-CEA8FFC0DD5E}" srcOrd="16" destOrd="0" presId="urn:microsoft.com/office/officeart/2005/8/layout/vList2"/>
    <dgm:cxn modelId="{37C9CB6A-1EA9-485B-8D85-72A86DFB5CE7}" type="presParOf" srcId="{7AD384BE-A16B-4CA6-8367-DEAAABBE2B3E}" destId="{910CA2BC-278E-4961-B0A3-E0BE44878724}" srcOrd="17" destOrd="0" presId="urn:microsoft.com/office/officeart/2005/8/layout/vList2"/>
    <dgm:cxn modelId="{95499E06-2C7E-4F54-98E0-4CDA0A411E8B}" type="presParOf" srcId="{7AD384BE-A16B-4CA6-8367-DEAAABBE2B3E}" destId="{AC15F998-7EBB-40B7-90BF-3FF70B920F10}" srcOrd="1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41EBEB-7DB6-4443-9637-2FCC8FE01847}"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fr-CA"/>
        </a:p>
      </dgm:t>
    </dgm:pt>
    <dgm:pt modelId="{6E4FE5FD-FC5E-4590-83C6-00A416DB1E10}">
      <dgm:prSet custT="1"/>
      <dgm:spPr/>
      <dgm:t>
        <a:bodyPr/>
        <a:lstStyle/>
        <a:p>
          <a:r>
            <a:rPr lang="fr-CA" sz="1600" dirty="0"/>
            <a:t>Copilot améliore votre expérience OneDrive:</a:t>
          </a:r>
        </a:p>
      </dgm:t>
    </dgm:pt>
    <dgm:pt modelId="{05B4506D-C427-4435-AAB1-81458E4C4791}" type="parTrans" cxnId="{F3C737D4-343F-4AFC-98BD-C3FBA4E5857A}">
      <dgm:prSet/>
      <dgm:spPr/>
      <dgm:t>
        <a:bodyPr/>
        <a:lstStyle/>
        <a:p>
          <a:endParaRPr lang="fr-CA"/>
        </a:p>
      </dgm:t>
    </dgm:pt>
    <dgm:pt modelId="{ED5092FA-1999-4389-9638-7A4E9DB127AB}" type="sibTrans" cxnId="{F3C737D4-343F-4AFC-98BD-C3FBA4E5857A}">
      <dgm:prSet/>
      <dgm:spPr/>
      <dgm:t>
        <a:bodyPr/>
        <a:lstStyle/>
        <a:p>
          <a:endParaRPr lang="fr-CA"/>
        </a:p>
      </dgm:t>
    </dgm:pt>
    <dgm:pt modelId="{6862FAF8-B4CA-4BFB-BE27-D7A89403679B}" type="pres">
      <dgm:prSet presAssocID="{6541EBEB-7DB6-4443-9637-2FCC8FE01847}" presName="linear" presStyleCnt="0">
        <dgm:presLayoutVars>
          <dgm:animLvl val="lvl"/>
          <dgm:resizeHandles val="exact"/>
        </dgm:presLayoutVars>
      </dgm:prSet>
      <dgm:spPr/>
    </dgm:pt>
    <dgm:pt modelId="{AE8071D3-AA7F-4520-ADE8-BE44F036F288}" type="pres">
      <dgm:prSet presAssocID="{6E4FE5FD-FC5E-4590-83C6-00A416DB1E10}" presName="parentText" presStyleLbl="node1" presStyleIdx="0" presStyleCnt="1">
        <dgm:presLayoutVars>
          <dgm:chMax val="0"/>
          <dgm:bulletEnabled val="1"/>
        </dgm:presLayoutVars>
      </dgm:prSet>
      <dgm:spPr/>
    </dgm:pt>
  </dgm:ptLst>
  <dgm:cxnLst>
    <dgm:cxn modelId="{90A1D86A-9AD9-4A43-B524-5EC336D407FA}" type="presOf" srcId="{6E4FE5FD-FC5E-4590-83C6-00A416DB1E10}" destId="{AE8071D3-AA7F-4520-ADE8-BE44F036F288}" srcOrd="0" destOrd="0" presId="urn:microsoft.com/office/officeart/2005/8/layout/vList2"/>
    <dgm:cxn modelId="{F3C737D4-343F-4AFC-98BD-C3FBA4E5857A}" srcId="{6541EBEB-7DB6-4443-9637-2FCC8FE01847}" destId="{6E4FE5FD-FC5E-4590-83C6-00A416DB1E10}" srcOrd="0" destOrd="0" parTransId="{05B4506D-C427-4435-AAB1-81458E4C4791}" sibTransId="{ED5092FA-1999-4389-9638-7A4E9DB127AB}"/>
    <dgm:cxn modelId="{043003DC-552D-4F4E-B168-A37B6FBF8220}" type="presOf" srcId="{6541EBEB-7DB6-4443-9637-2FCC8FE01847}" destId="{6862FAF8-B4CA-4BFB-BE27-D7A89403679B}" srcOrd="0" destOrd="0" presId="urn:microsoft.com/office/officeart/2005/8/layout/vList2"/>
    <dgm:cxn modelId="{0FA3A609-B454-4421-9161-2DDFCD356299}" type="presParOf" srcId="{6862FAF8-B4CA-4BFB-BE27-D7A89403679B}" destId="{AE8071D3-AA7F-4520-ADE8-BE44F036F288}"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89E3B2-6A8F-45F0-9B38-C41EE430AF19}" type="doc">
      <dgm:prSet loTypeId="urn:microsoft.com/office/officeart/2005/8/layout/vList2" loCatId="list" qsTypeId="urn:microsoft.com/office/officeart/2005/8/quickstyle/simple2" qsCatId="simple" csTypeId="urn:microsoft.com/office/officeart/2005/8/colors/accent4_1" csCatId="accent4" phldr="1"/>
      <dgm:spPr/>
      <dgm:t>
        <a:bodyPr/>
        <a:lstStyle/>
        <a:p>
          <a:endParaRPr lang="fr-CA"/>
        </a:p>
      </dgm:t>
    </dgm:pt>
    <dgm:pt modelId="{438A50D5-5B9D-4792-B979-40434ACD8028}">
      <dgm:prSet/>
      <dgm:spPr>
        <a:ln>
          <a:solidFill>
            <a:srgbClr val="008DF0"/>
          </a:solidFill>
        </a:ln>
      </dgm:spPr>
      <dgm:t>
        <a:bodyPr/>
        <a:lstStyle/>
        <a:p>
          <a:r>
            <a:rPr lang="fr-CA"/>
            <a:t>Extraire des informations de plusieurs fichiers dans votre OneDrive sans même les ouvrir</a:t>
          </a:r>
        </a:p>
      </dgm:t>
    </dgm:pt>
    <dgm:pt modelId="{7718EC2F-5A8A-4B0F-A517-B86618E6D896}" type="parTrans" cxnId="{48F9C6B3-1B65-45C0-9530-AAD4DB48B2E2}">
      <dgm:prSet/>
      <dgm:spPr/>
      <dgm:t>
        <a:bodyPr/>
        <a:lstStyle/>
        <a:p>
          <a:endParaRPr lang="fr-CA"/>
        </a:p>
      </dgm:t>
    </dgm:pt>
    <dgm:pt modelId="{0C6045B4-962F-4E36-AF27-295D4755FFED}" type="sibTrans" cxnId="{48F9C6B3-1B65-45C0-9530-AAD4DB48B2E2}">
      <dgm:prSet/>
      <dgm:spPr/>
      <dgm:t>
        <a:bodyPr/>
        <a:lstStyle/>
        <a:p>
          <a:endParaRPr lang="fr-CA"/>
        </a:p>
      </dgm:t>
    </dgm:pt>
    <dgm:pt modelId="{F57732EC-7283-4F6A-B51E-AADEEE4BE526}">
      <dgm:prSet/>
      <dgm:spPr/>
      <dgm:t>
        <a:bodyPr/>
        <a:lstStyle/>
        <a:p>
          <a:r>
            <a:rPr lang="fr-CA"/>
            <a:t>Comparer les principales différences entre les documents en un seul clic</a:t>
          </a:r>
        </a:p>
      </dgm:t>
    </dgm:pt>
    <dgm:pt modelId="{164DB089-C479-4104-8BA0-1E9211E9632F}" type="parTrans" cxnId="{636589B1-497B-4D3B-93D6-0CC007EC8884}">
      <dgm:prSet/>
      <dgm:spPr/>
      <dgm:t>
        <a:bodyPr/>
        <a:lstStyle/>
        <a:p>
          <a:endParaRPr lang="fr-CA"/>
        </a:p>
      </dgm:t>
    </dgm:pt>
    <dgm:pt modelId="{09373522-07EC-4F2A-B555-AAFEF3FE869D}" type="sibTrans" cxnId="{636589B1-497B-4D3B-93D6-0CC007EC8884}">
      <dgm:prSet/>
      <dgm:spPr/>
      <dgm:t>
        <a:bodyPr/>
        <a:lstStyle/>
        <a:p>
          <a:endParaRPr lang="fr-CA"/>
        </a:p>
      </dgm:t>
    </dgm:pt>
    <dgm:pt modelId="{EE5BF4C7-810B-476D-911F-293B45F04972}">
      <dgm:prSet/>
      <dgm:spPr/>
      <dgm:t>
        <a:bodyPr/>
        <a:lstStyle/>
        <a:p>
          <a:r>
            <a:rPr lang="fr-CA"/>
            <a:t>Résumer rapidement les fichiers de votre OneDrive afin que la mise à jour des fichiers importants ne vous prenne pas des heures</a:t>
          </a:r>
        </a:p>
      </dgm:t>
    </dgm:pt>
    <dgm:pt modelId="{39EA17FE-BDD9-4585-9D20-729F17D5A2E9}" type="parTrans" cxnId="{4AF2B7FE-3DC5-4D66-B4CA-171CBA89A5F7}">
      <dgm:prSet/>
      <dgm:spPr/>
      <dgm:t>
        <a:bodyPr/>
        <a:lstStyle/>
        <a:p>
          <a:endParaRPr lang="fr-CA"/>
        </a:p>
      </dgm:t>
    </dgm:pt>
    <dgm:pt modelId="{DCE7B217-81D5-4899-A892-4EAAFEC24C4D}" type="sibTrans" cxnId="{4AF2B7FE-3DC5-4D66-B4CA-171CBA89A5F7}">
      <dgm:prSet/>
      <dgm:spPr/>
      <dgm:t>
        <a:bodyPr/>
        <a:lstStyle/>
        <a:p>
          <a:endParaRPr lang="fr-CA"/>
        </a:p>
      </dgm:t>
    </dgm:pt>
    <dgm:pt modelId="{A38BA003-069C-4293-8DB9-55692DDB9B75}" type="pres">
      <dgm:prSet presAssocID="{4E89E3B2-6A8F-45F0-9B38-C41EE430AF19}" presName="linear" presStyleCnt="0">
        <dgm:presLayoutVars>
          <dgm:animLvl val="lvl"/>
          <dgm:resizeHandles val="exact"/>
        </dgm:presLayoutVars>
      </dgm:prSet>
      <dgm:spPr/>
    </dgm:pt>
    <dgm:pt modelId="{8EC1AE3A-AD05-4982-8437-DAA714C52929}" type="pres">
      <dgm:prSet presAssocID="{438A50D5-5B9D-4792-B979-40434ACD8028}" presName="parentText" presStyleLbl="node1" presStyleIdx="0" presStyleCnt="3">
        <dgm:presLayoutVars>
          <dgm:chMax val="0"/>
          <dgm:bulletEnabled val="1"/>
        </dgm:presLayoutVars>
      </dgm:prSet>
      <dgm:spPr/>
    </dgm:pt>
    <dgm:pt modelId="{7EF895F8-2231-43E3-8CDD-EE76128A45AF}" type="pres">
      <dgm:prSet presAssocID="{0C6045B4-962F-4E36-AF27-295D4755FFED}" presName="spacer" presStyleCnt="0"/>
      <dgm:spPr/>
    </dgm:pt>
    <dgm:pt modelId="{1447D466-3364-44D2-883A-A70A076A94E4}" type="pres">
      <dgm:prSet presAssocID="{F57732EC-7283-4F6A-B51E-AADEEE4BE526}" presName="parentText" presStyleLbl="node1" presStyleIdx="1" presStyleCnt="3">
        <dgm:presLayoutVars>
          <dgm:chMax val="0"/>
          <dgm:bulletEnabled val="1"/>
        </dgm:presLayoutVars>
      </dgm:prSet>
      <dgm:spPr/>
    </dgm:pt>
    <dgm:pt modelId="{B7C2578C-987F-4EF9-A69D-AE0D86D00596}" type="pres">
      <dgm:prSet presAssocID="{09373522-07EC-4F2A-B555-AAFEF3FE869D}" presName="spacer" presStyleCnt="0"/>
      <dgm:spPr/>
    </dgm:pt>
    <dgm:pt modelId="{EAADED09-9547-471D-B108-412EB6F72391}" type="pres">
      <dgm:prSet presAssocID="{EE5BF4C7-810B-476D-911F-293B45F04972}" presName="parentText" presStyleLbl="node1" presStyleIdx="2" presStyleCnt="3">
        <dgm:presLayoutVars>
          <dgm:chMax val="0"/>
          <dgm:bulletEnabled val="1"/>
        </dgm:presLayoutVars>
      </dgm:prSet>
      <dgm:spPr/>
    </dgm:pt>
  </dgm:ptLst>
  <dgm:cxnLst>
    <dgm:cxn modelId="{DB718446-803D-4189-9C04-2D9CD69F2679}" type="presOf" srcId="{F57732EC-7283-4F6A-B51E-AADEEE4BE526}" destId="{1447D466-3364-44D2-883A-A70A076A94E4}" srcOrd="0" destOrd="0" presId="urn:microsoft.com/office/officeart/2005/8/layout/vList2"/>
    <dgm:cxn modelId="{F51F5851-BD72-441C-AC24-066137146F74}" type="presOf" srcId="{438A50D5-5B9D-4792-B979-40434ACD8028}" destId="{8EC1AE3A-AD05-4982-8437-DAA714C52929}" srcOrd="0" destOrd="0" presId="urn:microsoft.com/office/officeart/2005/8/layout/vList2"/>
    <dgm:cxn modelId="{5E18C576-14FF-43AA-B276-13CEB5E9642B}" type="presOf" srcId="{4E89E3B2-6A8F-45F0-9B38-C41EE430AF19}" destId="{A38BA003-069C-4293-8DB9-55692DDB9B75}" srcOrd="0" destOrd="0" presId="urn:microsoft.com/office/officeart/2005/8/layout/vList2"/>
    <dgm:cxn modelId="{93F3E087-728D-42FD-8933-AE0258B8F26C}" type="presOf" srcId="{EE5BF4C7-810B-476D-911F-293B45F04972}" destId="{EAADED09-9547-471D-B108-412EB6F72391}" srcOrd="0" destOrd="0" presId="urn:microsoft.com/office/officeart/2005/8/layout/vList2"/>
    <dgm:cxn modelId="{636589B1-497B-4D3B-93D6-0CC007EC8884}" srcId="{4E89E3B2-6A8F-45F0-9B38-C41EE430AF19}" destId="{F57732EC-7283-4F6A-B51E-AADEEE4BE526}" srcOrd="1" destOrd="0" parTransId="{164DB089-C479-4104-8BA0-1E9211E9632F}" sibTransId="{09373522-07EC-4F2A-B555-AAFEF3FE869D}"/>
    <dgm:cxn modelId="{48F9C6B3-1B65-45C0-9530-AAD4DB48B2E2}" srcId="{4E89E3B2-6A8F-45F0-9B38-C41EE430AF19}" destId="{438A50D5-5B9D-4792-B979-40434ACD8028}" srcOrd="0" destOrd="0" parTransId="{7718EC2F-5A8A-4B0F-A517-B86618E6D896}" sibTransId="{0C6045B4-962F-4E36-AF27-295D4755FFED}"/>
    <dgm:cxn modelId="{4AF2B7FE-3DC5-4D66-B4CA-171CBA89A5F7}" srcId="{4E89E3B2-6A8F-45F0-9B38-C41EE430AF19}" destId="{EE5BF4C7-810B-476D-911F-293B45F04972}" srcOrd="2" destOrd="0" parTransId="{39EA17FE-BDD9-4585-9D20-729F17D5A2E9}" sibTransId="{DCE7B217-81D5-4899-A892-4EAAFEC24C4D}"/>
    <dgm:cxn modelId="{2D02639C-5957-463B-8E03-518E39A382E7}" type="presParOf" srcId="{A38BA003-069C-4293-8DB9-55692DDB9B75}" destId="{8EC1AE3A-AD05-4982-8437-DAA714C52929}" srcOrd="0" destOrd="0" presId="urn:microsoft.com/office/officeart/2005/8/layout/vList2"/>
    <dgm:cxn modelId="{AE8E11A1-D4C9-4813-8819-F286E935AE6E}" type="presParOf" srcId="{A38BA003-069C-4293-8DB9-55692DDB9B75}" destId="{7EF895F8-2231-43E3-8CDD-EE76128A45AF}" srcOrd="1" destOrd="0" presId="urn:microsoft.com/office/officeart/2005/8/layout/vList2"/>
    <dgm:cxn modelId="{4B812B6C-4A63-4232-B5E4-29745C703273}" type="presParOf" srcId="{A38BA003-069C-4293-8DB9-55692DDB9B75}" destId="{1447D466-3364-44D2-883A-A70A076A94E4}" srcOrd="2" destOrd="0" presId="urn:microsoft.com/office/officeart/2005/8/layout/vList2"/>
    <dgm:cxn modelId="{47894F30-A195-4D04-95E8-B396CEA6E28B}" type="presParOf" srcId="{A38BA003-069C-4293-8DB9-55692DDB9B75}" destId="{B7C2578C-987F-4EF9-A69D-AE0D86D00596}" srcOrd="3" destOrd="0" presId="urn:microsoft.com/office/officeart/2005/8/layout/vList2"/>
    <dgm:cxn modelId="{259FA5F0-F6E1-459A-B8B7-C669421D7845}" type="presParOf" srcId="{A38BA003-069C-4293-8DB9-55692DDB9B75}" destId="{EAADED09-9547-471D-B108-412EB6F72391}" srcOrd="4" destOrd="0" presId="urn:microsoft.com/office/officeart/2005/8/layout/vList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94CC6-DB55-2A4F-8A1B-A8B1CE69321B}">
      <dsp:nvSpPr>
        <dsp:cNvPr id="0" name=""/>
        <dsp:cNvSpPr/>
      </dsp:nvSpPr>
      <dsp:spPr>
        <a:xfrm>
          <a:off x="1072999" y="7950"/>
          <a:ext cx="3129855" cy="1877913"/>
        </a:xfrm>
        <a:prstGeom prst="rect">
          <a:avLst/>
        </a:prstGeom>
        <a:solidFill>
          <a:schemeClr val="accent2">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b="1" i="0" u="none" kern="1200" dirty="0"/>
            <a:t>« </a:t>
          </a:r>
          <a:r>
            <a:rPr lang="fr-CA" sz="1600" b="1" i="0" kern="1200" dirty="0"/>
            <a:t>Travaillez plus intelligemment, soyez plus productif, stimulez votre créativité et restez connecté aux personnes grâce à Copilot, un assistant IA qui vous suit partout et s’adapte intelligemment à vos besoins.</a:t>
          </a:r>
          <a:r>
            <a:rPr lang="fr-CA" sz="1600" b="1" i="0" u="none" kern="1200" dirty="0"/>
            <a:t>»</a:t>
          </a:r>
          <a:endParaRPr lang="fr-CA" sz="1600" b="1" kern="1200" dirty="0"/>
        </a:p>
      </dsp:txBody>
      <dsp:txXfrm>
        <a:off x="1072999" y="7950"/>
        <a:ext cx="3129855" cy="1877913"/>
      </dsp:txXfrm>
    </dsp:sp>
    <dsp:sp modelId="{6D035D19-B9D9-7544-80A3-B7CC18C48FEE}">
      <dsp:nvSpPr>
        <dsp:cNvPr id="0" name=""/>
        <dsp:cNvSpPr/>
      </dsp:nvSpPr>
      <dsp:spPr>
        <a:xfrm>
          <a:off x="4516998" y="871"/>
          <a:ext cx="3129855" cy="1877913"/>
        </a:xfrm>
        <a:prstGeom prst="rect">
          <a:avLst/>
        </a:prstGeom>
        <a:solidFill>
          <a:schemeClr val="accent5">
            <a:lumMod val="40000"/>
            <a:lumOff val="6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b="1" i="0" kern="1200" dirty="0"/>
            <a:t>« Travaillez plus intelligemment et construisez plus rapidement. </a:t>
          </a:r>
          <a:r>
            <a:rPr lang="fr-CA" sz="1600" b="0" i="0" kern="1200" dirty="0"/>
            <a:t>Créez, modifiez et étendez des flux de travail à l’aide du langage naturel et obtenez de l’aide à partir d’une conversation basée sur l’IA. »</a:t>
          </a:r>
        </a:p>
      </dsp:txBody>
      <dsp:txXfrm>
        <a:off x="4516998" y="871"/>
        <a:ext cx="3129855" cy="1877913"/>
      </dsp:txXfrm>
    </dsp:sp>
    <dsp:sp modelId="{CFACA46E-F8E5-2446-BC77-A4CE8036B173}">
      <dsp:nvSpPr>
        <dsp:cNvPr id="0" name=""/>
        <dsp:cNvSpPr/>
      </dsp:nvSpPr>
      <dsp:spPr>
        <a:xfrm>
          <a:off x="1074157" y="2191769"/>
          <a:ext cx="3129855" cy="1877913"/>
        </a:xfrm>
        <a:prstGeom prst="rect">
          <a:avLst/>
        </a:prstGeom>
        <a:solidFill>
          <a:schemeClr val="accent6">
            <a:lumMod val="40000"/>
            <a:lumOff val="6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b="0" i="0" kern="1200" dirty="0"/>
            <a:t>« Créez, collaborez et innovez avec l’IA incorporée dans les navigateurs de recherche que vous utilisez quotidiennement. »</a:t>
          </a:r>
        </a:p>
      </dsp:txBody>
      <dsp:txXfrm>
        <a:off x="1074157" y="2191769"/>
        <a:ext cx="3129855" cy="1877913"/>
      </dsp:txXfrm>
    </dsp:sp>
    <dsp:sp modelId="{CAC79AE4-FC96-E645-9505-6662A0B33A99}">
      <dsp:nvSpPr>
        <dsp:cNvPr id="0" name=""/>
        <dsp:cNvSpPr/>
      </dsp:nvSpPr>
      <dsp:spPr>
        <a:xfrm>
          <a:off x="4516998" y="2191769"/>
          <a:ext cx="3129855" cy="1877913"/>
        </a:xfrm>
        <a:prstGeom prst="rect">
          <a:avLst/>
        </a:prstGeom>
        <a:solidFill>
          <a:schemeClr val="accent4">
            <a:lumMod val="40000"/>
            <a:lumOff val="6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b="0" i="1" u="none" kern="1200" dirty="0"/>
            <a:t>« Nous pensons que cette nouvelle génération d’IA débloquera une nouvelle vague de croissance de la productivité. »</a:t>
          </a:r>
          <a:endParaRPr lang="fr-CA" sz="1600" kern="1200" dirty="0"/>
        </a:p>
      </dsp:txBody>
      <dsp:txXfrm>
        <a:off x="4516998" y="2191769"/>
        <a:ext cx="3129855" cy="18779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3DA40-69C7-49FF-ACE9-D449DAE56652}">
      <dsp:nvSpPr>
        <dsp:cNvPr id="0" name=""/>
        <dsp:cNvSpPr/>
      </dsp:nvSpPr>
      <dsp:spPr>
        <a:xfrm>
          <a:off x="151856" y="51650"/>
          <a:ext cx="782020" cy="78202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616C9B-6F34-47C7-97CB-18629C91F167}">
      <dsp:nvSpPr>
        <dsp:cNvPr id="0" name=""/>
        <dsp:cNvSpPr/>
      </dsp:nvSpPr>
      <dsp:spPr>
        <a:xfrm>
          <a:off x="316080" y="215874"/>
          <a:ext cx="453572" cy="453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CB6AAD-86BF-411F-B2FB-73DF53B68A47}">
      <dsp:nvSpPr>
        <dsp:cNvPr id="0" name=""/>
        <dsp:cNvSpPr/>
      </dsp:nvSpPr>
      <dsp:spPr>
        <a:xfrm>
          <a:off x="1101453" y="51650"/>
          <a:ext cx="1843335" cy="78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100000"/>
            </a:lnSpc>
            <a:spcBef>
              <a:spcPct val="0"/>
            </a:spcBef>
            <a:spcAft>
              <a:spcPct val="35000"/>
            </a:spcAft>
            <a:buNone/>
          </a:pPr>
          <a:r>
            <a:rPr lang="en-US" sz="1300" kern="1200" dirty="0"/>
            <a:t>Microsoft Copilot </a:t>
          </a:r>
          <a:r>
            <a:rPr lang="en-US" sz="1300" kern="1200" dirty="0" err="1"/>
            <a:t>révolutionne</a:t>
          </a:r>
          <a:r>
            <a:rPr lang="en-US" sz="1300" kern="1200" dirty="0"/>
            <a:t> la </a:t>
          </a:r>
          <a:r>
            <a:rPr lang="en-US" sz="1300" kern="1200" dirty="0" err="1"/>
            <a:t>productivité</a:t>
          </a:r>
          <a:r>
            <a:rPr lang="en-US" sz="1300" kern="1200" dirty="0"/>
            <a:t> au travail.</a:t>
          </a:r>
        </a:p>
      </dsp:txBody>
      <dsp:txXfrm>
        <a:off x="1101453" y="51650"/>
        <a:ext cx="1843335" cy="782020"/>
      </dsp:txXfrm>
    </dsp:sp>
    <dsp:sp modelId="{59F25E5E-C485-4B5C-9980-D9779C4A96B4}">
      <dsp:nvSpPr>
        <dsp:cNvPr id="0" name=""/>
        <dsp:cNvSpPr/>
      </dsp:nvSpPr>
      <dsp:spPr>
        <a:xfrm>
          <a:off x="3265975" y="51650"/>
          <a:ext cx="782020" cy="78202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E9428-682A-4471-9D39-3F69F9C792B5}">
      <dsp:nvSpPr>
        <dsp:cNvPr id="0" name=""/>
        <dsp:cNvSpPr/>
      </dsp:nvSpPr>
      <dsp:spPr>
        <a:xfrm>
          <a:off x="3430199" y="215874"/>
          <a:ext cx="453572" cy="453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3C3DA-63F7-4B64-B2B0-C2F9394A2B5C}">
      <dsp:nvSpPr>
        <dsp:cNvPr id="0" name=""/>
        <dsp:cNvSpPr/>
      </dsp:nvSpPr>
      <dsp:spPr>
        <a:xfrm>
          <a:off x="4215572" y="51650"/>
          <a:ext cx="1843335" cy="78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100000"/>
            </a:lnSpc>
            <a:spcBef>
              <a:spcPct val="0"/>
            </a:spcBef>
            <a:spcAft>
              <a:spcPct val="35000"/>
            </a:spcAft>
            <a:buNone/>
          </a:pPr>
          <a:r>
            <a:rPr lang="en-US" sz="1300" kern="1200" dirty="0"/>
            <a:t>Il </a:t>
          </a:r>
          <a:r>
            <a:rPr lang="en-US" sz="1300" kern="1200" dirty="0" err="1"/>
            <a:t>facilite</a:t>
          </a:r>
          <a:r>
            <a:rPr lang="en-US" sz="1300" kern="1200" dirty="0"/>
            <a:t> la </a:t>
          </a:r>
          <a:r>
            <a:rPr lang="en-US" sz="1300" kern="1200" dirty="0" err="1"/>
            <a:t>création</a:t>
          </a:r>
          <a:r>
            <a:rPr lang="en-US" sz="1300" kern="1200" dirty="0"/>
            <a:t> de </a:t>
          </a:r>
          <a:r>
            <a:rPr lang="en-US" sz="1300" kern="1200" dirty="0" err="1"/>
            <a:t>contenu</a:t>
          </a:r>
          <a:r>
            <a:rPr lang="en-US" sz="1300" kern="1200" dirty="0"/>
            <a:t> et </a:t>
          </a:r>
          <a:r>
            <a:rPr lang="en-US" sz="1300" kern="1200" dirty="0" err="1"/>
            <a:t>l'analyse</a:t>
          </a:r>
          <a:r>
            <a:rPr lang="en-US" sz="1300" kern="1200" dirty="0"/>
            <a:t> des données.</a:t>
          </a:r>
        </a:p>
      </dsp:txBody>
      <dsp:txXfrm>
        <a:off x="4215572" y="51650"/>
        <a:ext cx="1843335" cy="782020"/>
      </dsp:txXfrm>
    </dsp:sp>
    <dsp:sp modelId="{9077DFAC-36D6-452E-B347-7A3EA2AFB2F6}">
      <dsp:nvSpPr>
        <dsp:cNvPr id="0" name=""/>
        <dsp:cNvSpPr/>
      </dsp:nvSpPr>
      <dsp:spPr>
        <a:xfrm>
          <a:off x="151856" y="1464567"/>
          <a:ext cx="782020" cy="78202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A8109-9B78-4D13-ADBA-C861CDCEC3F0}">
      <dsp:nvSpPr>
        <dsp:cNvPr id="0" name=""/>
        <dsp:cNvSpPr/>
      </dsp:nvSpPr>
      <dsp:spPr>
        <a:xfrm>
          <a:off x="316080" y="1628791"/>
          <a:ext cx="453572" cy="453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1805C2-6D7B-4013-949D-E23D008D70A1}">
      <dsp:nvSpPr>
        <dsp:cNvPr id="0" name=""/>
        <dsp:cNvSpPr/>
      </dsp:nvSpPr>
      <dsp:spPr>
        <a:xfrm>
          <a:off x="1101453" y="1464567"/>
          <a:ext cx="1843335" cy="78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100000"/>
            </a:lnSpc>
            <a:spcBef>
              <a:spcPct val="0"/>
            </a:spcBef>
            <a:spcAft>
              <a:spcPct val="35000"/>
            </a:spcAft>
            <a:buNone/>
          </a:pPr>
          <a:r>
            <a:rPr lang="en-US" sz="1300" kern="1200"/>
            <a:t>L'IA de Copilot aide à la collaboration et à l'innovation.</a:t>
          </a:r>
        </a:p>
      </dsp:txBody>
      <dsp:txXfrm>
        <a:off x="1101453" y="1464567"/>
        <a:ext cx="1843335" cy="782020"/>
      </dsp:txXfrm>
    </dsp:sp>
    <dsp:sp modelId="{66941CD0-BEEF-4C0C-B581-C18A4B31726F}">
      <dsp:nvSpPr>
        <dsp:cNvPr id="0" name=""/>
        <dsp:cNvSpPr/>
      </dsp:nvSpPr>
      <dsp:spPr>
        <a:xfrm>
          <a:off x="3265975" y="1464567"/>
          <a:ext cx="782020" cy="78202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DFD304-85B1-4642-8A15-B59EF0692D47}">
      <dsp:nvSpPr>
        <dsp:cNvPr id="0" name=""/>
        <dsp:cNvSpPr/>
      </dsp:nvSpPr>
      <dsp:spPr>
        <a:xfrm>
          <a:off x="3430199" y="1628791"/>
          <a:ext cx="453572" cy="4535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D8CE71-B2BA-4E71-8534-5F4F7A61F56C}">
      <dsp:nvSpPr>
        <dsp:cNvPr id="0" name=""/>
        <dsp:cNvSpPr/>
      </dsp:nvSpPr>
      <dsp:spPr>
        <a:xfrm>
          <a:off x="4215572" y="1464567"/>
          <a:ext cx="1843335" cy="78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100000"/>
            </a:lnSpc>
            <a:spcBef>
              <a:spcPct val="0"/>
            </a:spcBef>
            <a:spcAft>
              <a:spcPct val="35000"/>
            </a:spcAft>
            <a:buNone/>
          </a:pPr>
          <a:r>
            <a:rPr lang="en-US" sz="1300" kern="1200"/>
            <a:t>La sécurité et la conformité sont des priorités pour Microsoft.</a:t>
          </a:r>
        </a:p>
      </dsp:txBody>
      <dsp:txXfrm>
        <a:off x="4215572" y="1464567"/>
        <a:ext cx="1843335" cy="782020"/>
      </dsp:txXfrm>
    </dsp:sp>
    <dsp:sp modelId="{573A1E4A-7E43-4E53-BD8B-63BAE4905712}">
      <dsp:nvSpPr>
        <dsp:cNvPr id="0" name=""/>
        <dsp:cNvSpPr/>
      </dsp:nvSpPr>
      <dsp:spPr>
        <a:xfrm>
          <a:off x="151856" y="2877484"/>
          <a:ext cx="782020" cy="78202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C52BE8-01D2-416F-87F8-660B0C5F8F6A}">
      <dsp:nvSpPr>
        <dsp:cNvPr id="0" name=""/>
        <dsp:cNvSpPr/>
      </dsp:nvSpPr>
      <dsp:spPr>
        <a:xfrm>
          <a:off x="316080" y="3041709"/>
          <a:ext cx="453572" cy="4535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945653-DBB1-4AD6-8CA9-665E84E0483D}">
      <dsp:nvSpPr>
        <dsp:cNvPr id="0" name=""/>
        <dsp:cNvSpPr/>
      </dsp:nvSpPr>
      <dsp:spPr>
        <a:xfrm>
          <a:off x="1101453" y="2877484"/>
          <a:ext cx="1843335" cy="78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100000"/>
            </a:lnSpc>
            <a:spcBef>
              <a:spcPct val="0"/>
            </a:spcBef>
            <a:spcAft>
              <a:spcPct val="35000"/>
            </a:spcAft>
            <a:buNone/>
          </a:pPr>
          <a:r>
            <a:rPr lang="en-US" sz="1300" kern="1200"/>
            <a:t>Copilot s'intègre parfaitement dans les applications Microsoft 365.</a:t>
          </a:r>
        </a:p>
      </dsp:txBody>
      <dsp:txXfrm>
        <a:off x="1101453" y="2877484"/>
        <a:ext cx="1843335" cy="782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C3930-545C-2841-99E7-95483A13C6D2}">
      <dsp:nvSpPr>
        <dsp:cNvPr id="0" name=""/>
        <dsp:cNvSpPr/>
      </dsp:nvSpPr>
      <dsp:spPr>
        <a:xfrm rot="5400000">
          <a:off x="-167149" y="186968"/>
          <a:ext cx="1116427" cy="782757"/>
        </a:xfrm>
        <a:prstGeom prst="chevron">
          <a:avLst/>
        </a:prstGeom>
        <a:solidFill>
          <a:srgbClr val="E792DB"/>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CA" sz="2300" kern="1200" dirty="0"/>
            <a:t>1</a:t>
          </a:r>
        </a:p>
      </dsp:txBody>
      <dsp:txXfrm rot="-5400000">
        <a:off x="-313" y="411512"/>
        <a:ext cx="782757" cy="333670"/>
      </dsp:txXfrm>
    </dsp:sp>
    <dsp:sp modelId="{3D2727DA-282F-CF46-B985-6CEAEF28D53A}">
      <dsp:nvSpPr>
        <dsp:cNvPr id="0" name=""/>
        <dsp:cNvSpPr/>
      </dsp:nvSpPr>
      <dsp:spPr>
        <a:xfrm rot="5400000">
          <a:off x="3911716" y="-3127490"/>
          <a:ext cx="851017" cy="7110821"/>
        </a:xfrm>
        <a:prstGeom prst="round2SameRect">
          <a:avLst/>
        </a:prstGeom>
        <a:solidFill>
          <a:schemeClr val="lt1">
            <a:alpha val="90000"/>
            <a:hueOff val="0"/>
            <a:satOff val="0"/>
            <a:lumOff val="0"/>
            <a:alphaOff val="0"/>
          </a:schemeClr>
        </a:solidFill>
        <a:ln w="1905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Tx/>
            <a:buNone/>
          </a:pPr>
          <a:r>
            <a:rPr lang="fr-CA" sz="1800" b="1" kern="1200" dirty="0"/>
            <a:t>Une productivité renforcée</a:t>
          </a:r>
        </a:p>
        <a:p>
          <a:pPr marL="114300" lvl="1" indent="-114300" algn="l" defTabSz="533400">
            <a:lnSpc>
              <a:spcPct val="90000"/>
            </a:lnSpc>
            <a:spcBef>
              <a:spcPct val="0"/>
            </a:spcBef>
            <a:spcAft>
              <a:spcPct val="15000"/>
            </a:spcAft>
            <a:buChar char="•"/>
          </a:pPr>
          <a:r>
            <a:rPr lang="fr-CA" sz="1200" b="0" i="0" u="none" kern="1200" dirty="0"/>
            <a:t>Se concentrer sur l’essentiel : De l’intelligence inter-applications qui fonctionne parfaitement sur l’ensemble de vos données.</a:t>
          </a:r>
          <a:endParaRPr lang="fr-CA" sz="1200" kern="1200" dirty="0"/>
        </a:p>
        <a:p>
          <a:pPr marL="114300" lvl="1" indent="-114300" algn="l" defTabSz="533400">
            <a:lnSpc>
              <a:spcPct val="90000"/>
            </a:lnSpc>
            <a:spcBef>
              <a:spcPct val="0"/>
            </a:spcBef>
            <a:spcAft>
              <a:spcPct val="15000"/>
            </a:spcAft>
            <a:buChar char="•"/>
          </a:pPr>
          <a:r>
            <a:rPr lang="fr-CA" sz="1200" kern="1200" dirty="0"/>
            <a:t>Obtenir des conseils et suggestions pour communiquer</a:t>
          </a:r>
        </a:p>
      </dsp:txBody>
      <dsp:txXfrm rot="-5400000">
        <a:off x="781815" y="43954"/>
        <a:ext cx="7069278" cy="767931"/>
      </dsp:txXfrm>
    </dsp:sp>
    <dsp:sp modelId="{3FA90D68-1B76-694C-B2A5-14477D0D6BC4}">
      <dsp:nvSpPr>
        <dsp:cNvPr id="0" name=""/>
        <dsp:cNvSpPr/>
      </dsp:nvSpPr>
      <dsp:spPr>
        <a:xfrm rot="5400000">
          <a:off x="-167778" y="1252111"/>
          <a:ext cx="1116427" cy="781499"/>
        </a:xfrm>
        <a:prstGeom prst="chevron">
          <a:avLst/>
        </a:prstGeom>
        <a:solidFill>
          <a:schemeClr val="accent1">
            <a:lumMod val="40000"/>
            <a:lumOff val="60000"/>
          </a:schemeClr>
        </a:solid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CA" sz="2300" kern="1200" dirty="0"/>
            <a:t>2</a:t>
          </a:r>
        </a:p>
      </dsp:txBody>
      <dsp:txXfrm rot="-5400000">
        <a:off x="-313" y="1475397"/>
        <a:ext cx="781499" cy="334928"/>
      </dsp:txXfrm>
    </dsp:sp>
    <dsp:sp modelId="{63679E11-C1D4-6947-9731-F424BB06573F}">
      <dsp:nvSpPr>
        <dsp:cNvPr id="0" name=""/>
        <dsp:cNvSpPr/>
      </dsp:nvSpPr>
      <dsp:spPr>
        <a:xfrm rot="5400000">
          <a:off x="3859828" y="-2077959"/>
          <a:ext cx="953533" cy="7110821"/>
        </a:xfrm>
        <a:prstGeom prst="round2SameRect">
          <a:avLst/>
        </a:prstGeom>
        <a:solidFill>
          <a:schemeClr val="lt1">
            <a:alpha val="90000"/>
            <a:hueOff val="0"/>
            <a:satOff val="0"/>
            <a:lumOff val="0"/>
            <a:alphaOff val="0"/>
          </a:schemeClr>
        </a:solidFill>
        <a:ln w="1905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Tx/>
            <a:buNone/>
          </a:pPr>
          <a:r>
            <a:rPr lang="fr-CA" sz="1800" b="1" kern="1200" dirty="0"/>
            <a:t>Une créativité amplifiée</a:t>
          </a:r>
        </a:p>
        <a:p>
          <a:pPr marL="114300" lvl="1" indent="-114300" algn="l" defTabSz="533400">
            <a:lnSpc>
              <a:spcPct val="90000"/>
            </a:lnSpc>
            <a:spcBef>
              <a:spcPct val="0"/>
            </a:spcBef>
            <a:spcAft>
              <a:spcPct val="15000"/>
            </a:spcAft>
            <a:buChar char="•"/>
          </a:pPr>
          <a:r>
            <a:rPr lang="fr-CA" sz="1200" b="0" i="0" u="none" kern="1200" dirty="0"/>
            <a:t>Rédiger, Modifier et Résumer du contenu</a:t>
          </a:r>
          <a:endParaRPr lang="fr-CA" sz="1200" kern="1200" dirty="0"/>
        </a:p>
        <a:p>
          <a:pPr marL="114300" lvl="1" indent="-114300" algn="l" defTabSz="533400">
            <a:lnSpc>
              <a:spcPct val="90000"/>
            </a:lnSpc>
            <a:spcBef>
              <a:spcPct val="0"/>
            </a:spcBef>
            <a:spcAft>
              <a:spcPct val="15000"/>
            </a:spcAft>
            <a:buChar char="•"/>
          </a:pPr>
          <a:r>
            <a:rPr lang="fr-CA" sz="1200" b="0" i="0" u="none" kern="1200" dirty="0"/>
            <a:t>Transformez du contenu écrit en une présentation multimédia</a:t>
          </a:r>
          <a:endParaRPr lang="fr-CA" sz="1200" kern="1200" dirty="0"/>
        </a:p>
        <a:p>
          <a:pPr marL="114300" lvl="1" indent="-114300" algn="l" defTabSz="533400">
            <a:lnSpc>
              <a:spcPct val="90000"/>
            </a:lnSpc>
            <a:spcBef>
              <a:spcPct val="0"/>
            </a:spcBef>
            <a:spcAft>
              <a:spcPct val="15000"/>
            </a:spcAft>
            <a:buChar char="•"/>
          </a:pPr>
          <a:r>
            <a:rPr lang="fr-CA" sz="1200" b="0" i="0" u="none" kern="1200" dirty="0"/>
            <a:t>Analyser et explorer des données pour créer des représentations et des illustrations de projets.</a:t>
          </a:r>
          <a:endParaRPr lang="fr-CA" sz="1200" kern="1200" dirty="0"/>
        </a:p>
      </dsp:txBody>
      <dsp:txXfrm rot="-5400000">
        <a:off x="781184" y="1047233"/>
        <a:ext cx="7064273" cy="860437"/>
      </dsp:txXfrm>
    </dsp:sp>
    <dsp:sp modelId="{E6EA571A-BF0D-104C-8238-65CE9F1168F8}">
      <dsp:nvSpPr>
        <dsp:cNvPr id="0" name=""/>
        <dsp:cNvSpPr/>
      </dsp:nvSpPr>
      <dsp:spPr>
        <a:xfrm rot="5400000">
          <a:off x="-167778" y="2296035"/>
          <a:ext cx="1116427" cy="781499"/>
        </a:xfrm>
        <a:prstGeom prst="chevron">
          <a:avLst/>
        </a:prstGeom>
        <a:solidFill>
          <a:schemeClr val="accent3">
            <a:lumMod val="40000"/>
            <a:lumOff val="60000"/>
          </a:schemeClr>
        </a:solidFill>
        <a:ln w="1905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CA" sz="2300" kern="1200" dirty="0"/>
            <a:t>3</a:t>
          </a:r>
        </a:p>
      </dsp:txBody>
      <dsp:txXfrm rot="-5400000">
        <a:off x="-313" y="2519321"/>
        <a:ext cx="781499" cy="334928"/>
      </dsp:txXfrm>
    </dsp:sp>
    <dsp:sp modelId="{5FD53D61-A53D-5549-8ED9-852242C82E52}">
      <dsp:nvSpPr>
        <dsp:cNvPr id="0" name=""/>
        <dsp:cNvSpPr/>
      </dsp:nvSpPr>
      <dsp:spPr>
        <a:xfrm rot="5400000">
          <a:off x="3835471" y="-1004070"/>
          <a:ext cx="1002248" cy="7110821"/>
        </a:xfrm>
        <a:prstGeom prst="round2SameRect">
          <a:avLst/>
        </a:prstGeom>
        <a:solidFill>
          <a:schemeClr val="lt1">
            <a:alpha val="90000"/>
            <a:hueOff val="0"/>
            <a:satOff val="0"/>
            <a:lumOff val="0"/>
            <a:alphaOff val="0"/>
          </a:schemeClr>
        </a:solidFill>
        <a:ln w="1905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fr-CA" sz="1800" b="1" kern="1200" dirty="0"/>
            <a:t>Une sécurité de Confiance</a:t>
          </a:r>
        </a:p>
        <a:p>
          <a:pPr marL="114300" lvl="1" indent="-114300" algn="l" defTabSz="533400">
            <a:lnSpc>
              <a:spcPct val="90000"/>
            </a:lnSpc>
            <a:spcBef>
              <a:spcPct val="0"/>
            </a:spcBef>
            <a:spcAft>
              <a:spcPct val="15000"/>
            </a:spcAft>
            <a:buChar char="•"/>
          </a:pPr>
          <a:r>
            <a:rPr lang="fr-CA" sz="1200" b="0" i="0" u="none" kern="1200" dirty="0"/>
            <a:t>Copilot hérite des politiques de sécurité, de conformité et de confidentialité que vous avez définies dans Microsoft 365.</a:t>
          </a:r>
          <a:endParaRPr lang="fr-CA" sz="1200" kern="1200" dirty="0"/>
        </a:p>
        <a:p>
          <a:pPr marL="114300" lvl="1" indent="-114300" algn="l" defTabSz="533400">
            <a:lnSpc>
              <a:spcPct val="90000"/>
            </a:lnSpc>
            <a:spcBef>
              <a:spcPct val="0"/>
            </a:spcBef>
            <a:spcAft>
              <a:spcPct val="15000"/>
            </a:spcAft>
            <a:buChar char="•"/>
          </a:pPr>
          <a:r>
            <a:rPr lang="fr-CA" sz="1200" kern="1200" dirty="0"/>
            <a:t> Accéder en sécurité à de meilleures réponses aux invites : obtenir des réponses précises et pertinentes</a:t>
          </a:r>
        </a:p>
      </dsp:txBody>
      <dsp:txXfrm rot="-5400000">
        <a:off x="781185" y="2099142"/>
        <a:ext cx="7061895" cy="904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38C3-C896-1A43-B13C-6F1270C0B4F3}">
      <dsp:nvSpPr>
        <dsp:cNvPr id="0" name=""/>
        <dsp:cNvSpPr/>
      </dsp:nvSpPr>
      <dsp:spPr>
        <a:xfrm>
          <a:off x="0" y="407370"/>
          <a:ext cx="3768022" cy="3768022"/>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222FC-EAF0-FB4B-9F54-4CC1380F1F63}">
      <dsp:nvSpPr>
        <dsp:cNvPr id="0" name=""/>
        <dsp:cNvSpPr/>
      </dsp:nvSpPr>
      <dsp:spPr>
        <a:xfrm>
          <a:off x="248408" y="652678"/>
          <a:ext cx="1688635" cy="1694836"/>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CA" sz="1050" b="1" i="0" kern="1200" dirty="0"/>
            <a:t>Microsoft Copilot applique la puissance de l'IA pour stimuler la </a:t>
          </a:r>
          <a:r>
            <a:rPr lang="fr-CA" sz="1050" b="1" i="0" u="sng" kern="1200" dirty="0"/>
            <a:t>productivité</a:t>
          </a:r>
          <a:r>
            <a:rPr lang="fr-CA" sz="1050" b="1" i="0" kern="1200" dirty="0"/>
            <a:t>, la </a:t>
          </a:r>
          <a:r>
            <a:rPr lang="fr-CA" sz="1050" b="1" i="0" u="sng" kern="1200" dirty="0"/>
            <a:t>créativité</a:t>
          </a:r>
          <a:r>
            <a:rPr lang="fr-CA" sz="1050" b="1" i="0" kern="1200" dirty="0"/>
            <a:t> et aider les utilisateurs à </a:t>
          </a:r>
          <a:r>
            <a:rPr lang="fr-CA" sz="1050" b="1" i="0" u="sng" kern="1200" dirty="0"/>
            <a:t>mieux comprendre </a:t>
          </a:r>
          <a:r>
            <a:rPr lang="fr-CA" sz="1050" b="1" i="0" kern="1200" dirty="0"/>
            <a:t>l'information grâce à un simple chat. </a:t>
          </a:r>
          <a:endParaRPr lang="en-US" sz="1050" b="1" kern="1200" dirty="0"/>
        </a:p>
      </dsp:txBody>
      <dsp:txXfrm>
        <a:off x="330840" y="735110"/>
        <a:ext cx="1523771" cy="1529972"/>
      </dsp:txXfrm>
    </dsp:sp>
    <dsp:sp modelId="{6480912C-1B20-8A47-B492-7159286BFFE1}">
      <dsp:nvSpPr>
        <dsp:cNvPr id="0" name=""/>
        <dsp:cNvSpPr/>
      </dsp:nvSpPr>
      <dsp:spPr>
        <a:xfrm>
          <a:off x="1940531" y="765332"/>
          <a:ext cx="1469528" cy="1469528"/>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CA" sz="1000" b="1" i="0" kern="1200" dirty="0"/>
            <a:t>Libérez la créativité</a:t>
          </a:r>
          <a:r>
            <a:rPr lang="fr-CA" sz="1000" b="0" i="0" kern="1200" dirty="0"/>
            <a:t>. Copilot vous aide à créer du contenu plus rapidement et plus efficacement.</a:t>
          </a:r>
          <a:endParaRPr lang="en-US" sz="1000" kern="1200" dirty="0"/>
        </a:p>
      </dsp:txBody>
      <dsp:txXfrm>
        <a:off x="2012267" y="837068"/>
        <a:ext cx="1326056" cy="1326056"/>
      </dsp:txXfrm>
    </dsp:sp>
    <dsp:sp modelId="{D9E5A34F-9FFC-484C-A428-EB58F542B053}">
      <dsp:nvSpPr>
        <dsp:cNvPr id="0" name=""/>
        <dsp:cNvSpPr/>
      </dsp:nvSpPr>
      <dsp:spPr>
        <a:xfrm>
          <a:off x="410424" y="2275777"/>
          <a:ext cx="1469528" cy="1469528"/>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CA" sz="1000" b="1" i="0" kern="1200" dirty="0"/>
            <a:t>Débloquez la productivité</a:t>
          </a:r>
          <a:r>
            <a:rPr lang="fr-CA" sz="1000" b="0" i="0" kern="1200" dirty="0"/>
            <a:t>. Copilot vous aide à vous concentrer sur l’essentiel</a:t>
          </a:r>
          <a:endParaRPr lang="en-US" sz="1000" kern="1200" dirty="0"/>
        </a:p>
      </dsp:txBody>
      <dsp:txXfrm>
        <a:off x="482160" y="2347513"/>
        <a:ext cx="1326056" cy="1326056"/>
      </dsp:txXfrm>
    </dsp:sp>
    <dsp:sp modelId="{84AE3939-1738-DD4C-9053-8086343BC59D}">
      <dsp:nvSpPr>
        <dsp:cNvPr id="0" name=""/>
        <dsp:cNvSpPr/>
      </dsp:nvSpPr>
      <dsp:spPr>
        <a:xfrm>
          <a:off x="1806995" y="2179890"/>
          <a:ext cx="1469528" cy="1469528"/>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CA" sz="1000" b="1" i="0" kern="1200" dirty="0"/>
            <a:t>Compétences de haut niveau</a:t>
          </a:r>
          <a:r>
            <a:rPr lang="fr-CA" sz="1000" b="0" i="0" kern="1200" dirty="0"/>
            <a:t>. Copilot vous aidera à améliorer vos compétences et à maîtriser rapidement ce que vous avez à apprendre.</a:t>
          </a:r>
          <a:endParaRPr lang="en-US" sz="1000" kern="1200" dirty="0"/>
        </a:p>
      </dsp:txBody>
      <dsp:txXfrm>
        <a:off x="1878731" y="2251626"/>
        <a:ext cx="1326056" cy="13260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45CB1-6119-4CFD-8A89-5314A41E6C67}">
      <dsp:nvSpPr>
        <dsp:cNvPr id="0" name=""/>
        <dsp:cNvSpPr/>
      </dsp:nvSpPr>
      <dsp:spPr>
        <a:xfrm>
          <a:off x="0" y="25734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1.Rappel sur l’intelligence Artificielle et </a:t>
          </a:r>
          <a:r>
            <a:rPr lang="fr-CA" sz="1400" b="1" kern="1200" dirty="0" err="1"/>
            <a:t>Copilot</a:t>
          </a:r>
          <a:r>
            <a:rPr lang="fr-CA" sz="1400" b="1" kern="1200" dirty="0"/>
            <a:t> M365</a:t>
          </a:r>
        </a:p>
      </dsp:txBody>
      <dsp:txXfrm>
        <a:off x="15992" y="273338"/>
        <a:ext cx="7023298" cy="295616"/>
      </dsp:txXfrm>
    </dsp:sp>
    <dsp:sp modelId="{F37CD476-AA04-4336-8A1A-B12B538776BF}">
      <dsp:nvSpPr>
        <dsp:cNvPr id="0" name=""/>
        <dsp:cNvSpPr/>
      </dsp:nvSpPr>
      <dsp:spPr>
        <a:xfrm>
          <a:off x="0" y="62526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2.Meilleures pratiques pour créer des invites</a:t>
          </a:r>
        </a:p>
      </dsp:txBody>
      <dsp:txXfrm>
        <a:off x="15992" y="641258"/>
        <a:ext cx="7023298" cy="295616"/>
      </dsp:txXfrm>
    </dsp:sp>
    <dsp:sp modelId="{77AA1A82-4026-4A70-A80E-00055991C42B}">
      <dsp:nvSpPr>
        <dsp:cNvPr id="0" name=""/>
        <dsp:cNvSpPr/>
      </dsp:nvSpPr>
      <dsp:spPr>
        <a:xfrm>
          <a:off x="0" y="99318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3.Utilisation de Microsoft </a:t>
          </a:r>
          <a:r>
            <a:rPr lang="fr-CA" sz="1400" b="1" kern="1200" dirty="0" err="1"/>
            <a:t>Copilot</a:t>
          </a:r>
          <a:r>
            <a:rPr lang="fr-CA" sz="1400" b="1" kern="1200" dirty="0"/>
            <a:t> dans Edge et autres moteurs de recherches</a:t>
          </a:r>
        </a:p>
      </dsp:txBody>
      <dsp:txXfrm>
        <a:off x="15992" y="1009178"/>
        <a:ext cx="7023298" cy="295616"/>
      </dsp:txXfrm>
    </dsp:sp>
    <dsp:sp modelId="{26209FDF-ADAB-44C0-A069-610423EB7DF6}">
      <dsp:nvSpPr>
        <dsp:cNvPr id="0" name=""/>
        <dsp:cNvSpPr/>
      </dsp:nvSpPr>
      <dsp:spPr>
        <a:xfrm>
          <a:off x="0" y="136110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t>4.Microsoft Copilot dans Teams</a:t>
          </a:r>
        </a:p>
      </dsp:txBody>
      <dsp:txXfrm>
        <a:off x="15992" y="1377098"/>
        <a:ext cx="7023298" cy="295616"/>
      </dsp:txXfrm>
    </dsp:sp>
    <dsp:sp modelId="{4E064AB4-D8E7-4B7B-817F-98ED47E17B02}">
      <dsp:nvSpPr>
        <dsp:cNvPr id="0" name=""/>
        <dsp:cNvSpPr/>
      </dsp:nvSpPr>
      <dsp:spPr>
        <a:xfrm>
          <a:off x="0" y="172902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t>5.Manipuler vos fichiers avec Copilot dans SharePoint/OneDrive </a:t>
          </a:r>
        </a:p>
      </dsp:txBody>
      <dsp:txXfrm>
        <a:off x="15992" y="1745018"/>
        <a:ext cx="7023298" cy="295616"/>
      </dsp:txXfrm>
    </dsp:sp>
    <dsp:sp modelId="{1E1F5093-F45F-4A68-8509-6CBB520D9C69}">
      <dsp:nvSpPr>
        <dsp:cNvPr id="0" name=""/>
        <dsp:cNvSpPr/>
      </dsp:nvSpPr>
      <dsp:spPr>
        <a:xfrm>
          <a:off x="0" y="209694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t>6.Copilot dans le tableau blanc virtuel</a:t>
          </a:r>
        </a:p>
      </dsp:txBody>
      <dsp:txXfrm>
        <a:off x="15992" y="2112938"/>
        <a:ext cx="7023298" cy="295616"/>
      </dsp:txXfrm>
    </dsp:sp>
    <dsp:sp modelId="{C103C093-882D-4C65-A1B3-11251B71DC88}">
      <dsp:nvSpPr>
        <dsp:cNvPr id="0" name=""/>
        <dsp:cNvSpPr/>
      </dsp:nvSpPr>
      <dsp:spPr>
        <a:xfrm>
          <a:off x="0" y="246486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t>7.Planifier avec Copilot dans Microsoft Planner</a:t>
          </a:r>
        </a:p>
      </dsp:txBody>
      <dsp:txXfrm>
        <a:off x="15992" y="2480858"/>
        <a:ext cx="7023298" cy="295616"/>
      </dsp:txXfrm>
    </dsp:sp>
    <dsp:sp modelId="{47AD067C-5F1C-4C18-BF1C-E2562C538B92}">
      <dsp:nvSpPr>
        <dsp:cNvPr id="0" name=""/>
        <dsp:cNvSpPr/>
      </dsp:nvSpPr>
      <dsp:spPr>
        <a:xfrm>
          <a:off x="0" y="283278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t>8.Boostez votre productivité avec Copilot dans OneNote</a:t>
          </a:r>
        </a:p>
      </dsp:txBody>
      <dsp:txXfrm>
        <a:off x="15992" y="2848778"/>
        <a:ext cx="7023298" cy="295616"/>
      </dsp:txXfrm>
    </dsp:sp>
    <dsp:sp modelId="{F526E84B-276E-4657-B999-820DAED900DD}">
      <dsp:nvSpPr>
        <dsp:cNvPr id="0" name=""/>
        <dsp:cNvSpPr/>
      </dsp:nvSpPr>
      <dsp:spPr>
        <a:xfrm>
          <a:off x="0" y="3200706"/>
          <a:ext cx="7055282" cy="327600"/>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9.Microsoft </a:t>
          </a:r>
          <a:r>
            <a:rPr lang="fr-CA" sz="1400" b="1" kern="1200" dirty="0" err="1"/>
            <a:t>Copilot</a:t>
          </a:r>
          <a:r>
            <a:rPr lang="fr-CA" sz="1400" b="1" kern="1200" dirty="0"/>
            <a:t> sur mobile</a:t>
          </a:r>
        </a:p>
      </dsp:txBody>
      <dsp:txXfrm>
        <a:off x="15992" y="3216698"/>
        <a:ext cx="7023298" cy="29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67A49-6BEB-4EA6-9AE2-A78D813A0CB5}">
      <dsp:nvSpPr>
        <dsp:cNvPr id="0" name=""/>
        <dsp:cNvSpPr/>
      </dsp:nvSpPr>
      <dsp:spPr>
        <a:xfrm>
          <a:off x="0" y="975"/>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Qu’est ce que c’est les invites ?</a:t>
          </a:r>
          <a:endParaRPr lang="fr-CA" sz="1400" kern="1200" dirty="0"/>
        </a:p>
      </dsp:txBody>
      <dsp:txXfrm>
        <a:off x="15086" y="16061"/>
        <a:ext cx="5388841" cy="278872"/>
      </dsp:txXfrm>
    </dsp:sp>
    <dsp:sp modelId="{4BF308B9-F451-4DBA-AD04-435FCF1632B8}">
      <dsp:nvSpPr>
        <dsp:cNvPr id="0" name=""/>
        <dsp:cNvSpPr/>
      </dsp:nvSpPr>
      <dsp:spPr>
        <a:xfrm>
          <a:off x="0" y="323604"/>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Des invites puissantes, en un clic !</a:t>
          </a:r>
          <a:endParaRPr lang="fr-CA" sz="1400" kern="1200" dirty="0"/>
        </a:p>
      </dsp:txBody>
      <dsp:txXfrm>
        <a:off x="15086" y="338690"/>
        <a:ext cx="5388841" cy="278872"/>
      </dsp:txXfrm>
    </dsp:sp>
    <dsp:sp modelId="{E06E906E-426F-493E-924C-4FE68368EC5F}">
      <dsp:nvSpPr>
        <dsp:cNvPr id="0" name=""/>
        <dsp:cNvSpPr/>
      </dsp:nvSpPr>
      <dsp:spPr>
        <a:xfrm>
          <a:off x="0" y="646233"/>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Savoir dialoguer avec l’Intelligence artificielle</a:t>
          </a:r>
          <a:endParaRPr lang="fr-CA" sz="1400" kern="1200" dirty="0"/>
        </a:p>
      </dsp:txBody>
      <dsp:txXfrm>
        <a:off x="15086" y="661319"/>
        <a:ext cx="5388841" cy="278872"/>
      </dsp:txXfrm>
    </dsp:sp>
    <dsp:sp modelId="{68BD2A65-1D19-4E9F-A587-DAFFA1E1A839}">
      <dsp:nvSpPr>
        <dsp:cNvPr id="0" name=""/>
        <dsp:cNvSpPr/>
      </dsp:nvSpPr>
      <dsp:spPr>
        <a:xfrm>
          <a:off x="0" y="968862"/>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Conseils pour la rédaction d’invites</a:t>
          </a:r>
          <a:endParaRPr lang="fr-CA" sz="1400" kern="1200" dirty="0"/>
        </a:p>
      </dsp:txBody>
      <dsp:txXfrm>
        <a:off x="15086" y="983948"/>
        <a:ext cx="5388841" cy="278872"/>
      </dsp:txXfrm>
    </dsp:sp>
    <dsp:sp modelId="{96DD3C75-7E1D-4889-9DA6-A380C364E2A9}">
      <dsp:nvSpPr>
        <dsp:cNvPr id="0" name=""/>
        <dsp:cNvSpPr/>
      </dsp:nvSpPr>
      <dsp:spPr>
        <a:xfrm>
          <a:off x="0" y="1291491"/>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Meilleurs résultats avec les invites de </a:t>
          </a:r>
          <a:r>
            <a:rPr lang="fr-FR" sz="1400" b="1" kern="1200" dirty="0" err="1"/>
            <a:t>Copilot</a:t>
          </a:r>
          <a:r>
            <a:rPr lang="fr-FR" sz="1400" b="1" kern="1200" dirty="0"/>
            <a:t> </a:t>
          </a:r>
          <a:endParaRPr lang="fr-CA" sz="1400" kern="1200" dirty="0"/>
        </a:p>
      </dsp:txBody>
      <dsp:txXfrm>
        <a:off x="15086" y="1306577"/>
        <a:ext cx="5388841" cy="278872"/>
      </dsp:txXfrm>
    </dsp:sp>
    <dsp:sp modelId="{EB0408F2-81F4-4047-A954-DCB3A83C6009}">
      <dsp:nvSpPr>
        <dsp:cNvPr id="0" name=""/>
        <dsp:cNvSpPr/>
      </dsp:nvSpPr>
      <dsp:spPr>
        <a:xfrm>
          <a:off x="0" y="1614120"/>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Modifier une invite </a:t>
          </a:r>
          <a:r>
            <a:rPr lang="fr-FR" sz="1400" b="1" kern="1200" dirty="0" err="1"/>
            <a:t>Copilot</a:t>
          </a:r>
          <a:r>
            <a:rPr lang="fr-FR" sz="1400" b="1" kern="1200" dirty="0"/>
            <a:t> pour en faire votre propre invite</a:t>
          </a:r>
          <a:endParaRPr lang="fr-CA" sz="1400" kern="1200" dirty="0"/>
        </a:p>
      </dsp:txBody>
      <dsp:txXfrm>
        <a:off x="15086" y="1629206"/>
        <a:ext cx="5388841" cy="278872"/>
      </dsp:txXfrm>
    </dsp:sp>
    <dsp:sp modelId="{A7E2C1FE-B72F-4014-9EAB-2C83400555C7}">
      <dsp:nvSpPr>
        <dsp:cNvPr id="0" name=""/>
        <dsp:cNvSpPr/>
      </dsp:nvSpPr>
      <dsp:spPr>
        <a:xfrm>
          <a:off x="0" y="1936748"/>
          <a:ext cx="5419013" cy="309044"/>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t>Bonne pratique : racontez votre récit d’invite à </a:t>
          </a:r>
          <a:r>
            <a:rPr lang="fr-FR" sz="1400" b="1" kern="1200" dirty="0" err="1"/>
            <a:t>Copilot</a:t>
          </a:r>
          <a:endParaRPr lang="fr-CA" sz="1400" kern="1200" dirty="0"/>
        </a:p>
      </dsp:txBody>
      <dsp:txXfrm>
        <a:off x="15086" y="1951834"/>
        <a:ext cx="5388841" cy="2788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FBC1D-0DE7-B643-BAB4-696687899156}">
      <dsp:nvSpPr>
        <dsp:cNvPr id="0" name=""/>
        <dsp:cNvSpPr/>
      </dsp:nvSpPr>
      <dsp:spPr>
        <a:xfrm>
          <a:off x="0" y="982602"/>
          <a:ext cx="6985389" cy="611907"/>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itchFamily="2" charset="2"/>
            <a:buNone/>
          </a:pPr>
          <a:r>
            <a:rPr lang="fr-CA" sz="1800" b="1" kern="1200" dirty="0">
              <a:latin typeface="Segoe UI" panose="020B0502040204020203" pitchFamily="34" charset="0"/>
            </a:rPr>
            <a:t>U</a:t>
          </a:r>
          <a:r>
            <a:rPr lang="fr-CA" sz="1800" b="1" i="0" strike="noStrike" kern="1200" dirty="0">
              <a:effectLst/>
              <a:latin typeface="Segoe UI" panose="020B0502040204020203" pitchFamily="34" charset="0"/>
            </a:rPr>
            <a:t>n exemple d'invite dans M365, qui inclut un objectif et une source :</a:t>
          </a:r>
          <a:endParaRPr lang="fr-CA" sz="1800" b="1" kern="1200" dirty="0"/>
        </a:p>
      </dsp:txBody>
      <dsp:txXfrm>
        <a:off x="29871" y="1012473"/>
        <a:ext cx="6925647" cy="552165"/>
      </dsp:txXfrm>
    </dsp:sp>
    <dsp:sp modelId="{6001ADB3-DA57-F843-A203-FDC561A08BF9}">
      <dsp:nvSpPr>
        <dsp:cNvPr id="0" name=""/>
        <dsp:cNvSpPr/>
      </dsp:nvSpPr>
      <dsp:spPr>
        <a:xfrm>
          <a:off x="0" y="1594509"/>
          <a:ext cx="6985389"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78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fr-CA" sz="1600" b="0" i="1" u="none" strike="noStrike" kern="1200" dirty="0">
              <a:solidFill>
                <a:schemeClr val="accent6">
                  <a:lumMod val="75000"/>
                </a:schemeClr>
              </a:solidFill>
              <a:effectLst/>
              <a:latin typeface="Consolas" panose="020B0609020204030204" pitchFamily="49" charset="0"/>
            </a:rPr>
            <a:t>Rédigez un résumé sur la base de tous les courriels envoyés par une personne au cours des deux dernières semaines. </a:t>
          </a:r>
          <a:endParaRPr lang="fr-CA" sz="1600" kern="1200" dirty="0">
            <a:solidFill>
              <a:schemeClr val="accent6">
                <a:lumMod val="75000"/>
              </a:schemeClr>
            </a:solidFill>
          </a:endParaRPr>
        </a:p>
      </dsp:txBody>
      <dsp:txXfrm>
        <a:off x="0" y="1594509"/>
        <a:ext cx="6985389" cy="1059840"/>
      </dsp:txXfrm>
    </dsp:sp>
    <dsp:sp modelId="{E4F09764-7BAA-2041-82A1-80CC1FA6A9C9}">
      <dsp:nvSpPr>
        <dsp:cNvPr id="0" name=""/>
        <dsp:cNvSpPr/>
      </dsp:nvSpPr>
      <dsp:spPr>
        <a:xfrm>
          <a:off x="0" y="2358153"/>
          <a:ext cx="6985389" cy="568357"/>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Wingdings" pitchFamily="2" charset="2"/>
            <a:buNone/>
          </a:pPr>
          <a:r>
            <a:rPr lang="fr-CA" sz="1800" b="1" i="0" u="none" strike="noStrike" kern="1200" dirty="0">
              <a:solidFill>
                <a:srgbClr val="1E1E1E"/>
              </a:solidFill>
              <a:effectLst/>
              <a:latin typeface="Segoe UI" panose="020B0502040204020203" pitchFamily="34" charset="0"/>
            </a:rPr>
            <a:t>Un exemple qui comprend un objectif, un contexte et les attentes : </a:t>
          </a:r>
          <a:endParaRPr lang="fr-CA" sz="1800" kern="1200" dirty="0"/>
        </a:p>
      </dsp:txBody>
      <dsp:txXfrm>
        <a:off x="27745" y="2385898"/>
        <a:ext cx="6929899" cy="512867"/>
      </dsp:txXfrm>
    </dsp:sp>
    <dsp:sp modelId="{5AA5C0D3-9101-6444-945F-5C7D2D664730}">
      <dsp:nvSpPr>
        <dsp:cNvPr id="0" name=""/>
        <dsp:cNvSpPr/>
      </dsp:nvSpPr>
      <dsp:spPr>
        <a:xfrm>
          <a:off x="0" y="4389472"/>
          <a:ext cx="6985389" cy="762877"/>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CA" sz="1600" b="1" i="0" u="none" strike="noStrike" kern="1200" dirty="0">
              <a:solidFill>
                <a:srgbClr val="1E1E1E"/>
              </a:solidFill>
              <a:effectLst/>
              <a:latin typeface="Segoe UI" panose="020B0502040204020203" pitchFamily="34" charset="0"/>
            </a:rPr>
            <a:t>Il est très probable que vous fassiez suivre les résultats d'une autre demande. Attendez-vous à des conversations pour obtenir les résultats que vous recherchez. </a:t>
          </a:r>
        </a:p>
      </dsp:txBody>
      <dsp:txXfrm>
        <a:off x="37241" y="4426713"/>
        <a:ext cx="6910907" cy="6883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99AF2-CA33-45DE-8A00-2D2630F432EE}">
      <dsp:nvSpPr>
        <dsp:cNvPr id="0" name=""/>
        <dsp:cNvSpPr/>
      </dsp:nvSpPr>
      <dsp:spPr>
        <a:xfrm>
          <a:off x="0" y="1075"/>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Microsoft Edge avec l’IA (</a:t>
          </a:r>
          <a:r>
            <a:rPr lang="fr-CA" sz="1400" b="1" kern="1200" dirty="0" err="1"/>
            <a:t>Copilot</a:t>
          </a:r>
          <a:r>
            <a:rPr lang="fr-CA" sz="1400" b="1" kern="1200" dirty="0"/>
            <a:t>)</a:t>
          </a:r>
          <a:endParaRPr lang="fr-CA" sz="1400" kern="1200" dirty="0"/>
        </a:p>
      </dsp:txBody>
      <dsp:txXfrm>
        <a:off x="13431" y="14506"/>
        <a:ext cx="5180406" cy="248270"/>
      </dsp:txXfrm>
    </dsp:sp>
    <dsp:sp modelId="{9B051637-C0DF-4D38-B0DC-693962AAF6C9}">
      <dsp:nvSpPr>
        <dsp:cNvPr id="0" name=""/>
        <dsp:cNvSpPr/>
      </dsp:nvSpPr>
      <dsp:spPr>
        <a:xfrm>
          <a:off x="0" y="288301"/>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Fonctionnalités intégrant l’IA</a:t>
          </a:r>
          <a:endParaRPr lang="fr-CA" sz="1400" kern="1200" dirty="0"/>
        </a:p>
      </dsp:txBody>
      <dsp:txXfrm>
        <a:off x="13431" y="301732"/>
        <a:ext cx="5180406" cy="248270"/>
      </dsp:txXfrm>
    </dsp:sp>
    <dsp:sp modelId="{E9BB797B-6ABC-4E20-814D-945E14C7D27F}">
      <dsp:nvSpPr>
        <dsp:cNvPr id="0" name=""/>
        <dsp:cNvSpPr/>
      </dsp:nvSpPr>
      <dsp:spPr>
        <a:xfrm>
          <a:off x="0" y="575528"/>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Une méthode plus intelligente pour rechercher sur le Web</a:t>
          </a:r>
          <a:endParaRPr lang="fr-CA" sz="1400" kern="1200" dirty="0"/>
        </a:p>
      </dsp:txBody>
      <dsp:txXfrm>
        <a:off x="13431" y="588959"/>
        <a:ext cx="5180406" cy="248270"/>
      </dsp:txXfrm>
    </dsp:sp>
    <dsp:sp modelId="{65EFD20D-03C4-40B4-8E47-4624D8AF0F01}">
      <dsp:nvSpPr>
        <dsp:cNvPr id="0" name=""/>
        <dsp:cNvSpPr/>
      </dsp:nvSpPr>
      <dsp:spPr>
        <a:xfrm>
          <a:off x="0" y="862754"/>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Intégrer l’IA de</a:t>
          </a:r>
          <a:r>
            <a:rPr lang="fr-CA" sz="1400" kern="1200" dirty="0"/>
            <a:t> </a:t>
          </a:r>
          <a:r>
            <a:rPr lang="fr-CA" sz="1400" b="1" kern="1200" dirty="0" err="1"/>
            <a:t>Copilot</a:t>
          </a:r>
          <a:r>
            <a:rPr lang="fr-CA" sz="1400" kern="1200" dirty="0"/>
            <a:t> </a:t>
          </a:r>
          <a:r>
            <a:rPr lang="fr-CA" sz="1400" b="1" kern="1200" dirty="0"/>
            <a:t>dans la barre latérale</a:t>
          </a:r>
          <a:endParaRPr lang="fr-CA" sz="1400" kern="1200" dirty="0"/>
        </a:p>
      </dsp:txBody>
      <dsp:txXfrm>
        <a:off x="13431" y="876185"/>
        <a:ext cx="5180406" cy="248270"/>
      </dsp:txXfrm>
    </dsp:sp>
    <dsp:sp modelId="{4ABDA044-918C-4FC8-98D9-C7953AEBA25A}">
      <dsp:nvSpPr>
        <dsp:cNvPr id="0" name=""/>
        <dsp:cNvSpPr/>
      </dsp:nvSpPr>
      <dsp:spPr>
        <a:xfrm>
          <a:off x="0" y="1149981"/>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Groupes d’onglets générés automatiquement</a:t>
          </a:r>
          <a:endParaRPr lang="fr-CA" sz="1400" kern="1200" dirty="0"/>
        </a:p>
      </dsp:txBody>
      <dsp:txXfrm>
        <a:off x="13431" y="1163412"/>
        <a:ext cx="5180406" cy="248270"/>
      </dsp:txXfrm>
    </dsp:sp>
    <dsp:sp modelId="{15EFB814-1E82-42A7-B24E-693164A96C7E}">
      <dsp:nvSpPr>
        <dsp:cNvPr id="0" name=""/>
        <dsp:cNvSpPr/>
      </dsp:nvSpPr>
      <dsp:spPr>
        <a:xfrm>
          <a:off x="0" y="1437207"/>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Lecture à voix haute</a:t>
          </a:r>
          <a:endParaRPr lang="fr-CA" sz="1400" kern="1200" dirty="0"/>
        </a:p>
      </dsp:txBody>
      <dsp:txXfrm>
        <a:off x="13431" y="1450638"/>
        <a:ext cx="5180406" cy="248270"/>
      </dsp:txXfrm>
    </dsp:sp>
    <dsp:sp modelId="{46F7FBFC-0344-4F59-9D3A-801315741F72}">
      <dsp:nvSpPr>
        <dsp:cNvPr id="0" name=""/>
        <dsp:cNvSpPr/>
      </dsp:nvSpPr>
      <dsp:spPr>
        <a:xfrm>
          <a:off x="0" y="1724434"/>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Fonction de traduction</a:t>
          </a:r>
          <a:endParaRPr lang="fr-CA" sz="1400" kern="1200" dirty="0"/>
        </a:p>
      </dsp:txBody>
      <dsp:txXfrm>
        <a:off x="13431" y="1737865"/>
        <a:ext cx="5180406" cy="248270"/>
      </dsp:txXfrm>
    </dsp:sp>
    <dsp:sp modelId="{D7C4D039-6985-4599-9FC6-4E9B45386C73}">
      <dsp:nvSpPr>
        <dsp:cNvPr id="0" name=""/>
        <dsp:cNvSpPr/>
      </dsp:nvSpPr>
      <dsp:spPr>
        <a:xfrm>
          <a:off x="0" y="2011661"/>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dirty="0"/>
            <a:t>Générateur d'images dans Designer</a:t>
          </a:r>
          <a:endParaRPr lang="fr-CA" sz="1400" kern="1200" dirty="0"/>
        </a:p>
      </dsp:txBody>
      <dsp:txXfrm>
        <a:off x="13431" y="2025092"/>
        <a:ext cx="5180406" cy="248270"/>
      </dsp:txXfrm>
    </dsp:sp>
    <dsp:sp modelId="{68089621-55F9-48A3-8DAC-CEA8FFC0DD5E}">
      <dsp:nvSpPr>
        <dsp:cNvPr id="0" name=""/>
        <dsp:cNvSpPr/>
      </dsp:nvSpPr>
      <dsp:spPr>
        <a:xfrm>
          <a:off x="0" y="2298887"/>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b="1" kern="1200" dirty="0">
              <a:ln w="12700">
                <a:noFill/>
                <a:prstDash val="solid"/>
              </a:ln>
              <a:solidFill>
                <a:prstClr val="black"/>
              </a:solidFill>
            </a:rPr>
            <a:t>Activation de </a:t>
          </a:r>
          <a:r>
            <a:rPr lang="fr-FR" sz="1400" b="1" kern="1200" dirty="0" err="1">
              <a:ln w="12700">
                <a:noFill/>
                <a:prstDash val="solid"/>
              </a:ln>
              <a:solidFill>
                <a:prstClr val="black"/>
              </a:solidFill>
            </a:rPr>
            <a:t>Copilot</a:t>
          </a:r>
          <a:r>
            <a:rPr lang="fr-FR" sz="1400" b="1" kern="1200" dirty="0">
              <a:ln w="12700">
                <a:noFill/>
                <a:prstDash val="solid"/>
              </a:ln>
              <a:solidFill>
                <a:prstClr val="black"/>
              </a:solidFill>
            </a:rPr>
            <a:t> M365 chat dans les App</a:t>
          </a:r>
          <a:endParaRPr lang="fr-CA" sz="1400" kern="1200" dirty="0"/>
        </a:p>
      </dsp:txBody>
      <dsp:txXfrm>
        <a:off x="13431" y="2312318"/>
        <a:ext cx="5180406" cy="248270"/>
      </dsp:txXfrm>
    </dsp:sp>
    <dsp:sp modelId="{AC15F998-7EBB-40B7-90BF-3FF70B920F10}">
      <dsp:nvSpPr>
        <dsp:cNvPr id="0" name=""/>
        <dsp:cNvSpPr/>
      </dsp:nvSpPr>
      <dsp:spPr>
        <a:xfrm>
          <a:off x="0" y="2586114"/>
          <a:ext cx="5207268" cy="275132"/>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CA" sz="1400" b="1" kern="1200">
              <a:ln w="12700">
                <a:noFill/>
                <a:prstDash val="solid"/>
              </a:ln>
              <a:solidFill>
                <a:prstClr val="black"/>
              </a:solidFill>
            </a:rPr>
            <a:t>Créer du contenu à l’aide de Copilot Microsoft 365 Chat</a:t>
          </a:r>
          <a:endParaRPr lang="fr-CA" sz="1400" kern="1200" dirty="0"/>
        </a:p>
      </dsp:txBody>
      <dsp:txXfrm>
        <a:off x="13431" y="2599545"/>
        <a:ext cx="5180406" cy="2482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071D3-AA7F-4520-ADE8-BE44F036F288}">
      <dsp:nvSpPr>
        <dsp:cNvPr id="0" name=""/>
        <dsp:cNvSpPr/>
      </dsp:nvSpPr>
      <dsp:spPr>
        <a:xfrm>
          <a:off x="0" y="109"/>
          <a:ext cx="1934253" cy="770828"/>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CA" sz="1600" kern="1200" dirty="0"/>
            <a:t>Copilot améliore votre expérience OneDrive:</a:t>
          </a:r>
        </a:p>
      </dsp:txBody>
      <dsp:txXfrm>
        <a:off x="37629" y="37738"/>
        <a:ext cx="1858995" cy="695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1AE3A-AD05-4982-8437-DAA714C52929}">
      <dsp:nvSpPr>
        <dsp:cNvPr id="0" name=""/>
        <dsp:cNvSpPr/>
      </dsp:nvSpPr>
      <dsp:spPr>
        <a:xfrm>
          <a:off x="0" y="9883"/>
          <a:ext cx="5846645" cy="501930"/>
        </a:xfrm>
        <a:prstGeom prst="roundRect">
          <a:avLst/>
        </a:prstGeom>
        <a:solidFill>
          <a:schemeClr val="lt1">
            <a:hueOff val="0"/>
            <a:satOff val="0"/>
            <a:lumOff val="0"/>
            <a:alphaOff val="0"/>
          </a:schemeClr>
        </a:solidFill>
        <a:ln w="25400" cap="flat" cmpd="sng" algn="ctr">
          <a:solidFill>
            <a:srgbClr val="008D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kern="1200"/>
            <a:t>Extraire des informations de plusieurs fichiers dans votre OneDrive sans même les ouvrir</a:t>
          </a:r>
        </a:p>
      </dsp:txBody>
      <dsp:txXfrm>
        <a:off x="24502" y="34385"/>
        <a:ext cx="5797641" cy="452926"/>
      </dsp:txXfrm>
    </dsp:sp>
    <dsp:sp modelId="{1447D466-3364-44D2-883A-A70A076A94E4}">
      <dsp:nvSpPr>
        <dsp:cNvPr id="0" name=""/>
        <dsp:cNvSpPr/>
      </dsp:nvSpPr>
      <dsp:spPr>
        <a:xfrm>
          <a:off x="0" y="549253"/>
          <a:ext cx="5846645" cy="50193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kern="1200"/>
            <a:t>Comparer les principales différences entre les documents en un seul clic</a:t>
          </a:r>
        </a:p>
      </dsp:txBody>
      <dsp:txXfrm>
        <a:off x="24502" y="573755"/>
        <a:ext cx="5797641" cy="452926"/>
      </dsp:txXfrm>
    </dsp:sp>
    <dsp:sp modelId="{EAADED09-9547-471D-B108-412EB6F72391}">
      <dsp:nvSpPr>
        <dsp:cNvPr id="0" name=""/>
        <dsp:cNvSpPr/>
      </dsp:nvSpPr>
      <dsp:spPr>
        <a:xfrm>
          <a:off x="0" y="1088624"/>
          <a:ext cx="5846645" cy="50193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kern="1200"/>
            <a:t>Résumer rapidement les fichiers de votre OneDrive afin que la mise à jour des fichiers importants ne vous prenne pas des heures</a:t>
          </a:r>
        </a:p>
      </dsp:txBody>
      <dsp:txXfrm>
        <a:off x="24502" y="1113126"/>
        <a:ext cx="5797641" cy="4529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5" rIns="94229" bIns="47115" rtlCol="0"/>
          <a:lstStyle>
            <a:lvl1pPr algn="l">
              <a:defRPr sz="1200"/>
            </a:lvl1pPr>
          </a:lstStyle>
          <a:p>
            <a:endParaRPr lang="fr-CA"/>
          </a:p>
        </p:txBody>
      </p:sp>
      <p:sp>
        <p:nvSpPr>
          <p:cNvPr id="3" name="Date Placeholder 2"/>
          <p:cNvSpPr>
            <a:spLocks noGrp="1"/>
          </p:cNvSpPr>
          <p:nvPr>
            <p:ph type="dt" sz="quarter" idx="1"/>
          </p:nvPr>
        </p:nvSpPr>
        <p:spPr>
          <a:xfrm>
            <a:off x="5317965" y="0"/>
            <a:ext cx="4068339" cy="355124"/>
          </a:xfrm>
          <a:prstGeom prst="rect">
            <a:avLst/>
          </a:prstGeom>
        </p:spPr>
        <p:txBody>
          <a:bodyPr vert="horz" lIns="94229" tIns="47115" rIns="94229" bIns="47115" rtlCol="0"/>
          <a:lstStyle>
            <a:lvl1pPr algn="r">
              <a:defRPr sz="1200"/>
            </a:lvl1pPr>
          </a:lstStyle>
          <a:p>
            <a:fld id="{43D1AC8E-BE17-4210-903F-12ACF86826D8}" type="datetimeFigureOut">
              <a:rPr lang="fr-CA" smtClean="0"/>
              <a:t>2025-03-06</a:t>
            </a:fld>
            <a:endParaRPr lang="fr-CA"/>
          </a:p>
        </p:txBody>
      </p:sp>
      <p:sp>
        <p:nvSpPr>
          <p:cNvPr id="4" name="Footer Placeholder 3"/>
          <p:cNvSpPr>
            <a:spLocks noGrp="1"/>
          </p:cNvSpPr>
          <p:nvPr>
            <p:ph type="ftr" sz="quarter" idx="2"/>
          </p:nvPr>
        </p:nvSpPr>
        <p:spPr>
          <a:xfrm>
            <a:off x="1" y="6746119"/>
            <a:ext cx="4068339" cy="355124"/>
          </a:xfrm>
          <a:prstGeom prst="rect">
            <a:avLst/>
          </a:prstGeom>
        </p:spPr>
        <p:txBody>
          <a:bodyPr vert="horz" lIns="94229" tIns="47115" rIns="94229" bIns="47115" rtlCol="0" anchor="b"/>
          <a:lstStyle>
            <a:lvl1pPr algn="l">
              <a:defRPr sz="1200"/>
            </a:lvl1pPr>
          </a:lstStyle>
          <a:p>
            <a:endParaRPr lang="fr-CA"/>
          </a:p>
        </p:txBody>
      </p:sp>
      <p:sp>
        <p:nvSpPr>
          <p:cNvPr id="5" name="Slide Number Placeholder 4"/>
          <p:cNvSpPr>
            <a:spLocks noGrp="1"/>
          </p:cNvSpPr>
          <p:nvPr>
            <p:ph type="sldNum" sz="quarter" idx="3"/>
          </p:nvPr>
        </p:nvSpPr>
        <p:spPr>
          <a:xfrm>
            <a:off x="5317965" y="6746119"/>
            <a:ext cx="4068339" cy="355124"/>
          </a:xfrm>
          <a:prstGeom prst="rect">
            <a:avLst/>
          </a:prstGeom>
        </p:spPr>
        <p:txBody>
          <a:bodyPr vert="horz" lIns="94229" tIns="47115" rIns="94229" bIns="47115" rtlCol="0" anchor="b"/>
          <a:lstStyle>
            <a:lvl1pPr algn="r">
              <a:defRPr sz="1200"/>
            </a:lvl1pPr>
          </a:lstStyle>
          <a:p>
            <a:fld id="{3AFD5479-F42C-457D-B7D4-264F6309DB19}" type="slidenum">
              <a:rPr lang="fr-CA" smtClean="0"/>
              <a:t>‹N°›</a:t>
            </a:fld>
            <a:endParaRPr lang="fr-CA"/>
          </a:p>
        </p:txBody>
      </p:sp>
    </p:spTree>
    <p:extLst>
      <p:ext uri="{BB962C8B-B14F-4D97-AF65-F5344CB8AC3E}">
        <p14:creationId xmlns:p14="http://schemas.microsoft.com/office/powerpoint/2010/main" val="3981921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5" rIns="94229" bIns="47115" rtlCol="0"/>
          <a:lstStyle>
            <a:lvl1pPr algn="l">
              <a:defRPr sz="1200"/>
            </a:lvl1pPr>
          </a:lstStyle>
          <a:p>
            <a:endParaRPr lang="fr-CA"/>
          </a:p>
        </p:txBody>
      </p:sp>
      <p:sp>
        <p:nvSpPr>
          <p:cNvPr id="3" name="Date Placeholder 2"/>
          <p:cNvSpPr>
            <a:spLocks noGrp="1"/>
          </p:cNvSpPr>
          <p:nvPr>
            <p:ph type="dt" idx="1"/>
          </p:nvPr>
        </p:nvSpPr>
        <p:spPr>
          <a:xfrm>
            <a:off x="5317965" y="0"/>
            <a:ext cx="4068339" cy="355124"/>
          </a:xfrm>
          <a:prstGeom prst="rect">
            <a:avLst/>
          </a:prstGeom>
        </p:spPr>
        <p:txBody>
          <a:bodyPr vert="horz" lIns="94229" tIns="47115" rIns="94229" bIns="47115" rtlCol="0"/>
          <a:lstStyle>
            <a:lvl1pPr algn="r">
              <a:defRPr sz="1200"/>
            </a:lvl1pPr>
          </a:lstStyle>
          <a:p>
            <a:fld id="{E06E1575-9565-453B-B924-01E0EAB2C7CD}" type="datetimeFigureOut">
              <a:rPr lang="fr-CA" smtClean="0"/>
              <a:t>2025-03-06</a:t>
            </a:fld>
            <a:endParaRPr lang="fr-CA"/>
          </a:p>
        </p:txBody>
      </p:sp>
      <p:sp>
        <p:nvSpPr>
          <p:cNvPr id="4" name="Slide Image Placeholder 3"/>
          <p:cNvSpPr>
            <a:spLocks noGrp="1" noRot="1" noChangeAspect="1"/>
          </p:cNvSpPr>
          <p:nvPr>
            <p:ph type="sldImg" idx="2"/>
          </p:nvPr>
        </p:nvSpPr>
        <p:spPr>
          <a:xfrm>
            <a:off x="2327275" y="533400"/>
            <a:ext cx="4733925" cy="2663825"/>
          </a:xfrm>
          <a:prstGeom prst="rect">
            <a:avLst/>
          </a:prstGeom>
          <a:noFill/>
          <a:ln w="12700">
            <a:solidFill>
              <a:prstClr val="black"/>
            </a:solidFill>
          </a:ln>
        </p:spPr>
        <p:txBody>
          <a:bodyPr vert="horz" lIns="94229" tIns="47115" rIns="94229" bIns="47115" rtlCol="0" anchor="ctr"/>
          <a:lstStyle/>
          <a:p>
            <a:endParaRPr lang="fr-CA"/>
          </a:p>
        </p:txBody>
      </p:sp>
      <p:sp>
        <p:nvSpPr>
          <p:cNvPr id="5" name="Notes Placeholder 4"/>
          <p:cNvSpPr>
            <a:spLocks noGrp="1"/>
          </p:cNvSpPr>
          <p:nvPr>
            <p:ph type="body" sz="quarter" idx="3"/>
          </p:nvPr>
        </p:nvSpPr>
        <p:spPr>
          <a:xfrm>
            <a:off x="938848" y="3373677"/>
            <a:ext cx="7510780" cy="3196114"/>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1" y="6746119"/>
            <a:ext cx="4068339" cy="355124"/>
          </a:xfrm>
          <a:prstGeom prst="rect">
            <a:avLst/>
          </a:prstGeom>
        </p:spPr>
        <p:txBody>
          <a:bodyPr vert="horz" lIns="94229" tIns="47115" rIns="94229" bIns="47115" rtlCol="0" anchor="b"/>
          <a:lstStyle>
            <a:lvl1pPr algn="l">
              <a:defRPr sz="1200"/>
            </a:lvl1pPr>
          </a:lstStyle>
          <a:p>
            <a:endParaRPr lang="fr-CA"/>
          </a:p>
        </p:txBody>
      </p:sp>
      <p:sp>
        <p:nvSpPr>
          <p:cNvPr id="7" name="Slide Number Placeholder 6"/>
          <p:cNvSpPr>
            <a:spLocks noGrp="1"/>
          </p:cNvSpPr>
          <p:nvPr>
            <p:ph type="sldNum" sz="quarter" idx="5"/>
          </p:nvPr>
        </p:nvSpPr>
        <p:spPr>
          <a:xfrm>
            <a:off x="5317965" y="6746119"/>
            <a:ext cx="4068339" cy="355124"/>
          </a:xfrm>
          <a:prstGeom prst="rect">
            <a:avLst/>
          </a:prstGeom>
        </p:spPr>
        <p:txBody>
          <a:bodyPr vert="horz" lIns="94229" tIns="47115" rIns="94229" bIns="47115" rtlCol="0" anchor="b"/>
          <a:lstStyle>
            <a:lvl1pPr algn="r">
              <a:defRPr sz="1200"/>
            </a:lvl1pPr>
          </a:lstStyle>
          <a:p>
            <a:fld id="{1F002569-2F98-4DC8-845F-463F0AC47E40}" type="slidenum">
              <a:rPr lang="fr-CA" smtClean="0"/>
              <a:t>‹N°›</a:t>
            </a:fld>
            <a:endParaRPr lang="fr-CA"/>
          </a:p>
        </p:txBody>
      </p:sp>
    </p:spTree>
    <p:extLst>
      <p:ext uri="{BB962C8B-B14F-4D97-AF65-F5344CB8AC3E}">
        <p14:creationId xmlns:p14="http://schemas.microsoft.com/office/powerpoint/2010/main" val="220024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95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70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71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17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8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1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05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029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894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73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attendees to do the above examples highlighted in column Initial Prompt </a:t>
            </a:r>
          </a:p>
          <a:p>
            <a:endParaRPr lang="en-US"/>
          </a:p>
          <a:p>
            <a:r>
              <a:rPr lang="en-US"/>
              <a:t>Review their prompts and guide them if you find any issues that the prompts in not clear on how to revise to write a better prompt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54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257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In every single training, please reinforce Copilot Lab.  </a:t>
            </a:r>
            <a:r>
              <a:rPr lang="en-US" b="1" dirty="0">
                <a:latin typeface="Segoe UI" panose="020B0502040204020203" pitchFamily="34" charset="0"/>
                <a:cs typeface="Segoe UI" panose="020B0502040204020203" pitchFamily="34" charset="0"/>
              </a:rPr>
              <a:t>Also mention that we have a dedicated asset for Copilot Lab which you will cover after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For some of the applications (Microsoft Copilot with Graph-grounded Chat, Word, PowerPoint, etc.), you can access Copilot Lab from the Prompt guide by next selecting View more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Copilot Lab is a great starting place to help you learn how to write good prompts.  Use the drop-down menu to select which apps you would like to see prompts for and refine your results by selecting categories. If you see a prompt you like, bookmark it for easy access. Bookmarked prompts can be accessed by selecting Saved prompts.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80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In every single training, please reinforce Copilot Lab.  </a:t>
            </a:r>
            <a:r>
              <a:rPr lang="en-US" b="1">
                <a:latin typeface="Segoe UI" panose="020B0502040204020203" pitchFamily="34" charset="0"/>
                <a:cs typeface="Segoe UI" panose="020B0502040204020203" pitchFamily="34" charset="0"/>
              </a:rPr>
              <a:t>Also mention that we have a dedicated asset for Copilot Lab which you will cover after this Prompting foundation asset.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For some of the applications (Microsoft Copilot with Graph-grounded Chat, Word, PowerPoint, etc.), you can access Copilot Lab from the Prompt guide by selecting View more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Copilot Lab is a great starting place to help you learn how to write good prompts.  Use the drop-down menu to select which apps you would like to see prompts for and refine your results by selecting categories. If you see a prompt you like, bookmark it for easy access. Bookmarked prompts can be accessed by selecting Saved prompts.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85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007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63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62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675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4103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43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BACC-5910-20D3-0B13-301A323CE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A2CEE-C9D2-359C-CEB2-8C720BBF6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7E3C3-5505-1B74-C568-7C6DBF9BE4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4E32AA-717C-1DD6-9428-F337B17157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184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57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893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44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63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78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5459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73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094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282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793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268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3414-7DC2-9E98-3318-E5EBFD48F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7C6FC-E03D-A159-922B-F623DCBFC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E31D2-DC0E-91BC-D9B2-14545D6D23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80E88C-EB99-808F-AB60-5BC0634235A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0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639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062C-528A-F0A2-A7E7-C81510434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E8D7F-1EB5-72E6-6FF0-BF21D247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683CB-5031-4349-6D42-A8DF6C3D3565}"/>
              </a:ext>
            </a:extLst>
          </p:cNvPr>
          <p:cNvSpPr>
            <a:spLocks noGrp="1"/>
          </p:cNvSpPr>
          <p:nvPr>
            <p:ph type="body" idx="1"/>
          </p:nvPr>
        </p:nvSpPr>
        <p:spPr/>
        <p:txBody>
          <a:bodyPr/>
          <a:lstStyle/>
          <a:p>
            <a:pPr algn="l"/>
            <a:r>
              <a:rPr lang="fr-CA" b="1" i="0" dirty="0">
                <a:solidFill>
                  <a:srgbClr val="333333"/>
                </a:solidFill>
                <a:effectLst/>
                <a:latin typeface="SegoeUI"/>
              </a:rPr>
              <a:t>Astuce #7 : Allez au-delà de la synthèse de réunion en utilisant Copilot pour favoriser l’alignement et améliorer les résultats de la réunion. Au cours d’une réunion, utilisez des invites telles que « Quelles questions ne sont pas résolues ? » et « Suggérer des questions de suivi » pour améliorer l’efficacité et la productivité de la réunion.
Astuce #8 : Demandez à Copilot de formater et de catégoriser les points de discussion pour vous aider à rester organisé avec les prochaines étapes. Après la réunion, utilisez des invites telles que « Énumérez les différents points de vue par sujet » ou « Énumérez les avantages et les inconvénients de la décision [INSÉRER LE SUJET] sous forme de tableau » pour visualiser les points de discussion de nouvelles façons qui vous aideront à rester sur la bonne voie.</a:t>
            </a:r>
            <a:endParaRPr lang="en-GB" dirty="0"/>
          </a:p>
        </p:txBody>
      </p:sp>
      <p:sp>
        <p:nvSpPr>
          <p:cNvPr id="4" name="Slide Number Placeholder 3">
            <a:extLst>
              <a:ext uri="{FF2B5EF4-FFF2-40B4-BE49-F238E27FC236}">
                <a16:creationId xmlns:a16="http://schemas.microsoft.com/office/drawing/2014/main" id="{D77EEFEA-6204-9C18-9A50-3BBDCCDFC305}"/>
              </a:ext>
            </a:extLst>
          </p:cNvPr>
          <p:cNvSpPr>
            <a:spLocks noGrp="1"/>
          </p:cNvSpPr>
          <p:nvPr>
            <p:ph type="sldNum" sz="quarter" idx="5"/>
          </p:nvPr>
        </p:nvSpPr>
        <p:spPr/>
        <p:txBody>
          <a:bodyPr/>
          <a:lstStyle/>
          <a:p>
            <a:fld id="{EE7D1D1A-66F9-4B0B-9E95-95CAE8DDDD68}" type="slidenum">
              <a:rPr lang="en-GB" smtClean="0"/>
              <a:t>40</a:t>
            </a:fld>
            <a:endParaRPr lang="en-GB"/>
          </a:p>
        </p:txBody>
      </p:sp>
    </p:spTree>
    <p:extLst>
      <p:ext uri="{BB962C8B-B14F-4D97-AF65-F5344CB8AC3E}">
        <p14:creationId xmlns:p14="http://schemas.microsoft.com/office/powerpoint/2010/main" val="2061955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48D9-0009-9D0D-2ADC-94810509C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D1DE2-0CAE-ABA9-D0E2-5639A8F27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0F37D-5B54-6D89-ED6A-7CFDE2A33662}"/>
              </a:ext>
            </a:extLst>
          </p:cNvPr>
          <p:cNvSpPr>
            <a:spLocks noGrp="1"/>
          </p:cNvSpPr>
          <p:nvPr>
            <p:ph type="body" idx="1"/>
          </p:nvPr>
        </p:nvSpPr>
        <p:spPr/>
        <p:txBody>
          <a:bodyPr/>
          <a:lstStyle/>
          <a:p>
            <a:pPr algn="l"/>
            <a:r>
              <a:rPr lang="fr-CA" b="1" i="0" dirty="0">
                <a:solidFill>
                  <a:srgbClr val="333333"/>
                </a:solidFill>
                <a:effectLst/>
                <a:latin typeface="SegoeUI"/>
              </a:rPr>
              <a:t>Astuce #7 : Allez au-delà de la synthèse de réunion en utilisant Copilot pour favoriser l’alignement et améliorer les résultats de la réunion. Au cours d’une réunion, utilisez des invites telles que « Quelles questions ne sont pas résolues ? » et « Suggérer des questions de suivi » pour améliorer l’efficacité et la productivité de la réunion.
Astuce #8 : Demandez à Copilot de formater et de catégoriser les points de discussion pour vous aider à rester organisé avec les prochaines étapes. Après la réunion, utilisez des invites telles que « Énumérez les différents points de vue par sujet » ou « Énumérez les avantages et les inconvénients de la décision [INSÉRER LE SUJET] sous forme de tableau » pour visualiser les points de discussion de nouvelles façons qui vous aideront à rester sur la bonne voie.</a:t>
            </a:r>
            <a:endParaRPr lang="en-GB" dirty="0"/>
          </a:p>
        </p:txBody>
      </p:sp>
      <p:sp>
        <p:nvSpPr>
          <p:cNvPr id="4" name="Slide Number Placeholder 3">
            <a:extLst>
              <a:ext uri="{FF2B5EF4-FFF2-40B4-BE49-F238E27FC236}">
                <a16:creationId xmlns:a16="http://schemas.microsoft.com/office/drawing/2014/main" id="{4CD7BC88-A42C-9DBC-2359-2581FDD277FC}"/>
              </a:ext>
            </a:extLst>
          </p:cNvPr>
          <p:cNvSpPr>
            <a:spLocks noGrp="1"/>
          </p:cNvSpPr>
          <p:nvPr>
            <p:ph type="sldNum" sz="quarter" idx="5"/>
          </p:nvPr>
        </p:nvSpPr>
        <p:spPr/>
        <p:txBody>
          <a:bodyPr/>
          <a:lstStyle/>
          <a:p>
            <a:fld id="{EE7D1D1A-66F9-4B0B-9E95-95CAE8DDDD68}" type="slidenum">
              <a:rPr lang="en-GB" smtClean="0"/>
              <a:t>41</a:t>
            </a:fld>
            <a:endParaRPr lang="en-GB"/>
          </a:p>
        </p:txBody>
      </p:sp>
    </p:spTree>
    <p:extLst>
      <p:ext uri="{BB962C8B-B14F-4D97-AF65-F5344CB8AC3E}">
        <p14:creationId xmlns:p14="http://schemas.microsoft.com/office/powerpoint/2010/main" val="643589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9DC2-9056-6E1B-B474-8472C65D8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07912-98FB-BA57-2760-86465FBF1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9FB79-140D-DF5E-E91F-E5A7D9236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5445C8-A6B2-9DFA-87A6-3E0C330F29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293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9CED5-45F5-08D2-0A15-3ACA464A9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F84B6-48CD-966A-7053-6D21FA608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7D23D-4E49-7A4C-B146-C5C7F33AB2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F66D27-917B-82A5-4BFF-9751316F77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16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egoeUI"/>
              </a:rPr>
              <a:t>Simply choose from the range of options in the “Adjust” menu and change the length (concise or longer) or the tone (casual, professional, confident, or enthusiastic) of your message.</a:t>
            </a:r>
          </a:p>
          <a:p>
            <a:r>
              <a:rPr lang="en-US" b="0" i="0">
                <a:solidFill>
                  <a:srgbClr val="333333"/>
                </a:solidFill>
                <a:effectLst/>
                <a:latin typeface="SegoeUI"/>
              </a:rPr>
              <a:t> you can prompt that you want Copilot to make your message “longer, cheerful, and convincing” and Copilot can apply those changes instantly in the compose box - without you needing to leave your flow of work.</a:t>
            </a:r>
            <a:endParaRPr lang="en-GB"/>
          </a:p>
        </p:txBody>
      </p:sp>
      <p:sp>
        <p:nvSpPr>
          <p:cNvPr id="4" name="Slide Number Placeholder 3"/>
          <p:cNvSpPr>
            <a:spLocks noGrp="1"/>
          </p:cNvSpPr>
          <p:nvPr>
            <p:ph type="sldNum" sz="quarter" idx="5"/>
          </p:nvPr>
        </p:nvSpPr>
        <p:spPr/>
        <p:txBody>
          <a:bodyPr/>
          <a:lstStyle/>
          <a:p>
            <a:fld id="{EE7D1D1A-66F9-4B0B-9E95-95CAE8DDDD68}" type="slidenum">
              <a:rPr lang="en-GB" smtClean="0"/>
              <a:t>45</a:t>
            </a:fld>
            <a:endParaRPr lang="en-GB"/>
          </a:p>
        </p:txBody>
      </p:sp>
    </p:spTree>
    <p:extLst>
      <p:ext uri="{BB962C8B-B14F-4D97-AF65-F5344CB8AC3E}">
        <p14:creationId xmlns:p14="http://schemas.microsoft.com/office/powerpoint/2010/main" val="1008609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33333"/>
                </a:solidFill>
                <a:effectLst/>
                <a:latin typeface="SegoeUI"/>
              </a:rPr>
              <a:t>Tip #7:</a:t>
            </a:r>
            <a:r>
              <a:rPr lang="en-US" b="0" i="0">
                <a:solidFill>
                  <a:srgbClr val="333333"/>
                </a:solidFill>
                <a:effectLst/>
                <a:latin typeface="SegoeUI"/>
              </a:rPr>
              <a:t> </a:t>
            </a:r>
            <a:r>
              <a:rPr lang="en-US" b="1" i="0">
                <a:solidFill>
                  <a:srgbClr val="333333"/>
                </a:solidFill>
                <a:effectLst/>
                <a:latin typeface="SegoeUI"/>
              </a:rPr>
              <a:t>Go beyond meeting summarization</a:t>
            </a:r>
            <a:r>
              <a:rPr lang="en-US" b="0" i="0">
                <a:solidFill>
                  <a:srgbClr val="333333"/>
                </a:solidFill>
                <a:effectLst/>
                <a:latin typeface="SegoeUI"/>
              </a:rPr>
              <a:t> </a:t>
            </a:r>
            <a:r>
              <a:rPr lang="en-US" b="1" i="0">
                <a:solidFill>
                  <a:srgbClr val="333333"/>
                </a:solidFill>
                <a:effectLst/>
                <a:latin typeface="SegoeUI"/>
              </a:rPr>
              <a:t>by using Copilot to help drive alignment and improve meeting outcomes.</a:t>
            </a:r>
            <a:r>
              <a:rPr lang="en-US" b="0" i="0">
                <a:solidFill>
                  <a:srgbClr val="333333"/>
                </a:solidFill>
                <a:effectLst/>
                <a:latin typeface="SegoeUI"/>
              </a:rPr>
              <a:t> During a meeting, use prompts such as “What questions are unresolved?” and “Suggest follow up questions” to help improve meeting efficiency and productivity.</a:t>
            </a:r>
          </a:p>
          <a:p>
            <a:pPr algn="l"/>
            <a:r>
              <a:rPr lang="en-US" b="0" i="0">
                <a:solidFill>
                  <a:srgbClr val="333333"/>
                </a:solidFill>
                <a:effectLst/>
                <a:latin typeface="SegoeUI"/>
              </a:rPr>
              <a:t> </a:t>
            </a:r>
          </a:p>
          <a:p>
            <a:pPr algn="l"/>
            <a:r>
              <a:rPr lang="en-US" b="1" i="0">
                <a:solidFill>
                  <a:srgbClr val="333333"/>
                </a:solidFill>
                <a:effectLst/>
                <a:latin typeface="SegoeUI"/>
              </a:rPr>
              <a:t>Tip #8: Ask Copilot to format and categorize the discussion points to help you stay organized with next steps</a:t>
            </a:r>
            <a:r>
              <a:rPr lang="en-US" b="0" i="0">
                <a:solidFill>
                  <a:srgbClr val="333333"/>
                </a:solidFill>
                <a:effectLst/>
                <a:latin typeface="SegoeUI"/>
              </a:rPr>
              <a:t>. After the meeting, use prompts such as “List different perspectives by topic” or “List the pros and cons of the [INSERT TOPIC] decision in a table format” to visualize the discussion points in new ways that help you stay on track.</a:t>
            </a:r>
          </a:p>
          <a:p>
            <a:endParaRPr lang="en-GB"/>
          </a:p>
        </p:txBody>
      </p:sp>
      <p:sp>
        <p:nvSpPr>
          <p:cNvPr id="4" name="Slide Number Placeholder 3"/>
          <p:cNvSpPr>
            <a:spLocks noGrp="1"/>
          </p:cNvSpPr>
          <p:nvPr>
            <p:ph type="sldNum" sz="quarter" idx="5"/>
          </p:nvPr>
        </p:nvSpPr>
        <p:spPr/>
        <p:txBody>
          <a:bodyPr/>
          <a:lstStyle/>
          <a:p>
            <a:fld id="{EE7D1D1A-66F9-4B0B-9E95-95CAE8DDDD68}" type="slidenum">
              <a:rPr lang="en-GB" smtClean="0"/>
              <a:t>46</a:t>
            </a:fld>
            <a:endParaRPr lang="en-GB"/>
          </a:p>
        </p:txBody>
      </p:sp>
    </p:spTree>
    <p:extLst>
      <p:ext uri="{BB962C8B-B14F-4D97-AF65-F5344CB8AC3E}">
        <p14:creationId xmlns:p14="http://schemas.microsoft.com/office/powerpoint/2010/main" val="3055225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E6D8-9109-4786-B60F-D57BE3A69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F2A0B-E648-9FD9-A558-DEF077A35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67B06-6246-30C2-1F6D-BDD13FDA88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B6CEC-387D-6A1F-F3A8-4DBF1C2E77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120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7545B-081B-E6D4-820B-EE5D39B5C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EB467-05D5-CDD9-E7C2-F4C753847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CC1A8-C2A9-F42E-61A6-F6A0FCC50006}"/>
              </a:ext>
            </a:extLst>
          </p:cNvPr>
          <p:cNvSpPr>
            <a:spLocks noGrp="1"/>
          </p:cNvSpPr>
          <p:nvPr>
            <p:ph type="body" idx="1"/>
          </p:nvPr>
        </p:nvSpPr>
        <p:spPr/>
        <p:txBody>
          <a:bodyPr/>
          <a:lstStyle/>
          <a:p>
            <a:pPr algn="l"/>
            <a:r>
              <a:rPr lang="en-US" b="1" i="0">
                <a:solidFill>
                  <a:srgbClr val="333333"/>
                </a:solidFill>
                <a:effectLst/>
                <a:latin typeface="SegoeUI"/>
              </a:rPr>
              <a:t>Tip #7:</a:t>
            </a:r>
            <a:r>
              <a:rPr lang="en-US" b="0" i="0">
                <a:solidFill>
                  <a:srgbClr val="333333"/>
                </a:solidFill>
                <a:effectLst/>
                <a:latin typeface="SegoeUI"/>
              </a:rPr>
              <a:t> </a:t>
            </a:r>
            <a:r>
              <a:rPr lang="en-US" b="1" i="0">
                <a:solidFill>
                  <a:srgbClr val="333333"/>
                </a:solidFill>
                <a:effectLst/>
                <a:latin typeface="SegoeUI"/>
              </a:rPr>
              <a:t>Go beyond meeting summarization</a:t>
            </a:r>
            <a:r>
              <a:rPr lang="en-US" b="0" i="0">
                <a:solidFill>
                  <a:srgbClr val="333333"/>
                </a:solidFill>
                <a:effectLst/>
                <a:latin typeface="SegoeUI"/>
              </a:rPr>
              <a:t> </a:t>
            </a:r>
            <a:r>
              <a:rPr lang="en-US" b="1" i="0">
                <a:solidFill>
                  <a:srgbClr val="333333"/>
                </a:solidFill>
                <a:effectLst/>
                <a:latin typeface="SegoeUI"/>
              </a:rPr>
              <a:t>by using Copilot to help drive alignment and improve meeting outcomes.</a:t>
            </a:r>
            <a:r>
              <a:rPr lang="en-US" b="0" i="0">
                <a:solidFill>
                  <a:srgbClr val="333333"/>
                </a:solidFill>
                <a:effectLst/>
                <a:latin typeface="SegoeUI"/>
              </a:rPr>
              <a:t> During a meeting, use prompts such as “What questions are unresolved?” and “Suggest follow up questions” to help improve meeting efficiency and productivity.</a:t>
            </a:r>
          </a:p>
          <a:p>
            <a:pPr algn="l"/>
            <a:r>
              <a:rPr lang="en-US" b="0" i="0">
                <a:solidFill>
                  <a:srgbClr val="333333"/>
                </a:solidFill>
                <a:effectLst/>
                <a:latin typeface="SegoeUI"/>
              </a:rPr>
              <a:t> </a:t>
            </a:r>
          </a:p>
          <a:p>
            <a:pPr algn="l"/>
            <a:r>
              <a:rPr lang="en-US" b="1" i="0">
                <a:solidFill>
                  <a:srgbClr val="333333"/>
                </a:solidFill>
                <a:effectLst/>
                <a:latin typeface="SegoeUI"/>
              </a:rPr>
              <a:t>Tip #8: Ask Copilot to format and categorize the discussion points to help you stay organized with next steps</a:t>
            </a:r>
            <a:r>
              <a:rPr lang="en-US" b="0" i="0">
                <a:solidFill>
                  <a:srgbClr val="333333"/>
                </a:solidFill>
                <a:effectLst/>
                <a:latin typeface="SegoeUI"/>
              </a:rPr>
              <a:t>. After the meeting, use prompts such as “List different perspectives by topic” or “List the pros and cons of the [INSERT TOPIC] decision in a table format” to visualize the discussion points in new ways that help you stay on track.</a:t>
            </a:r>
          </a:p>
          <a:p>
            <a:endParaRPr lang="en-GB"/>
          </a:p>
        </p:txBody>
      </p:sp>
      <p:sp>
        <p:nvSpPr>
          <p:cNvPr id="4" name="Slide Number Placeholder 3">
            <a:extLst>
              <a:ext uri="{FF2B5EF4-FFF2-40B4-BE49-F238E27FC236}">
                <a16:creationId xmlns:a16="http://schemas.microsoft.com/office/drawing/2014/main" id="{294ECBBD-2A0F-917B-C310-74518E4F4F00}"/>
              </a:ext>
            </a:extLst>
          </p:cNvPr>
          <p:cNvSpPr>
            <a:spLocks noGrp="1"/>
          </p:cNvSpPr>
          <p:nvPr>
            <p:ph type="sldNum" sz="quarter" idx="5"/>
          </p:nvPr>
        </p:nvSpPr>
        <p:spPr/>
        <p:txBody>
          <a:bodyPr/>
          <a:lstStyle/>
          <a:p>
            <a:fld id="{EE7D1D1A-66F9-4B0B-9E95-95CAE8DDDD68}" type="slidenum">
              <a:rPr lang="en-GB" smtClean="0"/>
              <a:t>48</a:t>
            </a:fld>
            <a:endParaRPr lang="en-GB"/>
          </a:p>
        </p:txBody>
      </p:sp>
    </p:spTree>
    <p:extLst>
      <p:ext uri="{BB962C8B-B14F-4D97-AF65-F5344CB8AC3E}">
        <p14:creationId xmlns:p14="http://schemas.microsoft.com/office/powerpoint/2010/main" val="2001852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0008-E43D-A342-FE4E-8B8AC5D14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ABBB7-BC91-2BF0-019A-D57690F3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F15ED-FC55-931F-51B3-F0222A9C2DF8}"/>
              </a:ext>
            </a:extLst>
          </p:cNvPr>
          <p:cNvSpPr>
            <a:spLocks noGrp="1"/>
          </p:cNvSpPr>
          <p:nvPr>
            <p:ph type="body" idx="1"/>
          </p:nvPr>
        </p:nvSpPr>
        <p:spPr/>
        <p:txBody>
          <a:bodyPr/>
          <a:lstStyle/>
          <a:p>
            <a:pPr algn="l"/>
            <a:r>
              <a:rPr lang="en-US" b="1" i="0">
                <a:solidFill>
                  <a:srgbClr val="333333"/>
                </a:solidFill>
                <a:effectLst/>
                <a:latin typeface="SegoeUI"/>
              </a:rPr>
              <a:t>Tip #7:</a:t>
            </a:r>
            <a:r>
              <a:rPr lang="en-US" b="0" i="0">
                <a:solidFill>
                  <a:srgbClr val="333333"/>
                </a:solidFill>
                <a:effectLst/>
                <a:latin typeface="SegoeUI"/>
              </a:rPr>
              <a:t> </a:t>
            </a:r>
            <a:r>
              <a:rPr lang="en-US" b="1" i="0">
                <a:solidFill>
                  <a:srgbClr val="333333"/>
                </a:solidFill>
                <a:effectLst/>
                <a:latin typeface="SegoeUI"/>
              </a:rPr>
              <a:t>Go beyond meeting summarization</a:t>
            </a:r>
            <a:r>
              <a:rPr lang="en-US" b="0" i="0">
                <a:solidFill>
                  <a:srgbClr val="333333"/>
                </a:solidFill>
                <a:effectLst/>
                <a:latin typeface="SegoeUI"/>
              </a:rPr>
              <a:t> </a:t>
            </a:r>
            <a:r>
              <a:rPr lang="en-US" b="1" i="0">
                <a:solidFill>
                  <a:srgbClr val="333333"/>
                </a:solidFill>
                <a:effectLst/>
                <a:latin typeface="SegoeUI"/>
              </a:rPr>
              <a:t>by using Copilot to help drive alignment and improve meeting outcomes.</a:t>
            </a:r>
            <a:r>
              <a:rPr lang="en-US" b="0" i="0">
                <a:solidFill>
                  <a:srgbClr val="333333"/>
                </a:solidFill>
                <a:effectLst/>
                <a:latin typeface="SegoeUI"/>
              </a:rPr>
              <a:t> During a meeting, use prompts such as “What questions are unresolved?” and “Suggest follow up questions” to help improve meeting efficiency and productivity.</a:t>
            </a:r>
          </a:p>
          <a:p>
            <a:pPr algn="l"/>
            <a:r>
              <a:rPr lang="en-US" b="0" i="0">
                <a:solidFill>
                  <a:srgbClr val="333333"/>
                </a:solidFill>
                <a:effectLst/>
                <a:latin typeface="SegoeUI"/>
              </a:rPr>
              <a:t> </a:t>
            </a:r>
          </a:p>
          <a:p>
            <a:pPr algn="l"/>
            <a:r>
              <a:rPr lang="en-US" b="1" i="0">
                <a:solidFill>
                  <a:srgbClr val="333333"/>
                </a:solidFill>
                <a:effectLst/>
                <a:latin typeface="SegoeUI"/>
              </a:rPr>
              <a:t>Tip #8: Ask Copilot to format and categorize the discussion points to help you stay organized with next steps</a:t>
            </a:r>
            <a:r>
              <a:rPr lang="en-US" b="0" i="0">
                <a:solidFill>
                  <a:srgbClr val="333333"/>
                </a:solidFill>
                <a:effectLst/>
                <a:latin typeface="SegoeUI"/>
              </a:rPr>
              <a:t>. After the meeting, use prompts such as “List different perspectives by topic” or “List the pros and cons of the [INSERT TOPIC] decision in a table format” to visualize the discussion points in new ways that help you stay on track.</a:t>
            </a:r>
          </a:p>
          <a:p>
            <a:endParaRPr lang="en-GB"/>
          </a:p>
        </p:txBody>
      </p:sp>
      <p:sp>
        <p:nvSpPr>
          <p:cNvPr id="4" name="Slide Number Placeholder 3">
            <a:extLst>
              <a:ext uri="{FF2B5EF4-FFF2-40B4-BE49-F238E27FC236}">
                <a16:creationId xmlns:a16="http://schemas.microsoft.com/office/drawing/2014/main" id="{FAD6BE29-EE46-4139-4EB5-21FCCE96CC5F}"/>
              </a:ext>
            </a:extLst>
          </p:cNvPr>
          <p:cNvSpPr>
            <a:spLocks noGrp="1"/>
          </p:cNvSpPr>
          <p:nvPr>
            <p:ph type="sldNum" sz="quarter" idx="5"/>
          </p:nvPr>
        </p:nvSpPr>
        <p:spPr/>
        <p:txBody>
          <a:bodyPr/>
          <a:lstStyle/>
          <a:p>
            <a:fld id="{EE7D1D1A-66F9-4B0B-9E95-95CAE8DDDD68}" type="slidenum">
              <a:rPr lang="en-GB" smtClean="0"/>
              <a:t>49</a:t>
            </a:fld>
            <a:endParaRPr lang="en-GB"/>
          </a:p>
        </p:txBody>
      </p:sp>
    </p:spTree>
    <p:extLst>
      <p:ext uri="{BB962C8B-B14F-4D97-AF65-F5344CB8AC3E}">
        <p14:creationId xmlns:p14="http://schemas.microsoft.com/office/powerpoint/2010/main" val="66079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4FD37-5B70-C538-9967-4F352EDF8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C6440-5BBB-18CD-217C-4128F3A39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E1414-3784-029C-C3F7-2F37320C87DE}"/>
              </a:ext>
            </a:extLst>
          </p:cNvPr>
          <p:cNvSpPr>
            <a:spLocks noGrp="1"/>
          </p:cNvSpPr>
          <p:nvPr>
            <p:ph type="body" idx="1"/>
          </p:nvPr>
        </p:nvSpPr>
        <p:spPr/>
        <p:txBody>
          <a:bodyPr/>
          <a:lstStyle/>
          <a:p>
            <a:pPr algn="l"/>
            <a:r>
              <a:rPr lang="en-US" b="1" i="0">
                <a:solidFill>
                  <a:srgbClr val="333333"/>
                </a:solidFill>
                <a:effectLst/>
                <a:latin typeface="SegoeUI"/>
              </a:rPr>
              <a:t>Tip #7:</a:t>
            </a:r>
            <a:r>
              <a:rPr lang="en-US" b="0" i="0">
                <a:solidFill>
                  <a:srgbClr val="333333"/>
                </a:solidFill>
                <a:effectLst/>
                <a:latin typeface="SegoeUI"/>
              </a:rPr>
              <a:t> </a:t>
            </a:r>
            <a:r>
              <a:rPr lang="en-US" b="1" i="0">
                <a:solidFill>
                  <a:srgbClr val="333333"/>
                </a:solidFill>
                <a:effectLst/>
                <a:latin typeface="SegoeUI"/>
              </a:rPr>
              <a:t>Go beyond meeting summarization</a:t>
            </a:r>
            <a:r>
              <a:rPr lang="en-US" b="0" i="0">
                <a:solidFill>
                  <a:srgbClr val="333333"/>
                </a:solidFill>
                <a:effectLst/>
                <a:latin typeface="SegoeUI"/>
              </a:rPr>
              <a:t> </a:t>
            </a:r>
            <a:r>
              <a:rPr lang="en-US" b="1" i="0">
                <a:solidFill>
                  <a:srgbClr val="333333"/>
                </a:solidFill>
                <a:effectLst/>
                <a:latin typeface="SegoeUI"/>
              </a:rPr>
              <a:t>by using Copilot to help drive alignment and improve meeting outcomes.</a:t>
            </a:r>
            <a:r>
              <a:rPr lang="en-US" b="0" i="0">
                <a:solidFill>
                  <a:srgbClr val="333333"/>
                </a:solidFill>
                <a:effectLst/>
                <a:latin typeface="SegoeUI"/>
              </a:rPr>
              <a:t> During a meeting, use prompts such as “What questions are unresolved?” and “Suggest follow up questions” to help improve meeting efficiency and productivity.</a:t>
            </a:r>
          </a:p>
          <a:p>
            <a:pPr algn="l"/>
            <a:r>
              <a:rPr lang="en-US" b="0" i="0">
                <a:solidFill>
                  <a:srgbClr val="333333"/>
                </a:solidFill>
                <a:effectLst/>
                <a:latin typeface="SegoeUI"/>
              </a:rPr>
              <a:t> </a:t>
            </a:r>
          </a:p>
          <a:p>
            <a:pPr algn="l"/>
            <a:r>
              <a:rPr lang="en-US" b="1" i="0">
                <a:solidFill>
                  <a:srgbClr val="333333"/>
                </a:solidFill>
                <a:effectLst/>
                <a:latin typeface="SegoeUI"/>
              </a:rPr>
              <a:t>Tip #8: Ask Copilot to format and categorize the discussion points to help you stay organized with next steps</a:t>
            </a:r>
            <a:r>
              <a:rPr lang="en-US" b="0" i="0">
                <a:solidFill>
                  <a:srgbClr val="333333"/>
                </a:solidFill>
                <a:effectLst/>
                <a:latin typeface="SegoeUI"/>
              </a:rPr>
              <a:t>. After the meeting, use prompts such as “List different perspectives by topic” or “List the pros and cons of the [INSERT TOPIC] decision in a table format” to visualize the discussion points in new ways that help you stay on track.</a:t>
            </a:r>
          </a:p>
          <a:p>
            <a:endParaRPr lang="en-GB"/>
          </a:p>
        </p:txBody>
      </p:sp>
      <p:sp>
        <p:nvSpPr>
          <p:cNvPr id="4" name="Slide Number Placeholder 3">
            <a:extLst>
              <a:ext uri="{FF2B5EF4-FFF2-40B4-BE49-F238E27FC236}">
                <a16:creationId xmlns:a16="http://schemas.microsoft.com/office/drawing/2014/main" id="{3F93B94E-7249-935B-DF57-59AB6EEAEF49}"/>
              </a:ext>
            </a:extLst>
          </p:cNvPr>
          <p:cNvSpPr>
            <a:spLocks noGrp="1"/>
          </p:cNvSpPr>
          <p:nvPr>
            <p:ph type="sldNum" sz="quarter" idx="5"/>
          </p:nvPr>
        </p:nvSpPr>
        <p:spPr/>
        <p:txBody>
          <a:bodyPr/>
          <a:lstStyle/>
          <a:p>
            <a:fld id="{EE7D1D1A-66F9-4B0B-9E95-95CAE8DDDD68}" type="slidenum">
              <a:rPr lang="en-GB" smtClean="0"/>
              <a:t>50</a:t>
            </a:fld>
            <a:endParaRPr lang="en-GB"/>
          </a:p>
        </p:txBody>
      </p:sp>
    </p:spTree>
    <p:extLst>
      <p:ext uri="{BB962C8B-B14F-4D97-AF65-F5344CB8AC3E}">
        <p14:creationId xmlns:p14="http://schemas.microsoft.com/office/powerpoint/2010/main" val="207111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5737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7BAB-0985-5F62-F35C-31BFF9621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C70F8-CFB4-1876-3E3A-5B851E5E0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A6D46-7AB0-0CA9-C7F3-6085A4B49E55}"/>
              </a:ext>
            </a:extLst>
          </p:cNvPr>
          <p:cNvSpPr>
            <a:spLocks noGrp="1"/>
          </p:cNvSpPr>
          <p:nvPr>
            <p:ph type="body" idx="1"/>
          </p:nvPr>
        </p:nvSpPr>
        <p:spPr/>
        <p:txBody>
          <a:bodyPr/>
          <a:lstStyle/>
          <a:p>
            <a:pPr algn="l"/>
            <a:r>
              <a:rPr lang="en-US" b="1" i="0">
                <a:solidFill>
                  <a:srgbClr val="333333"/>
                </a:solidFill>
                <a:effectLst/>
                <a:latin typeface="SegoeUI"/>
              </a:rPr>
              <a:t>Tip #7:</a:t>
            </a:r>
            <a:r>
              <a:rPr lang="en-US" b="0" i="0">
                <a:solidFill>
                  <a:srgbClr val="333333"/>
                </a:solidFill>
                <a:effectLst/>
                <a:latin typeface="SegoeUI"/>
              </a:rPr>
              <a:t> </a:t>
            </a:r>
            <a:r>
              <a:rPr lang="en-US" b="1" i="0">
                <a:solidFill>
                  <a:srgbClr val="333333"/>
                </a:solidFill>
                <a:effectLst/>
                <a:latin typeface="SegoeUI"/>
              </a:rPr>
              <a:t>Go beyond meeting summarization</a:t>
            </a:r>
            <a:r>
              <a:rPr lang="en-US" b="0" i="0">
                <a:solidFill>
                  <a:srgbClr val="333333"/>
                </a:solidFill>
                <a:effectLst/>
                <a:latin typeface="SegoeUI"/>
              </a:rPr>
              <a:t> </a:t>
            </a:r>
            <a:r>
              <a:rPr lang="en-US" b="1" i="0">
                <a:solidFill>
                  <a:srgbClr val="333333"/>
                </a:solidFill>
                <a:effectLst/>
                <a:latin typeface="SegoeUI"/>
              </a:rPr>
              <a:t>by using Copilot to help drive alignment and improve meeting outcomes.</a:t>
            </a:r>
            <a:r>
              <a:rPr lang="en-US" b="0" i="0">
                <a:solidFill>
                  <a:srgbClr val="333333"/>
                </a:solidFill>
                <a:effectLst/>
                <a:latin typeface="SegoeUI"/>
              </a:rPr>
              <a:t> During a meeting, use prompts such as “What questions are unresolved?” and “Suggest follow up questions” to help improve meeting efficiency and productivity.</a:t>
            </a:r>
          </a:p>
          <a:p>
            <a:pPr algn="l"/>
            <a:r>
              <a:rPr lang="en-US" b="0" i="0">
                <a:solidFill>
                  <a:srgbClr val="333333"/>
                </a:solidFill>
                <a:effectLst/>
                <a:latin typeface="SegoeUI"/>
              </a:rPr>
              <a:t> </a:t>
            </a:r>
          </a:p>
          <a:p>
            <a:pPr algn="l"/>
            <a:r>
              <a:rPr lang="en-US" b="1" i="0">
                <a:solidFill>
                  <a:srgbClr val="333333"/>
                </a:solidFill>
                <a:effectLst/>
                <a:latin typeface="SegoeUI"/>
              </a:rPr>
              <a:t>Tip #8: Ask Copilot to format and categorize the discussion points to help you stay organized with next steps</a:t>
            </a:r>
            <a:r>
              <a:rPr lang="en-US" b="0" i="0">
                <a:solidFill>
                  <a:srgbClr val="333333"/>
                </a:solidFill>
                <a:effectLst/>
                <a:latin typeface="SegoeUI"/>
              </a:rPr>
              <a:t>. After the meeting, use prompts such as “List different perspectives by topic” or “List the pros and cons of the [INSERT TOPIC] decision in a table format” to visualize the discussion points in new ways that help you stay on track.</a:t>
            </a:r>
          </a:p>
          <a:p>
            <a:endParaRPr lang="en-GB"/>
          </a:p>
        </p:txBody>
      </p:sp>
      <p:sp>
        <p:nvSpPr>
          <p:cNvPr id="4" name="Slide Number Placeholder 3">
            <a:extLst>
              <a:ext uri="{FF2B5EF4-FFF2-40B4-BE49-F238E27FC236}">
                <a16:creationId xmlns:a16="http://schemas.microsoft.com/office/drawing/2014/main" id="{6E43FCD5-4338-D1D1-A3D1-2729F43EAD9A}"/>
              </a:ext>
            </a:extLst>
          </p:cNvPr>
          <p:cNvSpPr>
            <a:spLocks noGrp="1"/>
          </p:cNvSpPr>
          <p:nvPr>
            <p:ph type="sldNum" sz="quarter" idx="5"/>
          </p:nvPr>
        </p:nvSpPr>
        <p:spPr/>
        <p:txBody>
          <a:bodyPr/>
          <a:lstStyle/>
          <a:p>
            <a:fld id="{EE7D1D1A-66F9-4B0B-9E95-95CAE8DDDD68}" type="slidenum">
              <a:rPr lang="en-GB" smtClean="0"/>
              <a:t>51</a:t>
            </a:fld>
            <a:endParaRPr lang="en-GB"/>
          </a:p>
        </p:txBody>
      </p:sp>
    </p:spTree>
    <p:extLst>
      <p:ext uri="{BB962C8B-B14F-4D97-AF65-F5344CB8AC3E}">
        <p14:creationId xmlns:p14="http://schemas.microsoft.com/office/powerpoint/2010/main" val="102220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2333F-1FC5-8F5E-5FF9-EC2BC4F57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4A65B-D38F-B5C8-7B5F-B3431048D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232F4-5144-E1E1-545B-536EE6DDA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64E99-1ADE-2269-38CC-B8923D8BB2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9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1A2F-6D16-A2DC-2559-EBA400C4A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2E826-8F1C-F5AD-F36F-F3BD95A1C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0179C-76E6-123E-5312-3624677D09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53575B-1E24-0580-FFE0-F6AABD12AB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690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6FAF-B029-CD1F-E181-E16B180DA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23F63-3F6F-FFF1-7737-4C7B30D8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83173-510D-97EC-6567-870BA0FE7C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FB8F49-46A9-8EE4-DEEA-23320B6A77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219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5ADE0-F11F-512D-EB4B-1E9EB5A3B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685D1-F937-2883-1C1F-D304CB3AC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45C2-A35D-13BC-A43D-6EC572EBE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2B8995-2225-5A70-2A74-52D756FBD6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17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8E76-0576-6622-16CC-98394A2C3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44EBA-91B2-274A-C289-9EDD7E4EC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28937-3B65-5B31-E8B7-DEEB62B8C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F79A3F-F06A-CC51-5225-3B0E9B8E11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006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01678-920B-A8C9-98A2-7722F5F41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20E09-C27E-0A28-CE52-661759146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3ADA6-CDAD-C782-26D9-39B6BE4497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7F3601-DB86-45F4-0BB2-850E348751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012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24AF5-B495-5372-5B9F-75531A292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52368-A3F1-DF09-FDE5-0E01C9014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BAD7C-F9F5-6041-DFC8-88C68077AB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3E56B2-CE2D-8889-7917-74D5DE0F5D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705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9973-39A1-CBBC-6FA5-EF31E2B9A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0E87F-95E7-1843-5DE4-5C09DA91A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6797A3-3406-0F8F-3463-F9F5A704D2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6B4BCC-8513-4430-B78E-D1131BCEE5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400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C215-2425-0BE7-DCA4-740203E94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8A303-B357-D915-CB00-DA51DFB03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B2477-B8F8-6F0E-D4AB-6BCB7A958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B60896-0248-A9B7-F5E6-633A3562DF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45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4647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3426A-8A73-42B0-54F0-52AE55C63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61C9-C98A-6D90-274D-20821C0E4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D5FE1-577E-DA20-FE1A-46A9F5548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1E8AAF-3B14-E937-FC91-6D361423CB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787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77D6-7AE5-523B-87BF-595EE41FC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39252-1162-CEDF-589F-C5B4EC952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F8E29-A897-BF9A-306E-68C673D903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5C1AEC-6FA9-306B-25BC-D7CC024201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120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A8A7-4296-701F-9B66-EF671E8A3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B8DCB-70EC-F2D6-F73F-8C02945ED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CE8C8-C965-0AE3-D8A0-1619824CAE6C}"/>
              </a:ext>
            </a:extLst>
          </p:cNvPr>
          <p:cNvSpPr>
            <a:spLocks noGrp="1"/>
          </p:cNvSpPr>
          <p:nvPr>
            <p:ph type="body" idx="1"/>
          </p:nvPr>
        </p:nvSpPr>
        <p:spPr/>
        <p:txBody>
          <a:bodyPr/>
          <a:lstStyle/>
          <a:p>
            <a:pPr algn="l"/>
            <a:r>
              <a:rPr lang="fr-CA" b="1" i="0" dirty="0">
                <a:solidFill>
                  <a:srgbClr val="333333"/>
                </a:solidFill>
                <a:effectLst/>
                <a:latin typeface="SegoeUI"/>
              </a:rPr>
              <a:t>Astuce #7 : Allez au-delà de la synthèse de réunion en utilisant Copilot pour favoriser l’alignement et améliorer les résultats de la réunion. Au cours d’une réunion, utilisez des invites telles que « Quelles questions ne sont pas résolues ? » et « Suggérer des questions de suivi » pour améliorer l’efficacité et la productivité de la réunion.
Astuce #8 : Demandez à Copilot de formater et de catégoriser les points de discussion pour vous aider à rester organisé avec les prochaines étapes. Après la réunion, utilisez des invites telles que « Énumérez les différents points de vue par sujet » ou « Énumérez les avantages et les inconvénients de la décision [INSÉRER LE SUJET] sous forme de tableau » pour visualiser les points de discussion de nouvelles façons qui vous aideront à rester sur la bonne voie.</a:t>
            </a:r>
            <a:endParaRPr lang="en-GB" dirty="0"/>
          </a:p>
        </p:txBody>
      </p:sp>
      <p:sp>
        <p:nvSpPr>
          <p:cNvPr id="4" name="Slide Number Placeholder 3">
            <a:extLst>
              <a:ext uri="{FF2B5EF4-FFF2-40B4-BE49-F238E27FC236}">
                <a16:creationId xmlns:a16="http://schemas.microsoft.com/office/drawing/2014/main" id="{466F5E04-78A5-946D-3383-A0A77FF965CC}"/>
              </a:ext>
            </a:extLst>
          </p:cNvPr>
          <p:cNvSpPr>
            <a:spLocks noGrp="1"/>
          </p:cNvSpPr>
          <p:nvPr>
            <p:ph type="sldNum" sz="quarter" idx="5"/>
          </p:nvPr>
        </p:nvSpPr>
        <p:spPr/>
        <p:txBody>
          <a:bodyPr/>
          <a:lstStyle/>
          <a:p>
            <a:fld id="{EE7D1D1A-66F9-4B0B-9E95-95CAE8DDDD68}" type="slidenum">
              <a:rPr lang="en-GB" smtClean="0"/>
              <a:t>63</a:t>
            </a:fld>
            <a:endParaRPr lang="en-GB"/>
          </a:p>
        </p:txBody>
      </p:sp>
    </p:spTree>
    <p:extLst>
      <p:ext uri="{BB962C8B-B14F-4D97-AF65-F5344CB8AC3E}">
        <p14:creationId xmlns:p14="http://schemas.microsoft.com/office/powerpoint/2010/main" val="3675715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F8E13-86CE-EF8B-D977-ACCB437D7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0896D-659E-20ED-BE38-37FF2DB9A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575FB-121C-947C-4271-C1F9AA1C35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BC1135-068F-E583-AE87-9912AADCAAB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55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225F-3C54-5943-338B-5CA577091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55AB4-829F-396F-2DDB-F772EC09D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18AF5-33C1-CD16-6D5E-072D0EBDD5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B3B0F5-52CB-751D-03F3-6C5DE114AA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0322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9C14-6C55-4646-38DD-9F68E3408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7FA1F-B2A5-CEDA-B163-A3316153C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1B337-6B91-F427-ED0B-75A691E926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84568A-D034-63AC-4B96-8DDDDD5289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604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A5699-4B0F-2513-8DD2-0C0DE5E8C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B9E2E-901D-5580-C192-FBBA54AE8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CFF56-DA00-1486-B6FC-A099BB132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DF1B72-6078-FF70-C91E-20372C1047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1107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A09D-AAEC-9ABB-1771-73893D976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81264-0C7D-E575-14B5-377ABD0C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E2DBB-971D-9889-F6DA-15FDEF6FD4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7DFE47-BDA5-37D4-DFD4-C3C418791F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163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6BE3-2A16-257E-2A97-9F4C1539F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D74DD-DAEB-09CA-2D7E-2784D6929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059FD-3BC9-236C-648F-9D1FC8612B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3F178B-0A30-F2CB-7B1D-952521686D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705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02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7F1F-999E-2DA9-DCAF-C9EA58539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CDA5F-D4E8-C053-50DF-8CD253C28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9FF89-045C-E7C7-F797-3B0CDD97EF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043F42-1F59-5EA1-F9B1-24E1D19A09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6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1687-C9DB-FB0B-BA41-4FF6C9033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C2E33-D09F-2A13-6C15-6713B6D0D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65A6E-83EE-57E7-EA4D-59B7B9DC3E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C57760-1EE6-6BE5-A2EA-D1BFCA5F6E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33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88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217F2-E983-AAD7-C045-8109AE966639}"/>
              </a:ext>
            </a:extLst>
          </p:cNvPr>
          <p:cNvSpPr>
            <a:spLocks noGrp="1"/>
          </p:cNvSpPr>
          <p:nvPr>
            <p:ph type="ctrTitle"/>
          </p:nvPr>
        </p:nvSpPr>
        <p:spPr>
          <a:xfrm>
            <a:off x="1143000" y="841772"/>
            <a:ext cx="6858000" cy="1790700"/>
          </a:xfrm>
        </p:spPr>
        <p:txBody>
          <a:bodyPr anchor="b"/>
          <a:lstStyle>
            <a:lvl1pPr algn="ctr">
              <a:defRPr sz="4500"/>
            </a:lvl1pPr>
          </a:lstStyle>
          <a:p>
            <a:r>
              <a:rPr lang="fr-CA"/>
              <a:t>Modifier le style du titre</a:t>
            </a:r>
            <a:endParaRPr lang="fr-FR"/>
          </a:p>
        </p:txBody>
      </p:sp>
      <p:sp>
        <p:nvSpPr>
          <p:cNvPr id="3" name="Sous-titre 2">
            <a:extLst>
              <a:ext uri="{FF2B5EF4-FFF2-40B4-BE49-F238E27FC236}">
                <a16:creationId xmlns:a16="http://schemas.microsoft.com/office/drawing/2014/main" id="{DD0B1537-94C0-DC56-F120-6F6B444949C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EBB67C2F-8B5E-E466-1511-825125697143}"/>
              </a:ext>
            </a:extLst>
          </p:cNvPr>
          <p:cNvSpPr>
            <a:spLocks noGrp="1"/>
          </p:cNvSpPr>
          <p:nvPr>
            <p:ph type="dt" sz="half" idx="10"/>
          </p:nvPr>
        </p:nvSpPr>
        <p:spPr>
          <a:xfrm>
            <a:off x="628650" y="4767263"/>
            <a:ext cx="2057400" cy="273844"/>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07D70032-EE14-0762-504D-69989A6BDD26}"/>
              </a:ext>
            </a:extLst>
          </p:cNvPr>
          <p:cNvSpPr>
            <a:spLocks noGrp="1"/>
          </p:cNvSpPr>
          <p:nvPr>
            <p:ph type="ftr" sz="quarter" idx="11"/>
          </p:nvPr>
        </p:nvSpPr>
        <p:spPr>
          <a:xfrm>
            <a:off x="3028950" y="4767263"/>
            <a:ext cx="3086100" cy="273844"/>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2973ED95-CB85-B2AF-FCE9-64CD633B60A2}"/>
              </a:ext>
            </a:extLst>
          </p:cNvPr>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21455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F268A-B6FE-ACF0-156F-014FFBF3E8AA}"/>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8A254389-70B3-D4D4-A1B9-378E322DFF85}"/>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4" name="Espace réservé du pied de page 3">
            <a:extLst>
              <a:ext uri="{FF2B5EF4-FFF2-40B4-BE49-F238E27FC236}">
                <a16:creationId xmlns:a16="http://schemas.microsoft.com/office/drawing/2014/main" id="{EE1AA6A5-7A92-F9C8-BD25-EF352EDBBE38}"/>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872948D1-1ACA-A473-C31A-A2C1DC948B31}"/>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176784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CC85ED-74B0-185C-3E59-DB7300698A73}"/>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3" name="Espace réservé du pied de page 2">
            <a:extLst>
              <a:ext uri="{FF2B5EF4-FFF2-40B4-BE49-F238E27FC236}">
                <a16:creationId xmlns:a16="http://schemas.microsoft.com/office/drawing/2014/main" id="{9A61AFAE-9242-7502-DF4E-C4B5C03DD1AA}"/>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726A60DE-0CE3-BE13-9D1E-8B4CD5E8B1F9}"/>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32650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797E83-E31F-ABCD-6312-5A4B42010D64}"/>
              </a:ext>
            </a:extLst>
          </p:cNvPr>
          <p:cNvSpPr>
            <a:spLocks noGrp="1"/>
          </p:cNvSpPr>
          <p:nvPr>
            <p:ph type="title"/>
          </p:nvPr>
        </p:nvSpPr>
        <p:spPr>
          <a:xfrm>
            <a:off x="630238" y="342900"/>
            <a:ext cx="2949575" cy="120015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75F79FFF-C50E-DF2C-7A0B-B643E0C73A8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08A51371-EEBE-5ED0-1746-14F4E16B587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2DA33E0F-C189-D01C-F845-77CE218C91EE}"/>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4E6B0656-2EFF-8E5B-9F02-7722711E6437}"/>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8FBD0F87-1701-1793-CAEE-862FC0D0C341}"/>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2491530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63FE6-A486-C6AA-6C01-B446416907D4}"/>
              </a:ext>
            </a:extLst>
          </p:cNvPr>
          <p:cNvSpPr>
            <a:spLocks noGrp="1"/>
          </p:cNvSpPr>
          <p:nvPr>
            <p:ph type="title"/>
          </p:nvPr>
        </p:nvSpPr>
        <p:spPr>
          <a:xfrm>
            <a:off x="630238" y="342900"/>
            <a:ext cx="2949575" cy="120015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21C9BA1C-06B1-11DE-871D-EB8FE9C4FC77}"/>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0021FC3-2E73-085F-7C5B-4920F4DD1A17}"/>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F7E8EFAE-F33C-E819-DB20-9207849DBB2D}"/>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A85149C4-3CC6-9D5E-1809-7D6E99402A9A}"/>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0FE4D3A3-7002-4591-A3D9-F461EE9453FB}"/>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775890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A4D93-0FC1-7BFF-575F-8B33E4FBDBC2}"/>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5DF708C8-4170-9822-D0E0-48A25564EC00}"/>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181FFEA8-FEA1-DE82-56DE-E34ECFCE6CD2}"/>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9C7A962E-AC76-02FE-9FAD-26921C689D9A}"/>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0F56BD22-50F1-FA6B-38EE-FC782477ABBA}"/>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403303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C12FF52-9BC1-96F9-B5BF-1072F0E3DCEC}"/>
              </a:ext>
            </a:extLst>
          </p:cNvPr>
          <p:cNvSpPr>
            <a:spLocks noGrp="1"/>
          </p:cNvSpPr>
          <p:nvPr>
            <p:ph type="title" orient="vert"/>
          </p:nvPr>
        </p:nvSpPr>
        <p:spPr>
          <a:xfrm>
            <a:off x="6543675" y="274638"/>
            <a:ext cx="1971675" cy="4357687"/>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5E4F23E-25ED-8D54-7F7D-73E8F9509C4F}"/>
              </a:ext>
            </a:extLst>
          </p:cNvPr>
          <p:cNvSpPr>
            <a:spLocks noGrp="1"/>
          </p:cNvSpPr>
          <p:nvPr>
            <p:ph type="body" orient="vert" idx="1"/>
          </p:nvPr>
        </p:nvSpPr>
        <p:spPr>
          <a:xfrm>
            <a:off x="628650" y="274638"/>
            <a:ext cx="5762625" cy="4357687"/>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9DD926C2-46D2-5681-455B-B030510D4080}"/>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331333A9-9649-A28D-9749-77E6F5F1BF15}"/>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C433681-9ADD-1F94-21F2-BF75ABFD4447}"/>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93339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8D1D01-F1C9-CE8A-7578-62A4CC8A367D}"/>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51CDA8E0-F74C-157A-57C8-19B5132F8A4F}"/>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D4B17B6-7EDD-5C5B-1BE9-43B241BA43C0}"/>
              </a:ext>
            </a:extLst>
          </p:cNvPr>
          <p:cNvSpPr>
            <a:spLocks noGrp="1"/>
          </p:cNvSpPr>
          <p:nvPr>
            <p:ph type="dt" sz="half" idx="10"/>
          </p:nvPr>
        </p:nvSpPr>
        <p:spPr>
          <a:xfrm>
            <a:off x="628650" y="4767263"/>
            <a:ext cx="2057400" cy="273844"/>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5BE1B7A3-8A58-F71F-17B4-48DCFE45F77E}"/>
              </a:ext>
            </a:extLst>
          </p:cNvPr>
          <p:cNvSpPr>
            <a:spLocks noGrp="1"/>
          </p:cNvSpPr>
          <p:nvPr>
            <p:ph type="ftr" sz="quarter" idx="11"/>
          </p:nvPr>
        </p:nvSpPr>
        <p:spPr>
          <a:xfrm>
            <a:off x="3028950" y="4767263"/>
            <a:ext cx="3086100" cy="273844"/>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843EB7A-7E86-0DB3-53EA-5CBFD3AB67A6}"/>
              </a:ext>
            </a:extLst>
          </p:cNvPr>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71195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438" y="230135"/>
            <a:ext cx="7826284" cy="846995"/>
          </a:xfrm>
        </p:spPr>
        <p:txBody>
          <a:bodyPr anchor="b"/>
          <a:lstStyle>
            <a:lvl1pPr>
              <a:spcBef>
                <a:spcPts val="0"/>
              </a:spcBef>
              <a:defRPr sz="2800"/>
            </a:lvl1pPr>
          </a:lstStyle>
          <a:p>
            <a:r>
              <a:rPr lang="en-CA" dirty="0"/>
              <a:t>Click To Edit Master Title Style</a:t>
            </a:r>
            <a:endParaRPr lang="en-US" dirty="0"/>
          </a:p>
        </p:txBody>
      </p:sp>
      <p:sp>
        <p:nvSpPr>
          <p:cNvPr id="3" name="Subtitle 2"/>
          <p:cNvSpPr>
            <a:spLocks noGrp="1"/>
          </p:cNvSpPr>
          <p:nvPr>
            <p:ph type="subTitle" idx="1"/>
          </p:nvPr>
        </p:nvSpPr>
        <p:spPr>
          <a:xfrm>
            <a:off x="452439" y="1127976"/>
            <a:ext cx="6467097" cy="502099"/>
          </a:xfrm>
        </p:spPr>
        <p:txBody>
          <a:bodyPr>
            <a:noAutofit/>
          </a:bodyPr>
          <a:lstStyle>
            <a:lvl1pPr marL="0" indent="0" algn="l">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452438" y="1690092"/>
            <a:ext cx="5982711" cy="476938"/>
          </a:xfrm>
        </p:spPr>
        <p:txBody>
          <a:bodyPr>
            <a:noAutofit/>
          </a:bodyPr>
          <a:lstStyle>
            <a:lvl1pPr marL="0" indent="0">
              <a:spcBef>
                <a:spcPts val="0"/>
              </a:spcBef>
              <a:buNone/>
              <a:defRPr sz="1200">
                <a:solidFill>
                  <a:srgbClr val="7F7F7F"/>
                </a:solidFill>
              </a:defRPr>
            </a:lvl1pPr>
          </a:lstStyle>
          <a:p>
            <a:pPr lvl="0"/>
            <a:r>
              <a:rPr lang="en-CA" dirty="0"/>
              <a:t>Date</a:t>
            </a:r>
            <a:endParaRPr lang="en-US" dirty="0"/>
          </a:p>
        </p:txBody>
      </p:sp>
    </p:spTree>
    <p:extLst>
      <p:ext uri="{BB962C8B-B14F-4D97-AF65-F5344CB8AC3E}">
        <p14:creationId xmlns:p14="http://schemas.microsoft.com/office/powerpoint/2010/main" val="285451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859190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013B9B-0961-4349-6EEE-DE9E2A82D481}"/>
              </a:ext>
            </a:extLst>
          </p:cNvPr>
          <p:cNvSpPr>
            <a:spLocks noGrp="1"/>
          </p:cNvSpPr>
          <p:nvPr>
            <p:ph type="ctrTitle"/>
          </p:nvPr>
        </p:nvSpPr>
        <p:spPr>
          <a:xfrm>
            <a:off x="1143000" y="841375"/>
            <a:ext cx="6858000" cy="17907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DDE80B45-0D39-2264-9E91-4041AF56589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C092FF49-E8B2-520F-FE8D-D1E5B2EA23E7}"/>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9C7CCD77-F27F-DE32-4A1C-307A893E873C}"/>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1E22F83A-C432-5037-25B4-6F009F22FFA3}"/>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42651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8FD2F-5397-3DDD-1F6C-3BD55B7B861D}"/>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41AD7D84-E844-23DD-992B-ECAA514B2660}"/>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174B2C5-BA9F-76C7-2341-982F5F5300BE}"/>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3774F709-A730-48F5-87D6-C6B374ED9DD7}"/>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42ACF6D-D653-13D7-115C-31FEDFD8833B}"/>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256644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B0FB67-59C4-D3E9-EB93-FD06232F7F9F}"/>
              </a:ext>
            </a:extLst>
          </p:cNvPr>
          <p:cNvSpPr>
            <a:spLocks noGrp="1"/>
          </p:cNvSpPr>
          <p:nvPr>
            <p:ph type="title"/>
          </p:nvPr>
        </p:nvSpPr>
        <p:spPr>
          <a:xfrm>
            <a:off x="623888" y="1282700"/>
            <a:ext cx="7886700" cy="2139950"/>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0B6E65C0-9BA4-2A66-9C81-F5732E8B946A}"/>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5DBA2A83-4E8D-AAFA-E85A-4E3D6C576C8E}"/>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A5AC1071-DE6F-4C23-5D4C-5FF19B863282}"/>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898D74FD-72FF-53DC-5C82-0766218441F5}"/>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154125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B6A69-6361-AEC2-80EA-000D6EB61098}"/>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A0D7B0A0-E2F0-1ABB-0B19-D86A1AB0EC06}"/>
              </a:ext>
            </a:extLst>
          </p:cNvPr>
          <p:cNvSpPr>
            <a:spLocks noGrp="1"/>
          </p:cNvSpPr>
          <p:nvPr>
            <p:ph sz="half" idx="1"/>
          </p:nvPr>
        </p:nvSpPr>
        <p:spPr>
          <a:xfrm>
            <a:off x="628650" y="1370013"/>
            <a:ext cx="3867150" cy="3262312"/>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94B37F44-2287-B54F-C5F5-4233CF316A74}"/>
              </a:ext>
            </a:extLst>
          </p:cNvPr>
          <p:cNvSpPr>
            <a:spLocks noGrp="1"/>
          </p:cNvSpPr>
          <p:nvPr>
            <p:ph sz="half" idx="2"/>
          </p:nvPr>
        </p:nvSpPr>
        <p:spPr>
          <a:xfrm>
            <a:off x="4648200" y="1370013"/>
            <a:ext cx="3867150" cy="3262312"/>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0B9F582D-ACDA-C1FF-4441-FA01353663C3}"/>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6" name="Espace réservé du pied de page 5">
            <a:extLst>
              <a:ext uri="{FF2B5EF4-FFF2-40B4-BE49-F238E27FC236}">
                <a16:creationId xmlns:a16="http://schemas.microsoft.com/office/drawing/2014/main" id="{FD23CF39-6D54-B036-C35A-AAA9B76A3D2B}"/>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C54A942C-90E8-546F-736F-316E4ECD8F5E}"/>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157696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ADE92-09FC-EC06-1ED4-560391E85DCB}"/>
              </a:ext>
            </a:extLst>
          </p:cNvPr>
          <p:cNvSpPr>
            <a:spLocks noGrp="1"/>
          </p:cNvSpPr>
          <p:nvPr>
            <p:ph type="title"/>
          </p:nvPr>
        </p:nvSpPr>
        <p:spPr>
          <a:xfrm>
            <a:off x="630238" y="274638"/>
            <a:ext cx="7886700" cy="993775"/>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32BD15EA-CBD9-54B3-F8BB-9C5D67AC6A1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54BA23F1-093F-5DC0-1B4D-88D08780AF3C}"/>
              </a:ext>
            </a:extLst>
          </p:cNvPr>
          <p:cNvSpPr>
            <a:spLocks noGrp="1"/>
          </p:cNvSpPr>
          <p:nvPr>
            <p:ph sz="half" idx="2"/>
          </p:nvPr>
        </p:nvSpPr>
        <p:spPr>
          <a:xfrm>
            <a:off x="630238" y="1879600"/>
            <a:ext cx="3868737" cy="276225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4BE7829B-B126-8FE6-DB35-5DE8FB07E55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ECCFB1E3-D349-96D5-C8AF-0EF013DBAD5F}"/>
              </a:ext>
            </a:extLst>
          </p:cNvPr>
          <p:cNvSpPr>
            <a:spLocks noGrp="1"/>
          </p:cNvSpPr>
          <p:nvPr>
            <p:ph sz="quarter" idx="4"/>
          </p:nvPr>
        </p:nvSpPr>
        <p:spPr>
          <a:xfrm>
            <a:off x="4629150" y="1879600"/>
            <a:ext cx="3887788" cy="276225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D1C61AAE-EC72-B9D8-035B-D65FD2846757}"/>
              </a:ext>
            </a:extLst>
          </p:cNvPr>
          <p:cNvSpPr>
            <a:spLocks noGrp="1"/>
          </p:cNvSpPr>
          <p:nvPr>
            <p:ph type="dt" sz="half" idx="10"/>
          </p:nvPr>
        </p:nvSpPr>
        <p:spPr>
          <a:xfrm>
            <a:off x="628650" y="4767263"/>
            <a:ext cx="2057400" cy="274637"/>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B4ED3B52-6523-9CA9-8E56-22AC06BD4213}"/>
              </a:ext>
            </a:extLst>
          </p:cNvPr>
          <p:cNvSpPr>
            <a:spLocks noGrp="1"/>
          </p:cNvSpPr>
          <p:nvPr>
            <p:ph type="ftr" sz="quarter" idx="11"/>
          </p:nvPr>
        </p:nvSpPr>
        <p:spPr>
          <a:xfrm>
            <a:off x="3028950" y="4767263"/>
            <a:ext cx="3086100" cy="274637"/>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276BA2F8-3D94-B465-0E97-AF0C1B037710}"/>
              </a:ext>
            </a:extLst>
          </p:cNvPr>
          <p:cNvSpPr>
            <a:spLocks noGrp="1"/>
          </p:cNvSpPr>
          <p:nvPr>
            <p:ph type="sldNum" sz="quarter" idx="12"/>
          </p:nvPr>
        </p:nvSpPr>
        <p:spPr/>
        <p:txBody>
          <a:bodyPr/>
          <a:lstStyle/>
          <a:p>
            <a:fld id="{149DD838-1129-6148-A7BF-6F08E0F6AC46}" type="slidenum">
              <a:rPr lang="fr-FR" smtClean="0"/>
              <a:t>‹N°›</a:t>
            </a:fld>
            <a:endParaRPr lang="fr-FR"/>
          </a:p>
        </p:txBody>
      </p:sp>
    </p:spTree>
    <p:extLst>
      <p:ext uri="{BB962C8B-B14F-4D97-AF65-F5344CB8AC3E}">
        <p14:creationId xmlns:p14="http://schemas.microsoft.com/office/powerpoint/2010/main" val="21123683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2C5E1A-59D4-F2BB-A40A-F5D7242BF62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ACB597F8-23F4-A1D5-F5D1-674BE97099B8}"/>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numéro de diapositive 5">
            <a:extLst>
              <a:ext uri="{FF2B5EF4-FFF2-40B4-BE49-F238E27FC236}">
                <a16:creationId xmlns:a16="http://schemas.microsoft.com/office/drawing/2014/main" id="{82E34AF0-445D-62D3-3A1C-E73C8E17CE52}"/>
              </a:ext>
            </a:extLst>
          </p:cNvPr>
          <p:cNvSpPr>
            <a:spLocks noGrp="1"/>
          </p:cNvSpPr>
          <p:nvPr>
            <p:ph type="sldNum" sz="quarter" idx="4"/>
          </p:nvPr>
        </p:nvSpPr>
        <p:spPr>
          <a:xfrm>
            <a:off x="3170001" y="4793204"/>
            <a:ext cx="20574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fld id="{44E5141B-28EE-8647-9D9F-ADA8C05D7683}" type="slidenum">
              <a:rPr lang="fr-FR" smtClean="0"/>
              <a:pPr/>
              <a:t>‹N°›</a:t>
            </a:fld>
            <a:endParaRPr lang="fr-FR" dirty="0"/>
          </a:p>
        </p:txBody>
      </p:sp>
    </p:spTree>
    <p:extLst>
      <p:ext uri="{BB962C8B-B14F-4D97-AF65-F5344CB8AC3E}">
        <p14:creationId xmlns:p14="http://schemas.microsoft.com/office/powerpoint/2010/main" val="276370382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48" r:id="rId3"/>
    <p:sldLayoutId id="2147484161"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5E8011C-C267-BC38-7FFE-BD5A49AFA99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5165F51-73CA-F4E7-17A3-D84440510CA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numéro de diapositive 5">
            <a:extLst>
              <a:ext uri="{FF2B5EF4-FFF2-40B4-BE49-F238E27FC236}">
                <a16:creationId xmlns:a16="http://schemas.microsoft.com/office/drawing/2014/main" id="{ED3CCA33-7588-9490-CB62-0ABD6AD63E1E}"/>
              </a:ext>
            </a:extLst>
          </p:cNvPr>
          <p:cNvSpPr>
            <a:spLocks noGrp="1"/>
          </p:cNvSpPr>
          <p:nvPr>
            <p:ph type="sldNum" sz="quarter" idx="4"/>
          </p:nvPr>
        </p:nvSpPr>
        <p:spPr>
          <a:xfrm>
            <a:off x="2832776" y="4733925"/>
            <a:ext cx="20574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fld id="{149DD838-1129-6148-A7BF-6F08E0F6AC46}" type="slidenum">
              <a:rPr lang="fr-FR" smtClean="0"/>
              <a:pPr/>
              <a:t>‹N°›</a:t>
            </a:fld>
            <a:endParaRPr lang="fr-FR"/>
          </a:p>
        </p:txBody>
      </p:sp>
    </p:spTree>
    <p:extLst>
      <p:ext uri="{BB962C8B-B14F-4D97-AF65-F5344CB8AC3E}">
        <p14:creationId xmlns:p14="http://schemas.microsoft.com/office/powerpoint/2010/main" val="24117362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notesSlide" Target="../notesSlides/notesSlide12.xml"/><Relationship Id="rId7" Type="http://schemas.openxmlformats.org/officeDocument/2006/relationships/diagramData" Target="../diagrams/data5.xml"/><Relationship Id="rId2" Type="http://schemas.openxmlformats.org/officeDocument/2006/relationships/slideLayout" Target="../slideLayouts/slideLayout3.xml"/><Relationship Id="rId1" Type="http://schemas.openxmlformats.org/officeDocument/2006/relationships/tags" Target="../tags/tag13.xml"/><Relationship Id="rId6" Type="http://schemas.microsoft.com/office/2007/relationships/hdphoto" Target="../media/hdphoto1.wdp"/><Relationship Id="rId11" Type="http://schemas.microsoft.com/office/2007/relationships/diagramDrawing" Target="../diagrams/drawing5.xml"/><Relationship Id="rId5" Type="http://schemas.openxmlformats.org/officeDocument/2006/relationships/image" Target="../media/image3.png"/><Relationship Id="rId10" Type="http://schemas.openxmlformats.org/officeDocument/2006/relationships/diagramColors" Target="../diagrams/colors5.xml"/><Relationship Id="rId4" Type="http://schemas.openxmlformats.org/officeDocument/2006/relationships/image" Target="../media/image2.png"/><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notesSlide" Target="../notesSlides/notesSlide14.xml"/><Relationship Id="rId7" Type="http://schemas.openxmlformats.org/officeDocument/2006/relationships/diagramData" Target="../diagrams/data6.xml"/><Relationship Id="rId12"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15.xml"/><Relationship Id="rId6" Type="http://schemas.microsoft.com/office/2007/relationships/hdphoto" Target="../media/hdphoto1.wdp"/><Relationship Id="rId11" Type="http://schemas.microsoft.com/office/2007/relationships/diagramDrawing" Target="../diagrams/drawing6.xml"/><Relationship Id="rId5" Type="http://schemas.openxmlformats.org/officeDocument/2006/relationships/image" Target="../media/image3.png"/><Relationship Id="rId10" Type="http://schemas.openxmlformats.org/officeDocument/2006/relationships/diagramColors" Target="../diagrams/colors6.xml"/><Relationship Id="rId4" Type="http://schemas.openxmlformats.org/officeDocument/2006/relationships/image" Target="../media/image2.png"/><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2.xml"/><Relationship Id="rId7" Type="http://schemas.openxmlformats.org/officeDocument/2006/relationships/diagramData" Target="../diagrams/data1.xml"/><Relationship Id="rId2" Type="http://schemas.openxmlformats.org/officeDocument/2006/relationships/slideLayout" Target="../slideLayouts/slideLayout3.xml"/><Relationship Id="rId1" Type="http://schemas.openxmlformats.org/officeDocument/2006/relationships/tags" Target="../tags/tag3.xml"/><Relationship Id="rId6" Type="http://schemas.microsoft.com/office/2007/relationships/hdphoto" Target="../media/hdphoto1.wdp"/><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notesSlide" Target="../notesSlides/notesSlide20.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2.png"/><Relationship Id="rId9" Type="http://schemas.openxmlformats.org/officeDocument/2006/relationships/image" Target="../media/image65.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1.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2.png"/><Relationship Id="rId5" Type="http://schemas.openxmlformats.org/officeDocument/2006/relationships/image" Target="../media/image7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8.xml"/><Relationship Id="rId7" Type="http://schemas.openxmlformats.org/officeDocument/2006/relationships/image" Target="../media/image71.jpg"/><Relationship Id="rId2" Type="http://schemas.openxmlformats.org/officeDocument/2006/relationships/slideLayout" Target="../slideLayouts/slideLayout3.xml"/><Relationship Id="rId1" Type="http://schemas.openxmlformats.org/officeDocument/2006/relationships/tags" Target="../tags/tag2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74.png"/><Relationship Id="rId3" Type="http://schemas.openxmlformats.org/officeDocument/2006/relationships/notesSlide" Target="../notesSlides/notesSlide29.xml"/><Relationship Id="rId7" Type="http://schemas.openxmlformats.org/officeDocument/2006/relationships/diagramData" Target="../diagrams/data7.xml"/><Relationship Id="rId12" Type="http://schemas.openxmlformats.org/officeDocument/2006/relationships/image" Target="../media/image73.jpeg"/><Relationship Id="rId2" Type="http://schemas.openxmlformats.org/officeDocument/2006/relationships/slideLayout" Target="../slideLayouts/slideLayout3.xml"/><Relationship Id="rId1" Type="http://schemas.openxmlformats.org/officeDocument/2006/relationships/tags" Target="../tags/tag30.xml"/><Relationship Id="rId6" Type="http://schemas.microsoft.com/office/2007/relationships/hdphoto" Target="../media/hdphoto1.wdp"/><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image" Target="../media/image2.png"/><Relationship Id="rId9"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3.xml"/><Relationship Id="rId7" Type="http://schemas.openxmlformats.org/officeDocument/2006/relationships/diagramData" Target="../diagrams/data2.xml"/><Relationship Id="rId2" Type="http://schemas.openxmlformats.org/officeDocument/2006/relationships/slideLayout" Target="../slideLayouts/slideLayout3.xml"/><Relationship Id="rId1" Type="http://schemas.openxmlformats.org/officeDocument/2006/relationships/tags" Target="../tags/tag4.xml"/><Relationship Id="rId6" Type="http://schemas.microsoft.com/office/2007/relationships/hdphoto" Target="../media/hdphoto1.wdp"/><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image" Target="../media/image2.png"/><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3.jpeg"/><Relationship Id="rId2" Type="http://schemas.openxmlformats.org/officeDocument/2006/relationships/slideLayout" Target="../slideLayouts/slideLayout3.xml"/><Relationship Id="rId1" Type="http://schemas.openxmlformats.org/officeDocument/2006/relationships/tags" Target="../tags/tag3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1.xml"/><Relationship Id="rId7" Type="http://schemas.openxmlformats.org/officeDocument/2006/relationships/hyperlink" Target="https://www.microsoft.com/edge/create-a-theme?form=MT00OV"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microsoft.com/office/2007/relationships/hdphoto" Target="../media/hdphoto1.wdp"/><Relationship Id="rId11" Type="http://schemas.openxmlformats.org/officeDocument/2006/relationships/image" Target="../media/image77.png"/><Relationship Id="rId5" Type="http://schemas.openxmlformats.org/officeDocument/2006/relationships/image" Target="../media/image3.png"/><Relationship Id="rId10" Type="http://schemas.openxmlformats.org/officeDocument/2006/relationships/image" Target="../media/image73.jpeg"/><Relationship Id="rId4" Type="http://schemas.openxmlformats.org/officeDocument/2006/relationships/image" Target="../media/image2.pn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32.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3.jpe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33.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34.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3.jpe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5.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6.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9.jpeg"/><Relationship Id="rId4" Type="http://schemas.openxmlformats.org/officeDocument/2006/relationships/image" Target="../media/image2.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36.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37.xml"/><Relationship Id="rId7"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8.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9.jpeg"/><Relationship Id="rId4" Type="http://schemas.openxmlformats.org/officeDocument/2006/relationships/image" Target="../media/image2.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38.xml"/><Relationship Id="rId7" Type="http://schemas.openxmlformats.org/officeDocument/2006/relationships/image" Target="../media/image82.png"/><Relationship Id="rId2" Type="http://schemas.openxmlformats.org/officeDocument/2006/relationships/slideLayout" Target="../slideLayouts/slideLayout3.xml"/><Relationship Id="rId1" Type="http://schemas.openxmlformats.org/officeDocument/2006/relationships/tags" Target="../tags/tag3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39.xml"/><Relationship Id="rId7" Type="http://schemas.openxmlformats.org/officeDocument/2006/relationships/image" Target="../media/image82.png"/><Relationship Id="rId2" Type="http://schemas.openxmlformats.org/officeDocument/2006/relationships/slideLayout" Target="../slideLayouts/slideLayout3.xml"/><Relationship Id="rId1" Type="http://schemas.openxmlformats.org/officeDocument/2006/relationships/tags" Target="../tags/tag4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42.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85.png"/><Relationship Id="rId5" Type="http://schemas.openxmlformats.org/officeDocument/2006/relationships/image" Target="../media/image42.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3.xml"/><Relationship Id="rId7"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4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2.png"/><Relationship Id="rId2" Type="http://schemas.microsoft.com/office/2007/relationships/media" Target="../media/media1.mp4"/><Relationship Id="rId1" Type="http://schemas.openxmlformats.org/officeDocument/2006/relationships/tags" Target="../tags/tag45.xml"/><Relationship Id="rId6" Type="http://schemas.openxmlformats.org/officeDocument/2006/relationships/image" Target="../media/image89.png"/><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video" Target="../media/media2.mp4"/><Relationship Id="rId7" Type="http://schemas.openxmlformats.org/officeDocument/2006/relationships/image" Target="../media/image90.png"/><Relationship Id="rId2" Type="http://schemas.microsoft.com/office/2007/relationships/media" Target="../media/media2.mp4"/><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notesSlide" Target="../notesSlides/notesSlide44.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video" Target="../media/media3.mp4"/><Relationship Id="rId7" Type="http://schemas.openxmlformats.org/officeDocument/2006/relationships/image" Target="../media/image91.png"/><Relationship Id="rId2" Type="http://schemas.microsoft.com/office/2007/relationships/media" Target="../media/media3.mp4"/><Relationship Id="rId1" Type="http://schemas.openxmlformats.org/officeDocument/2006/relationships/tags" Target="../tags/tag47.xml"/><Relationship Id="rId6" Type="http://schemas.openxmlformats.org/officeDocument/2006/relationships/image" Target="../media/image2.png"/><Relationship Id="rId5" Type="http://schemas.openxmlformats.org/officeDocument/2006/relationships/notesSlide" Target="../notesSlides/notesSlide45.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46.xml"/><Relationship Id="rId7" Type="http://schemas.openxmlformats.org/officeDocument/2006/relationships/image" Target="../media/image92.png"/><Relationship Id="rId2" Type="http://schemas.openxmlformats.org/officeDocument/2006/relationships/slideLayout" Target="../slideLayouts/slideLayout3.xml"/><Relationship Id="rId1" Type="http://schemas.openxmlformats.org/officeDocument/2006/relationships/tags" Target="../tags/tag4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notesSlide" Target="../notesSlides/notesSlide47.xml"/><Relationship Id="rId7" Type="http://schemas.openxmlformats.org/officeDocument/2006/relationships/diagramLayout" Target="../diagrams/layout8.xml"/><Relationship Id="rId12" Type="http://schemas.openxmlformats.org/officeDocument/2006/relationships/diagramLayout" Target="../diagrams/layout9.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image" Target="../media/image42.png"/><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94.png"/><Relationship Id="rId5" Type="http://schemas.openxmlformats.org/officeDocument/2006/relationships/image" Target="../media/image4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image" Target="../media/image4.png"/><Relationship Id="rId12"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diagramQuickStyle" Target="../diagrams/quickStyle3.xml"/><Relationship Id="rId5" Type="http://schemas.openxmlformats.org/officeDocument/2006/relationships/image" Target="../media/image3.png"/><Relationship Id="rId10" Type="http://schemas.openxmlformats.org/officeDocument/2006/relationships/diagramLayout" Target="../diagrams/layout3.xml"/><Relationship Id="rId4" Type="http://schemas.openxmlformats.org/officeDocument/2006/relationships/image" Target="../media/image2.png"/><Relationship Id="rId9"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95.png"/><Relationship Id="rId5" Type="http://schemas.openxmlformats.org/officeDocument/2006/relationships/image" Target="../media/image42.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96.png"/><Relationship Id="rId5" Type="http://schemas.openxmlformats.org/officeDocument/2006/relationships/image" Target="../media/image42.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97.png"/><Relationship Id="rId2" Type="http://schemas.openxmlformats.org/officeDocument/2006/relationships/slideLayout" Target="../slideLayouts/slideLayout3.xml"/><Relationship Id="rId1" Type="http://schemas.openxmlformats.org/officeDocument/2006/relationships/tags" Target="../tags/tag5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52.xml"/><Relationship Id="rId7"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tags" Target="../tags/tag5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00.png"/><Relationship Id="rId2" Type="http://schemas.openxmlformats.org/officeDocument/2006/relationships/slideLayout" Target="../slideLayouts/slideLayout3.xml"/><Relationship Id="rId1" Type="http://schemas.openxmlformats.org/officeDocument/2006/relationships/tags" Target="../tags/tag5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5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5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03.png"/><Relationship Id="rId2" Type="http://schemas.openxmlformats.org/officeDocument/2006/relationships/slideLayout" Target="../slideLayouts/slideLayout3.xml"/><Relationship Id="rId1" Type="http://schemas.openxmlformats.org/officeDocument/2006/relationships/tags" Target="../tags/tag5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57.xml"/><Relationship Id="rId7"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tags" Target="../tags/tag5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06.png"/><Relationship Id="rId2" Type="http://schemas.openxmlformats.org/officeDocument/2006/relationships/slideLayout" Target="../slideLayouts/slideLayout3.xml"/><Relationship Id="rId1" Type="http://schemas.openxmlformats.org/officeDocument/2006/relationships/tags" Target="../tags/tag6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notesSlide" Target="../notesSlides/notesSlide6.xml"/><Relationship Id="rId7" Type="http://schemas.openxmlformats.org/officeDocument/2006/relationships/diagramData" Target="../diagrams/data4.xml"/><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wdp"/><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image" Target="../media/image2.png"/><Relationship Id="rId9"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07.png"/><Relationship Id="rId2" Type="http://schemas.openxmlformats.org/officeDocument/2006/relationships/slideLayout" Target="../slideLayouts/slideLayout3.xml"/><Relationship Id="rId1" Type="http://schemas.openxmlformats.org/officeDocument/2006/relationships/tags" Target="../tags/tag6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08.png"/><Relationship Id="rId2" Type="http://schemas.openxmlformats.org/officeDocument/2006/relationships/slideLayout" Target="../slideLayouts/slideLayout3.xml"/><Relationship Id="rId1" Type="http://schemas.openxmlformats.org/officeDocument/2006/relationships/tags" Target="../tags/tag6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09.png"/><Relationship Id="rId2" Type="http://schemas.openxmlformats.org/officeDocument/2006/relationships/slideLayout" Target="../slideLayouts/slideLayout3.xml"/><Relationship Id="rId1" Type="http://schemas.openxmlformats.org/officeDocument/2006/relationships/tags" Target="../tags/tag6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110.png"/><Relationship Id="rId5" Type="http://schemas.openxmlformats.org/officeDocument/2006/relationships/image" Target="../media/image42.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12.png"/><Relationship Id="rId2" Type="http://schemas.openxmlformats.org/officeDocument/2006/relationships/slideLayout" Target="../slideLayouts/slideLayout3.xml"/><Relationship Id="rId1" Type="http://schemas.openxmlformats.org/officeDocument/2006/relationships/tags" Target="../tags/tag6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13.png"/><Relationship Id="rId2" Type="http://schemas.openxmlformats.org/officeDocument/2006/relationships/slideLayout" Target="../slideLayouts/slideLayout3.xml"/><Relationship Id="rId1" Type="http://schemas.openxmlformats.org/officeDocument/2006/relationships/tags" Target="../tags/tag6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14.png"/><Relationship Id="rId2" Type="http://schemas.openxmlformats.org/officeDocument/2006/relationships/slideLayout" Target="../slideLayouts/slideLayout3.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15.png"/><Relationship Id="rId2" Type="http://schemas.openxmlformats.org/officeDocument/2006/relationships/slideLayout" Target="../slideLayouts/slideLayout3.xml"/><Relationship Id="rId1" Type="http://schemas.openxmlformats.org/officeDocument/2006/relationships/tags" Target="../tags/tag6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16.jpeg"/><Relationship Id="rId2" Type="http://schemas.openxmlformats.org/officeDocument/2006/relationships/slideLayout" Target="../slideLayouts/slideLayout3.xml"/><Relationship Id="rId1" Type="http://schemas.openxmlformats.org/officeDocument/2006/relationships/tags" Target="../tags/tag69.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notesSlide" Target="../notesSlides/notesSlide68.xml"/><Relationship Id="rId7" Type="http://schemas.openxmlformats.org/officeDocument/2006/relationships/diagramData" Target="../diagrams/data10.xml"/><Relationship Id="rId2" Type="http://schemas.openxmlformats.org/officeDocument/2006/relationships/slideLayout" Target="../slideLayouts/slideLayout3.xml"/><Relationship Id="rId1" Type="http://schemas.openxmlformats.org/officeDocument/2006/relationships/tags" Target="../tags/tag70.xml"/><Relationship Id="rId6" Type="http://schemas.microsoft.com/office/2007/relationships/hdphoto" Target="../media/hdphoto1.wdp"/><Relationship Id="rId11" Type="http://schemas.microsoft.com/office/2007/relationships/diagramDrawing" Target="../diagrams/drawing10.xml"/><Relationship Id="rId5" Type="http://schemas.openxmlformats.org/officeDocument/2006/relationships/image" Target="../media/image3.png"/><Relationship Id="rId10" Type="http://schemas.openxmlformats.org/officeDocument/2006/relationships/diagramColors" Target="../diagrams/colors10.xml"/><Relationship Id="rId4" Type="http://schemas.openxmlformats.org/officeDocument/2006/relationships/image" Target="../media/image2.png"/><Relationship Id="rId9"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slideLayout" Target="../slideLayouts/slideLayout3.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1.png"/><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8.png"/><Relationship Id="rId3" Type="http://schemas.openxmlformats.org/officeDocument/2006/relationships/notesSlide" Target="../notesSlides/notesSlide7.xm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71.xml"/><Relationship Id="rId6" Type="http://schemas.microsoft.com/office/2017/06/relationships/model3d" Target="../media/model3d1.glb"/><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notesSlide" Target="../notesSlides/notesSlide8.xml"/><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slideLayout" Target="../slideLayouts/slideLayout3.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tags" Target="../tags/tag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46.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A6A2187-596C-3A58-36FD-2316818B4EF5}"/>
              </a:ext>
            </a:extLst>
          </p:cNvPr>
          <p:cNvSpPr/>
          <p:nvPr/>
        </p:nvSpPr>
        <p:spPr>
          <a:xfrm>
            <a:off x="-155062" y="4473647"/>
            <a:ext cx="6464300" cy="523220"/>
          </a:xfrm>
          <a:prstGeom prst="rect">
            <a:avLst/>
          </a:prstGeom>
          <a:noFill/>
        </p:spPr>
        <p:txBody>
          <a:bodyPr wrap="square" lIns="72000" tIns="45720" rIns="7200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w="6600">
                  <a:solidFill>
                    <a:srgbClr val="59A5DA"/>
                  </a:solidFill>
                  <a:prstDash val="solid"/>
                </a:ln>
                <a:solidFill>
                  <a:srgbClr val="FFFFFF"/>
                </a:solidFill>
                <a:effectLst>
                  <a:outerShdw dist="38100" dir="2700000" algn="tl" rotWithShape="0">
                    <a:srgbClr val="59A5DA"/>
                  </a:outerShdw>
                  <a:reflection blurRad="6350" stA="60000" endA="900" endPos="60000" dist="29997" dir="5400000" sy="-100000" algn="bl" rotWithShape="0"/>
                </a:effectLst>
                <a:uLnTx/>
                <a:uFillTx/>
                <a:latin typeface="Arial"/>
                <a:ea typeface="+mn-ea"/>
                <a:cs typeface="+mn-cs"/>
              </a:rPr>
              <a:t>www.formation-cad.com</a:t>
            </a:r>
            <a:endParaRPr kumimoji="0" lang="fr-FR" sz="2800" b="1" i="0" u="none" strike="noStrike" kern="1200" cap="none" spc="0" normalizeH="0" baseline="0" noProof="0" dirty="0">
              <a:ln w="6600">
                <a:solidFill>
                  <a:srgbClr val="59A5DA"/>
                </a:solidFill>
                <a:prstDash val="solid"/>
              </a:ln>
              <a:solidFill>
                <a:srgbClr val="FFFFFF"/>
              </a:solidFill>
              <a:effectLst>
                <a:outerShdw dist="38100" dir="2700000" algn="tl" rotWithShape="0">
                  <a:srgbClr val="59A5DA"/>
                </a:outerShdw>
                <a:reflection blurRad="6350" stA="60000" endA="900" endPos="60000" dist="29997" dir="5400000" sy="-100000" algn="bl" rotWithShape="0"/>
              </a:effectLst>
              <a:uLnTx/>
              <a:uFillTx/>
              <a:latin typeface="Arial"/>
              <a:ea typeface="+mn-ea"/>
              <a:cs typeface="+mn-cs"/>
            </a:endParaRPr>
          </a:p>
        </p:txBody>
      </p:sp>
      <p:pic>
        <p:nvPicPr>
          <p:cNvPr id="27" name="Image 26">
            <a:extLst>
              <a:ext uri="{FF2B5EF4-FFF2-40B4-BE49-F238E27FC236}">
                <a16:creationId xmlns:a16="http://schemas.microsoft.com/office/drawing/2014/main" id="{E12782FF-284A-8351-C3B6-23B796337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4" y="4213872"/>
            <a:ext cx="984514" cy="929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6">
            <a:alphaModFix amt="95000"/>
            <a:extLst>
              <a:ext uri="{BEBA8EAE-BF5A-486C-A8C5-ECC9F3942E4B}">
                <a14:imgProps xmlns:a14="http://schemas.microsoft.com/office/drawing/2010/main">
                  <a14:imgLayer r:embed="rId7">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5463251" y="564223"/>
            <a:ext cx="3692322" cy="3149140"/>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FB58366A-F76A-6F1C-CBE2-2DFC21E65D38}"/>
              </a:ext>
            </a:extLst>
          </p:cNvPr>
          <p:cNvSpPr/>
          <p:nvPr/>
        </p:nvSpPr>
        <p:spPr>
          <a:xfrm>
            <a:off x="-683700" y="408243"/>
            <a:ext cx="6992938" cy="3477875"/>
          </a:xfrm>
          <a:prstGeom prst="rect">
            <a:avLst/>
          </a:prstGeom>
          <a:noFill/>
        </p:spPr>
        <p:txBody>
          <a:bodyPr wrap="square" lIns="91440" tIns="45720" rIns="91440" bIns="45720">
            <a:spAutoFit/>
          </a:bodyPr>
          <a:lstStyle/>
          <a:p>
            <a:pPr algn="ctr"/>
            <a:r>
              <a:rPr kumimoji="0" lang="fr-CA" sz="8800" b="1" i="0" u="none" strike="noStrike" kern="1200" normalizeH="0" baseline="0" noProof="0" dirty="0">
                <a:ln w="12700">
                  <a:solidFill>
                    <a:schemeClr val="tx1"/>
                  </a:solidFill>
                  <a:prstDash val="solid"/>
                </a:ln>
                <a:solidFill>
                  <a:srgbClr val="00B0F0"/>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4400" b="1" i="1" u="none" strike="noStrike" kern="1200" normalizeH="0" baseline="0" noProof="0" dirty="0">
                <a:ln w="12700">
                  <a:solidFill>
                    <a:schemeClr val="tx1"/>
                  </a:solidFill>
                  <a:prstDash val="solid"/>
                </a:ln>
                <a:solidFill>
                  <a:srgbClr val="00B0F0"/>
                </a:solidFill>
                <a:effectLst/>
                <a:uLnTx/>
                <a:uFillTx/>
                <a:latin typeface="Arial"/>
                <a:ea typeface="+mj-ea"/>
                <a:cs typeface="+mj-cs"/>
              </a:rPr>
              <a:t> </a:t>
            </a:r>
          </a:p>
          <a:p>
            <a:pPr algn="ctr"/>
            <a:r>
              <a:rPr lang="fr-CA" sz="4400" b="1" i="1" dirty="0">
                <a:ln w="12700">
                  <a:solidFill>
                    <a:schemeClr val="tx1"/>
                  </a:solidFill>
                  <a:prstDash val="solid"/>
                </a:ln>
                <a:solidFill>
                  <a:srgbClr val="00B0F0"/>
                </a:solidFill>
                <a:latin typeface="Arial"/>
                <a:ea typeface="+mj-ea"/>
                <a:cs typeface="+mj-cs"/>
              </a:rPr>
              <a:t>Niveau 2</a:t>
            </a:r>
            <a:endParaRPr lang="fr-FR" sz="4400" b="1" i="1" dirty="0">
              <a:ln w="12700">
                <a:solidFill>
                  <a:schemeClr val="tx1"/>
                </a:solidFill>
                <a:prstDash val="solid"/>
              </a:ln>
              <a:effectLst/>
            </a:endParaRPr>
          </a:p>
        </p:txBody>
      </p:sp>
    </p:spTree>
    <p:custDataLst>
      <p:tags r:id="rId1"/>
    </p:custDataLst>
    <p:extLst>
      <p:ext uri="{BB962C8B-B14F-4D97-AF65-F5344CB8AC3E}">
        <p14:creationId xmlns:p14="http://schemas.microsoft.com/office/powerpoint/2010/main" val="75858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32075" y="94880"/>
            <a:ext cx="7434679" cy="523220"/>
          </a:xfrm>
          <a:prstGeom prst="rect">
            <a:avLst/>
          </a:prstGeom>
          <a:noFill/>
          <a:ln>
            <a:noFill/>
          </a:ln>
        </p:spPr>
        <p:txBody>
          <a:bodyPr wrap="square" rtlCol="0">
            <a:spAutoFit/>
          </a:bodyPr>
          <a:lstStyle/>
          <a:p>
            <a:pPr algn="ctr">
              <a:defRPr/>
            </a:pPr>
            <a:r>
              <a:rPr lang="fr-FR" sz="2800" b="1" dirty="0">
                <a:ln w="12700">
                  <a:noFill/>
                  <a:prstDash val="solid"/>
                </a:ln>
                <a:solidFill>
                  <a:prstClr val="black"/>
                </a:solidFill>
              </a:rPr>
              <a:t> Transformez votre façon de travailler !</a:t>
            </a:r>
          </a:p>
        </p:txBody>
      </p:sp>
      <p:sp>
        <p:nvSpPr>
          <p:cNvPr id="3" name="ZoneTexte 2">
            <a:extLst>
              <a:ext uri="{FF2B5EF4-FFF2-40B4-BE49-F238E27FC236}">
                <a16:creationId xmlns:a16="http://schemas.microsoft.com/office/drawing/2014/main" id="{EDADBA5B-111E-35E8-35ED-D052EF0AB690}"/>
              </a:ext>
            </a:extLst>
          </p:cNvPr>
          <p:cNvSpPr txBox="1"/>
          <p:nvPr/>
        </p:nvSpPr>
        <p:spPr>
          <a:xfrm>
            <a:off x="109121" y="987633"/>
            <a:ext cx="8642800" cy="3693319"/>
          </a:xfrm>
          <a:prstGeom prst="rect">
            <a:avLst/>
          </a:prstGeom>
          <a:noFill/>
        </p:spPr>
        <p:txBody>
          <a:bodyPr wrap="square" rtlCol="0">
            <a:spAutoFit/>
          </a:bodyPr>
          <a:lstStyle/>
          <a:p>
            <a:pPr marL="285750" indent="-285750">
              <a:buFont typeface="Wingdings" pitchFamily="2" charset="2"/>
              <a:buChar char="Ø"/>
            </a:pPr>
            <a:r>
              <a:rPr lang="fr-CA" b="0" i="0" u="sng" strike="noStrike" dirty="0">
                <a:solidFill>
                  <a:srgbClr val="161616"/>
                </a:solidFill>
                <a:effectLst/>
                <a:latin typeface="Segoe UI" panose="020B0502040204020203" pitchFamily="34" charset="0"/>
              </a:rPr>
              <a:t>1. Compréhension du contexte et des besoins de l'utilisateur par </a:t>
            </a:r>
            <a:r>
              <a:rPr lang="fr-CA" u="sng" dirty="0">
                <a:solidFill>
                  <a:srgbClr val="161616"/>
                </a:solidFill>
                <a:latin typeface="Segoe UI" panose="020B0502040204020203" pitchFamily="34" charset="0"/>
              </a:rPr>
              <a:t>C</a:t>
            </a:r>
            <a:r>
              <a:rPr lang="fr-CA" b="0" i="0" u="sng" strike="noStrike" dirty="0">
                <a:solidFill>
                  <a:srgbClr val="161616"/>
                </a:solidFill>
                <a:effectLst/>
                <a:latin typeface="Segoe UI" panose="020B0502040204020203" pitchFamily="34" charset="0"/>
              </a:rPr>
              <a:t>opilot</a:t>
            </a:r>
          </a:p>
          <a:p>
            <a:endParaRPr lang="fr-CA" dirty="0">
              <a:effectLst/>
            </a:endParaRPr>
          </a:p>
          <a:p>
            <a:pPr algn="l"/>
            <a:r>
              <a:rPr lang="fr-CA" b="0" i="0" u="none" strike="noStrike" dirty="0">
                <a:solidFill>
                  <a:srgbClr val="161616"/>
                </a:solidFill>
                <a:effectLst/>
                <a:latin typeface="Segoe UI" panose="020B0502040204020203" pitchFamily="34" charset="0"/>
              </a:rPr>
              <a:t>L'efficacité de Copilot</a:t>
            </a:r>
            <a:r>
              <a:rPr lang="fr-CA" dirty="0">
                <a:solidFill>
                  <a:srgbClr val="161616"/>
                </a:solidFill>
                <a:latin typeface="Segoe UI" panose="020B0502040204020203" pitchFamily="34" charset="0"/>
              </a:rPr>
              <a:t> </a:t>
            </a:r>
            <a:r>
              <a:rPr lang="fr-CA" b="0" i="0" u="none" strike="noStrike" dirty="0">
                <a:solidFill>
                  <a:srgbClr val="161616"/>
                </a:solidFill>
                <a:effectLst/>
                <a:latin typeface="Segoe UI" panose="020B0502040204020203" pitchFamily="34" charset="0"/>
              </a:rPr>
              <a:t>découle de sa capacité à comprendre l'utilisateur :</a:t>
            </a:r>
          </a:p>
          <a:p>
            <a:pPr algn="l"/>
            <a:endParaRPr lang="fr-CA" b="0" i="0" u="none" strike="noStrike" dirty="0">
              <a:solidFill>
                <a:srgbClr val="161616"/>
              </a:solidFill>
              <a:effectLst/>
              <a:latin typeface="Segoe UI" panose="020B0502040204020203" pitchFamily="34" charset="0"/>
            </a:endParaRPr>
          </a:p>
          <a:p>
            <a:pPr algn="l">
              <a:buFont typeface="Arial" panose="020B0604020202020204" pitchFamily="34" charset="0"/>
              <a:buChar char="•"/>
            </a:pPr>
            <a:r>
              <a:rPr lang="fr-CA" b="1" i="0" u="none" strike="noStrike" dirty="0">
                <a:solidFill>
                  <a:srgbClr val="161616"/>
                </a:solidFill>
                <a:effectLst/>
                <a:latin typeface="Segoe UI" panose="020B0502040204020203" pitchFamily="34" charset="0"/>
              </a:rPr>
              <a:t>Analyse du contenu</a:t>
            </a:r>
            <a:r>
              <a:rPr lang="fr-CA" b="0" i="0" u="none" strike="noStrike" dirty="0">
                <a:solidFill>
                  <a:srgbClr val="161616"/>
                </a:solidFill>
                <a:effectLst/>
                <a:latin typeface="Segoe UI" panose="020B0502040204020203" pitchFamily="34" charset="0"/>
              </a:rPr>
              <a:t>. </a:t>
            </a:r>
          </a:p>
          <a:p>
            <a:pPr algn="l"/>
            <a:r>
              <a:rPr lang="fr-CA" b="0" i="0" u="none" strike="noStrike" dirty="0">
                <a:solidFill>
                  <a:srgbClr val="161616"/>
                </a:solidFill>
                <a:effectLst/>
                <a:latin typeface="Segoe UI" panose="020B0502040204020203" pitchFamily="34" charset="0"/>
              </a:rPr>
              <a:t>Qu'il s'agisse du document que vous rédigez ou du courriel que vous composez, Copilot examine le sujet, le ton, la structure et la sémantique pour déterminer votre intention et votre signification.</a:t>
            </a:r>
          </a:p>
          <a:p>
            <a:pPr algn="l"/>
            <a:endParaRPr lang="fr-CA" b="0" i="0" u="none" strike="noStrike" dirty="0">
              <a:solidFill>
                <a:srgbClr val="161616"/>
              </a:solidFill>
              <a:effectLst/>
              <a:latin typeface="Segoe UI" panose="020B0502040204020203" pitchFamily="34" charset="0"/>
            </a:endParaRPr>
          </a:p>
          <a:p>
            <a:pPr algn="l">
              <a:buFont typeface="Arial" panose="020B0604020202020204" pitchFamily="34" charset="0"/>
              <a:buChar char="•"/>
            </a:pPr>
            <a:r>
              <a:rPr lang="fr-CA" b="1" i="0" u="none" strike="noStrike" dirty="0">
                <a:solidFill>
                  <a:srgbClr val="161616"/>
                </a:solidFill>
                <a:effectLst/>
                <a:latin typeface="Segoe UI" panose="020B0502040204020203" pitchFamily="34" charset="0"/>
              </a:rPr>
              <a:t>Obtenir le contexte de vos données de travail dans M 365</a:t>
            </a:r>
            <a:r>
              <a:rPr lang="fr-CA" b="0" i="0" u="none" strike="noStrike" dirty="0">
                <a:solidFill>
                  <a:srgbClr val="161616"/>
                </a:solidFill>
                <a:effectLst/>
                <a:latin typeface="Segoe UI" panose="020B0502040204020203" pitchFamily="34" charset="0"/>
              </a:rPr>
              <a:t>. Vos communications, votre historique d'activité et votre contenu aident Copilot à obtenir un contexte supplémentaire en temps réel au fur et à mesure qu'il répond à vos invites</a:t>
            </a:r>
          </a:p>
        </p:txBody>
      </p:sp>
      <p:sp>
        <p:nvSpPr>
          <p:cNvPr id="6" name="Autre processus 2">
            <a:extLst>
              <a:ext uri="{FF2B5EF4-FFF2-40B4-BE49-F238E27FC236}">
                <a16:creationId xmlns:a16="http://schemas.microsoft.com/office/drawing/2014/main" id="{EFA07857-7EDE-A4A2-F5AC-6ED2B10815E7}"/>
              </a:ext>
            </a:extLst>
          </p:cNvPr>
          <p:cNvSpPr/>
          <p:nvPr/>
        </p:nvSpPr>
        <p:spPr>
          <a:xfrm rot="20104340">
            <a:off x="76653" y="324706"/>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1</a:t>
            </a:r>
          </a:p>
        </p:txBody>
      </p:sp>
    </p:spTree>
    <p:custDataLst>
      <p:tags r:id="rId1"/>
    </p:custDataLst>
    <p:extLst>
      <p:ext uri="{BB962C8B-B14F-4D97-AF65-F5344CB8AC3E}">
        <p14:creationId xmlns:p14="http://schemas.microsoft.com/office/powerpoint/2010/main" val="15439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872299" y="93298"/>
            <a:ext cx="7434679"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Transformez votre façon de travailler !</a:t>
            </a:r>
          </a:p>
        </p:txBody>
      </p:sp>
      <p:sp>
        <p:nvSpPr>
          <p:cNvPr id="3" name="ZoneTexte 2">
            <a:extLst>
              <a:ext uri="{FF2B5EF4-FFF2-40B4-BE49-F238E27FC236}">
                <a16:creationId xmlns:a16="http://schemas.microsoft.com/office/drawing/2014/main" id="{EDADBA5B-111E-35E8-35ED-D052EF0AB690}"/>
              </a:ext>
            </a:extLst>
          </p:cNvPr>
          <p:cNvSpPr txBox="1"/>
          <p:nvPr/>
        </p:nvSpPr>
        <p:spPr>
          <a:xfrm>
            <a:off x="109121" y="749150"/>
            <a:ext cx="8642800" cy="3847207"/>
          </a:xfrm>
          <a:prstGeom prst="rect">
            <a:avLst/>
          </a:prstGeom>
          <a:noFill/>
        </p:spPr>
        <p:txBody>
          <a:bodyPr wrap="square" rtlCol="0">
            <a:spAutoFit/>
          </a:bodyPr>
          <a:lstStyle/>
          <a:p>
            <a:pPr marL="285750" indent="-285750">
              <a:buFont typeface="Wingdings" pitchFamily="2" charset="2"/>
              <a:buChar char="Ø"/>
            </a:pPr>
            <a:r>
              <a:rPr lang="fr-CA" b="0" i="0" u="sng" strike="noStrike" dirty="0">
                <a:solidFill>
                  <a:srgbClr val="161616"/>
                </a:solidFill>
                <a:effectLst/>
                <a:latin typeface="+mj-lt"/>
              </a:rPr>
              <a:t>2. Copilot Analyse; Répond et Recommande</a:t>
            </a:r>
          </a:p>
          <a:p>
            <a:endParaRPr lang="fr-CA" dirty="0">
              <a:effectLst/>
              <a:latin typeface="+mj-lt"/>
            </a:endParaRPr>
          </a:p>
          <a:p>
            <a:r>
              <a:rPr lang="fr-CA" b="0" i="0" u="none" strike="noStrike" dirty="0">
                <a:solidFill>
                  <a:srgbClr val="161616"/>
                </a:solidFill>
                <a:effectLst/>
                <a:latin typeface="+mj-lt"/>
              </a:rPr>
              <a:t>Avec une compréhension approfondie du contexte, Copilot ne s'arrête pas aux observations, il analyse, répond et recommande :</a:t>
            </a:r>
          </a:p>
          <a:p>
            <a:pPr algn="l"/>
            <a:endParaRPr lang="fr-CA" sz="1400" b="0" i="0" u="none" strike="noStrike" dirty="0">
              <a:solidFill>
                <a:srgbClr val="161616"/>
              </a:solidFill>
              <a:effectLst/>
              <a:latin typeface="Segoe UI" panose="020B0502040204020203" pitchFamily="34" charset="0"/>
            </a:endParaRPr>
          </a:p>
          <a:p>
            <a:pPr algn="l">
              <a:buFont typeface="Arial" panose="020B0604020202020204" pitchFamily="34" charset="0"/>
              <a:buChar char="•"/>
            </a:pPr>
            <a:r>
              <a:rPr lang="fr-CA" sz="1600" b="1" i="0" u="none" strike="noStrike" dirty="0">
                <a:solidFill>
                  <a:srgbClr val="161616"/>
                </a:solidFill>
                <a:effectLst/>
                <a:latin typeface="Segoe UI" panose="020B0502040204020203" pitchFamily="34" charset="0"/>
              </a:rPr>
              <a:t>Recherche et récupération</a:t>
            </a:r>
            <a:r>
              <a:rPr lang="fr-CA" sz="1600" b="0" i="0" u="none" strike="noStrike" dirty="0">
                <a:solidFill>
                  <a:srgbClr val="161616"/>
                </a:solidFill>
                <a:effectLst/>
                <a:latin typeface="Segoe UI" panose="020B0502040204020203" pitchFamily="34" charset="0"/>
              </a:rPr>
              <a:t>. Copilot utilise de puissantes capacités de recherche qui identifient des données et des sources de contenu utiles qui peuvent vous aider.</a:t>
            </a:r>
          </a:p>
          <a:p>
            <a:pPr algn="l"/>
            <a:endParaRPr lang="fr-CA" sz="1600" b="0" i="0" u="none" strike="noStrike" dirty="0">
              <a:solidFill>
                <a:srgbClr val="161616"/>
              </a:solidFill>
              <a:effectLst/>
              <a:latin typeface="Segoe UI" panose="020B0502040204020203" pitchFamily="34" charset="0"/>
            </a:endParaRPr>
          </a:p>
          <a:p>
            <a:pPr algn="l">
              <a:buFont typeface="Arial" panose="020B0604020202020204" pitchFamily="34" charset="0"/>
              <a:buChar char="•"/>
            </a:pPr>
            <a:r>
              <a:rPr lang="fr-CA" sz="1600" b="1" i="0" u="none" strike="noStrike" dirty="0">
                <a:solidFill>
                  <a:srgbClr val="161616"/>
                </a:solidFill>
                <a:effectLst/>
                <a:latin typeface="Segoe UI" panose="020B0502040204020203" pitchFamily="34" charset="0"/>
              </a:rPr>
              <a:t>Phrasé naturel avec de grands modèles de langue</a:t>
            </a:r>
            <a:r>
              <a:rPr lang="fr-CA" sz="1600" b="0" i="0" u="none" strike="noStrike" dirty="0">
                <a:solidFill>
                  <a:srgbClr val="161616"/>
                </a:solidFill>
                <a:effectLst/>
                <a:latin typeface="Segoe UI" panose="020B0502040204020203" pitchFamily="34" charset="0"/>
              </a:rPr>
              <a:t>. Les grands modèles de langage (LLM) fournissent le moteur qui alimente le copilote. Les LLM permettent à Copilot d'élaborer des recommandations formulées naturellement.</a:t>
            </a:r>
          </a:p>
          <a:p>
            <a:pPr algn="l"/>
            <a:endParaRPr lang="fr-CA" sz="1600" b="0" i="0" u="none" strike="noStrike" dirty="0">
              <a:solidFill>
                <a:srgbClr val="161616"/>
              </a:solidFill>
              <a:effectLst/>
              <a:latin typeface="Segoe UI" panose="020B0502040204020203" pitchFamily="34" charset="0"/>
            </a:endParaRPr>
          </a:p>
          <a:p>
            <a:pPr algn="l">
              <a:buFont typeface="Arial" panose="020B0604020202020204" pitchFamily="34" charset="0"/>
              <a:buChar char="•"/>
            </a:pPr>
            <a:r>
              <a:rPr lang="fr-CA" sz="1600" b="1" i="0" u="none" strike="noStrike" dirty="0">
                <a:solidFill>
                  <a:srgbClr val="161616"/>
                </a:solidFill>
                <a:effectLst/>
                <a:latin typeface="Segoe UI" panose="020B0502040204020203" pitchFamily="34" charset="0"/>
              </a:rPr>
              <a:t>Recommandations pour amélioration </a:t>
            </a:r>
            <a:r>
              <a:rPr lang="fr-CA" sz="1600" b="0" i="0" u="none" strike="noStrike" dirty="0">
                <a:solidFill>
                  <a:srgbClr val="161616"/>
                </a:solidFill>
                <a:effectLst/>
                <a:latin typeface="Segoe UI" panose="020B0502040204020203" pitchFamily="34" charset="0"/>
              </a:rPr>
              <a:t>. Il ne s'agit pas de quantité, mais de qualité. </a:t>
            </a:r>
            <a:r>
              <a:rPr lang="fr-CA" sz="1600" dirty="0">
                <a:solidFill>
                  <a:srgbClr val="161616"/>
                </a:solidFill>
                <a:latin typeface="Segoe UI" panose="020B0502040204020203" pitchFamily="34" charset="0"/>
              </a:rPr>
              <a:t>C</a:t>
            </a:r>
            <a:r>
              <a:rPr lang="fr-CA" sz="1600" b="0" i="0" u="none" strike="noStrike" dirty="0">
                <a:solidFill>
                  <a:srgbClr val="161616"/>
                </a:solidFill>
                <a:effectLst/>
                <a:latin typeface="Segoe UI" panose="020B0502040204020203" pitchFamily="34" charset="0"/>
              </a:rPr>
              <a:t>opilote évalue les suggestions potentielles, en les affinant pour une meilleure pertinence et </a:t>
            </a:r>
            <a:r>
              <a:rPr lang="fr-CA" sz="1600" b="0" i="0" u="none" strike="noStrike" dirty="0" err="1">
                <a:solidFill>
                  <a:srgbClr val="161616"/>
                </a:solidFill>
                <a:effectLst/>
                <a:latin typeface="Segoe UI" panose="020B0502040204020203" pitchFamily="34" charset="0"/>
              </a:rPr>
              <a:t>specifité</a:t>
            </a:r>
            <a:r>
              <a:rPr lang="fr-CA" sz="1600" b="0" i="0" u="none" strike="noStrike" dirty="0">
                <a:solidFill>
                  <a:srgbClr val="161616"/>
                </a:solidFill>
                <a:effectLst/>
                <a:latin typeface="Segoe UI" panose="020B0502040204020203" pitchFamily="34" charset="0"/>
              </a:rPr>
              <a:t>.</a:t>
            </a:r>
          </a:p>
          <a:p>
            <a:pPr algn="l"/>
            <a:endParaRPr lang="fr-CA" sz="1400" b="0" i="0" u="none" strike="noStrike" dirty="0">
              <a:solidFill>
                <a:srgbClr val="161616"/>
              </a:solidFill>
              <a:effectLst/>
              <a:latin typeface="Segoe UI" panose="020B0502040204020203" pitchFamily="34" charset="0"/>
            </a:endParaRPr>
          </a:p>
        </p:txBody>
      </p:sp>
      <p:sp>
        <p:nvSpPr>
          <p:cNvPr id="4" name="Autre processus 2">
            <a:extLst>
              <a:ext uri="{FF2B5EF4-FFF2-40B4-BE49-F238E27FC236}">
                <a16:creationId xmlns:a16="http://schemas.microsoft.com/office/drawing/2014/main" id="{449CCB8A-CFBF-688D-2394-3414D99BE5F2}"/>
              </a:ext>
            </a:extLst>
          </p:cNvPr>
          <p:cNvSpPr/>
          <p:nvPr/>
        </p:nvSpPr>
        <p:spPr>
          <a:xfrm rot="20554148">
            <a:off x="217211" y="169126"/>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1</a:t>
            </a:r>
          </a:p>
        </p:txBody>
      </p:sp>
    </p:spTree>
    <p:custDataLst>
      <p:tags r:id="rId1"/>
    </p:custDataLst>
    <p:extLst>
      <p:ext uri="{BB962C8B-B14F-4D97-AF65-F5344CB8AC3E}">
        <p14:creationId xmlns:p14="http://schemas.microsoft.com/office/powerpoint/2010/main" val="8371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154243" y="183769"/>
            <a:ext cx="6887980" cy="954107"/>
          </a:xfrm>
          <a:prstGeom prst="rect">
            <a:avLst/>
          </a:prstGeom>
          <a:noFill/>
          <a:ln>
            <a:noFill/>
          </a:ln>
        </p:spPr>
        <p:txBody>
          <a:bodyPr wrap="square" rtlCol="0">
            <a:spAutoFit/>
          </a:bodyPr>
          <a:lstStyle/>
          <a:p>
            <a:pPr algn="ctr">
              <a:defRPr/>
            </a:pPr>
            <a:r>
              <a:rPr lang="fr-CA" sz="2800" b="1" dirty="0"/>
              <a:t>Meilleures pratiques pour créer des invites </a:t>
            </a:r>
            <a:r>
              <a:rPr lang="fr-FR" sz="2800" b="1" dirty="0">
                <a:ln w="12700">
                  <a:noFill/>
                  <a:prstDash val="solid"/>
                </a:ln>
                <a:solidFill>
                  <a:prstClr val="black"/>
                </a:solidFill>
              </a:rPr>
              <a:t>(prompts)</a:t>
            </a:r>
          </a:p>
        </p:txBody>
      </p:sp>
      <p:graphicFrame>
        <p:nvGraphicFramePr>
          <p:cNvPr id="8" name="Diagramme 7">
            <a:extLst>
              <a:ext uri="{FF2B5EF4-FFF2-40B4-BE49-F238E27FC236}">
                <a16:creationId xmlns:a16="http://schemas.microsoft.com/office/drawing/2014/main" id="{E4692DB7-34E8-0526-32F6-38A87B95D06A}"/>
              </a:ext>
            </a:extLst>
          </p:cNvPr>
          <p:cNvGraphicFramePr/>
          <p:nvPr>
            <p:extLst>
              <p:ext uri="{D42A27DB-BD31-4B8C-83A1-F6EECF244321}">
                <p14:modId xmlns:p14="http://schemas.microsoft.com/office/powerpoint/2010/main" val="3027546192"/>
              </p:ext>
            </p:extLst>
          </p:nvPr>
        </p:nvGraphicFramePr>
        <p:xfrm>
          <a:off x="1862493" y="1637155"/>
          <a:ext cx="5419013" cy="22467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Autre processus 2">
            <a:extLst>
              <a:ext uri="{FF2B5EF4-FFF2-40B4-BE49-F238E27FC236}">
                <a16:creationId xmlns:a16="http://schemas.microsoft.com/office/drawing/2014/main" id="{039C4BD2-9352-54E9-7FFA-7742D32D1465}"/>
              </a:ext>
            </a:extLst>
          </p:cNvPr>
          <p:cNvSpPr/>
          <p:nvPr/>
        </p:nvSpPr>
        <p:spPr>
          <a:xfrm rot="19827497">
            <a:off x="148483" y="29162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1910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31590" y="-4253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555671" y="90062"/>
            <a:ext cx="6113879" cy="523220"/>
          </a:xfrm>
          <a:prstGeom prst="rect">
            <a:avLst/>
          </a:prstGeom>
          <a:noFill/>
          <a:ln>
            <a:noFill/>
          </a:ln>
        </p:spPr>
        <p:txBody>
          <a:bodyPr wrap="square" rtlCol="0">
            <a:spAutoFit/>
          </a:bodyPr>
          <a:lstStyle/>
          <a:p>
            <a:pPr>
              <a:defRPr/>
            </a:pPr>
            <a:r>
              <a:rPr lang="fr-FR" sz="2800" b="1" dirty="0">
                <a:ln w="12700">
                  <a:noFill/>
                  <a:prstDash val="solid"/>
                </a:ln>
                <a:solidFill>
                  <a:prstClr val="black"/>
                </a:solidFill>
              </a:rPr>
              <a:t>Des invites puissantes, en un clic !</a:t>
            </a:r>
          </a:p>
        </p:txBody>
      </p:sp>
      <p:sp>
        <p:nvSpPr>
          <p:cNvPr id="3" name="ZoneTexte 2">
            <a:extLst>
              <a:ext uri="{FF2B5EF4-FFF2-40B4-BE49-F238E27FC236}">
                <a16:creationId xmlns:a16="http://schemas.microsoft.com/office/drawing/2014/main" id="{D0DC0E27-099E-3E64-035C-D473E00DB951}"/>
              </a:ext>
            </a:extLst>
          </p:cNvPr>
          <p:cNvSpPr txBox="1"/>
          <p:nvPr/>
        </p:nvSpPr>
        <p:spPr>
          <a:xfrm>
            <a:off x="250600" y="972162"/>
            <a:ext cx="8642800" cy="1200329"/>
          </a:xfrm>
          <a:prstGeom prst="rect">
            <a:avLst/>
          </a:prstGeom>
          <a:noFill/>
        </p:spPr>
        <p:txBody>
          <a:bodyPr wrap="square" rtlCol="0">
            <a:spAutoFit/>
          </a:bodyPr>
          <a:lstStyle/>
          <a:p>
            <a:pPr marL="285750" indent="-285750">
              <a:buFont typeface="Wingdings" pitchFamily="2" charset="2"/>
              <a:buChar char="Ø"/>
            </a:pPr>
            <a:r>
              <a:rPr lang="fr-CA" b="0" i="0" strike="noStrike" dirty="0">
                <a:solidFill>
                  <a:srgbClr val="161616"/>
                </a:solidFill>
                <a:effectLst/>
                <a:latin typeface="Segoe UI" panose="020B0502040204020203" pitchFamily="34" charset="0"/>
              </a:rPr>
              <a:t>Les invites de Copilot sont des instructions ou des questions que vous utiliserez pour indiquer à Copilot ce que vous avez besoin. </a:t>
            </a:r>
          </a:p>
          <a:p>
            <a:pPr marL="285750" indent="-285750">
              <a:buFont typeface="Wingdings" pitchFamily="2" charset="2"/>
              <a:buChar char="Ø"/>
            </a:pPr>
            <a:r>
              <a:rPr lang="fr-CA" b="0" i="0" strike="noStrike" dirty="0">
                <a:solidFill>
                  <a:srgbClr val="161616"/>
                </a:solidFill>
                <a:effectLst/>
                <a:latin typeface="Segoe UI" panose="020B0502040204020203" pitchFamily="34" charset="0"/>
              </a:rPr>
              <a:t>Les invites peuvent comporter quatre parties : </a:t>
            </a:r>
            <a:r>
              <a:rPr lang="fr-CA" b="1" i="0" strike="noStrike" dirty="0">
                <a:solidFill>
                  <a:srgbClr val="161616"/>
                </a:solidFill>
                <a:effectLst/>
                <a:latin typeface="Segoe UI" panose="020B0502040204020203" pitchFamily="34" charset="0"/>
              </a:rPr>
              <a:t>l'objectif</a:t>
            </a:r>
            <a:r>
              <a:rPr lang="fr-CA" b="0" i="0" strike="noStrike" dirty="0">
                <a:solidFill>
                  <a:srgbClr val="161616"/>
                </a:solidFill>
                <a:effectLst/>
                <a:latin typeface="Segoe UI" panose="020B0502040204020203" pitchFamily="34" charset="0"/>
              </a:rPr>
              <a:t>, </a:t>
            </a:r>
            <a:r>
              <a:rPr lang="fr-CA" b="1" i="0" strike="noStrike" dirty="0">
                <a:solidFill>
                  <a:srgbClr val="161616"/>
                </a:solidFill>
                <a:effectLst/>
                <a:latin typeface="Segoe UI" panose="020B0502040204020203" pitchFamily="34" charset="0"/>
              </a:rPr>
              <a:t>le contexte</a:t>
            </a:r>
            <a:r>
              <a:rPr lang="fr-CA" b="0" i="0" strike="noStrike" dirty="0">
                <a:solidFill>
                  <a:srgbClr val="161616"/>
                </a:solidFill>
                <a:effectLst/>
                <a:latin typeface="Segoe UI" panose="020B0502040204020203" pitchFamily="34" charset="0"/>
              </a:rPr>
              <a:t>, </a:t>
            </a:r>
            <a:r>
              <a:rPr lang="fr-CA" b="1" i="0" strike="noStrike" dirty="0">
                <a:solidFill>
                  <a:srgbClr val="161616"/>
                </a:solidFill>
                <a:effectLst/>
                <a:latin typeface="Segoe UI" panose="020B0502040204020203" pitchFamily="34" charset="0"/>
              </a:rPr>
              <a:t>les attentes </a:t>
            </a:r>
            <a:r>
              <a:rPr lang="fr-CA" b="0" i="0" strike="noStrike" dirty="0">
                <a:solidFill>
                  <a:srgbClr val="161616"/>
                </a:solidFill>
                <a:effectLst/>
                <a:latin typeface="Segoe UI" panose="020B0502040204020203" pitchFamily="34" charset="0"/>
              </a:rPr>
              <a:t>et </a:t>
            </a:r>
            <a:r>
              <a:rPr lang="fr-CA" b="1" i="0" strike="noStrike" dirty="0">
                <a:solidFill>
                  <a:srgbClr val="161616"/>
                </a:solidFill>
                <a:effectLst/>
                <a:latin typeface="Segoe UI" panose="020B0502040204020203" pitchFamily="34" charset="0"/>
              </a:rPr>
              <a:t>la source</a:t>
            </a:r>
            <a:r>
              <a:rPr lang="fr-CA" b="0" i="0" strike="noStrike" dirty="0">
                <a:solidFill>
                  <a:srgbClr val="161616"/>
                </a:solidFill>
                <a:effectLst/>
                <a:latin typeface="Segoe UI" panose="020B0502040204020203" pitchFamily="34" charset="0"/>
              </a:rPr>
              <a:t>, comme le montre l'image suivante : </a:t>
            </a:r>
            <a:endParaRPr lang="fr-CA" sz="1800" b="0" i="0" strike="noStrike" dirty="0">
              <a:solidFill>
                <a:srgbClr val="161616"/>
              </a:solidFill>
              <a:effectLst/>
              <a:latin typeface="Segoe UI" panose="020B0502040204020203" pitchFamily="34" charset="0"/>
            </a:endParaRPr>
          </a:p>
        </p:txBody>
      </p:sp>
      <p:pic>
        <p:nvPicPr>
          <p:cNvPr id="8" name="Image 7">
            <a:extLst>
              <a:ext uri="{FF2B5EF4-FFF2-40B4-BE49-F238E27FC236}">
                <a16:creationId xmlns:a16="http://schemas.microsoft.com/office/drawing/2014/main" id="{AD5EF351-5BB1-1119-9021-B1F61581B8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0336" y="2353864"/>
            <a:ext cx="4863063" cy="17270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a:extLst>
              <a:ext uri="{FF2B5EF4-FFF2-40B4-BE49-F238E27FC236}">
                <a16:creationId xmlns:a16="http://schemas.microsoft.com/office/drawing/2014/main" id="{DB230787-11EA-A9BB-C1C9-9947C2B40380}"/>
              </a:ext>
            </a:extLst>
          </p:cNvPr>
          <p:cNvSpPr txBox="1"/>
          <p:nvPr/>
        </p:nvSpPr>
        <p:spPr>
          <a:xfrm>
            <a:off x="541867" y="2283580"/>
            <a:ext cx="3107266" cy="1815882"/>
          </a:xfrm>
          <a:prstGeom prst="rect">
            <a:avLst/>
          </a:prstGeom>
          <a:noFill/>
        </p:spPr>
        <p:txBody>
          <a:bodyPr wrap="square">
            <a:spAutoFit/>
          </a:bodyPr>
          <a:lstStyle/>
          <a:p>
            <a:r>
              <a:rPr lang="fr-CA" sz="1400" b="0" i="1" u="none" strike="noStrike" dirty="0">
                <a:solidFill>
                  <a:srgbClr val="075DDF"/>
                </a:solidFill>
                <a:effectLst/>
                <a:highlight>
                  <a:srgbClr val="FFFFFF"/>
                </a:highlight>
                <a:latin typeface="Segoe UI" panose="020B0502040204020203" pitchFamily="34" charset="0"/>
              </a:rPr>
              <a:t>Vous pouvez mettre peu ou beaucoup de détails dans une invites, mais tout ce qu'il faut, c'est un </a:t>
            </a:r>
            <a:r>
              <a:rPr lang="fr-CA" sz="1400" b="1" i="1" u="sng" strike="noStrike" dirty="0">
                <a:solidFill>
                  <a:srgbClr val="075DDF"/>
                </a:solidFill>
                <a:effectLst/>
                <a:highlight>
                  <a:srgbClr val="FFFFFF"/>
                </a:highlight>
                <a:latin typeface="Segoe UI" panose="020B0502040204020203" pitchFamily="34" charset="0"/>
              </a:rPr>
              <a:t>objectif clair</a:t>
            </a:r>
            <a:r>
              <a:rPr lang="fr-CA" sz="1400" b="0" i="1" u="none" strike="noStrike" dirty="0">
                <a:solidFill>
                  <a:srgbClr val="075DDF"/>
                </a:solidFill>
                <a:effectLst/>
                <a:highlight>
                  <a:srgbClr val="FFFFFF"/>
                </a:highlight>
                <a:latin typeface="Segoe UI" panose="020B0502040204020203" pitchFamily="34" charset="0"/>
              </a:rPr>
              <a:t>. </a:t>
            </a:r>
          </a:p>
          <a:p>
            <a:r>
              <a:rPr lang="fr-CA" sz="1400" b="0" i="1" u="none" strike="noStrike" dirty="0">
                <a:solidFill>
                  <a:srgbClr val="075DDF"/>
                </a:solidFill>
                <a:effectLst/>
                <a:highlight>
                  <a:srgbClr val="FFFFFF"/>
                </a:highlight>
                <a:latin typeface="Segoe UI" panose="020B0502040204020203" pitchFamily="34" charset="0"/>
              </a:rPr>
              <a:t>Si vous voulez être plus précis, ajoutez les autres parties. </a:t>
            </a:r>
          </a:p>
          <a:p>
            <a:r>
              <a:rPr lang="fr-CA" sz="1400" b="0" i="1" u="none" strike="noStrike" dirty="0">
                <a:solidFill>
                  <a:srgbClr val="075DDF"/>
                </a:solidFill>
                <a:effectLst/>
                <a:highlight>
                  <a:srgbClr val="FFFFFF"/>
                </a:highlight>
                <a:latin typeface="Segoe UI" panose="020B0502040204020203" pitchFamily="34" charset="0"/>
              </a:rPr>
              <a:t>Vous devrez souvent inclure plus qu'un objectif pour obtenir les résultats souhaités. </a:t>
            </a:r>
            <a:endParaRPr lang="fr-FR" sz="1400" i="1" dirty="0">
              <a:solidFill>
                <a:srgbClr val="075DDF"/>
              </a:solidFill>
            </a:endParaRPr>
          </a:p>
        </p:txBody>
      </p:sp>
      <p:sp>
        <p:nvSpPr>
          <p:cNvPr id="4" name="Autre processus 3">
            <a:extLst>
              <a:ext uri="{FF2B5EF4-FFF2-40B4-BE49-F238E27FC236}">
                <a16:creationId xmlns:a16="http://schemas.microsoft.com/office/drawing/2014/main" id="{634BD8B8-3257-91F1-8881-F942CDB17A7F}"/>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58191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31590" y="-4253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38312" y="90062"/>
            <a:ext cx="6113879" cy="523220"/>
          </a:xfrm>
          <a:prstGeom prst="rect">
            <a:avLst/>
          </a:prstGeom>
          <a:noFill/>
          <a:ln>
            <a:noFill/>
          </a:ln>
        </p:spPr>
        <p:txBody>
          <a:bodyPr wrap="square" rtlCol="0">
            <a:spAutoFit/>
          </a:bodyPr>
          <a:lstStyle/>
          <a:p>
            <a:pPr>
              <a:defRPr/>
            </a:pPr>
            <a:r>
              <a:rPr lang="fr-FR" sz="2800" b="1" dirty="0">
                <a:ln w="12700">
                  <a:noFill/>
                  <a:prstDash val="solid"/>
                </a:ln>
                <a:solidFill>
                  <a:prstClr val="black"/>
                </a:solidFill>
              </a:rPr>
              <a:t>Des invites puissantes, en un clic !</a:t>
            </a:r>
          </a:p>
        </p:txBody>
      </p:sp>
      <p:graphicFrame>
        <p:nvGraphicFramePr>
          <p:cNvPr id="11" name="Diagramme 10">
            <a:extLst>
              <a:ext uri="{FF2B5EF4-FFF2-40B4-BE49-F238E27FC236}">
                <a16:creationId xmlns:a16="http://schemas.microsoft.com/office/drawing/2014/main" id="{4990822D-89CC-C071-922C-27B07E62C63B}"/>
              </a:ext>
            </a:extLst>
          </p:cNvPr>
          <p:cNvGraphicFramePr/>
          <p:nvPr>
            <p:extLst>
              <p:ext uri="{D42A27DB-BD31-4B8C-83A1-F6EECF244321}">
                <p14:modId xmlns:p14="http://schemas.microsoft.com/office/powerpoint/2010/main" val="2371034013"/>
              </p:ext>
            </p:extLst>
          </p:nvPr>
        </p:nvGraphicFramePr>
        <p:xfrm>
          <a:off x="242212" y="-99070"/>
          <a:ext cx="6985389" cy="51525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 7">
            <a:extLst>
              <a:ext uri="{FF2B5EF4-FFF2-40B4-BE49-F238E27FC236}">
                <a16:creationId xmlns:a16="http://schemas.microsoft.com/office/drawing/2014/main" id="{AD5EF351-5BB1-1119-9021-B1F61581B8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01837">
            <a:off x="6465016" y="1750616"/>
            <a:ext cx="2742946" cy="9741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ZoneTexte 12">
            <a:extLst>
              <a:ext uri="{FF2B5EF4-FFF2-40B4-BE49-F238E27FC236}">
                <a16:creationId xmlns:a16="http://schemas.microsoft.com/office/drawing/2014/main" id="{1D4F342D-987A-8580-504F-35EC947A0E9E}"/>
              </a:ext>
            </a:extLst>
          </p:cNvPr>
          <p:cNvSpPr txBox="1"/>
          <p:nvPr/>
        </p:nvSpPr>
        <p:spPr>
          <a:xfrm>
            <a:off x="286921" y="2788432"/>
            <a:ext cx="6940680" cy="1569660"/>
          </a:xfrm>
          <a:prstGeom prst="rect">
            <a:avLst/>
          </a:prstGeom>
          <a:noFill/>
        </p:spPr>
        <p:txBody>
          <a:bodyPr wrap="square">
            <a:spAutoFit/>
          </a:bodyPr>
          <a:lstStyle/>
          <a:p>
            <a:pPr marL="285750" indent="-285750" algn="l">
              <a:buFont typeface="Arial" panose="020B0604020202020204" pitchFamily="34" charset="0"/>
              <a:buChar char="•"/>
            </a:pPr>
            <a:r>
              <a:rPr lang="fr-CA" sz="1600" b="0" i="1" u="none" strike="noStrike" dirty="0">
                <a:solidFill>
                  <a:schemeClr val="accent6">
                    <a:lumMod val="75000"/>
                  </a:schemeClr>
                </a:solidFill>
                <a:effectLst/>
                <a:latin typeface="Consolas" panose="020B0609020204030204" pitchFamily="49" charset="0"/>
              </a:rPr>
              <a:t>Rédiger les grandes lignes d'un manuel de formation sur la gestion du temps. Notre audience est composée de professionnels qui travaillent dans un environnement hybride et qui doivent constamment participer à des réunions virtuelles et respecter des délais. Le ton du document sera amical et suggestif.</a:t>
            </a:r>
            <a:endParaRPr lang="fr-CA" sz="1600" b="0" i="1" u="none" strike="noStrike" dirty="0">
              <a:solidFill>
                <a:schemeClr val="accent6">
                  <a:lumMod val="75000"/>
                </a:schemeClr>
              </a:solidFill>
              <a:effectLst/>
              <a:latin typeface="Segoe UI" panose="020B0502040204020203" pitchFamily="34" charset="0"/>
            </a:endParaRPr>
          </a:p>
        </p:txBody>
      </p:sp>
      <p:sp>
        <p:nvSpPr>
          <p:cNvPr id="3" name="Autre processus 2">
            <a:extLst>
              <a:ext uri="{FF2B5EF4-FFF2-40B4-BE49-F238E27FC236}">
                <a16:creationId xmlns:a16="http://schemas.microsoft.com/office/drawing/2014/main" id="{E6AA0963-76A4-D782-8548-0831F8067AE2}"/>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92219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31590" y="-4253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518191" y="90062"/>
            <a:ext cx="6113879" cy="523220"/>
          </a:xfrm>
          <a:prstGeom prst="rect">
            <a:avLst/>
          </a:prstGeom>
          <a:noFill/>
          <a:ln>
            <a:noFill/>
          </a:ln>
        </p:spPr>
        <p:txBody>
          <a:bodyPr wrap="square" rtlCol="0">
            <a:spAutoFit/>
          </a:bodyPr>
          <a:lstStyle/>
          <a:p>
            <a:pPr>
              <a:defRPr/>
            </a:pPr>
            <a:r>
              <a:rPr lang="fr-FR" sz="2800" b="1" dirty="0">
                <a:ln w="12700">
                  <a:noFill/>
                  <a:prstDash val="solid"/>
                </a:ln>
                <a:solidFill>
                  <a:prstClr val="black"/>
                </a:solidFill>
              </a:rPr>
              <a:t>Des invites puissantes, en un clic !</a:t>
            </a:r>
          </a:p>
        </p:txBody>
      </p:sp>
      <p:sp>
        <p:nvSpPr>
          <p:cNvPr id="13" name="ZoneTexte 12">
            <a:extLst>
              <a:ext uri="{FF2B5EF4-FFF2-40B4-BE49-F238E27FC236}">
                <a16:creationId xmlns:a16="http://schemas.microsoft.com/office/drawing/2014/main" id="{1D4F342D-987A-8580-504F-35EC947A0E9E}"/>
              </a:ext>
            </a:extLst>
          </p:cNvPr>
          <p:cNvSpPr txBox="1"/>
          <p:nvPr/>
        </p:nvSpPr>
        <p:spPr>
          <a:xfrm>
            <a:off x="319838" y="2009553"/>
            <a:ext cx="8527470" cy="2062103"/>
          </a:xfrm>
          <a:prstGeom prst="rect">
            <a:avLst/>
          </a:prstGeom>
          <a:noFill/>
          <a:ln w="19050">
            <a:solidFill>
              <a:schemeClr val="accent6"/>
            </a:solidFill>
          </a:ln>
        </p:spPr>
        <p:txBody>
          <a:bodyPr wrap="square">
            <a:spAutoFit/>
          </a:bodyPr>
          <a:lstStyle/>
          <a:p>
            <a:pPr algn="l"/>
            <a:r>
              <a:rPr lang="fr-CA" sz="1600" b="1" i="0" u="none" strike="noStrike" dirty="0">
                <a:effectLst/>
                <a:latin typeface="Segoe UI" panose="020B0502040204020203" pitchFamily="34" charset="0"/>
              </a:rPr>
              <a:t>Vous souhaitez créer une présentation sur la gestion du temps ? </a:t>
            </a:r>
          </a:p>
          <a:p>
            <a:pPr algn="l"/>
            <a:r>
              <a:rPr lang="fr-CA" sz="1600" b="0" i="0" u="none" strike="noStrike" dirty="0">
                <a:effectLst/>
                <a:latin typeface="Segoe UI" panose="020B0502040204020203" pitchFamily="34" charset="0"/>
              </a:rPr>
              <a:t>Essayez cette invite avec Copilot dans PowerPoint :  </a:t>
            </a:r>
          </a:p>
          <a:p>
            <a:pPr algn="l"/>
            <a:r>
              <a:rPr lang="fr-CA" sz="1600" b="0" u="none" strike="noStrike" dirty="0">
                <a:solidFill>
                  <a:schemeClr val="accent6">
                    <a:lumMod val="75000"/>
                  </a:schemeClr>
                </a:solidFill>
                <a:effectLst/>
                <a:latin typeface="Consolas" panose="020B0609020204030204" pitchFamily="49" charset="0"/>
              </a:rPr>
              <a:t>Créer une courte présentation sur la gestion du temps.</a:t>
            </a:r>
          </a:p>
          <a:p>
            <a:pPr algn="l"/>
            <a:r>
              <a:rPr lang="fr-CA" sz="1600" b="0" u="none" strike="noStrike" dirty="0">
                <a:solidFill>
                  <a:schemeClr val="accent6">
                    <a:lumMod val="75000"/>
                  </a:schemeClr>
                </a:solidFill>
                <a:effectLst/>
                <a:latin typeface="Consolas" panose="020B0609020204030204" pitchFamily="49" charset="0"/>
              </a:rPr>
              <a:t> </a:t>
            </a:r>
            <a:endParaRPr lang="fr-CA" sz="1600" b="0" u="none" strike="noStrike" dirty="0">
              <a:solidFill>
                <a:schemeClr val="accent6">
                  <a:lumMod val="75000"/>
                </a:schemeClr>
              </a:solidFill>
              <a:effectLst/>
              <a:latin typeface="Segoe UI" panose="020B0502040204020203" pitchFamily="34" charset="0"/>
            </a:endParaRPr>
          </a:p>
          <a:p>
            <a:pPr algn="l"/>
            <a:r>
              <a:rPr lang="fr-CA" sz="1600" b="1" i="0" u="none" strike="noStrike" dirty="0">
                <a:effectLst/>
                <a:latin typeface="Segoe UI" panose="020B0502040204020203" pitchFamily="34" charset="0"/>
              </a:rPr>
              <a:t>Vous souhaitez rédiger une réponse à un courriel annonçant le lancement d'un projet ? </a:t>
            </a:r>
            <a:r>
              <a:rPr lang="fr-CA" sz="1600" b="0" i="0" u="none" strike="noStrike" dirty="0">
                <a:effectLst/>
                <a:latin typeface="Segoe UI" panose="020B0502040204020203" pitchFamily="34" charset="0"/>
              </a:rPr>
              <a:t>Essayez cette invite avec Copilot dans Outlook : </a:t>
            </a:r>
          </a:p>
          <a:p>
            <a:pPr algn="l"/>
            <a:r>
              <a:rPr lang="fr-CA" sz="1600" b="0" i="0" u="none" strike="noStrike" dirty="0">
                <a:solidFill>
                  <a:schemeClr val="accent6">
                    <a:lumMod val="75000"/>
                  </a:schemeClr>
                </a:solidFill>
                <a:effectLst/>
                <a:latin typeface="Consolas" panose="020B0609020204030204" pitchFamily="49" charset="0"/>
              </a:rPr>
              <a:t>Rédigez un courriel pour féliciter le chef de projet et l'équipe pour le lancement du projet. </a:t>
            </a:r>
            <a:endParaRPr lang="fr-CA" sz="1600" b="0" i="0" u="none" strike="noStrike" dirty="0">
              <a:solidFill>
                <a:schemeClr val="accent6">
                  <a:lumMod val="75000"/>
                </a:schemeClr>
              </a:solidFill>
              <a:effectLst/>
              <a:latin typeface="Segoe UI" panose="020B0502040204020203" pitchFamily="34" charset="0"/>
            </a:endParaRPr>
          </a:p>
        </p:txBody>
      </p:sp>
      <p:sp>
        <p:nvSpPr>
          <p:cNvPr id="4" name="ZoneTexte 3">
            <a:extLst>
              <a:ext uri="{FF2B5EF4-FFF2-40B4-BE49-F238E27FC236}">
                <a16:creationId xmlns:a16="http://schemas.microsoft.com/office/drawing/2014/main" id="{FB0B5F9D-D255-BD15-0939-EC9CB9328421}"/>
              </a:ext>
            </a:extLst>
          </p:cNvPr>
          <p:cNvSpPr txBox="1"/>
          <p:nvPr/>
        </p:nvSpPr>
        <p:spPr>
          <a:xfrm>
            <a:off x="201860" y="772616"/>
            <a:ext cx="8059638" cy="646331"/>
          </a:xfrm>
          <a:prstGeom prst="rect">
            <a:avLst/>
          </a:prstGeom>
          <a:noFill/>
        </p:spPr>
        <p:txBody>
          <a:bodyPr wrap="square">
            <a:spAutoFit/>
          </a:bodyPr>
          <a:lstStyle/>
          <a:p>
            <a:pPr marL="285750" indent="-285750">
              <a:buFont typeface="Wingdings" pitchFamily="2" charset="2"/>
              <a:buChar char="Ø"/>
            </a:pPr>
            <a:r>
              <a:rPr lang="fr-CA" dirty="0">
                <a:solidFill>
                  <a:srgbClr val="1E1E1E"/>
                </a:solidFill>
                <a:highlight>
                  <a:srgbClr val="FFFFFF"/>
                </a:highlight>
                <a:latin typeface="Segoe UI" panose="020B0502040204020203" pitchFamily="34" charset="0"/>
              </a:rPr>
              <a:t>À l’aide de</a:t>
            </a:r>
            <a:r>
              <a:rPr lang="fr-CA" b="0" i="0" u="none" strike="noStrike" dirty="0">
                <a:solidFill>
                  <a:srgbClr val="1E1E1E"/>
                </a:solidFill>
                <a:effectLst/>
                <a:highlight>
                  <a:srgbClr val="FFFFFF"/>
                </a:highlight>
                <a:latin typeface="Segoe UI" panose="020B0502040204020203" pitchFamily="34" charset="0"/>
              </a:rPr>
              <a:t> Copilot, vous pouvez </a:t>
            </a:r>
            <a:r>
              <a:rPr lang="fr-CA" b="1" i="0" u="none" strike="noStrike" dirty="0">
                <a:solidFill>
                  <a:srgbClr val="1E1E1E"/>
                </a:solidFill>
                <a:effectLst/>
                <a:highlight>
                  <a:srgbClr val="FFFFFF"/>
                </a:highlight>
                <a:latin typeface="Segoe UI" panose="020B0502040204020203" pitchFamily="34" charset="0"/>
              </a:rPr>
              <a:t>créer ou modifier du contenu, poser des questions, résumer des informations et rattraper votre retard</a:t>
            </a:r>
            <a:r>
              <a:rPr lang="fr-CA" b="0" i="0" u="none" strike="noStrike" dirty="0">
                <a:solidFill>
                  <a:srgbClr val="1E1E1E"/>
                </a:solidFill>
                <a:effectLst/>
                <a:highlight>
                  <a:srgbClr val="FFFFFF"/>
                </a:highlight>
                <a:latin typeface="Segoe UI" panose="020B0502040204020203" pitchFamily="34" charset="0"/>
              </a:rPr>
              <a:t>. </a:t>
            </a:r>
            <a:endParaRPr lang="fr-FR" dirty="0"/>
          </a:p>
        </p:txBody>
      </p:sp>
      <p:sp>
        <p:nvSpPr>
          <p:cNvPr id="6" name="Autre processus 5">
            <a:extLst>
              <a:ext uri="{FF2B5EF4-FFF2-40B4-BE49-F238E27FC236}">
                <a16:creationId xmlns:a16="http://schemas.microsoft.com/office/drawing/2014/main" id="{B9954712-FE59-7E5B-51EF-AF0EE341298A}"/>
              </a:ext>
            </a:extLst>
          </p:cNvPr>
          <p:cNvSpPr/>
          <p:nvPr/>
        </p:nvSpPr>
        <p:spPr>
          <a:xfrm>
            <a:off x="319838" y="1635363"/>
            <a:ext cx="1183010"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CRÉER</a:t>
            </a:r>
          </a:p>
        </p:txBody>
      </p:sp>
      <p:sp>
        <p:nvSpPr>
          <p:cNvPr id="3" name="Autre processus 2">
            <a:extLst>
              <a:ext uri="{FF2B5EF4-FFF2-40B4-BE49-F238E27FC236}">
                <a16:creationId xmlns:a16="http://schemas.microsoft.com/office/drawing/2014/main" id="{EBB8CD21-2A31-B671-CE54-515AE5B53927}"/>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652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31590" y="-4253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405767" y="90062"/>
            <a:ext cx="6113879" cy="523220"/>
          </a:xfrm>
          <a:prstGeom prst="rect">
            <a:avLst/>
          </a:prstGeom>
          <a:noFill/>
          <a:ln>
            <a:noFill/>
          </a:ln>
        </p:spPr>
        <p:txBody>
          <a:bodyPr wrap="square" rtlCol="0">
            <a:spAutoFit/>
          </a:bodyPr>
          <a:lstStyle/>
          <a:p>
            <a:pPr>
              <a:defRPr/>
            </a:pPr>
            <a:r>
              <a:rPr lang="fr-FR" sz="2800" b="1" dirty="0">
                <a:ln w="12700">
                  <a:noFill/>
                  <a:prstDash val="solid"/>
                </a:ln>
                <a:solidFill>
                  <a:prstClr val="black"/>
                </a:solidFill>
              </a:rPr>
              <a:t>Des invites puissantes, en un clic !</a:t>
            </a:r>
          </a:p>
        </p:txBody>
      </p:sp>
      <p:sp>
        <p:nvSpPr>
          <p:cNvPr id="13" name="ZoneTexte 12">
            <a:extLst>
              <a:ext uri="{FF2B5EF4-FFF2-40B4-BE49-F238E27FC236}">
                <a16:creationId xmlns:a16="http://schemas.microsoft.com/office/drawing/2014/main" id="{1D4F342D-987A-8580-504F-35EC947A0E9E}"/>
              </a:ext>
            </a:extLst>
          </p:cNvPr>
          <p:cNvSpPr txBox="1"/>
          <p:nvPr/>
        </p:nvSpPr>
        <p:spPr>
          <a:xfrm>
            <a:off x="308265" y="1793137"/>
            <a:ext cx="4168319" cy="2800767"/>
          </a:xfrm>
          <a:prstGeom prst="rect">
            <a:avLst/>
          </a:prstGeom>
          <a:noFill/>
          <a:ln w="19050">
            <a:solidFill>
              <a:schemeClr val="accent6"/>
            </a:solidFill>
          </a:ln>
        </p:spPr>
        <p:txBody>
          <a:bodyPr wrap="square">
            <a:spAutoFit/>
          </a:bodyPr>
          <a:lstStyle/>
          <a:p>
            <a:r>
              <a:rPr lang="fr-CA" sz="1600" b="1" i="0" u="none" strike="noStrike" dirty="0">
                <a:effectLst/>
                <a:latin typeface="Segoe UI" panose="020B0502040204020203" pitchFamily="34" charset="0"/>
              </a:rPr>
              <a:t>Vous prévoyez un voyage ? </a:t>
            </a:r>
          </a:p>
          <a:p>
            <a:r>
              <a:rPr lang="fr-CA" sz="1600" b="0" i="0" u="none" strike="noStrike" dirty="0">
                <a:effectLst/>
                <a:latin typeface="Segoe UI" panose="020B0502040204020203" pitchFamily="34" charset="0"/>
              </a:rPr>
              <a:t>Vous pouvez demander à Copilot : </a:t>
            </a:r>
          </a:p>
          <a:p>
            <a:r>
              <a:rPr lang="fr-CA" sz="1600" dirty="0">
                <a:solidFill>
                  <a:schemeClr val="accent6">
                    <a:lumMod val="75000"/>
                  </a:schemeClr>
                </a:solidFill>
                <a:latin typeface="Consolas" panose="020B0609020204030204" pitchFamily="49" charset="0"/>
              </a:rPr>
              <a:t>« Donnez-moi des idées pour une excursion de 3 jours à Hawaï.»</a:t>
            </a:r>
          </a:p>
          <a:p>
            <a:pPr algn="l"/>
            <a:r>
              <a:rPr lang="fr-CA" sz="1600" b="0" u="none" strike="noStrike" dirty="0">
                <a:solidFill>
                  <a:schemeClr val="accent6">
                    <a:lumMod val="75000"/>
                  </a:schemeClr>
                </a:solidFill>
                <a:effectLst/>
                <a:latin typeface="Consolas" panose="020B0609020204030204" pitchFamily="49" charset="0"/>
              </a:rPr>
              <a:t> </a:t>
            </a:r>
            <a:endParaRPr lang="fr-CA" sz="1600" b="0" u="none" strike="noStrike" dirty="0">
              <a:solidFill>
                <a:schemeClr val="accent6">
                  <a:lumMod val="75000"/>
                </a:schemeClr>
              </a:solidFill>
              <a:effectLst/>
              <a:latin typeface="Segoe UI" panose="020B0502040204020203" pitchFamily="34" charset="0"/>
            </a:endParaRPr>
          </a:p>
          <a:p>
            <a:r>
              <a:rPr lang="fr-CA" sz="1600" b="1" i="0" u="none" strike="noStrike" dirty="0">
                <a:effectLst/>
                <a:latin typeface="Segoe UI" panose="020B0502040204020203" pitchFamily="34" charset="0"/>
              </a:rPr>
              <a:t>Si vous êtes un chef d'équipe et que vous souhaitez impliquer les membres de votre équipe, </a:t>
            </a:r>
            <a:r>
              <a:rPr lang="fr-CA" sz="1600" i="0" u="none" strike="noStrike" dirty="0">
                <a:effectLst/>
                <a:latin typeface="Segoe UI" panose="020B0502040204020203" pitchFamily="34" charset="0"/>
              </a:rPr>
              <a:t>demandez à Copilot ? </a:t>
            </a:r>
          </a:p>
          <a:p>
            <a:r>
              <a:rPr lang="fr-CA" sz="1600" dirty="0">
                <a:solidFill>
                  <a:schemeClr val="accent6">
                    <a:lumMod val="75000"/>
                  </a:schemeClr>
                </a:solidFill>
                <a:latin typeface="Consolas" panose="020B0609020204030204" pitchFamily="49" charset="0"/>
              </a:rPr>
              <a:t>« Donnez-moi des idées d'activités de renforcement de l'esprit d'équipe. » </a:t>
            </a:r>
          </a:p>
        </p:txBody>
      </p:sp>
      <p:sp>
        <p:nvSpPr>
          <p:cNvPr id="4" name="ZoneTexte 3">
            <a:extLst>
              <a:ext uri="{FF2B5EF4-FFF2-40B4-BE49-F238E27FC236}">
                <a16:creationId xmlns:a16="http://schemas.microsoft.com/office/drawing/2014/main" id="{FB0B5F9D-D255-BD15-0939-EC9CB9328421}"/>
              </a:ext>
            </a:extLst>
          </p:cNvPr>
          <p:cNvSpPr txBox="1"/>
          <p:nvPr/>
        </p:nvSpPr>
        <p:spPr>
          <a:xfrm>
            <a:off x="201860" y="772616"/>
            <a:ext cx="8059638" cy="646331"/>
          </a:xfrm>
          <a:prstGeom prst="rect">
            <a:avLst/>
          </a:prstGeom>
          <a:noFill/>
        </p:spPr>
        <p:txBody>
          <a:bodyPr wrap="square">
            <a:spAutoFit/>
          </a:bodyPr>
          <a:lstStyle/>
          <a:p>
            <a:pPr marL="285750" indent="-285750">
              <a:buFont typeface="Wingdings" pitchFamily="2" charset="2"/>
              <a:buChar char="Ø"/>
            </a:pPr>
            <a:r>
              <a:rPr lang="fr-CA" dirty="0">
                <a:solidFill>
                  <a:srgbClr val="1E1E1E"/>
                </a:solidFill>
                <a:highlight>
                  <a:srgbClr val="FFFFFF"/>
                </a:highlight>
                <a:latin typeface="Segoe UI" panose="020B0502040204020203" pitchFamily="34" charset="0"/>
              </a:rPr>
              <a:t>À l’aide de</a:t>
            </a:r>
            <a:r>
              <a:rPr lang="fr-CA" b="0" i="0" u="none" strike="noStrike" dirty="0">
                <a:solidFill>
                  <a:srgbClr val="1E1E1E"/>
                </a:solidFill>
                <a:effectLst/>
                <a:highlight>
                  <a:srgbClr val="FFFFFF"/>
                </a:highlight>
                <a:latin typeface="Segoe UI" panose="020B0502040204020203" pitchFamily="34" charset="0"/>
              </a:rPr>
              <a:t> Copilot, vous pouvez </a:t>
            </a:r>
            <a:r>
              <a:rPr lang="fr-CA" b="1" i="0" u="none" strike="noStrike" dirty="0">
                <a:solidFill>
                  <a:srgbClr val="1E1E1E"/>
                </a:solidFill>
                <a:effectLst/>
                <a:highlight>
                  <a:srgbClr val="FFFFFF"/>
                </a:highlight>
                <a:latin typeface="Segoe UI" panose="020B0502040204020203" pitchFamily="34" charset="0"/>
              </a:rPr>
              <a:t>créer ou modifier du contenu, poser des questions, résumer des informations et rattraper votre retard</a:t>
            </a:r>
            <a:r>
              <a:rPr lang="fr-CA" b="0" i="0" u="none" strike="noStrike" dirty="0">
                <a:solidFill>
                  <a:srgbClr val="1E1E1E"/>
                </a:solidFill>
                <a:effectLst/>
                <a:highlight>
                  <a:srgbClr val="FFFFFF"/>
                </a:highlight>
                <a:latin typeface="Segoe UI" panose="020B0502040204020203" pitchFamily="34" charset="0"/>
              </a:rPr>
              <a:t>. </a:t>
            </a:r>
            <a:endParaRPr lang="fr-FR" dirty="0"/>
          </a:p>
        </p:txBody>
      </p:sp>
      <p:sp>
        <p:nvSpPr>
          <p:cNvPr id="6" name="Autre processus 5">
            <a:extLst>
              <a:ext uri="{FF2B5EF4-FFF2-40B4-BE49-F238E27FC236}">
                <a16:creationId xmlns:a16="http://schemas.microsoft.com/office/drawing/2014/main" id="{B9954712-FE59-7E5B-51EF-AF0EE341298A}"/>
              </a:ext>
            </a:extLst>
          </p:cNvPr>
          <p:cNvSpPr/>
          <p:nvPr/>
        </p:nvSpPr>
        <p:spPr>
          <a:xfrm>
            <a:off x="308265" y="1418947"/>
            <a:ext cx="16441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DEMANDER</a:t>
            </a:r>
          </a:p>
        </p:txBody>
      </p:sp>
      <p:sp>
        <p:nvSpPr>
          <p:cNvPr id="9" name="ZoneTexte 8">
            <a:extLst>
              <a:ext uri="{FF2B5EF4-FFF2-40B4-BE49-F238E27FC236}">
                <a16:creationId xmlns:a16="http://schemas.microsoft.com/office/drawing/2014/main" id="{E8EEE019-221E-1185-EB9C-F324EF620886}"/>
              </a:ext>
            </a:extLst>
          </p:cNvPr>
          <p:cNvSpPr txBox="1"/>
          <p:nvPr/>
        </p:nvSpPr>
        <p:spPr>
          <a:xfrm>
            <a:off x="4706661" y="1786512"/>
            <a:ext cx="4254459" cy="2800767"/>
          </a:xfrm>
          <a:prstGeom prst="rect">
            <a:avLst/>
          </a:prstGeom>
          <a:noFill/>
          <a:ln w="19050">
            <a:solidFill>
              <a:schemeClr val="accent6"/>
            </a:solidFill>
          </a:ln>
        </p:spPr>
        <p:txBody>
          <a:bodyPr wrap="square">
            <a:spAutoFit/>
          </a:bodyPr>
          <a:lstStyle/>
          <a:p>
            <a:r>
              <a:rPr lang="fr-CA" sz="1600" b="1" i="0" u="none" strike="noStrike" dirty="0">
                <a:effectLst/>
                <a:latin typeface="Segoe UI" panose="020B0502040204020203" pitchFamily="34" charset="0"/>
              </a:rPr>
              <a:t>Dans Word, vous pouvez demander à Copilot de modifier un paragraphe </a:t>
            </a:r>
            <a:r>
              <a:rPr lang="fr-CA" sz="1600" i="0" u="none" strike="noStrike" dirty="0">
                <a:effectLst/>
                <a:latin typeface="Segoe UI" panose="020B0502040204020203" pitchFamily="34" charset="0"/>
              </a:rPr>
              <a:t>en sélectionnant le paragraphe et en choisissant l’icône Copilot pour </a:t>
            </a:r>
            <a:r>
              <a:rPr lang="fr-CA" sz="1600" b="0" i="0" u="none" strike="noStrike" dirty="0">
                <a:solidFill>
                  <a:schemeClr val="accent6">
                    <a:lumMod val="75000"/>
                  </a:schemeClr>
                </a:solidFill>
                <a:effectLst/>
                <a:highlight>
                  <a:srgbClr val="FFFFFF"/>
                </a:highlight>
                <a:latin typeface="Segoe UI" panose="020B0502040204020203" pitchFamily="34" charset="0"/>
              </a:rPr>
              <a:t>« </a:t>
            </a:r>
            <a:r>
              <a:rPr lang="fr-CA" sz="1600" b="0" i="0" u="none" strike="noStrike" dirty="0">
                <a:solidFill>
                  <a:schemeClr val="accent6">
                    <a:lumMod val="75000"/>
                  </a:schemeClr>
                </a:solidFill>
                <a:effectLst/>
                <a:latin typeface="Consolas" panose="020B0609020204030204" pitchFamily="49" charset="0"/>
              </a:rPr>
              <a:t>Réécrire avec Copilot. »</a:t>
            </a:r>
            <a:r>
              <a:rPr lang="fr-CA" sz="1600" b="0" i="0" u="none" strike="noStrike" dirty="0">
                <a:solidFill>
                  <a:schemeClr val="accent6">
                    <a:lumMod val="75000"/>
                  </a:schemeClr>
                </a:solidFill>
                <a:effectLst/>
                <a:highlight>
                  <a:srgbClr val="FFFFFF"/>
                </a:highlight>
                <a:latin typeface="Segoe UI" panose="020B0502040204020203" pitchFamily="34" charset="0"/>
              </a:rPr>
              <a:t>  </a:t>
            </a:r>
            <a:endParaRPr lang="fr-CA" sz="1600" i="0" u="none" strike="noStrike" dirty="0">
              <a:solidFill>
                <a:schemeClr val="accent6">
                  <a:lumMod val="75000"/>
                </a:schemeClr>
              </a:solidFill>
              <a:effectLst/>
              <a:latin typeface="Segoe UI" panose="020B0502040204020203" pitchFamily="34" charset="0"/>
            </a:endParaRPr>
          </a:p>
          <a:p>
            <a:pPr algn="l"/>
            <a:r>
              <a:rPr lang="fr-CA" sz="1600" b="0" u="none" strike="noStrike" dirty="0">
                <a:solidFill>
                  <a:schemeClr val="accent6">
                    <a:lumMod val="75000"/>
                  </a:schemeClr>
                </a:solidFill>
                <a:effectLst/>
                <a:latin typeface="Consolas" panose="020B0609020204030204" pitchFamily="49" charset="0"/>
              </a:rPr>
              <a:t> </a:t>
            </a:r>
            <a:endParaRPr lang="fr-CA" sz="1600" b="0" u="none" strike="noStrike" dirty="0">
              <a:solidFill>
                <a:schemeClr val="accent6">
                  <a:lumMod val="75000"/>
                </a:schemeClr>
              </a:solidFill>
              <a:effectLst/>
              <a:latin typeface="Segoe UI" panose="020B0502040204020203" pitchFamily="34" charset="0"/>
            </a:endParaRPr>
          </a:p>
          <a:p>
            <a:r>
              <a:rPr lang="fr-CA" sz="1600" b="1" dirty="0">
                <a:latin typeface="Segoe UI" panose="020B0502040204020203" pitchFamily="34" charset="0"/>
              </a:rPr>
              <a:t>Autres exemples d’invites :</a:t>
            </a:r>
          </a:p>
          <a:p>
            <a:r>
              <a:rPr lang="fr-CA" sz="1600" dirty="0">
                <a:solidFill>
                  <a:schemeClr val="accent6">
                    <a:lumMod val="75000"/>
                  </a:schemeClr>
                </a:solidFill>
                <a:latin typeface="Consolas" panose="020B0609020204030204" pitchFamily="49" charset="0"/>
              </a:rPr>
              <a:t>« Créez un plan de cours de formation sur un sujet spécifique»</a:t>
            </a:r>
          </a:p>
          <a:p>
            <a:r>
              <a:rPr lang="fr-CA" sz="1600" dirty="0">
                <a:solidFill>
                  <a:schemeClr val="accent6">
                    <a:lumMod val="75000"/>
                  </a:schemeClr>
                </a:solidFill>
                <a:latin typeface="Consolas" panose="020B0609020204030204" pitchFamily="49" charset="0"/>
              </a:rPr>
              <a:t>« Créer une présentation dans </a:t>
            </a:r>
            <a:r>
              <a:rPr lang="fr-CA" sz="1600" dirty="0" err="1">
                <a:solidFill>
                  <a:schemeClr val="accent6">
                    <a:lumMod val="75000"/>
                  </a:schemeClr>
                </a:solidFill>
                <a:latin typeface="Consolas" panose="020B0609020204030204" pitchFamily="49" charset="0"/>
              </a:rPr>
              <a:t>powerpoint</a:t>
            </a:r>
            <a:r>
              <a:rPr lang="fr-CA" sz="1600" dirty="0">
                <a:solidFill>
                  <a:schemeClr val="accent6">
                    <a:lumMod val="75000"/>
                  </a:schemeClr>
                </a:solidFill>
                <a:latin typeface="Consolas" panose="020B0609020204030204" pitchFamily="49" charset="0"/>
              </a:rPr>
              <a:t> sur un sujet donné. » </a:t>
            </a:r>
          </a:p>
        </p:txBody>
      </p:sp>
      <p:sp>
        <p:nvSpPr>
          <p:cNvPr id="10" name="Autre processus 9">
            <a:extLst>
              <a:ext uri="{FF2B5EF4-FFF2-40B4-BE49-F238E27FC236}">
                <a16:creationId xmlns:a16="http://schemas.microsoft.com/office/drawing/2014/main" id="{0D33F994-A86B-134D-118F-2E66106836C2}"/>
              </a:ext>
            </a:extLst>
          </p:cNvPr>
          <p:cNvSpPr/>
          <p:nvPr/>
        </p:nvSpPr>
        <p:spPr>
          <a:xfrm>
            <a:off x="4706661" y="1412322"/>
            <a:ext cx="16441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MODIFIER</a:t>
            </a:r>
          </a:p>
        </p:txBody>
      </p:sp>
      <p:sp>
        <p:nvSpPr>
          <p:cNvPr id="3" name="Autre processus 2">
            <a:extLst>
              <a:ext uri="{FF2B5EF4-FFF2-40B4-BE49-F238E27FC236}">
                <a16:creationId xmlns:a16="http://schemas.microsoft.com/office/drawing/2014/main" id="{E2DC6D98-3606-07E0-EC93-2A46525AB75D}"/>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22458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284808" y="90062"/>
            <a:ext cx="6929802"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Savoir dialoguer avec l’Intelligence artificielle </a:t>
            </a:r>
          </a:p>
        </p:txBody>
      </p:sp>
      <p:sp>
        <p:nvSpPr>
          <p:cNvPr id="3" name="Rectangle : coins arrondis 2">
            <a:extLst>
              <a:ext uri="{FF2B5EF4-FFF2-40B4-BE49-F238E27FC236}">
                <a16:creationId xmlns:a16="http://schemas.microsoft.com/office/drawing/2014/main" id="{6CE458E4-0730-626C-320B-396FB770CCCB}"/>
              </a:ext>
            </a:extLst>
          </p:cNvPr>
          <p:cNvSpPr/>
          <p:nvPr/>
        </p:nvSpPr>
        <p:spPr>
          <a:xfrm>
            <a:off x="606416" y="807818"/>
            <a:ext cx="3327632" cy="4136864"/>
          </a:xfrm>
          <a:prstGeom prst="roundRect">
            <a:avLst/>
          </a:prstGeom>
          <a:noFill/>
          <a:ln w="57150">
            <a:solidFill>
              <a:srgbClr val="9437FF"/>
            </a:solidFill>
          </a:ln>
          <a:effectLst>
            <a:outerShdw blurRad="50800" dist="38100" dir="13500000" algn="br" rotWithShape="0">
              <a:srgbClr val="00FDFF">
                <a:alpha val="40000"/>
              </a:srgbClr>
            </a:outerShdw>
          </a:effectLst>
          <a:scene3d>
            <a:camera prst="orthographicFront"/>
            <a:lightRig rig="sunrise" dir="t"/>
          </a:scene3d>
          <a:sp3d prstMaterial="fla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rtlCol="0" anchor="ctr" anchorCtr="0">
            <a:noAutofit/>
          </a:bodyPr>
          <a:lstStyle/>
          <a:p>
            <a:pPr algn="ctr" defTabSz="622300">
              <a:lnSpc>
                <a:spcPct val="90000"/>
              </a:lnSpc>
              <a:spcBef>
                <a:spcPct val="0"/>
              </a:spcBef>
              <a:spcAft>
                <a:spcPct val="35000"/>
              </a:spcAft>
            </a:pPr>
            <a:endParaRPr lang="fr-FR" sz="1400" b="1" kern="1200" dirty="0">
              <a:solidFill>
                <a:schemeClr val="bg1"/>
              </a:solidFill>
            </a:endParaRPr>
          </a:p>
        </p:txBody>
      </p:sp>
      <p:sp>
        <p:nvSpPr>
          <p:cNvPr id="4" name="ZoneTexte 3">
            <a:extLst>
              <a:ext uri="{FF2B5EF4-FFF2-40B4-BE49-F238E27FC236}">
                <a16:creationId xmlns:a16="http://schemas.microsoft.com/office/drawing/2014/main" id="{DCC8EA3C-BA3E-4CA2-19C6-72F7B70D936E}"/>
              </a:ext>
            </a:extLst>
          </p:cNvPr>
          <p:cNvSpPr txBox="1"/>
          <p:nvPr/>
        </p:nvSpPr>
        <p:spPr>
          <a:xfrm>
            <a:off x="768976" y="823720"/>
            <a:ext cx="2936827" cy="4124206"/>
          </a:xfrm>
          <a:prstGeom prst="rect">
            <a:avLst/>
          </a:prstGeom>
          <a:noFill/>
        </p:spPr>
        <p:txBody>
          <a:bodyPr wrap="square" rtlCol="0">
            <a:spAutoFit/>
          </a:bodyPr>
          <a:lstStyle/>
          <a:p>
            <a:pPr algn="just"/>
            <a:r>
              <a:rPr lang="fr-FR" sz="1600" b="1" dirty="0">
                <a:solidFill>
                  <a:srgbClr val="7030A0"/>
                </a:solidFill>
              </a:rPr>
              <a:t>Apprendre sur des projets</a:t>
            </a:r>
          </a:p>
          <a:p>
            <a:pPr algn="just"/>
            <a:r>
              <a:rPr lang="fr-FR" sz="1200" dirty="0"/>
              <a:t>Exemple : « Décris en détail un projet incluant son objectif principal, les étapes clés et identifie les membres de l’équipe principale ainsi que leur rôles et responsabilités dans le projet. »</a:t>
            </a:r>
          </a:p>
          <a:p>
            <a:pPr algn="just"/>
            <a:endParaRPr lang="fr-FR" sz="1100" dirty="0"/>
          </a:p>
          <a:p>
            <a:pPr algn="just"/>
            <a:r>
              <a:rPr lang="fr-FR" sz="1600" b="1" dirty="0">
                <a:solidFill>
                  <a:srgbClr val="7030A0"/>
                </a:solidFill>
              </a:rPr>
              <a:t>Éditer du texte</a:t>
            </a:r>
          </a:p>
          <a:p>
            <a:pPr algn="just"/>
            <a:r>
              <a:rPr lang="fr-FR" sz="1200" dirty="0"/>
              <a:t>Exemple : « Analyse argumentaire de lancement de ce produit pour identifier toute incohérence ou omission et suggère des améliorations pour renforcer la clarté et la persuasion du message. »</a:t>
            </a:r>
          </a:p>
          <a:p>
            <a:pPr algn="just"/>
            <a:endParaRPr lang="fr-FR" sz="1100" dirty="0"/>
          </a:p>
          <a:p>
            <a:pPr algn="just"/>
            <a:r>
              <a:rPr lang="fr-FR" sz="1600" b="1" dirty="0">
                <a:solidFill>
                  <a:srgbClr val="7030A0"/>
                </a:solidFill>
              </a:rPr>
              <a:t>Transformer des documents</a:t>
            </a:r>
          </a:p>
          <a:p>
            <a:pPr algn="just"/>
            <a:r>
              <a:rPr lang="fr-FR" sz="1200" dirty="0"/>
              <a:t>Exemple : « Transforme ce document FAQ en un guide d’intégration de 10 diapositives en mettant l’accent sur les informations essentielles pour un nouvel utilisateur. »</a:t>
            </a:r>
          </a:p>
        </p:txBody>
      </p:sp>
      <p:sp>
        <p:nvSpPr>
          <p:cNvPr id="6" name="Rectangle : coins arrondis 5">
            <a:extLst>
              <a:ext uri="{FF2B5EF4-FFF2-40B4-BE49-F238E27FC236}">
                <a16:creationId xmlns:a16="http://schemas.microsoft.com/office/drawing/2014/main" id="{CA43F035-FCA1-9E66-8026-3ED0243A57B4}"/>
              </a:ext>
            </a:extLst>
          </p:cNvPr>
          <p:cNvSpPr/>
          <p:nvPr/>
        </p:nvSpPr>
        <p:spPr>
          <a:xfrm>
            <a:off x="4537066" y="807817"/>
            <a:ext cx="3327632" cy="4143213"/>
          </a:xfrm>
          <a:prstGeom prst="roundRect">
            <a:avLst/>
          </a:prstGeom>
          <a:noFill/>
          <a:ln w="57150">
            <a:solidFill>
              <a:srgbClr val="9437FF"/>
            </a:solidFill>
          </a:ln>
          <a:effectLst>
            <a:outerShdw blurRad="50800" dist="38100" dir="13500000" algn="br" rotWithShape="0">
              <a:srgbClr val="00FDFF">
                <a:alpha val="40000"/>
              </a:srgbClr>
            </a:outerShdw>
          </a:effectLst>
          <a:scene3d>
            <a:camera prst="orthographicFront"/>
            <a:lightRig rig="sunrise" dir="t"/>
          </a:scene3d>
          <a:sp3d prstMaterial="fla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rtlCol="0" anchor="ctr" anchorCtr="0">
            <a:noAutofit/>
          </a:bodyPr>
          <a:lstStyle/>
          <a:p>
            <a:pPr algn="ctr" defTabSz="622300">
              <a:lnSpc>
                <a:spcPct val="90000"/>
              </a:lnSpc>
              <a:spcBef>
                <a:spcPct val="0"/>
              </a:spcBef>
              <a:spcAft>
                <a:spcPct val="35000"/>
              </a:spcAft>
            </a:pPr>
            <a:endParaRPr lang="fr-FR" sz="1400" b="1" kern="1200" dirty="0">
              <a:solidFill>
                <a:schemeClr val="bg1"/>
              </a:solidFill>
            </a:endParaRPr>
          </a:p>
        </p:txBody>
      </p:sp>
      <p:sp>
        <p:nvSpPr>
          <p:cNvPr id="8" name="ZoneTexte 7">
            <a:extLst>
              <a:ext uri="{FF2B5EF4-FFF2-40B4-BE49-F238E27FC236}">
                <a16:creationId xmlns:a16="http://schemas.microsoft.com/office/drawing/2014/main" id="{89A2ED74-56DA-1CC9-31D4-0A5B19C3D556}"/>
              </a:ext>
            </a:extLst>
          </p:cNvPr>
          <p:cNvSpPr txBox="1"/>
          <p:nvPr/>
        </p:nvSpPr>
        <p:spPr>
          <a:xfrm>
            <a:off x="4732468" y="847240"/>
            <a:ext cx="2936827" cy="3385542"/>
          </a:xfrm>
          <a:prstGeom prst="rect">
            <a:avLst/>
          </a:prstGeom>
          <a:noFill/>
        </p:spPr>
        <p:txBody>
          <a:bodyPr wrap="square" rtlCol="0">
            <a:spAutoFit/>
          </a:bodyPr>
          <a:lstStyle/>
          <a:p>
            <a:pPr algn="just"/>
            <a:r>
              <a:rPr lang="fr-FR" sz="1600" b="1" dirty="0">
                <a:solidFill>
                  <a:srgbClr val="7030A0"/>
                </a:solidFill>
              </a:rPr>
              <a:t>Résumer des informations</a:t>
            </a:r>
          </a:p>
          <a:p>
            <a:pPr algn="just"/>
            <a:r>
              <a:rPr lang="fr-FR" sz="1200" dirty="0"/>
              <a:t>Exemple : « Rédige un résumé de cette [présentation], mettant en exergue  les points clés et les messages principaux à retenir. »</a:t>
            </a:r>
          </a:p>
          <a:p>
            <a:pPr algn="just"/>
            <a:endParaRPr lang="fr-FR" sz="1100" dirty="0"/>
          </a:p>
          <a:p>
            <a:pPr algn="just"/>
            <a:r>
              <a:rPr lang="fr-FR" sz="1600" b="1" dirty="0">
                <a:solidFill>
                  <a:srgbClr val="7030A0"/>
                </a:solidFill>
              </a:rPr>
              <a:t>Créer du contenu engageant</a:t>
            </a:r>
          </a:p>
          <a:p>
            <a:pPr algn="just"/>
            <a:r>
              <a:rPr lang="fr-FR" sz="1200" dirty="0"/>
              <a:t>Exemple : « Développe une proposition de valeur unique et convaincante pour [Produit X], qui souligne ses avantages distinctifs et sa pertinence pour le marché cible. »</a:t>
            </a:r>
          </a:p>
          <a:p>
            <a:pPr algn="just"/>
            <a:endParaRPr lang="fr-FR" sz="1100" dirty="0"/>
          </a:p>
          <a:p>
            <a:pPr algn="just"/>
            <a:r>
              <a:rPr lang="fr-FR" sz="1600" b="1" dirty="0">
                <a:solidFill>
                  <a:srgbClr val="7030A0"/>
                </a:solidFill>
              </a:rPr>
              <a:t>Modifier des éléments</a:t>
            </a:r>
          </a:p>
          <a:p>
            <a:pPr algn="just"/>
            <a:r>
              <a:rPr lang="fr-FR" sz="1200" dirty="0"/>
              <a:t>Exemple : Fournis un résumé des mises à jour et des points d’action sur le [Projet X].</a:t>
            </a:r>
          </a:p>
        </p:txBody>
      </p:sp>
      <p:sp>
        <p:nvSpPr>
          <p:cNvPr id="9" name="Autre processus 8">
            <a:extLst>
              <a:ext uri="{FF2B5EF4-FFF2-40B4-BE49-F238E27FC236}">
                <a16:creationId xmlns:a16="http://schemas.microsoft.com/office/drawing/2014/main" id="{E31DCD0A-4EEB-6633-4B50-68421D52FB16}"/>
              </a:ext>
            </a:extLst>
          </p:cNvPr>
          <p:cNvSpPr/>
          <p:nvPr/>
        </p:nvSpPr>
        <p:spPr>
          <a:xfrm rot="19827497">
            <a:off x="-11679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22700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15827" y="90062"/>
            <a:ext cx="6381620" cy="523220"/>
          </a:xfrm>
          <a:prstGeom prst="rect">
            <a:avLst/>
          </a:prstGeom>
          <a:noFill/>
          <a:ln>
            <a:noFill/>
          </a:ln>
        </p:spPr>
        <p:txBody>
          <a:bodyPr wrap="square" rtlCol="0">
            <a:spAutoFit/>
          </a:bodyPr>
          <a:lstStyle/>
          <a:p>
            <a:pPr>
              <a:defRPr/>
            </a:pPr>
            <a:r>
              <a:rPr lang="fr-FR" sz="2800" b="1" dirty="0">
                <a:ln w="12700">
                  <a:noFill/>
                  <a:prstDash val="solid"/>
                </a:ln>
                <a:solidFill>
                  <a:prstClr val="black"/>
                </a:solidFill>
              </a:rPr>
              <a:t>Conseils pour la rédaction d’invites </a:t>
            </a:r>
          </a:p>
        </p:txBody>
      </p:sp>
      <p:graphicFrame>
        <p:nvGraphicFramePr>
          <p:cNvPr id="9" name="Tableau 8">
            <a:extLst>
              <a:ext uri="{FF2B5EF4-FFF2-40B4-BE49-F238E27FC236}">
                <a16:creationId xmlns:a16="http://schemas.microsoft.com/office/drawing/2014/main" id="{C847896A-A472-608F-9951-D4BC3E75F050}"/>
              </a:ext>
            </a:extLst>
          </p:cNvPr>
          <p:cNvGraphicFramePr>
            <a:graphicFrameLocks noGrp="1"/>
          </p:cNvGraphicFramePr>
          <p:nvPr>
            <p:extLst>
              <p:ext uri="{D42A27DB-BD31-4B8C-83A1-F6EECF244321}">
                <p14:modId xmlns:p14="http://schemas.microsoft.com/office/powerpoint/2010/main" val="2260492165"/>
              </p:ext>
            </p:extLst>
          </p:nvPr>
        </p:nvGraphicFramePr>
        <p:xfrm>
          <a:off x="616227" y="1015088"/>
          <a:ext cx="7911546" cy="3427009"/>
        </p:xfrm>
        <a:graphic>
          <a:graphicData uri="http://schemas.openxmlformats.org/drawingml/2006/table">
            <a:tbl>
              <a:tblPr firstRow="1" bandRow="1">
                <a:tableStyleId>{2D5ABB26-0587-4C30-8999-92F81FD0307C}</a:tableStyleId>
              </a:tblPr>
              <a:tblGrid>
                <a:gridCol w="2637182">
                  <a:extLst>
                    <a:ext uri="{9D8B030D-6E8A-4147-A177-3AD203B41FA5}">
                      <a16:colId xmlns:a16="http://schemas.microsoft.com/office/drawing/2014/main" val="3898995677"/>
                    </a:ext>
                  </a:extLst>
                </a:gridCol>
                <a:gridCol w="2637182">
                  <a:extLst>
                    <a:ext uri="{9D8B030D-6E8A-4147-A177-3AD203B41FA5}">
                      <a16:colId xmlns:a16="http://schemas.microsoft.com/office/drawing/2014/main" val="1523884950"/>
                    </a:ext>
                  </a:extLst>
                </a:gridCol>
                <a:gridCol w="2637182">
                  <a:extLst>
                    <a:ext uri="{9D8B030D-6E8A-4147-A177-3AD203B41FA5}">
                      <a16:colId xmlns:a16="http://schemas.microsoft.com/office/drawing/2014/main" val="3747667864"/>
                    </a:ext>
                  </a:extLst>
                </a:gridCol>
              </a:tblGrid>
              <a:tr h="859705">
                <a:tc>
                  <a:txBody>
                    <a:bodyPr/>
                    <a:lstStyle/>
                    <a:p>
                      <a:pPr algn="ctr"/>
                      <a:r>
                        <a:rPr lang="fr-FR" sz="3200" dirty="0">
                          <a:solidFill>
                            <a:srgbClr val="7030A0"/>
                          </a:solidFill>
                        </a:rPr>
                        <a:t>Clarté</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fr-FR" sz="3200" dirty="0">
                          <a:solidFill>
                            <a:srgbClr val="7030A0"/>
                          </a:solidFill>
                        </a:rPr>
                        <a:t>Précision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fr-FR" sz="3200" dirty="0">
                          <a:solidFill>
                            <a:srgbClr val="7030A0"/>
                          </a:solidFill>
                        </a:rPr>
                        <a:t>Contexte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3244354"/>
                  </a:ext>
                </a:extLst>
              </a:tr>
              <a:tr h="855768">
                <a:tc>
                  <a:txBody>
                    <a:bodyPr/>
                    <a:lstStyle/>
                    <a:p>
                      <a:r>
                        <a:rPr lang="fr-FR" dirty="0"/>
                        <a:t>Utiliser un vocabulaire simple et compréhensible</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fr-FR" dirty="0"/>
                        <a:t>Formuler des demandes ou des questions précises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fr-FR" dirty="0"/>
                        <a:t>Définir clairement votre demande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15144456"/>
                  </a:ext>
                </a:extLst>
              </a:tr>
              <a:tr h="855768">
                <a:tc>
                  <a:txBody>
                    <a:bodyPr/>
                    <a:lstStyle/>
                    <a:p>
                      <a:r>
                        <a:rPr lang="fr-FR" dirty="0"/>
                        <a:t>Éviter les termes techniques</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fr-FR" dirty="0"/>
                        <a:t>Donner un exemple du résultat attendu</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fr-FR" dirty="0"/>
                        <a:t>Adapter le ton et niveau de formalité</a:t>
                      </a:r>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4834172"/>
                  </a:ext>
                </a:extLst>
              </a:tr>
              <a:tr h="855768">
                <a:tc>
                  <a:txBody>
                    <a:bodyPr/>
                    <a:lstStyle/>
                    <a:p>
                      <a:r>
                        <a:rPr lang="fr-FR" dirty="0"/>
                        <a:t>Relire pour corriger les fautes d’orthographe et de syntaxe</a:t>
                      </a:r>
                    </a:p>
                  </a:txBody>
                  <a:tcP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Donner des explications sur l’objectif de la réponse attendue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Préciser le contexte ou le rôle à adopter par </a:t>
                      </a:r>
                      <a:r>
                        <a:rPr lang="fr-FR" dirty="0" err="1"/>
                        <a:t>ChatGPT</a:t>
                      </a:r>
                      <a:endParaRPr lang="fr-FR"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193910"/>
                  </a:ext>
                </a:extLst>
              </a:tr>
            </a:tbl>
          </a:graphicData>
        </a:graphic>
      </p:graphicFrame>
      <p:sp>
        <p:nvSpPr>
          <p:cNvPr id="3" name="Autre processus 2">
            <a:extLst>
              <a:ext uri="{FF2B5EF4-FFF2-40B4-BE49-F238E27FC236}">
                <a16:creationId xmlns:a16="http://schemas.microsoft.com/office/drawing/2014/main" id="{2872EC66-046A-5503-007F-A7DBFBB3819F}"/>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0542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3EA3D-A798-5502-A6B0-1DAFFFE2C320}"/>
              </a:ext>
            </a:extLst>
          </p:cNvPr>
          <p:cNvSpPr txBox="1"/>
          <p:nvPr/>
        </p:nvSpPr>
        <p:spPr>
          <a:xfrm>
            <a:off x="1905013" y="-79510"/>
            <a:ext cx="6865276" cy="577850"/>
          </a:xfrm>
          <a:prstGeom prst="rect">
            <a:avLst/>
          </a:prstGeom>
          <a:noFill/>
        </p:spPr>
        <p:txBody>
          <a:bodyPr wrap="square">
            <a:spAutoFit/>
          </a:bodyPr>
          <a:lstStyle/>
          <a:p>
            <a:pPr>
              <a:lnSpc>
                <a:spcPct val="150000"/>
              </a:lnSpc>
              <a:defRPr/>
            </a:pPr>
            <a:r>
              <a:rPr lang="fr-FR" sz="2400" b="1" dirty="0">
                <a:ln w="12700">
                  <a:noFill/>
                  <a:prstDash val="solid"/>
                </a:ln>
                <a:solidFill>
                  <a:prstClr val="black"/>
                </a:solidFill>
              </a:rPr>
              <a:t>Meilleures Pratiques : soyez Précis et Clairs</a:t>
            </a:r>
            <a:endParaRPr lang="en-CA" sz="2400" b="1" dirty="0">
              <a:ln w="12700">
                <a:noFill/>
                <a:prstDash val="solid"/>
              </a:ln>
              <a:solidFill>
                <a:prstClr val="black"/>
              </a:solidFill>
            </a:endParaRPr>
          </a:p>
        </p:txBody>
      </p:sp>
      <p:graphicFrame>
        <p:nvGraphicFramePr>
          <p:cNvPr id="11" name="Table Placeholder 16">
            <a:extLst>
              <a:ext uri="{FF2B5EF4-FFF2-40B4-BE49-F238E27FC236}">
                <a16:creationId xmlns:a16="http://schemas.microsoft.com/office/drawing/2014/main" id="{49D67866-2BEA-510B-65CF-63DDF130C73C}"/>
              </a:ext>
            </a:extLst>
          </p:cNvPr>
          <p:cNvGraphicFramePr>
            <a:graphicFrameLocks/>
          </p:cNvGraphicFramePr>
          <p:nvPr>
            <p:extLst>
              <p:ext uri="{D42A27DB-BD31-4B8C-83A1-F6EECF244321}">
                <p14:modId xmlns:p14="http://schemas.microsoft.com/office/powerpoint/2010/main" val="3422231819"/>
              </p:ext>
            </p:extLst>
          </p:nvPr>
        </p:nvGraphicFramePr>
        <p:xfrm>
          <a:off x="492978" y="580449"/>
          <a:ext cx="8603312" cy="4469833"/>
        </p:xfrm>
        <a:graphic>
          <a:graphicData uri="http://schemas.openxmlformats.org/drawingml/2006/table">
            <a:tbl>
              <a:tblPr firstRow="1" bandRow="1">
                <a:tableStyleId>{5C22544A-7EE6-4342-B048-85BDC9FD1C3A}</a:tableStyleId>
              </a:tblPr>
              <a:tblGrid>
                <a:gridCol w="1993170">
                  <a:extLst>
                    <a:ext uri="{9D8B030D-6E8A-4147-A177-3AD203B41FA5}">
                      <a16:colId xmlns:a16="http://schemas.microsoft.com/office/drawing/2014/main" val="34124904"/>
                    </a:ext>
                  </a:extLst>
                </a:gridCol>
                <a:gridCol w="3548148">
                  <a:extLst>
                    <a:ext uri="{9D8B030D-6E8A-4147-A177-3AD203B41FA5}">
                      <a16:colId xmlns:a16="http://schemas.microsoft.com/office/drawing/2014/main" val="3401330651"/>
                    </a:ext>
                  </a:extLst>
                </a:gridCol>
                <a:gridCol w="3061994">
                  <a:extLst>
                    <a:ext uri="{9D8B030D-6E8A-4147-A177-3AD203B41FA5}">
                      <a16:colId xmlns:a16="http://schemas.microsoft.com/office/drawing/2014/main" val="1490466726"/>
                    </a:ext>
                  </a:extLst>
                </a:gridCol>
              </a:tblGrid>
              <a:tr h="431701">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Segoe UI"/>
                          <a:ea typeface="+mn-ea"/>
                          <a:cs typeface="Segoe UI"/>
                        </a:rPr>
                        <a:t>Invite (Prompt) </a:t>
                      </a:r>
                      <a:r>
                        <a:rPr lang="en-US" sz="1200" b="1" kern="1200" dirty="0" err="1">
                          <a:solidFill>
                            <a:schemeClr val="tx1"/>
                          </a:solidFill>
                          <a:latin typeface="Segoe UI"/>
                          <a:ea typeface="+mn-ea"/>
                          <a:cs typeface="Segoe UI"/>
                        </a:rPr>
                        <a:t>initiale</a:t>
                      </a:r>
                      <a:endParaRPr lang="en-US" sz="1200" b="1" kern="1200" dirty="0">
                        <a:solidFill>
                          <a:schemeClr val="tx1"/>
                        </a:solidFill>
                        <a:latin typeface="Segoe UI"/>
                        <a:ea typeface="+mn-ea"/>
                        <a:cs typeface="Segoe UI"/>
                      </a:endParaRPr>
                    </a:p>
                  </a:txBody>
                  <a:tcPr marL="68570" marR="68570" marT="34285" marB="342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1" kern="1200" noProof="0" dirty="0" err="1">
                          <a:solidFill>
                            <a:schemeClr val="bg1"/>
                          </a:solidFill>
                          <a:effectLst>
                            <a:outerShdw blurRad="38100" dist="38100" dir="2700000" algn="tl">
                              <a:srgbClr val="000000">
                                <a:alpha val="43137"/>
                              </a:srgbClr>
                            </a:outerShdw>
                          </a:effectLst>
                          <a:latin typeface="Segoe UI"/>
                          <a:ea typeface="+mn-ea"/>
                          <a:cs typeface="Segoe UI"/>
                        </a:rPr>
                        <a:t>Problèmes</a:t>
                      </a:r>
                      <a:r>
                        <a:rPr lang="en-US" sz="1200" b="1" kern="1200" noProof="0" dirty="0">
                          <a:solidFill>
                            <a:schemeClr val="bg1"/>
                          </a:solidFill>
                          <a:effectLst>
                            <a:outerShdw blurRad="38100" dist="38100" dir="2700000" algn="tl">
                              <a:srgbClr val="000000">
                                <a:alpha val="43137"/>
                              </a:srgbClr>
                            </a:outerShdw>
                          </a:effectLst>
                          <a:latin typeface="Segoe UI"/>
                          <a:ea typeface="+mn-ea"/>
                          <a:cs typeface="Segoe UI"/>
                        </a:rPr>
                        <a:t> </a:t>
                      </a:r>
                      <a:r>
                        <a:rPr lang="en-US" sz="1200" b="1" kern="1200" noProof="0" dirty="0" err="1">
                          <a:solidFill>
                            <a:schemeClr val="bg1"/>
                          </a:solidFill>
                          <a:effectLst>
                            <a:outerShdw blurRad="38100" dist="38100" dir="2700000" algn="tl">
                              <a:srgbClr val="000000">
                                <a:alpha val="43137"/>
                              </a:srgbClr>
                            </a:outerShdw>
                          </a:effectLst>
                          <a:latin typeface="Segoe UI"/>
                          <a:ea typeface="+mn-ea"/>
                          <a:cs typeface="Segoe UI"/>
                        </a:rPr>
                        <a:t>potentiels</a:t>
                      </a:r>
                      <a:endParaRPr lang="en-US" sz="1200" b="1" kern="1200" noProof="0" dirty="0">
                        <a:solidFill>
                          <a:schemeClr val="bg1"/>
                        </a:solidFill>
                        <a:effectLst>
                          <a:outerShdw blurRad="38100" dist="38100" dir="2700000" algn="tl">
                            <a:srgbClr val="000000">
                              <a:alpha val="43137"/>
                            </a:srgbClr>
                          </a:outerShdw>
                        </a:effectLst>
                        <a:latin typeface="Segoe UI"/>
                        <a:ea typeface="+mn-ea"/>
                        <a:cs typeface="Segoe UI"/>
                      </a:endParaRPr>
                    </a:p>
                  </a:txBody>
                  <a:tcPr marL="68570" marR="68570" marT="34285" marB="342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C77D4"/>
                        </a:gs>
                        <a:gs pos="100000">
                          <a:srgbClr val="C03FC5"/>
                        </a:gs>
                      </a:gsLst>
                      <a:lin ang="2400000" scaled="0"/>
                      <a:tileRect/>
                    </a:gra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latin typeface="Segoe UI"/>
                          <a:ea typeface="+mn-ea"/>
                          <a:cs typeface="Segoe UI"/>
                        </a:rPr>
                        <a:t>Invite </a:t>
                      </a:r>
                      <a:r>
                        <a:rPr lang="en-US" sz="1200" b="1" kern="1200" dirty="0">
                          <a:solidFill>
                            <a:schemeClr val="tx1"/>
                          </a:solidFill>
                          <a:latin typeface="Segoe UI"/>
                          <a:ea typeface="+mn-ea"/>
                          <a:cs typeface="Segoe UI"/>
                        </a:rPr>
                        <a:t>(Prompt)</a:t>
                      </a:r>
                      <a:r>
                        <a:rPr lang="en-US" sz="1200" b="1" kern="1200" noProof="0" dirty="0">
                          <a:solidFill>
                            <a:schemeClr val="tx1"/>
                          </a:solidFill>
                          <a:latin typeface="Segoe UI"/>
                          <a:ea typeface="+mn-ea"/>
                          <a:cs typeface="Segoe UI"/>
                        </a:rPr>
                        <a:t> </a:t>
                      </a:r>
                      <a:r>
                        <a:rPr lang="en-US" sz="1200" b="1" kern="1200" noProof="0" dirty="0" err="1">
                          <a:solidFill>
                            <a:schemeClr val="tx1"/>
                          </a:solidFill>
                          <a:latin typeface="Segoe UI"/>
                          <a:ea typeface="+mn-ea"/>
                          <a:cs typeface="Segoe UI"/>
                        </a:rPr>
                        <a:t>révisée</a:t>
                      </a:r>
                      <a:endParaRPr lang="en-US" sz="1200" b="1" kern="1200" noProof="0" dirty="0">
                        <a:solidFill>
                          <a:schemeClr val="tx1"/>
                        </a:solidFill>
                        <a:latin typeface="Segoe UI"/>
                        <a:ea typeface="+mn-ea"/>
                        <a:cs typeface="Segoe UI"/>
                      </a:endParaRPr>
                    </a:p>
                  </a:txBody>
                  <a:tcPr marL="68570" marR="68570" marT="34285" marB="342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1672328112"/>
                  </a:ext>
                </a:extLst>
              </a:tr>
              <a:tr h="714521">
                <a:tc>
                  <a:txBody>
                    <a:bodyPr/>
                    <a:lstStyle/>
                    <a:p>
                      <a:pPr algn="ctr"/>
                      <a:r>
                        <a:rPr lang="fr-FR" sz="1100" b="0" i="0" kern="1200" dirty="0">
                          <a:solidFill>
                            <a:schemeClr val="dk1"/>
                          </a:solidFill>
                          <a:effectLst/>
                          <a:latin typeface="Consolas" panose="020B0609020204030204" pitchFamily="49" charset="0"/>
                          <a:ea typeface="+mn-ea"/>
                          <a:cs typeface="+mn-cs"/>
                        </a:rPr>
                        <a:t>Résumé de la transcription de cette réunion</a:t>
                      </a:r>
                      <a:endParaRPr lang="en-GB" sz="1100" b="0" dirty="0">
                        <a:solidFill>
                          <a:schemeClr val="tx1"/>
                        </a:solidFill>
                        <a:latin typeface="Consolas" panose="020B0609020204030204" pitchFamily="49" charset="0"/>
                        <a:cs typeface="Segoe UI"/>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b="0" i="1" kern="1200" dirty="0">
                          <a:solidFill>
                            <a:schemeClr val="dk1"/>
                          </a:solidFill>
                          <a:effectLst/>
                          <a:latin typeface="+mn-lt"/>
                          <a:ea typeface="+mn-ea"/>
                          <a:cs typeface="+mn-cs"/>
                        </a:rPr>
                        <a:t>Peut ne pas saisir tous les détails pertinents ou omettre des renseignements essentiels</a:t>
                      </a:r>
                      <a:endParaRPr lang="en-GB" sz="1100" i="1" dirty="0">
                        <a:latin typeface="Segoe UI"/>
                        <a:cs typeface="Segoe UI"/>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100" b="0" i="0" kern="1200" dirty="0">
                          <a:solidFill>
                            <a:schemeClr val="dk1"/>
                          </a:solidFill>
                          <a:effectLst/>
                          <a:latin typeface="Consolas" panose="020B0609020204030204" pitchFamily="49" charset="0"/>
                          <a:ea typeface="+mn-ea"/>
                          <a:cs typeface="+mn-cs"/>
                        </a:rPr>
                        <a:t>Analysez la transcription de cette réunion et résumez la réunion, en particulier tous les points clés soulevés par &lt;Adèle&gt;</a:t>
                      </a:r>
                      <a:endParaRPr lang="en-US" sz="1100" dirty="0">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3598069622"/>
                  </a:ext>
                </a:extLst>
              </a:tr>
              <a:tr h="714521">
                <a:tc>
                  <a:txBody>
                    <a:bodyPr/>
                    <a:lstStyle/>
                    <a:p>
                      <a:pPr algn="ctr" fontAlgn="t"/>
                      <a:r>
                        <a:rPr lang="fr-FR" sz="1100" dirty="0">
                          <a:effectLst/>
                          <a:latin typeface="Consolas" panose="020B0609020204030204" pitchFamily="49" charset="0"/>
                        </a:rPr>
                        <a:t>Réécrire ce document pour être plus concis</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fr-FR" sz="1100" i="1" dirty="0">
                          <a:effectLst/>
                        </a:rPr>
                        <a:t>Manque de contexte sur les sections à prioriser ou à maintenir</a:t>
                      </a:r>
                      <a:endParaRPr lang="en-GB" sz="1100" i="1"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fr-FR" sz="1100" dirty="0">
                          <a:effectLst/>
                          <a:latin typeface="Consolas" panose="020B0609020204030204" pitchFamily="49" charset="0"/>
                        </a:rPr>
                        <a:t>Réécrire l’introduction et la conclusion de ce document pour être plus concis tout en préservant les points principaux.</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2322550226"/>
                  </a:ext>
                </a:extLst>
              </a:tr>
              <a:tr h="876578">
                <a:tc>
                  <a:txBody>
                    <a:bodyPr/>
                    <a:lstStyle/>
                    <a:p>
                      <a:pPr algn="ctr" fontAlgn="t"/>
                      <a:r>
                        <a:rPr lang="fr-FR" sz="1100" dirty="0">
                          <a:effectLst/>
                          <a:latin typeface="Consolas" panose="020B0609020204030204" pitchFamily="49" charset="0"/>
                        </a:rPr>
                        <a:t>Rédiger un récit personnel sur une expérience mémorable</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fr-FR" sz="1100" i="1" dirty="0">
                          <a:effectLst/>
                        </a:rPr>
                        <a:t>Pourrait générer un récit qui manque de profondeur ou de détails, produisant éventuellement une histoire générique sans résonance émotionnelle ou imagerie vivante.</a:t>
                      </a:r>
                      <a:endParaRPr lang="en-GB" sz="1100" i="1"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fr-FR" sz="1100" dirty="0">
                          <a:effectLst/>
                          <a:latin typeface="Consolas" panose="020B0609020204030204" pitchFamily="49" charset="0"/>
                        </a:rPr>
                        <a:t>Écrivez un récit personnel à propos d’une expérience mémorable que vous avez vécue dans la nature, en utilisant des détails sensoriels et des émotions vivantes.</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672287366"/>
                  </a:ext>
                </a:extLst>
              </a:tr>
              <a:tr h="721964">
                <a:tc>
                  <a:txBody>
                    <a:bodyPr/>
                    <a:lstStyle/>
                    <a:p>
                      <a:pPr algn="ctr" fontAlgn="t"/>
                      <a:r>
                        <a:rPr lang="fr-FR" sz="1100" dirty="0">
                          <a:effectLst/>
                          <a:latin typeface="Consolas" panose="020B0609020204030204" pitchFamily="49" charset="0"/>
                        </a:rPr>
                        <a:t>Rédiger une réponse à cette plainte du client</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fr-FR" sz="1100" i="1" dirty="0">
                          <a:effectLst/>
                        </a:rPr>
                        <a:t>Trop générique; le ton, les solutions offertes ou la profondeur de la réponse peuvent ne pas correspondre aux normes de l’entreprise ou à la sévérité de la plainte;</a:t>
                      </a:r>
                      <a:endParaRPr lang="en-GB" sz="1100" i="1"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fr-FR" sz="1100" dirty="0">
                          <a:effectLst/>
                          <a:latin typeface="Consolas" panose="020B0609020204030204" pitchFamily="49" charset="0"/>
                        </a:rPr>
                        <a:t>Rédigez une réponse polie à la plainte de ce client concernant les retards d’expédition, en offrant un rabais de 10% sur sa prochaine commande.</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1825309614"/>
                  </a:ext>
                </a:extLst>
              </a:tr>
              <a:tr h="913932">
                <a:tc>
                  <a:txBody>
                    <a:bodyPr/>
                    <a:lstStyle/>
                    <a:p>
                      <a:pPr algn="ctr" fontAlgn="t"/>
                      <a:r>
                        <a:rPr lang="fr-FR" sz="1100" dirty="0">
                          <a:effectLst/>
                          <a:latin typeface="Consolas" panose="020B0609020204030204" pitchFamily="49" charset="0"/>
                        </a:rPr>
                        <a:t>Résumez les avis sur les produits de notre dernier lancement</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fr-FR" sz="1100" i="1" dirty="0">
                          <a:effectLst/>
                        </a:rPr>
                        <a:t>Pourrait donner résultat à un résumé trop général qui ne fournit pas d’informations exploitables</a:t>
                      </a:r>
                      <a:endParaRPr lang="en-GB" sz="1100" i="1"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fr-FR" sz="1100" dirty="0">
                          <a:effectLst/>
                          <a:latin typeface="Consolas" panose="020B0609020204030204" pitchFamily="49" charset="0"/>
                        </a:rPr>
                        <a:t>Résumez les trois principaux points positifs et les trois principaux points négatifs des avis des clients concernant nos derniers téléphones intelligents.</a:t>
                      </a:r>
                      <a:endParaRPr lang="en-GB" sz="1100" dirty="0">
                        <a:effectLst/>
                        <a:latin typeface="Consolas" panose="020B0609020204030204" pitchFamily="49"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BE2C4"/>
                    </a:solidFill>
                  </a:tcPr>
                </a:tc>
                <a:extLst>
                  <a:ext uri="{0D108BD9-81ED-4DB2-BD59-A6C34878D82A}">
                    <a16:rowId xmlns:a16="http://schemas.microsoft.com/office/drawing/2014/main" val="2381737060"/>
                  </a:ext>
                </a:extLst>
              </a:tr>
            </a:tbl>
          </a:graphicData>
        </a:graphic>
      </p:graphicFrame>
      <p:sp>
        <p:nvSpPr>
          <p:cNvPr id="2" name="Autre processus 1">
            <a:extLst>
              <a:ext uri="{FF2B5EF4-FFF2-40B4-BE49-F238E27FC236}">
                <a16:creationId xmlns:a16="http://schemas.microsoft.com/office/drawing/2014/main" id="{B3B5EDE8-C81F-2299-C05C-E09D3B5F8B7C}"/>
              </a:ext>
            </a:extLst>
          </p:cNvPr>
          <p:cNvSpPr/>
          <p:nvPr/>
        </p:nvSpPr>
        <p:spPr>
          <a:xfrm rot="19827497">
            <a:off x="-26850" y="260274"/>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94688457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9121" y="90062"/>
            <a:ext cx="8128868" cy="954107"/>
          </a:xfrm>
          <a:prstGeom prst="rect">
            <a:avLst/>
          </a:prstGeom>
          <a:noFill/>
          <a:ln>
            <a:noFill/>
          </a:ln>
        </p:spPr>
        <p:txBody>
          <a:bodyPr wrap="square" rtlCol="0">
            <a:spAutoFit/>
          </a:bodyPr>
          <a:lstStyle/>
          <a:p>
            <a:r>
              <a:rPr lang="fr-CA" sz="2800" b="1" dirty="0">
                <a:solidFill>
                  <a:srgbClr val="0E1726"/>
                </a:solidFill>
                <a:latin typeface="Segoe UI" panose="020B0502040204020203" pitchFamily="34" charset="0"/>
                <a:cs typeface="Segoe UI" panose="020B0502040204020203" pitchFamily="34" charset="0"/>
              </a:rPr>
              <a:t>L’intelligence Artificielle pour tout ce que vous faites </a:t>
            </a:r>
            <a:r>
              <a:rPr lang="fr-FR" sz="2800" b="1" noProof="0" dirty="0">
                <a:ln w="12700">
                  <a:noFill/>
                  <a:prstDash val="solid"/>
                </a:ln>
                <a:latin typeface="Segoe UI" panose="020B0502040204020203" pitchFamily="34" charset="0"/>
                <a:cs typeface="Segoe UI" panose="020B0502040204020203" pitchFamily="34" charset="0"/>
              </a:rPr>
              <a:t>? </a:t>
            </a:r>
            <a:endParaRPr kumimoji="0" lang="fr-FR" sz="2800" b="1" i="0" u="none" strike="noStrike" kern="1200" cap="none" spc="0" normalizeH="0" baseline="0" noProof="0" dirty="0">
              <a:ln w="12700">
                <a:noFill/>
                <a:prstDash val="solid"/>
              </a:ln>
              <a:uLnTx/>
              <a:uFillTx/>
              <a:latin typeface="Segoe UI" panose="020B0502040204020203" pitchFamily="34" charset="0"/>
              <a:cs typeface="Segoe UI" panose="020B0502040204020203" pitchFamily="34" charset="0"/>
            </a:endParaRPr>
          </a:p>
        </p:txBody>
      </p:sp>
      <p:graphicFrame>
        <p:nvGraphicFramePr>
          <p:cNvPr id="16" name="Diagramme 15">
            <a:extLst>
              <a:ext uri="{FF2B5EF4-FFF2-40B4-BE49-F238E27FC236}">
                <a16:creationId xmlns:a16="http://schemas.microsoft.com/office/drawing/2014/main" id="{218DBB00-F386-503C-D5B4-A3F5D5BE2465}"/>
              </a:ext>
            </a:extLst>
          </p:cNvPr>
          <p:cNvGraphicFramePr/>
          <p:nvPr/>
        </p:nvGraphicFramePr>
        <p:xfrm>
          <a:off x="-29296" y="875071"/>
          <a:ext cx="8721012" cy="40705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741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4">
            <a:extLst>
              <a:ext uri="{FF2B5EF4-FFF2-40B4-BE49-F238E27FC236}">
                <a16:creationId xmlns:a16="http://schemas.microsoft.com/office/drawing/2014/main" id="{2A11AD49-4BFE-DC45-7C4A-AD901877ED0B}"/>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3" name="TextBox 2">
            <a:extLst>
              <a:ext uri="{FF2B5EF4-FFF2-40B4-BE49-F238E27FC236}">
                <a16:creationId xmlns:a16="http://schemas.microsoft.com/office/drawing/2014/main" id="{6643EA3D-A798-5502-A6B0-1DAFFFE2C320}"/>
              </a:ext>
            </a:extLst>
          </p:cNvPr>
          <p:cNvSpPr txBox="1"/>
          <p:nvPr/>
        </p:nvSpPr>
        <p:spPr>
          <a:xfrm>
            <a:off x="1751763" y="48245"/>
            <a:ext cx="6052458" cy="577850"/>
          </a:xfrm>
          <a:prstGeom prst="rect">
            <a:avLst/>
          </a:prstGeom>
          <a:noFill/>
        </p:spPr>
        <p:txBody>
          <a:bodyPr wrap="square">
            <a:spAutoFit/>
          </a:bodyPr>
          <a:lstStyle/>
          <a:p>
            <a:pPr>
              <a:lnSpc>
                <a:spcPct val="150000"/>
              </a:lnSpc>
              <a:defRPr/>
            </a:pPr>
            <a:r>
              <a:rPr lang="fr-CA" sz="2400" b="1" dirty="0">
                <a:ln w="12700">
                  <a:noFill/>
                  <a:prstDash val="solid"/>
                </a:ln>
                <a:solidFill>
                  <a:prstClr val="black"/>
                </a:solidFill>
              </a:rPr>
              <a:t>Tirez parti des invites prêtes à l’emploi</a:t>
            </a:r>
            <a:endParaRPr lang="en-CA" sz="2400" b="1" dirty="0">
              <a:ln w="12700">
                <a:noFill/>
                <a:prstDash val="solid"/>
              </a:ln>
              <a:solidFill>
                <a:prstClr val="black"/>
              </a:solidFill>
            </a:endParaRPr>
          </a:p>
        </p:txBody>
      </p:sp>
      <p:sp>
        <p:nvSpPr>
          <p:cNvPr id="7" name="TextBox 6">
            <a:extLst>
              <a:ext uri="{FF2B5EF4-FFF2-40B4-BE49-F238E27FC236}">
                <a16:creationId xmlns:a16="http://schemas.microsoft.com/office/drawing/2014/main" id="{AD6560DB-17E5-6CCD-D4A2-75681213165F}"/>
              </a:ext>
            </a:extLst>
          </p:cNvPr>
          <p:cNvSpPr txBox="1"/>
          <p:nvPr/>
        </p:nvSpPr>
        <p:spPr>
          <a:xfrm>
            <a:off x="438150" y="1351800"/>
            <a:ext cx="2438565" cy="1021556"/>
          </a:xfrm>
          <a:prstGeom prst="roundRect">
            <a:avLst/>
          </a:prstGeom>
          <a:solidFill>
            <a:schemeClr val="bg1"/>
          </a:solidFill>
        </p:spPr>
        <p:txBody>
          <a:bodyPr wrap="square">
            <a:spAutoFit/>
          </a:bodyPr>
          <a:lstStyle/>
          <a:p>
            <a:pPr defTabSz="685800">
              <a:defRPr/>
            </a:pPr>
            <a:endParaRPr lang="en-US" b="1" dirty="0">
              <a:solidFill>
                <a:srgbClr val="7030A0"/>
              </a:solidFill>
              <a:latin typeface="Segoe UI"/>
            </a:endParaRPr>
          </a:p>
          <a:p>
            <a:pPr algn="ctr" defTabSz="685800">
              <a:defRPr/>
            </a:pPr>
            <a:r>
              <a:rPr lang="fr-CA" b="1" dirty="0">
                <a:solidFill>
                  <a:srgbClr val="7030A0"/>
                </a:solidFill>
                <a:latin typeface="Segoe UI"/>
              </a:rPr>
              <a:t>Au-dessus de la boîte de discussion</a:t>
            </a:r>
            <a:endParaRPr lang="en-US" b="1" dirty="0">
              <a:solidFill>
                <a:srgbClr val="7030A0"/>
              </a:solidFill>
              <a:latin typeface="Segoe UI"/>
            </a:endParaRPr>
          </a:p>
        </p:txBody>
      </p:sp>
      <p:sp>
        <p:nvSpPr>
          <p:cNvPr id="8" name="TextBox 7">
            <a:extLst>
              <a:ext uri="{FF2B5EF4-FFF2-40B4-BE49-F238E27FC236}">
                <a16:creationId xmlns:a16="http://schemas.microsoft.com/office/drawing/2014/main" id="{2EE17428-BE89-9218-0493-53C33F731746}"/>
              </a:ext>
            </a:extLst>
          </p:cNvPr>
          <p:cNvSpPr txBox="1"/>
          <p:nvPr/>
        </p:nvSpPr>
        <p:spPr>
          <a:xfrm>
            <a:off x="3364666" y="1256567"/>
            <a:ext cx="2438564" cy="1021556"/>
          </a:xfrm>
          <a:prstGeom prst="roundRect">
            <a:avLst/>
          </a:prstGeom>
          <a:solidFill>
            <a:schemeClr val="bg1"/>
          </a:solidFill>
        </p:spPr>
        <p:txBody>
          <a:bodyPr wrap="square">
            <a:spAutoFit/>
          </a:bodyPr>
          <a:lstStyle/>
          <a:p>
            <a:pPr defTabSz="685800">
              <a:defRPr/>
            </a:pPr>
            <a:endParaRPr lang="en-US" b="1" dirty="0">
              <a:solidFill>
                <a:srgbClr val="7030A0"/>
              </a:solidFill>
              <a:latin typeface="Segoe UI"/>
            </a:endParaRPr>
          </a:p>
          <a:p>
            <a:pPr algn="ctr" defTabSz="685800">
              <a:defRPr/>
            </a:pPr>
            <a:r>
              <a:rPr lang="en-US" b="1" dirty="0">
                <a:solidFill>
                  <a:srgbClr val="7030A0"/>
                </a:solidFill>
                <a:latin typeface="Segoe UI"/>
              </a:rPr>
              <a:t>Dans le Guide </a:t>
            </a:r>
            <a:r>
              <a:rPr lang="en-US" b="1" dirty="0" err="1">
                <a:solidFill>
                  <a:srgbClr val="7030A0"/>
                </a:solidFill>
                <a:latin typeface="Segoe UI"/>
              </a:rPr>
              <a:t>d’invite</a:t>
            </a:r>
            <a:endParaRPr lang="en-US" dirty="0">
              <a:solidFill>
                <a:prstClr val="black"/>
              </a:solidFill>
              <a:latin typeface="Segoe UI"/>
            </a:endParaRPr>
          </a:p>
        </p:txBody>
      </p:sp>
      <p:pic>
        <p:nvPicPr>
          <p:cNvPr id="14" name="Graphic 13" descr="Badge with solid fill">
            <a:extLst>
              <a:ext uri="{FF2B5EF4-FFF2-40B4-BE49-F238E27FC236}">
                <a16:creationId xmlns:a16="http://schemas.microsoft.com/office/drawing/2014/main" id="{D96FC281-31BD-6DBC-AA14-84FEC2C40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1047" y="736716"/>
            <a:ext cx="685800" cy="685800"/>
          </a:xfrm>
          <a:prstGeom prst="rect">
            <a:avLst/>
          </a:prstGeom>
        </p:spPr>
      </p:pic>
      <p:pic>
        <p:nvPicPr>
          <p:cNvPr id="22" name="Graphic 21" descr="Badge 1 with solid fill">
            <a:extLst>
              <a:ext uri="{FF2B5EF4-FFF2-40B4-BE49-F238E27FC236}">
                <a16:creationId xmlns:a16="http://schemas.microsoft.com/office/drawing/2014/main" id="{091EB99F-3B97-AD6F-91B3-B42E2210B6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4533" y="736742"/>
            <a:ext cx="685800" cy="685800"/>
          </a:xfrm>
          <a:prstGeom prst="rect">
            <a:avLst/>
          </a:prstGeom>
        </p:spPr>
      </p:pic>
      <p:sp>
        <p:nvSpPr>
          <p:cNvPr id="25" name="TextBox 24">
            <a:extLst>
              <a:ext uri="{FF2B5EF4-FFF2-40B4-BE49-F238E27FC236}">
                <a16:creationId xmlns:a16="http://schemas.microsoft.com/office/drawing/2014/main" id="{9E271C38-73E2-5CEA-00DA-832A9F482517}"/>
              </a:ext>
            </a:extLst>
          </p:cNvPr>
          <p:cNvSpPr txBox="1"/>
          <p:nvPr/>
        </p:nvSpPr>
        <p:spPr>
          <a:xfrm>
            <a:off x="6291181" y="1282160"/>
            <a:ext cx="2438564" cy="715089"/>
          </a:xfrm>
          <a:prstGeom prst="roundRect">
            <a:avLst/>
          </a:prstGeom>
          <a:solidFill>
            <a:schemeClr val="bg1"/>
          </a:solidFill>
        </p:spPr>
        <p:txBody>
          <a:bodyPr wrap="square">
            <a:spAutoFit/>
          </a:bodyPr>
          <a:lstStyle/>
          <a:p>
            <a:pPr defTabSz="685800">
              <a:defRPr/>
            </a:pPr>
            <a:endParaRPr lang="en-US" b="1" dirty="0">
              <a:solidFill>
                <a:srgbClr val="7030A0"/>
              </a:solidFill>
              <a:latin typeface="Segoe UI"/>
            </a:endParaRPr>
          </a:p>
          <a:p>
            <a:pPr algn="ctr" defTabSz="685800">
              <a:defRPr/>
            </a:pPr>
            <a:r>
              <a:rPr lang="en-US" b="1" dirty="0">
                <a:solidFill>
                  <a:srgbClr val="7030A0"/>
                </a:solidFill>
                <a:latin typeface="Segoe UI"/>
              </a:rPr>
              <a:t>Dans Copilot Lab</a:t>
            </a:r>
            <a:endParaRPr lang="en-US" dirty="0">
              <a:solidFill>
                <a:prstClr val="black"/>
              </a:solidFill>
              <a:latin typeface="Segoe UI"/>
            </a:endParaRPr>
          </a:p>
        </p:txBody>
      </p:sp>
      <p:pic>
        <p:nvPicPr>
          <p:cNvPr id="24" name="Graphic 23" descr="Badge 3 with solid fill">
            <a:extLst>
              <a:ext uri="{FF2B5EF4-FFF2-40B4-BE49-F238E27FC236}">
                <a16:creationId xmlns:a16="http://schemas.microsoft.com/office/drawing/2014/main" id="{CCA36782-4F8A-BE91-8E4E-521F5B468E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7561" y="743422"/>
            <a:ext cx="685800" cy="685800"/>
          </a:xfrm>
          <a:prstGeom prst="rect">
            <a:avLst/>
          </a:prstGeom>
        </p:spPr>
      </p:pic>
      <p:pic>
        <p:nvPicPr>
          <p:cNvPr id="4" name="Picture 3">
            <a:extLst>
              <a:ext uri="{FF2B5EF4-FFF2-40B4-BE49-F238E27FC236}">
                <a16:creationId xmlns:a16="http://schemas.microsoft.com/office/drawing/2014/main" id="{C7282EB6-1648-CD78-557A-6659FA3294CC}"/>
              </a:ext>
            </a:extLst>
          </p:cNvPr>
          <p:cNvPicPr>
            <a:picLocks noChangeAspect="1"/>
          </p:cNvPicPr>
          <p:nvPr/>
        </p:nvPicPr>
        <p:blipFill>
          <a:blip r:embed="rId11"/>
          <a:stretch>
            <a:fillRect/>
          </a:stretch>
        </p:blipFill>
        <p:spPr>
          <a:xfrm>
            <a:off x="750277" y="2585596"/>
            <a:ext cx="1625170" cy="2044142"/>
          </a:xfrm>
          <a:prstGeom prst="rect">
            <a:avLst/>
          </a:prstGeom>
          <a:ln w="19050">
            <a:solidFill>
              <a:srgbClr val="FF0000"/>
            </a:solidFill>
          </a:ln>
        </p:spPr>
      </p:pic>
      <p:pic>
        <p:nvPicPr>
          <p:cNvPr id="12" name="Picture 11">
            <a:extLst>
              <a:ext uri="{FF2B5EF4-FFF2-40B4-BE49-F238E27FC236}">
                <a16:creationId xmlns:a16="http://schemas.microsoft.com/office/drawing/2014/main" id="{A6D3EA6A-7B10-93A8-E895-B9AE745BB3F7}"/>
              </a:ext>
            </a:extLst>
          </p:cNvPr>
          <p:cNvPicPr>
            <a:picLocks noChangeAspect="1"/>
          </p:cNvPicPr>
          <p:nvPr/>
        </p:nvPicPr>
        <p:blipFill>
          <a:blip r:embed="rId12"/>
          <a:stretch>
            <a:fillRect/>
          </a:stretch>
        </p:blipFill>
        <p:spPr>
          <a:xfrm>
            <a:off x="3751380" y="4307383"/>
            <a:ext cx="1769719" cy="521246"/>
          </a:xfrm>
          <a:prstGeom prst="rect">
            <a:avLst/>
          </a:prstGeom>
          <a:ln w="19050">
            <a:solidFill>
              <a:srgbClr val="FF0000"/>
            </a:solidFill>
          </a:ln>
        </p:spPr>
      </p:pic>
      <p:pic>
        <p:nvPicPr>
          <p:cNvPr id="13" name="Picture 12">
            <a:extLst>
              <a:ext uri="{FF2B5EF4-FFF2-40B4-BE49-F238E27FC236}">
                <a16:creationId xmlns:a16="http://schemas.microsoft.com/office/drawing/2014/main" id="{2BE3EB24-257F-8531-C96F-1DE8B11069A4}"/>
              </a:ext>
            </a:extLst>
          </p:cNvPr>
          <p:cNvPicPr>
            <a:picLocks noChangeAspect="1"/>
          </p:cNvPicPr>
          <p:nvPr/>
        </p:nvPicPr>
        <p:blipFill>
          <a:blip r:embed="rId11"/>
          <a:stretch>
            <a:fillRect/>
          </a:stretch>
        </p:blipFill>
        <p:spPr>
          <a:xfrm>
            <a:off x="3744683" y="2344438"/>
            <a:ext cx="1769718" cy="1927718"/>
          </a:xfrm>
          <a:prstGeom prst="rect">
            <a:avLst/>
          </a:prstGeom>
          <a:ln w="19050">
            <a:solidFill>
              <a:srgbClr val="FF0000"/>
            </a:solidFill>
          </a:ln>
        </p:spPr>
      </p:pic>
      <p:pic>
        <p:nvPicPr>
          <p:cNvPr id="19" name="Picture 18">
            <a:extLst>
              <a:ext uri="{FF2B5EF4-FFF2-40B4-BE49-F238E27FC236}">
                <a16:creationId xmlns:a16="http://schemas.microsoft.com/office/drawing/2014/main" id="{7FD30792-1EFC-CDB5-5A62-D4E52A0049E0}"/>
              </a:ext>
            </a:extLst>
          </p:cNvPr>
          <p:cNvPicPr>
            <a:picLocks noChangeAspect="1"/>
          </p:cNvPicPr>
          <p:nvPr/>
        </p:nvPicPr>
        <p:blipFill>
          <a:blip r:embed="rId13"/>
          <a:stretch>
            <a:fillRect/>
          </a:stretch>
        </p:blipFill>
        <p:spPr>
          <a:xfrm>
            <a:off x="6164325" y="2344438"/>
            <a:ext cx="2753993" cy="1388726"/>
          </a:xfrm>
          <a:prstGeom prst="rect">
            <a:avLst/>
          </a:prstGeom>
          <a:ln w="19050">
            <a:solidFill>
              <a:srgbClr val="FF0000"/>
            </a:solidFill>
          </a:ln>
        </p:spPr>
      </p:pic>
      <p:pic>
        <p:nvPicPr>
          <p:cNvPr id="20" name="object 27">
            <a:extLst>
              <a:ext uri="{FF2B5EF4-FFF2-40B4-BE49-F238E27FC236}">
                <a16:creationId xmlns:a16="http://schemas.microsoft.com/office/drawing/2014/main" id="{37BDF4A2-CFFC-F295-F951-98BC7FB84D93}"/>
              </a:ext>
            </a:extLst>
          </p:cNvPr>
          <p:cNvPicPr/>
          <p:nvPr/>
        </p:nvPicPr>
        <p:blipFill>
          <a:blip r:embed="rId14" cstate="print"/>
          <a:stretch>
            <a:fillRect/>
          </a:stretch>
        </p:blipFill>
        <p:spPr>
          <a:xfrm>
            <a:off x="8178881" y="0"/>
            <a:ext cx="879881" cy="898273"/>
          </a:xfrm>
          <a:prstGeom prst="rect">
            <a:avLst/>
          </a:prstGeom>
        </p:spPr>
      </p:pic>
      <p:sp>
        <p:nvSpPr>
          <p:cNvPr id="21" name="Rectangle 20">
            <a:extLst>
              <a:ext uri="{FF2B5EF4-FFF2-40B4-BE49-F238E27FC236}">
                <a16:creationId xmlns:a16="http://schemas.microsoft.com/office/drawing/2014/main" id="{CEB5434B-37A4-D6EB-0016-A373D019CBB4}"/>
              </a:ext>
            </a:extLst>
          </p:cNvPr>
          <p:cNvSpPr/>
          <p:nvPr/>
        </p:nvSpPr>
        <p:spPr>
          <a:xfrm>
            <a:off x="4359275" y="4565650"/>
            <a:ext cx="238126" cy="21272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Autre processus 2">
            <a:extLst>
              <a:ext uri="{FF2B5EF4-FFF2-40B4-BE49-F238E27FC236}">
                <a16:creationId xmlns:a16="http://schemas.microsoft.com/office/drawing/2014/main" id="{910C6F40-944A-39F5-8D34-1BB1CD522FCE}"/>
              </a:ext>
            </a:extLst>
          </p:cNvPr>
          <p:cNvSpPr/>
          <p:nvPr/>
        </p:nvSpPr>
        <p:spPr>
          <a:xfrm rot="19827497">
            <a:off x="51048" y="363206"/>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704408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4">
            <a:extLst>
              <a:ext uri="{FF2B5EF4-FFF2-40B4-BE49-F238E27FC236}">
                <a16:creationId xmlns:a16="http://schemas.microsoft.com/office/drawing/2014/main" id="{4DA7C748-2DC5-B510-7FAC-805F55336E63}"/>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10" name="Picture 9">
            <a:extLst>
              <a:ext uri="{FF2B5EF4-FFF2-40B4-BE49-F238E27FC236}">
                <a16:creationId xmlns:a16="http://schemas.microsoft.com/office/drawing/2014/main" id="{84E1E2F7-3A01-4969-B08D-7CD824C92279}"/>
              </a:ext>
            </a:extLst>
          </p:cNvPr>
          <p:cNvPicPr>
            <a:picLocks noChangeAspect="1"/>
          </p:cNvPicPr>
          <p:nvPr/>
        </p:nvPicPr>
        <p:blipFill>
          <a:blip r:embed="rId5"/>
          <a:stretch>
            <a:fillRect/>
          </a:stretch>
        </p:blipFill>
        <p:spPr>
          <a:xfrm>
            <a:off x="2565401" y="1997375"/>
            <a:ext cx="2899664" cy="1546028"/>
          </a:xfrm>
          <a:prstGeom prst="rect">
            <a:avLst/>
          </a:prstGeom>
          <a:ln w="12700">
            <a:solidFill>
              <a:srgbClr val="FF0000"/>
            </a:solidFill>
          </a:ln>
        </p:spPr>
      </p:pic>
      <p:sp>
        <p:nvSpPr>
          <p:cNvPr id="3" name="TextBox 2">
            <a:extLst>
              <a:ext uri="{FF2B5EF4-FFF2-40B4-BE49-F238E27FC236}">
                <a16:creationId xmlns:a16="http://schemas.microsoft.com/office/drawing/2014/main" id="{6643EA3D-A798-5502-A6B0-1DAFFFE2C320}"/>
              </a:ext>
            </a:extLst>
          </p:cNvPr>
          <p:cNvSpPr txBox="1"/>
          <p:nvPr/>
        </p:nvSpPr>
        <p:spPr>
          <a:xfrm>
            <a:off x="2731103" y="-3760"/>
            <a:ext cx="5120855" cy="577850"/>
          </a:xfrm>
          <a:prstGeom prst="rect">
            <a:avLst/>
          </a:prstGeom>
          <a:noFill/>
        </p:spPr>
        <p:txBody>
          <a:bodyPr wrap="square">
            <a:spAutoFit/>
          </a:bodyPr>
          <a:lstStyle/>
          <a:p>
            <a:pPr>
              <a:lnSpc>
                <a:spcPct val="150000"/>
              </a:lnSpc>
              <a:defRPr/>
            </a:pPr>
            <a:r>
              <a:rPr lang="en-US" sz="2400" b="1" dirty="0">
                <a:ln w="12700">
                  <a:noFill/>
                  <a:prstDash val="solid"/>
                </a:ln>
                <a:solidFill>
                  <a:prstClr val="black"/>
                </a:solidFill>
              </a:rPr>
              <a:t>Pratique : Copilot Lab</a:t>
            </a:r>
            <a:endParaRPr lang="en-CA" sz="2400" b="1" dirty="0">
              <a:ln w="12700">
                <a:noFill/>
                <a:prstDash val="solid"/>
              </a:ln>
              <a:solidFill>
                <a:prstClr val="black"/>
              </a:solidFill>
            </a:endParaRPr>
          </a:p>
        </p:txBody>
      </p:sp>
      <p:sp>
        <p:nvSpPr>
          <p:cNvPr id="8" name="TextBox 7">
            <a:extLst>
              <a:ext uri="{FF2B5EF4-FFF2-40B4-BE49-F238E27FC236}">
                <a16:creationId xmlns:a16="http://schemas.microsoft.com/office/drawing/2014/main" id="{B59ED5D4-9936-87C4-0F79-7306F872B10E}"/>
              </a:ext>
            </a:extLst>
          </p:cNvPr>
          <p:cNvSpPr txBox="1"/>
          <p:nvPr/>
        </p:nvSpPr>
        <p:spPr>
          <a:xfrm>
            <a:off x="421189" y="971797"/>
            <a:ext cx="8369017" cy="761747"/>
          </a:xfrm>
          <a:prstGeom prst="rect">
            <a:avLst/>
          </a:prstGeom>
          <a:noFill/>
        </p:spPr>
        <p:txBody>
          <a:bodyPr wrap="square" lIns="68580" tIns="34290" rIns="68580" bIns="34290" anchor="t">
            <a:spAutoFit/>
          </a:bodyPr>
          <a:lstStyle/>
          <a:p>
            <a:pPr algn="ctr"/>
            <a:r>
              <a:rPr lang="fr-CA" sz="1500" dirty="0"/>
              <a:t>Copilot </a:t>
            </a:r>
            <a:r>
              <a:rPr lang="fr-CA" sz="1500" dirty="0" err="1"/>
              <a:t>Lab</a:t>
            </a:r>
            <a:r>
              <a:rPr lang="fr-CA" sz="1500" dirty="0"/>
              <a:t> est un excellent point de départ pour vous aider à apprendre à rédiger de bonnes invites et à explorer les capacités de Copilot que vous pouvez exploiter dans vos tâches quotidiennes.</a:t>
            </a:r>
            <a:endParaRPr lang="en-GB" sz="1500" dirty="0"/>
          </a:p>
        </p:txBody>
      </p:sp>
      <p:sp>
        <p:nvSpPr>
          <p:cNvPr id="15" name="TextBox 14" descr="li">
            <a:extLst>
              <a:ext uri="{FF2B5EF4-FFF2-40B4-BE49-F238E27FC236}">
                <a16:creationId xmlns:a16="http://schemas.microsoft.com/office/drawing/2014/main" id="{64B7C76B-A06F-560F-641E-FBCB5A6567D1}"/>
              </a:ext>
            </a:extLst>
          </p:cNvPr>
          <p:cNvSpPr txBox="1"/>
          <p:nvPr/>
        </p:nvSpPr>
        <p:spPr>
          <a:xfrm>
            <a:off x="101151" y="3856688"/>
            <a:ext cx="2055310" cy="807913"/>
          </a:xfrm>
          <a:prstGeom prst="rect">
            <a:avLst/>
          </a:prstGeom>
          <a:noFill/>
        </p:spPr>
        <p:txBody>
          <a:bodyPr wrap="square" lIns="0" tIns="0" rIns="0" bIns="0" rtlCol="0">
            <a:spAutoFit/>
          </a:bodyPr>
          <a:lstStyle/>
          <a:p>
            <a:pPr algn="ctr"/>
            <a:r>
              <a:rPr lang="fr-CA" sz="1050" i="1" dirty="0"/>
              <a:t>En sélectionnant </a:t>
            </a:r>
            <a:r>
              <a:rPr lang="fr-CA" sz="1050" b="1" i="1" dirty="0"/>
              <a:t>Afficher plus d’invites</a:t>
            </a:r>
            <a:r>
              <a:rPr lang="fr-CA" sz="1050" i="1" dirty="0"/>
              <a:t>, la bibliothèque du laboratoire Copilot s’affiche pour l’application à partir de laquelle vous y accédez</a:t>
            </a:r>
            <a:endParaRPr lang="en-US" sz="1050" i="1" dirty="0"/>
          </a:p>
        </p:txBody>
      </p:sp>
      <p:cxnSp>
        <p:nvCxnSpPr>
          <p:cNvPr id="21" name="Straight Arrow Connector 20">
            <a:extLst>
              <a:ext uri="{FF2B5EF4-FFF2-40B4-BE49-F238E27FC236}">
                <a16:creationId xmlns:a16="http://schemas.microsoft.com/office/drawing/2014/main" id="{8F6F6717-EC23-32D9-CB2E-C94315A6665C}"/>
              </a:ext>
            </a:extLst>
          </p:cNvPr>
          <p:cNvCxnSpPr>
            <a:cxnSpLocks/>
          </p:cNvCxnSpPr>
          <p:nvPr/>
        </p:nvCxnSpPr>
        <p:spPr>
          <a:xfrm flipH="1" flipV="1">
            <a:off x="953233" y="3211868"/>
            <a:ext cx="283271" cy="303114"/>
          </a:xfrm>
          <a:prstGeom prst="straightConnector1">
            <a:avLst/>
          </a:pr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4" name="TextBox 23" descr="li">
            <a:extLst>
              <a:ext uri="{FF2B5EF4-FFF2-40B4-BE49-F238E27FC236}">
                <a16:creationId xmlns:a16="http://schemas.microsoft.com/office/drawing/2014/main" id="{1DAF0C60-CADC-DDA1-EFA4-5BB1FB4E12A2}"/>
              </a:ext>
            </a:extLst>
          </p:cNvPr>
          <p:cNvSpPr txBox="1"/>
          <p:nvPr/>
        </p:nvSpPr>
        <p:spPr>
          <a:xfrm>
            <a:off x="2737863" y="3857655"/>
            <a:ext cx="2500887" cy="484748"/>
          </a:xfrm>
          <a:prstGeom prst="rect">
            <a:avLst/>
          </a:prstGeom>
          <a:noFill/>
        </p:spPr>
        <p:txBody>
          <a:bodyPr wrap="square" lIns="0" tIns="0" rIns="0" bIns="0" rtlCol="0">
            <a:spAutoFit/>
          </a:bodyPr>
          <a:lstStyle/>
          <a:p>
            <a:pPr algn="ctr"/>
            <a:r>
              <a:rPr lang="fr-CA" sz="1050" i="1" dirty="0"/>
              <a:t>Passez en revue la bibliothèque d’invites </a:t>
            </a:r>
            <a:r>
              <a:rPr lang="fr-CA" sz="1050" b="1" i="1" dirty="0"/>
              <a:t>Copilot </a:t>
            </a:r>
            <a:r>
              <a:rPr lang="fr-CA" sz="1050" b="1" i="1" dirty="0" err="1"/>
              <a:t>Lab</a:t>
            </a:r>
            <a:r>
              <a:rPr lang="fr-CA" sz="1050" b="1" i="1" dirty="0"/>
              <a:t> </a:t>
            </a:r>
            <a:r>
              <a:rPr lang="fr-CA" sz="1050" i="1" dirty="0"/>
              <a:t>à l’aide des catégories « </a:t>
            </a:r>
            <a:r>
              <a:rPr lang="fr-CA" sz="1050" b="1" i="1" dirty="0"/>
              <a:t>Tâche</a:t>
            </a:r>
            <a:r>
              <a:rPr lang="fr-CA" sz="1050" i="1" dirty="0"/>
              <a:t> » et « </a:t>
            </a:r>
            <a:r>
              <a:rPr lang="fr-CA" sz="1050" b="1" i="1" dirty="0"/>
              <a:t>Type de tâche </a:t>
            </a:r>
            <a:r>
              <a:rPr lang="fr-CA" sz="1050" i="1" dirty="0"/>
              <a:t>»</a:t>
            </a:r>
            <a:endParaRPr lang="en-US" sz="1050" i="1" dirty="0"/>
          </a:p>
        </p:txBody>
      </p:sp>
      <p:sp>
        <p:nvSpPr>
          <p:cNvPr id="25" name="TextBox 24" descr="li">
            <a:extLst>
              <a:ext uri="{FF2B5EF4-FFF2-40B4-BE49-F238E27FC236}">
                <a16:creationId xmlns:a16="http://schemas.microsoft.com/office/drawing/2014/main" id="{935ECD4F-E2B4-8E19-15ED-8FA14F013A25}"/>
              </a:ext>
            </a:extLst>
          </p:cNvPr>
          <p:cNvSpPr txBox="1"/>
          <p:nvPr/>
        </p:nvSpPr>
        <p:spPr>
          <a:xfrm>
            <a:off x="5909494" y="3856689"/>
            <a:ext cx="2880712" cy="646331"/>
          </a:xfrm>
          <a:prstGeom prst="rect">
            <a:avLst/>
          </a:prstGeom>
          <a:noFill/>
        </p:spPr>
        <p:txBody>
          <a:bodyPr wrap="square" lIns="0" tIns="0" rIns="0" bIns="0" rtlCol="0">
            <a:spAutoFit/>
          </a:bodyPr>
          <a:lstStyle/>
          <a:p>
            <a:pPr algn="ctr"/>
            <a:r>
              <a:rPr lang="fr-CA" sz="1050" i="1" dirty="0"/>
              <a:t>En sélectionnant « voir toutes les invites », vous ouvrirez la bibliothèque </a:t>
            </a:r>
            <a:r>
              <a:rPr lang="fr-CA" sz="1050" b="1" i="1" dirty="0"/>
              <a:t>Copilot </a:t>
            </a:r>
            <a:r>
              <a:rPr lang="fr-CA" sz="1050" b="1" i="1" dirty="0" err="1"/>
              <a:t>Lab</a:t>
            </a:r>
            <a:r>
              <a:rPr lang="fr-CA" sz="1050" b="1" i="1" dirty="0"/>
              <a:t> </a:t>
            </a:r>
            <a:r>
              <a:rPr lang="fr-CA" sz="1050" i="1" dirty="0"/>
              <a:t>où vous bénéficierez d’une catégorie d’applications à explorer davantage</a:t>
            </a:r>
            <a:endParaRPr lang="en-US" sz="1050" i="1" dirty="0"/>
          </a:p>
        </p:txBody>
      </p:sp>
      <p:sp>
        <p:nvSpPr>
          <p:cNvPr id="31" name="Rectangle: Rounded Corners 30">
            <a:extLst>
              <a:ext uri="{FF2B5EF4-FFF2-40B4-BE49-F238E27FC236}">
                <a16:creationId xmlns:a16="http://schemas.microsoft.com/office/drawing/2014/main" id="{43547A14-7453-77E1-B730-E64B48749C60}"/>
              </a:ext>
            </a:extLst>
          </p:cNvPr>
          <p:cNvSpPr/>
          <p:nvPr/>
        </p:nvSpPr>
        <p:spPr bwMode="auto">
          <a:xfrm>
            <a:off x="4626701" y="3314608"/>
            <a:ext cx="740445" cy="124641"/>
          </a:xfrm>
          <a:prstGeom prst="round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pic>
        <p:nvPicPr>
          <p:cNvPr id="4" name="object 27">
            <a:extLst>
              <a:ext uri="{FF2B5EF4-FFF2-40B4-BE49-F238E27FC236}">
                <a16:creationId xmlns:a16="http://schemas.microsoft.com/office/drawing/2014/main" id="{3FFEC872-7688-7CB8-C1FA-9F8B59F91BEE}"/>
              </a:ext>
            </a:extLst>
          </p:cNvPr>
          <p:cNvPicPr/>
          <p:nvPr/>
        </p:nvPicPr>
        <p:blipFill>
          <a:blip r:embed="rId6" cstate="print"/>
          <a:stretch>
            <a:fillRect/>
          </a:stretch>
        </p:blipFill>
        <p:spPr>
          <a:xfrm>
            <a:off x="8178881" y="0"/>
            <a:ext cx="879881" cy="898273"/>
          </a:xfrm>
          <a:prstGeom prst="rect">
            <a:avLst/>
          </a:prstGeom>
        </p:spPr>
      </p:pic>
      <p:pic>
        <p:nvPicPr>
          <p:cNvPr id="5" name="Picture 4">
            <a:extLst>
              <a:ext uri="{FF2B5EF4-FFF2-40B4-BE49-F238E27FC236}">
                <a16:creationId xmlns:a16="http://schemas.microsoft.com/office/drawing/2014/main" id="{5F0E9808-7ABA-F076-A586-DE9D7215AB37}"/>
              </a:ext>
            </a:extLst>
          </p:cNvPr>
          <p:cNvPicPr>
            <a:picLocks noChangeAspect="1"/>
          </p:cNvPicPr>
          <p:nvPr/>
        </p:nvPicPr>
        <p:blipFill>
          <a:blip r:embed="rId7"/>
          <a:stretch>
            <a:fillRect/>
          </a:stretch>
        </p:blipFill>
        <p:spPr>
          <a:xfrm>
            <a:off x="5962395" y="1997375"/>
            <a:ext cx="3019140" cy="1522429"/>
          </a:xfrm>
          <a:prstGeom prst="rect">
            <a:avLst/>
          </a:prstGeom>
          <a:ln w="12700">
            <a:solidFill>
              <a:srgbClr val="FF0000"/>
            </a:solidFill>
          </a:ln>
        </p:spPr>
      </p:pic>
      <p:cxnSp>
        <p:nvCxnSpPr>
          <p:cNvPr id="19" name="Connector: Elbow 18">
            <a:extLst>
              <a:ext uri="{FF2B5EF4-FFF2-40B4-BE49-F238E27FC236}">
                <a16:creationId xmlns:a16="http://schemas.microsoft.com/office/drawing/2014/main" id="{8481003B-A888-5682-84BB-797DFF748D5A}"/>
              </a:ext>
            </a:extLst>
          </p:cNvPr>
          <p:cNvCxnSpPr>
            <a:cxnSpLocks/>
          </p:cNvCxnSpPr>
          <p:nvPr/>
        </p:nvCxnSpPr>
        <p:spPr>
          <a:xfrm flipV="1">
            <a:off x="5338826" y="2519194"/>
            <a:ext cx="629149" cy="857451"/>
          </a:xfrm>
          <a:prstGeom prst="bentConnector3">
            <a:avLst>
              <a:gd name="adj1" fmla="val 62112"/>
            </a:avLst>
          </a:pr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DF584F4-DD2A-79EF-CC1C-730BC6F8F0E9}"/>
              </a:ext>
            </a:extLst>
          </p:cNvPr>
          <p:cNvPicPr>
            <a:picLocks noChangeAspect="1"/>
          </p:cNvPicPr>
          <p:nvPr/>
        </p:nvPicPr>
        <p:blipFill>
          <a:blip r:embed="rId8"/>
          <a:stretch>
            <a:fillRect/>
          </a:stretch>
        </p:blipFill>
        <p:spPr>
          <a:xfrm>
            <a:off x="170251" y="2657653"/>
            <a:ext cx="1769719" cy="521246"/>
          </a:xfrm>
          <a:prstGeom prst="rect">
            <a:avLst/>
          </a:prstGeom>
          <a:ln w="12700">
            <a:solidFill>
              <a:srgbClr val="FF0000"/>
            </a:solidFill>
          </a:ln>
        </p:spPr>
      </p:pic>
      <p:sp>
        <p:nvSpPr>
          <p:cNvPr id="27" name="Rectangle 26">
            <a:extLst>
              <a:ext uri="{FF2B5EF4-FFF2-40B4-BE49-F238E27FC236}">
                <a16:creationId xmlns:a16="http://schemas.microsoft.com/office/drawing/2014/main" id="{8626365A-2FAA-AE6C-A797-0F47FE57B4B1}"/>
              </a:ext>
            </a:extLst>
          </p:cNvPr>
          <p:cNvSpPr/>
          <p:nvPr/>
        </p:nvSpPr>
        <p:spPr>
          <a:xfrm>
            <a:off x="778146" y="2915920"/>
            <a:ext cx="238126" cy="21272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Autre processus 2">
            <a:extLst>
              <a:ext uri="{FF2B5EF4-FFF2-40B4-BE49-F238E27FC236}">
                <a16:creationId xmlns:a16="http://schemas.microsoft.com/office/drawing/2014/main" id="{764552C9-C77C-88EB-0581-314D26DDDC23}"/>
              </a:ext>
            </a:extLst>
          </p:cNvPr>
          <p:cNvSpPr/>
          <p:nvPr/>
        </p:nvSpPr>
        <p:spPr>
          <a:xfrm rot="19827497">
            <a:off x="51048" y="363206"/>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6040686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203398" y="90062"/>
            <a:ext cx="7048682"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Meilleurs résultats avec les invites de </a:t>
            </a:r>
            <a:r>
              <a:rPr lang="fr-FR" sz="2400" b="1" dirty="0" err="1">
                <a:ln w="12700">
                  <a:noFill/>
                  <a:prstDash val="solid"/>
                </a:ln>
                <a:solidFill>
                  <a:prstClr val="black"/>
                </a:solidFill>
              </a:rPr>
              <a:t>Copilot</a:t>
            </a:r>
            <a:r>
              <a:rPr lang="fr-FR" sz="2400" b="1" dirty="0">
                <a:ln w="12700">
                  <a:noFill/>
                  <a:prstDash val="solid"/>
                </a:ln>
                <a:solidFill>
                  <a:prstClr val="black"/>
                </a:solidFill>
              </a:rPr>
              <a:t> </a:t>
            </a:r>
          </a:p>
        </p:txBody>
      </p:sp>
      <p:sp>
        <p:nvSpPr>
          <p:cNvPr id="3" name="ZoneTexte 2">
            <a:extLst>
              <a:ext uri="{FF2B5EF4-FFF2-40B4-BE49-F238E27FC236}">
                <a16:creationId xmlns:a16="http://schemas.microsoft.com/office/drawing/2014/main" id="{F8252B0A-2E2A-2299-0C62-99D137A09FC1}"/>
              </a:ext>
            </a:extLst>
          </p:cNvPr>
          <p:cNvSpPr txBox="1"/>
          <p:nvPr/>
        </p:nvSpPr>
        <p:spPr>
          <a:xfrm>
            <a:off x="201860" y="772616"/>
            <a:ext cx="8059638" cy="1077218"/>
          </a:xfrm>
          <a:prstGeom prst="rect">
            <a:avLst/>
          </a:prstGeom>
          <a:noFill/>
        </p:spPr>
        <p:txBody>
          <a:bodyPr wrap="square">
            <a:spAutoFit/>
          </a:bodyPr>
          <a:lstStyle/>
          <a:p>
            <a:pPr marL="285750" indent="-285750">
              <a:buFont typeface="Wingdings" pitchFamily="2" charset="2"/>
              <a:buChar char="Ø"/>
            </a:pPr>
            <a:r>
              <a:rPr lang="fr-CA" sz="1600" b="1" i="0" u="none" strike="noStrike" dirty="0">
                <a:solidFill>
                  <a:srgbClr val="1E1E1E"/>
                </a:solidFill>
                <a:effectLst/>
                <a:latin typeface="Segoe UI" panose="020B0502040204020203" pitchFamily="34" charset="0"/>
              </a:rPr>
              <a:t>L’écriture d’invites efficaces est essentielle</a:t>
            </a:r>
            <a:r>
              <a:rPr lang="fr-CA" sz="1600" b="0" i="0" u="none" strike="noStrike" dirty="0">
                <a:solidFill>
                  <a:srgbClr val="1E1E1E"/>
                </a:solidFill>
                <a:effectLst/>
                <a:latin typeface="Segoe UI" panose="020B0502040204020203" pitchFamily="34" charset="0"/>
              </a:rPr>
              <a:t> pour obtenir de meilleurs résultats avec Copilot. Il existe des conseils pour vous aider à obtenir de meilleurs résultats avec Copilot.</a:t>
            </a:r>
          </a:p>
          <a:p>
            <a:pPr marL="285750" indent="-285750">
              <a:buFont typeface="Wingdings" pitchFamily="2" charset="2"/>
              <a:buChar char="Ø"/>
            </a:pPr>
            <a:r>
              <a:rPr lang="fr-CA" sz="1600" b="1" dirty="0">
                <a:solidFill>
                  <a:srgbClr val="1E1E1E"/>
                </a:solidFill>
                <a:highlight>
                  <a:srgbClr val="FFFFFF"/>
                </a:highlight>
                <a:latin typeface="Segoe UI" panose="020B0502040204020203" pitchFamily="34" charset="0"/>
              </a:rPr>
              <a:t>Des </a:t>
            </a:r>
            <a:r>
              <a:rPr lang="fr-CA" sz="1600" b="1" i="0" u="none" strike="noStrike" dirty="0">
                <a:solidFill>
                  <a:srgbClr val="1E1E1E"/>
                </a:solidFill>
                <a:effectLst/>
                <a:highlight>
                  <a:srgbClr val="FFFFFF"/>
                </a:highlight>
                <a:latin typeface="Segoe UI" panose="020B0502040204020203" pitchFamily="34" charset="0"/>
              </a:rPr>
              <a:t>éléments à prendre en compte </a:t>
            </a:r>
            <a:r>
              <a:rPr lang="fr-CA" sz="1600" b="0" i="0" u="none" strike="noStrike" dirty="0">
                <a:solidFill>
                  <a:srgbClr val="1E1E1E"/>
                </a:solidFill>
                <a:effectLst/>
                <a:highlight>
                  <a:srgbClr val="FFFFFF"/>
                </a:highlight>
                <a:latin typeface="Segoe UI" panose="020B0502040204020203" pitchFamily="34" charset="0"/>
              </a:rPr>
              <a:t>:</a:t>
            </a:r>
            <a:endParaRPr lang="fr-FR" sz="1600" dirty="0"/>
          </a:p>
        </p:txBody>
      </p:sp>
      <p:sp>
        <p:nvSpPr>
          <p:cNvPr id="4" name="ZoneTexte 3">
            <a:extLst>
              <a:ext uri="{FF2B5EF4-FFF2-40B4-BE49-F238E27FC236}">
                <a16:creationId xmlns:a16="http://schemas.microsoft.com/office/drawing/2014/main" id="{122B9F84-B99E-DEBB-1750-BE86100B3DC5}"/>
              </a:ext>
            </a:extLst>
          </p:cNvPr>
          <p:cNvSpPr txBox="1"/>
          <p:nvPr/>
        </p:nvSpPr>
        <p:spPr>
          <a:xfrm>
            <a:off x="326896" y="3522356"/>
            <a:ext cx="8578563" cy="1384995"/>
          </a:xfrm>
          <a:prstGeom prst="rect">
            <a:avLst/>
          </a:prstGeom>
          <a:noFill/>
          <a:ln w="19050">
            <a:solidFill>
              <a:schemeClr val="accent6"/>
            </a:solidFill>
          </a:ln>
        </p:spPr>
        <p:txBody>
          <a:bodyPr wrap="square">
            <a:spAutoFit/>
          </a:bodyPr>
          <a:lstStyle/>
          <a:p>
            <a:r>
              <a:rPr lang="fr-CA" sz="1200" b="0" i="1" u="none" strike="noStrike" dirty="0">
                <a:effectLst/>
                <a:latin typeface="Segoe UI" panose="020B0502040204020203" pitchFamily="34" charset="0"/>
              </a:rPr>
              <a:t>Invite 1 : </a:t>
            </a:r>
            <a:r>
              <a:rPr lang="fr-CA" sz="1200" b="0" i="0" u="none" strike="noStrike" dirty="0">
                <a:solidFill>
                  <a:schemeClr val="accent6">
                    <a:lumMod val="75000"/>
                  </a:schemeClr>
                </a:solidFill>
                <a:effectLst/>
                <a:highlight>
                  <a:srgbClr val="FFFFFF"/>
                </a:highlight>
                <a:latin typeface="Consolas" panose="020B0609020204030204" pitchFamily="49" charset="0"/>
              </a:rPr>
              <a:t>Écrivez un billet de blog sur les pratiques durables en agriculture.</a:t>
            </a:r>
            <a:endParaRPr lang="fr-CA" sz="1200" dirty="0">
              <a:solidFill>
                <a:schemeClr val="accent6">
                  <a:lumMod val="75000"/>
                </a:schemeClr>
              </a:solidFill>
              <a:latin typeface="Consolas" panose="020B0609020204030204" pitchFamily="49" charset="0"/>
            </a:endParaRPr>
          </a:p>
          <a:p>
            <a:pPr algn="l"/>
            <a:endParaRPr lang="fr-CA" sz="1200" dirty="0">
              <a:solidFill>
                <a:schemeClr val="accent6">
                  <a:lumMod val="75000"/>
                </a:schemeClr>
              </a:solidFill>
              <a:latin typeface="Consolas" panose="020B0609020204030204" pitchFamily="49" charset="0"/>
            </a:endParaRPr>
          </a:p>
          <a:p>
            <a:r>
              <a:rPr lang="fr-CA" sz="1200" b="0" i="1" u="none" strike="noStrike" dirty="0">
                <a:effectLst/>
                <a:latin typeface="Segoe UI" panose="020B0502040204020203" pitchFamily="34" charset="0"/>
              </a:rPr>
              <a:t>Invite 2 : </a:t>
            </a:r>
            <a:r>
              <a:rPr lang="fr-CA" sz="1200" dirty="0">
                <a:solidFill>
                  <a:schemeClr val="accent6">
                    <a:lumMod val="75000"/>
                  </a:schemeClr>
                </a:solidFill>
                <a:latin typeface="Consolas" panose="020B0609020204030204" pitchFamily="49" charset="0"/>
              </a:rPr>
              <a:t>Créez un billet de blog de 1500 mots pour un public général intéressé par la durabilité, en mettant l’accent sur l’importance et les avantages des pratiques agricoles durables comme l’agriculture biologique et l’agroforesterie. Incluez des exemples concrets et des technologies innovantes. Conclure par une réflexion sur l’importance de ces pratiques et un appel à des efforts collectifs pour les adopter</a:t>
            </a:r>
          </a:p>
        </p:txBody>
      </p:sp>
      <p:sp>
        <p:nvSpPr>
          <p:cNvPr id="6" name="Autre processus 5">
            <a:extLst>
              <a:ext uri="{FF2B5EF4-FFF2-40B4-BE49-F238E27FC236}">
                <a16:creationId xmlns:a16="http://schemas.microsoft.com/office/drawing/2014/main" id="{45B6A598-503F-44FC-EA72-03CC95D6AA06}"/>
              </a:ext>
            </a:extLst>
          </p:cNvPr>
          <p:cNvSpPr/>
          <p:nvPr/>
        </p:nvSpPr>
        <p:spPr>
          <a:xfrm>
            <a:off x="395729" y="1835447"/>
            <a:ext cx="8509731" cy="706338"/>
          </a:xfrm>
          <a:prstGeom prst="flowChartAlternateProcess">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fr-CA" sz="1600" b="0" i="0" u="none" strike="noStrike" dirty="0">
                <a:solidFill>
                  <a:schemeClr val="accent6">
                    <a:lumMod val="75000"/>
                  </a:schemeClr>
                </a:solidFill>
                <a:effectLst/>
                <a:highlight>
                  <a:srgbClr val="FFFFFF"/>
                </a:highlight>
                <a:latin typeface="Segoe UI" panose="020B0502040204020203" pitchFamily="34" charset="0"/>
              </a:rPr>
              <a:t>Inclure </a:t>
            </a:r>
            <a:r>
              <a:rPr lang="fr-CA" sz="1600" b="1" i="0" u="none" strike="noStrike" dirty="0">
                <a:solidFill>
                  <a:schemeClr val="accent6">
                    <a:lumMod val="75000"/>
                  </a:schemeClr>
                </a:solidFill>
                <a:effectLst/>
                <a:latin typeface="Segoe UI" panose="020B0502040204020203" pitchFamily="34" charset="0"/>
              </a:rPr>
              <a:t>les détails</a:t>
            </a:r>
            <a:r>
              <a:rPr lang="fr-CA" sz="1600" b="0" i="0" u="none" strike="noStrike" dirty="0">
                <a:solidFill>
                  <a:schemeClr val="accent6">
                    <a:lumMod val="75000"/>
                  </a:schemeClr>
                </a:solidFill>
                <a:effectLst/>
                <a:highlight>
                  <a:srgbClr val="FFFFFF"/>
                </a:highlight>
                <a:latin typeface="Segoe UI" panose="020B0502040204020203" pitchFamily="34" charset="0"/>
              </a:rPr>
              <a:t> : inclure un </a:t>
            </a:r>
            <a:r>
              <a:rPr lang="fr-CA" sz="1600" b="1" i="0" u="none" strike="noStrike" dirty="0">
                <a:solidFill>
                  <a:schemeClr val="accent6">
                    <a:lumMod val="75000"/>
                  </a:schemeClr>
                </a:solidFill>
                <a:effectLst/>
                <a:highlight>
                  <a:srgbClr val="FFFFFF"/>
                </a:highlight>
                <a:latin typeface="Segoe UI" panose="020B0502040204020203" pitchFamily="34" charset="0"/>
              </a:rPr>
              <a:t>contexte</a:t>
            </a:r>
            <a:r>
              <a:rPr lang="fr-CA" sz="1600" b="0" i="0" u="none" strike="noStrike" dirty="0">
                <a:solidFill>
                  <a:schemeClr val="accent6">
                    <a:lumMod val="75000"/>
                  </a:schemeClr>
                </a:solidFill>
                <a:effectLst/>
                <a:highlight>
                  <a:srgbClr val="FFFFFF"/>
                </a:highlight>
                <a:latin typeface="Segoe UI" panose="020B0502040204020203" pitchFamily="34" charset="0"/>
              </a:rPr>
              <a:t>, </a:t>
            </a:r>
            <a:r>
              <a:rPr lang="fr-CA" sz="1600" b="1" i="0" u="none" strike="noStrike" dirty="0">
                <a:solidFill>
                  <a:schemeClr val="accent6">
                    <a:lumMod val="75000"/>
                  </a:schemeClr>
                </a:solidFill>
                <a:effectLst/>
                <a:highlight>
                  <a:srgbClr val="FFFFFF"/>
                </a:highlight>
                <a:latin typeface="Segoe UI" panose="020B0502040204020203" pitchFamily="34" charset="0"/>
              </a:rPr>
              <a:t>expliquez </a:t>
            </a:r>
            <a:r>
              <a:rPr lang="fr-CA" sz="1600" b="0" i="0" u="none" strike="noStrike" dirty="0">
                <a:solidFill>
                  <a:schemeClr val="accent6">
                    <a:lumMod val="75000"/>
                  </a:schemeClr>
                </a:solidFill>
                <a:effectLst/>
                <a:highlight>
                  <a:srgbClr val="FFFFFF"/>
                </a:highlight>
                <a:latin typeface="Segoe UI" panose="020B0502040204020203" pitchFamily="34" charset="0"/>
              </a:rPr>
              <a:t>comment Copilot doit répondre à votre demande, ajouter des sources au besoin (</a:t>
            </a:r>
            <a:r>
              <a:rPr lang="fr-CA" sz="1600" b="0" i="0" u="none" strike="noStrike" dirty="0" err="1">
                <a:solidFill>
                  <a:schemeClr val="accent6">
                    <a:lumMod val="75000"/>
                  </a:schemeClr>
                </a:solidFill>
                <a:effectLst/>
                <a:highlight>
                  <a:srgbClr val="FFFFFF"/>
                </a:highlight>
                <a:latin typeface="Segoe UI" panose="020B0502040204020203" pitchFamily="34" charset="0"/>
              </a:rPr>
              <a:t>exp</a:t>
            </a:r>
            <a:r>
              <a:rPr lang="fr-CA" sz="1600" dirty="0">
                <a:solidFill>
                  <a:schemeClr val="accent6">
                    <a:lumMod val="75000"/>
                  </a:schemeClr>
                </a:solidFill>
                <a:highlight>
                  <a:srgbClr val="FFFFFF"/>
                </a:highlight>
                <a:latin typeface="Segoe UI" panose="020B0502040204020203" pitchFamily="34" charset="0"/>
              </a:rPr>
              <a:t>:</a:t>
            </a:r>
            <a:r>
              <a:rPr lang="fr-CA" sz="1600" b="0" i="0" u="none" strike="noStrike" dirty="0">
                <a:solidFill>
                  <a:schemeClr val="accent6">
                    <a:lumMod val="75000"/>
                  </a:schemeClr>
                </a:solidFill>
                <a:effectLst/>
                <a:highlight>
                  <a:srgbClr val="FFFFFF"/>
                </a:highlight>
                <a:latin typeface="Segoe UI" panose="020B0502040204020203" pitchFamily="34" charset="0"/>
              </a:rPr>
              <a:t> un fichier). </a:t>
            </a:r>
          </a:p>
        </p:txBody>
      </p:sp>
      <p:sp>
        <p:nvSpPr>
          <p:cNvPr id="11" name="ZoneTexte 10">
            <a:extLst>
              <a:ext uri="{FF2B5EF4-FFF2-40B4-BE49-F238E27FC236}">
                <a16:creationId xmlns:a16="http://schemas.microsoft.com/office/drawing/2014/main" id="{D3BBCA0E-AD76-7FD1-61C0-73C1359110A7}"/>
              </a:ext>
            </a:extLst>
          </p:cNvPr>
          <p:cNvSpPr txBox="1"/>
          <p:nvPr/>
        </p:nvSpPr>
        <p:spPr>
          <a:xfrm>
            <a:off x="718238" y="2826825"/>
            <a:ext cx="7891859" cy="523220"/>
          </a:xfrm>
          <a:prstGeom prst="rect">
            <a:avLst/>
          </a:prstGeom>
          <a:noFill/>
          <a:ln>
            <a:solidFill>
              <a:schemeClr val="tx1"/>
            </a:solidFill>
          </a:ln>
        </p:spPr>
        <p:txBody>
          <a:bodyPr wrap="square">
            <a:spAutoFit/>
          </a:bodyPr>
          <a:lstStyle/>
          <a:p>
            <a:r>
              <a:rPr lang="fr-CA" sz="1400" b="0" i="0" u="none" strike="noStrike" dirty="0">
                <a:solidFill>
                  <a:srgbClr val="1E1E1E"/>
                </a:solidFill>
                <a:effectLst/>
                <a:latin typeface="Segoe UI" panose="020B0502040204020203" pitchFamily="34" charset="0"/>
              </a:rPr>
              <a:t>Essayez les deux invites suivantes à l’aide de Copilot dans Word et comparez les réponses que vous obtenez. Quelle invite vous a donné un brouillon de billet de blog plus riche et plus concis ?</a:t>
            </a:r>
            <a:endParaRPr lang="fr-FR" sz="1400" b="1" dirty="0">
              <a:solidFill>
                <a:schemeClr val="accent6"/>
              </a:solidFill>
            </a:endParaRPr>
          </a:p>
        </p:txBody>
      </p:sp>
      <p:sp>
        <p:nvSpPr>
          <p:cNvPr id="14" name="Autre processus 13">
            <a:extLst>
              <a:ext uri="{FF2B5EF4-FFF2-40B4-BE49-F238E27FC236}">
                <a16:creationId xmlns:a16="http://schemas.microsoft.com/office/drawing/2014/main" id="{363F9138-39A4-973B-0F0F-14772BAD4A8D}"/>
              </a:ext>
            </a:extLst>
          </p:cNvPr>
          <p:cNvSpPr/>
          <p:nvPr/>
        </p:nvSpPr>
        <p:spPr>
          <a:xfrm rot="20619309">
            <a:off x="109121" y="2495489"/>
            <a:ext cx="12182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Exercice</a:t>
            </a:r>
          </a:p>
        </p:txBody>
      </p:sp>
      <p:sp>
        <p:nvSpPr>
          <p:cNvPr id="10" name="Autre processus 9">
            <a:extLst>
              <a:ext uri="{FF2B5EF4-FFF2-40B4-BE49-F238E27FC236}">
                <a16:creationId xmlns:a16="http://schemas.microsoft.com/office/drawing/2014/main" id="{D81E17EE-9C01-803A-8F15-B198361B36B4}"/>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32831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3" name="ZoneTexte 2">
            <a:extLst>
              <a:ext uri="{FF2B5EF4-FFF2-40B4-BE49-F238E27FC236}">
                <a16:creationId xmlns:a16="http://schemas.microsoft.com/office/drawing/2014/main" id="{F8252B0A-2E2A-2299-0C62-99D137A09FC1}"/>
              </a:ext>
            </a:extLst>
          </p:cNvPr>
          <p:cNvSpPr txBox="1"/>
          <p:nvPr/>
        </p:nvSpPr>
        <p:spPr>
          <a:xfrm>
            <a:off x="201860" y="703792"/>
            <a:ext cx="8059638" cy="338554"/>
          </a:xfrm>
          <a:prstGeom prst="rect">
            <a:avLst/>
          </a:prstGeom>
          <a:noFill/>
        </p:spPr>
        <p:txBody>
          <a:bodyPr wrap="square">
            <a:spAutoFit/>
          </a:bodyPr>
          <a:lstStyle/>
          <a:p>
            <a:pPr marL="285750" indent="-285750">
              <a:buFont typeface="Wingdings" pitchFamily="2" charset="2"/>
              <a:buChar char="Ø"/>
            </a:pPr>
            <a:r>
              <a:rPr lang="fr-CA" sz="1600" b="1" dirty="0">
                <a:solidFill>
                  <a:srgbClr val="1E1E1E"/>
                </a:solidFill>
                <a:latin typeface="Segoe UI" panose="020B0502040204020203" pitchFamily="34" charset="0"/>
              </a:rPr>
              <a:t>D’autres </a:t>
            </a:r>
            <a:r>
              <a:rPr lang="fr-CA" sz="1600" b="1" i="0" u="none" strike="noStrike" dirty="0">
                <a:solidFill>
                  <a:srgbClr val="1E1E1E"/>
                </a:solidFill>
                <a:effectLst/>
                <a:latin typeface="Segoe UI" panose="020B0502040204020203" pitchFamily="34" charset="0"/>
              </a:rPr>
              <a:t>éléments à prendre en compte </a:t>
            </a:r>
            <a:r>
              <a:rPr lang="fr-CA" sz="1600" b="0" i="0" u="none" strike="noStrike" dirty="0">
                <a:solidFill>
                  <a:srgbClr val="1E1E1E"/>
                </a:solidFill>
                <a:effectLst/>
                <a:latin typeface="Segoe UI" panose="020B0502040204020203" pitchFamily="34" charset="0"/>
              </a:rPr>
              <a:t>:</a:t>
            </a:r>
            <a:endParaRPr lang="fr-FR" sz="1600" dirty="0"/>
          </a:p>
        </p:txBody>
      </p:sp>
      <p:sp>
        <p:nvSpPr>
          <p:cNvPr id="4" name="ZoneTexte 3">
            <a:extLst>
              <a:ext uri="{FF2B5EF4-FFF2-40B4-BE49-F238E27FC236}">
                <a16:creationId xmlns:a16="http://schemas.microsoft.com/office/drawing/2014/main" id="{122B9F84-B99E-DEBB-1750-BE86100B3DC5}"/>
              </a:ext>
            </a:extLst>
          </p:cNvPr>
          <p:cNvSpPr txBox="1"/>
          <p:nvPr/>
        </p:nvSpPr>
        <p:spPr>
          <a:xfrm>
            <a:off x="362963" y="3184846"/>
            <a:ext cx="8578563" cy="1569660"/>
          </a:xfrm>
          <a:prstGeom prst="rect">
            <a:avLst/>
          </a:prstGeom>
          <a:noFill/>
          <a:ln w="19050">
            <a:solidFill>
              <a:schemeClr val="accent6"/>
            </a:solidFill>
          </a:ln>
        </p:spPr>
        <p:txBody>
          <a:bodyPr wrap="square">
            <a:spAutoFit/>
          </a:bodyPr>
          <a:lstStyle/>
          <a:p>
            <a:r>
              <a:rPr lang="fr-CA" sz="1200" b="0" i="1" u="none" strike="noStrike" dirty="0">
                <a:effectLst/>
                <a:latin typeface="Segoe UI" panose="020B0502040204020203" pitchFamily="34" charset="0"/>
              </a:rPr>
              <a:t>Invite 1 </a:t>
            </a:r>
            <a:r>
              <a:rPr lang="fr-CA" sz="1200" b="0" i="1" u="none" strike="noStrike" dirty="0">
                <a:solidFill>
                  <a:srgbClr val="1E1E1E"/>
                </a:solidFill>
                <a:effectLst/>
                <a:latin typeface="Segoe UI" panose="020B0502040204020203" pitchFamily="34" charset="0"/>
              </a:rPr>
              <a:t>(instruction-contexte-exemple)</a:t>
            </a:r>
            <a:r>
              <a:rPr lang="fr-CA" sz="1200" b="0" i="0" u="none" strike="noStrike" dirty="0">
                <a:solidFill>
                  <a:srgbClr val="1E1E1E"/>
                </a:solidFill>
                <a:effectLst/>
                <a:highlight>
                  <a:srgbClr val="FFFFFF"/>
                </a:highlight>
                <a:latin typeface="Segoe UI" panose="020B0502040204020203" pitchFamily="34" charset="0"/>
              </a:rPr>
              <a:t> : </a:t>
            </a:r>
            <a:r>
              <a:rPr lang="fr-CA" sz="1200" b="0" i="0" u="none" strike="noStrike" dirty="0">
                <a:solidFill>
                  <a:schemeClr val="accent6">
                    <a:lumMod val="75000"/>
                  </a:schemeClr>
                </a:solidFill>
                <a:effectLst/>
                <a:latin typeface="Consolas" panose="020B0609020204030204" pitchFamily="49" charset="0"/>
              </a:rPr>
              <a:t>Créez un billet de blog décrivant les avantages de la méditation. La méditation est une pratique existante depuis des siècles et est connue pour réduire le stress. </a:t>
            </a:r>
            <a:r>
              <a:rPr lang="fr-CA" sz="1200" dirty="0">
                <a:solidFill>
                  <a:schemeClr val="accent6">
                    <a:lumMod val="75000"/>
                  </a:schemeClr>
                </a:solidFill>
                <a:latin typeface="Consolas" panose="020B0609020204030204" pitchFamily="49" charset="0"/>
              </a:rPr>
              <a:t>L</a:t>
            </a:r>
            <a:r>
              <a:rPr lang="fr-CA" sz="1200" b="0" i="0" u="none" strike="noStrike" dirty="0">
                <a:solidFill>
                  <a:schemeClr val="accent6">
                    <a:lumMod val="75000"/>
                  </a:schemeClr>
                </a:solidFill>
                <a:effectLst/>
                <a:latin typeface="Consolas" panose="020B0609020204030204" pitchFamily="49" charset="0"/>
              </a:rPr>
              <a:t>a méditation de pleine conscience a montré des effets positifs sur la santé mentale.</a:t>
            </a:r>
            <a:endParaRPr lang="fr-CA" sz="1200" dirty="0">
              <a:solidFill>
                <a:schemeClr val="accent6">
                  <a:lumMod val="75000"/>
                </a:schemeClr>
              </a:solidFill>
              <a:latin typeface="Consolas" panose="020B0609020204030204" pitchFamily="49" charset="0"/>
            </a:endParaRPr>
          </a:p>
          <a:p>
            <a:pPr algn="l"/>
            <a:endParaRPr lang="fr-CA" sz="1200" dirty="0">
              <a:solidFill>
                <a:schemeClr val="accent6">
                  <a:lumMod val="75000"/>
                </a:schemeClr>
              </a:solidFill>
              <a:latin typeface="Consolas" panose="020B0609020204030204" pitchFamily="49" charset="0"/>
            </a:endParaRPr>
          </a:p>
          <a:p>
            <a:r>
              <a:rPr lang="fr-CA" sz="1200" b="0" i="1" u="none" strike="noStrike" dirty="0">
                <a:effectLst/>
                <a:latin typeface="Segoe UI" panose="020B0502040204020203" pitchFamily="34" charset="0"/>
              </a:rPr>
              <a:t>Invite 2 </a:t>
            </a:r>
            <a:r>
              <a:rPr lang="fr-CA" sz="1200" b="0" i="1" u="none" strike="noStrike" dirty="0">
                <a:solidFill>
                  <a:srgbClr val="1E1E1E"/>
                </a:solidFill>
                <a:effectLst/>
                <a:latin typeface="Segoe UI" panose="020B0502040204020203" pitchFamily="34" charset="0"/>
              </a:rPr>
              <a:t>(instruction-contexte-exemple)</a:t>
            </a:r>
            <a:r>
              <a:rPr lang="fr-CA" sz="1200" b="0" i="1" u="none" strike="noStrike" dirty="0">
                <a:effectLst/>
                <a:latin typeface="Segoe UI" panose="020B0502040204020203" pitchFamily="34" charset="0"/>
              </a:rPr>
              <a:t> : </a:t>
            </a:r>
            <a:r>
              <a:rPr lang="fr-CA" sz="1200" dirty="0">
                <a:solidFill>
                  <a:schemeClr val="accent6">
                    <a:lumMod val="75000"/>
                  </a:schemeClr>
                </a:solidFill>
                <a:latin typeface="Consolas" panose="020B0609020204030204" pitchFamily="49" charset="0"/>
              </a:rPr>
              <a:t>La méditation est une pratique depuis des siècles et est connue pour réduire le stress. La méditation de pleine conscience, par exemple, a montré des effets positifs sur la santé mentale. Compte tenu de cela, créez un billet de blog décrivant les avantages de la méditation.</a:t>
            </a:r>
          </a:p>
        </p:txBody>
      </p:sp>
      <p:sp>
        <p:nvSpPr>
          <p:cNvPr id="6" name="Autre processus 5">
            <a:extLst>
              <a:ext uri="{FF2B5EF4-FFF2-40B4-BE49-F238E27FC236}">
                <a16:creationId xmlns:a16="http://schemas.microsoft.com/office/drawing/2014/main" id="{45B6A598-503F-44FC-EA72-03CC95D6AA06}"/>
              </a:ext>
            </a:extLst>
          </p:cNvPr>
          <p:cNvSpPr/>
          <p:nvPr/>
        </p:nvSpPr>
        <p:spPr>
          <a:xfrm>
            <a:off x="395728" y="1121876"/>
            <a:ext cx="8509731" cy="1195128"/>
          </a:xfrm>
          <a:prstGeom prst="flowChartAlternateProcess">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fr-CA" sz="1600" b="1" i="0" u="none" strike="noStrike" dirty="0">
                <a:solidFill>
                  <a:schemeClr val="accent6">
                    <a:lumMod val="75000"/>
                  </a:schemeClr>
                </a:solidFill>
                <a:effectLst/>
                <a:highlight>
                  <a:srgbClr val="FFFFFF"/>
                </a:highlight>
                <a:latin typeface="Segoe UI" panose="020B0502040204020203" pitchFamily="34" charset="0"/>
              </a:rPr>
              <a:t>Structurez vos invites</a:t>
            </a:r>
            <a:r>
              <a:rPr lang="fr-CA" sz="1600" dirty="0">
                <a:solidFill>
                  <a:schemeClr val="accent6">
                    <a:lumMod val="75000"/>
                  </a:schemeClr>
                </a:solidFill>
                <a:highlight>
                  <a:srgbClr val="FFFFFF"/>
                </a:highlight>
                <a:latin typeface="Segoe UI" panose="020B0502040204020203" pitchFamily="34" charset="0"/>
              </a:rPr>
              <a:t> :</a:t>
            </a:r>
            <a:r>
              <a:rPr lang="fr-CA" sz="1600" b="0" i="0" u="none" strike="noStrike" dirty="0">
                <a:solidFill>
                  <a:schemeClr val="accent6">
                    <a:lumMod val="75000"/>
                  </a:schemeClr>
                </a:solidFill>
                <a:effectLst/>
                <a:highlight>
                  <a:srgbClr val="FFFFFF"/>
                </a:highlight>
                <a:latin typeface="Segoe UI" panose="020B0502040204020203" pitchFamily="34" charset="0"/>
              </a:rPr>
              <a:t> </a:t>
            </a:r>
            <a:r>
              <a:rPr lang="fr-CA" sz="1600" b="1" i="0" u="none" strike="noStrike" dirty="0">
                <a:solidFill>
                  <a:schemeClr val="accent6">
                    <a:lumMod val="75000"/>
                  </a:schemeClr>
                </a:solidFill>
                <a:effectLst/>
                <a:highlight>
                  <a:srgbClr val="FFFFFF"/>
                </a:highlight>
                <a:latin typeface="Segoe UI" panose="020B0502040204020203" pitchFamily="34" charset="0"/>
              </a:rPr>
              <a:t>l’ordre est important ! L’ordre de vos instructions peut avoir un impact sur la réponse que vous obtenez. Expérimenter avec différents ordres pour comprendre l’impact. Si vous souhaitez que Copilot utilise des fichiers ou des sources spécifiques, ajouter ces informations à l’invite. </a:t>
            </a:r>
          </a:p>
        </p:txBody>
      </p:sp>
      <p:sp>
        <p:nvSpPr>
          <p:cNvPr id="11" name="ZoneTexte 10">
            <a:extLst>
              <a:ext uri="{FF2B5EF4-FFF2-40B4-BE49-F238E27FC236}">
                <a16:creationId xmlns:a16="http://schemas.microsoft.com/office/drawing/2014/main" id="{D3BBCA0E-AD76-7FD1-61C0-73C1359110A7}"/>
              </a:ext>
            </a:extLst>
          </p:cNvPr>
          <p:cNvSpPr txBox="1"/>
          <p:nvPr/>
        </p:nvSpPr>
        <p:spPr>
          <a:xfrm>
            <a:off x="754305" y="2489315"/>
            <a:ext cx="7891859" cy="523220"/>
          </a:xfrm>
          <a:prstGeom prst="rect">
            <a:avLst/>
          </a:prstGeom>
          <a:noFill/>
          <a:ln>
            <a:solidFill>
              <a:schemeClr val="tx1"/>
            </a:solidFill>
          </a:ln>
        </p:spPr>
        <p:txBody>
          <a:bodyPr wrap="square">
            <a:spAutoFit/>
          </a:bodyPr>
          <a:lstStyle/>
          <a:p>
            <a:r>
              <a:rPr lang="fr-CA" sz="1400" b="1" i="0" u="none" strike="noStrike" dirty="0">
                <a:solidFill>
                  <a:srgbClr val="1E1E1E"/>
                </a:solidFill>
                <a:effectLst/>
                <a:latin typeface="Segoe UI" panose="020B0502040204020203" pitchFamily="34" charset="0"/>
              </a:rPr>
              <a:t>Essayez les deux invites suivantes à l’aide de Copilot dans Word et comparez les réponses que vous obtenez. Quelle invite vous a donné un brouillon plus riche et plus concis ?</a:t>
            </a:r>
            <a:endParaRPr lang="fr-FR" sz="1400" b="1" dirty="0">
              <a:solidFill>
                <a:schemeClr val="accent6"/>
              </a:solidFill>
            </a:endParaRPr>
          </a:p>
        </p:txBody>
      </p:sp>
      <p:sp>
        <p:nvSpPr>
          <p:cNvPr id="14" name="Autre processus 13">
            <a:extLst>
              <a:ext uri="{FF2B5EF4-FFF2-40B4-BE49-F238E27FC236}">
                <a16:creationId xmlns:a16="http://schemas.microsoft.com/office/drawing/2014/main" id="{363F9138-39A4-973B-0F0F-14772BAD4A8D}"/>
              </a:ext>
            </a:extLst>
          </p:cNvPr>
          <p:cNvSpPr/>
          <p:nvPr/>
        </p:nvSpPr>
        <p:spPr>
          <a:xfrm rot="20619309">
            <a:off x="145188" y="2157979"/>
            <a:ext cx="12182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Exercice</a:t>
            </a:r>
          </a:p>
        </p:txBody>
      </p:sp>
      <p:sp>
        <p:nvSpPr>
          <p:cNvPr id="8" name="ZoneTexte 7">
            <a:extLst>
              <a:ext uri="{FF2B5EF4-FFF2-40B4-BE49-F238E27FC236}">
                <a16:creationId xmlns:a16="http://schemas.microsoft.com/office/drawing/2014/main" id="{04CE8FCA-B24D-5CDA-A25A-170C96C4CF69}"/>
              </a:ext>
            </a:extLst>
          </p:cNvPr>
          <p:cNvSpPr txBox="1"/>
          <p:nvPr/>
        </p:nvSpPr>
        <p:spPr>
          <a:xfrm>
            <a:off x="1240873" y="37597"/>
            <a:ext cx="7048682"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Meilleurs résultats avec les invites de </a:t>
            </a:r>
            <a:r>
              <a:rPr lang="fr-FR" sz="2400" b="1" dirty="0" err="1">
                <a:ln w="12700">
                  <a:noFill/>
                  <a:prstDash val="solid"/>
                </a:ln>
                <a:solidFill>
                  <a:prstClr val="black"/>
                </a:solidFill>
              </a:rPr>
              <a:t>Copilot</a:t>
            </a:r>
            <a:r>
              <a:rPr lang="fr-FR" sz="2400" b="1" dirty="0">
                <a:ln w="12700">
                  <a:noFill/>
                  <a:prstDash val="solid"/>
                </a:ln>
                <a:solidFill>
                  <a:prstClr val="black"/>
                </a:solidFill>
              </a:rPr>
              <a:t> </a:t>
            </a:r>
          </a:p>
        </p:txBody>
      </p:sp>
      <p:sp>
        <p:nvSpPr>
          <p:cNvPr id="9" name="Autre processus 8">
            <a:extLst>
              <a:ext uri="{FF2B5EF4-FFF2-40B4-BE49-F238E27FC236}">
                <a16:creationId xmlns:a16="http://schemas.microsoft.com/office/drawing/2014/main" id="{76E91CDD-8AFC-B547-09B8-E02442C95102}"/>
              </a:ext>
            </a:extLst>
          </p:cNvPr>
          <p:cNvSpPr/>
          <p:nvPr/>
        </p:nvSpPr>
        <p:spPr>
          <a:xfrm rot="19827497">
            <a:off x="-139275" y="179197"/>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35943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3" name="ZoneTexte 2">
            <a:extLst>
              <a:ext uri="{FF2B5EF4-FFF2-40B4-BE49-F238E27FC236}">
                <a16:creationId xmlns:a16="http://schemas.microsoft.com/office/drawing/2014/main" id="{F8252B0A-2E2A-2299-0C62-99D137A09FC1}"/>
              </a:ext>
            </a:extLst>
          </p:cNvPr>
          <p:cNvSpPr txBox="1"/>
          <p:nvPr/>
        </p:nvSpPr>
        <p:spPr>
          <a:xfrm>
            <a:off x="166420" y="640000"/>
            <a:ext cx="8059638" cy="338554"/>
          </a:xfrm>
          <a:prstGeom prst="rect">
            <a:avLst/>
          </a:prstGeom>
          <a:noFill/>
        </p:spPr>
        <p:txBody>
          <a:bodyPr wrap="square">
            <a:spAutoFit/>
          </a:bodyPr>
          <a:lstStyle/>
          <a:p>
            <a:pPr marL="285750" indent="-285750">
              <a:buFont typeface="Wingdings" pitchFamily="2" charset="2"/>
              <a:buChar char="Ø"/>
            </a:pPr>
            <a:r>
              <a:rPr lang="fr-CA" sz="1600" b="1" dirty="0">
                <a:solidFill>
                  <a:srgbClr val="1E1E1E"/>
                </a:solidFill>
                <a:latin typeface="Segoe UI" panose="020B0502040204020203" pitchFamily="34" charset="0"/>
              </a:rPr>
              <a:t>D’autres </a:t>
            </a:r>
            <a:r>
              <a:rPr lang="fr-CA" sz="1600" b="1" i="0" u="none" strike="noStrike" dirty="0">
                <a:solidFill>
                  <a:srgbClr val="1E1E1E"/>
                </a:solidFill>
                <a:effectLst/>
                <a:latin typeface="Segoe UI" panose="020B0502040204020203" pitchFamily="34" charset="0"/>
              </a:rPr>
              <a:t>éléments à prendre en compte </a:t>
            </a:r>
            <a:r>
              <a:rPr lang="fr-CA" sz="1600" b="0" i="0" u="none" strike="noStrike" dirty="0">
                <a:solidFill>
                  <a:srgbClr val="1E1E1E"/>
                </a:solidFill>
                <a:effectLst/>
                <a:latin typeface="Segoe UI" panose="020B0502040204020203" pitchFamily="34" charset="0"/>
              </a:rPr>
              <a:t>:</a:t>
            </a:r>
            <a:endParaRPr lang="fr-FR" sz="1600" dirty="0"/>
          </a:p>
        </p:txBody>
      </p:sp>
      <p:sp>
        <p:nvSpPr>
          <p:cNvPr id="4" name="ZoneTexte 3">
            <a:extLst>
              <a:ext uri="{FF2B5EF4-FFF2-40B4-BE49-F238E27FC236}">
                <a16:creationId xmlns:a16="http://schemas.microsoft.com/office/drawing/2014/main" id="{122B9F84-B99E-DEBB-1750-BE86100B3DC5}"/>
              </a:ext>
            </a:extLst>
          </p:cNvPr>
          <p:cNvSpPr txBox="1"/>
          <p:nvPr/>
        </p:nvSpPr>
        <p:spPr>
          <a:xfrm>
            <a:off x="311695" y="3066116"/>
            <a:ext cx="8669273" cy="1954381"/>
          </a:xfrm>
          <a:prstGeom prst="rect">
            <a:avLst/>
          </a:prstGeom>
          <a:noFill/>
          <a:ln w="19050">
            <a:solidFill>
              <a:schemeClr val="accent6"/>
            </a:solidFill>
          </a:ln>
        </p:spPr>
        <p:txBody>
          <a:bodyPr wrap="square">
            <a:spAutoFit/>
          </a:bodyPr>
          <a:lstStyle/>
          <a:p>
            <a:r>
              <a:rPr lang="fr-CA" sz="1100" b="1" i="1" u="none" strike="noStrike" dirty="0">
                <a:effectLst/>
                <a:latin typeface="Segoe UI" panose="020B0502040204020203" pitchFamily="34" charset="0"/>
              </a:rPr>
              <a:t>Invite 1</a:t>
            </a:r>
            <a:r>
              <a:rPr lang="fr-CA" sz="1100" b="0" i="1" u="none" strike="noStrike" dirty="0">
                <a:effectLst/>
                <a:latin typeface="Segoe UI" panose="020B0502040204020203" pitchFamily="34" charset="0"/>
              </a:rPr>
              <a:t> </a:t>
            </a:r>
            <a:r>
              <a:rPr lang="fr-CA" sz="1100" b="0" i="0" u="none" strike="noStrike" dirty="0">
                <a:solidFill>
                  <a:srgbClr val="1E1E1E"/>
                </a:solidFill>
                <a:effectLst/>
                <a:highlight>
                  <a:srgbClr val="FFFFFF"/>
                </a:highlight>
                <a:latin typeface="Segoe UI" panose="020B0502040204020203" pitchFamily="34" charset="0"/>
              </a:rPr>
              <a:t>: </a:t>
            </a:r>
            <a:r>
              <a:rPr lang="fr-CA" sz="1100" b="0" i="0" u="none" strike="noStrike" dirty="0">
                <a:solidFill>
                  <a:schemeClr val="accent6">
                    <a:lumMod val="75000"/>
                  </a:schemeClr>
                </a:solidFill>
                <a:effectLst/>
                <a:latin typeface="Consolas" panose="020B0609020204030204" pitchFamily="49" charset="0"/>
              </a:rPr>
              <a:t>Écrire sur les progrès réalisés dans les technologies d’énergie renouvelable.</a:t>
            </a:r>
          </a:p>
          <a:p>
            <a:endParaRPr lang="fr-CA" sz="1100" b="0" i="1" u="none" strike="noStrike" dirty="0">
              <a:effectLst/>
              <a:latin typeface="Segoe UI" panose="020B0502040204020203" pitchFamily="34" charset="0"/>
            </a:endParaRPr>
          </a:p>
          <a:p>
            <a:r>
              <a:rPr lang="fr-CA" sz="1100" b="1" i="1" u="none" strike="noStrike" dirty="0">
                <a:effectLst/>
                <a:latin typeface="Segoe UI" panose="020B0502040204020203" pitchFamily="34" charset="0"/>
              </a:rPr>
              <a:t>Invite 2 </a:t>
            </a:r>
            <a:r>
              <a:rPr lang="fr-CA" sz="1100" b="0" i="1" u="none" strike="noStrike" dirty="0">
                <a:effectLst/>
                <a:latin typeface="Segoe UI" panose="020B0502040204020203" pitchFamily="34" charset="0"/>
              </a:rPr>
              <a:t>: </a:t>
            </a:r>
            <a:r>
              <a:rPr lang="fr-CA" sz="1100" dirty="0">
                <a:solidFill>
                  <a:schemeClr val="accent6">
                    <a:lumMod val="75000"/>
                  </a:schemeClr>
                </a:solidFill>
                <a:latin typeface="Consolas" panose="020B0609020204030204" pitchFamily="49" charset="0"/>
              </a:rPr>
              <a:t>Rédiger un article technique traitant des avancées récentes dans les technologies d’énergie renouvelable, en se concentrant sur l’énergie solaire et éolienne, pour un public d’ingénieurs et de scientifiques de l’environnement.</a:t>
            </a:r>
          </a:p>
          <a:p>
            <a:endParaRPr lang="fr-CA" sz="1100" dirty="0">
              <a:solidFill>
                <a:schemeClr val="accent6">
                  <a:lumMod val="75000"/>
                </a:schemeClr>
              </a:solidFill>
              <a:latin typeface="Consolas" panose="020B0609020204030204" pitchFamily="49" charset="0"/>
            </a:endParaRPr>
          </a:p>
          <a:p>
            <a:r>
              <a:rPr lang="fr-CA" sz="1100" b="1" i="1" u="none" strike="noStrike" dirty="0">
                <a:effectLst/>
                <a:latin typeface="Segoe UI" panose="020B0502040204020203" pitchFamily="34" charset="0"/>
              </a:rPr>
              <a:t>Invite 3  </a:t>
            </a:r>
            <a:r>
              <a:rPr lang="fr-CA" sz="1100" b="0" i="1" u="none" strike="noStrike" dirty="0">
                <a:effectLst/>
                <a:latin typeface="Segoe UI" panose="020B0502040204020203" pitchFamily="34" charset="0"/>
              </a:rPr>
              <a:t>: </a:t>
            </a:r>
            <a:r>
              <a:rPr lang="fr-CA" sz="1100" dirty="0">
                <a:solidFill>
                  <a:schemeClr val="accent6">
                    <a:lumMod val="75000"/>
                  </a:schemeClr>
                </a:solidFill>
                <a:latin typeface="Consolas" panose="020B0609020204030204" pitchFamily="49" charset="0"/>
              </a:rPr>
              <a:t>Rédiger un article technique détaillé pour les ingénieurs et les scientifiques de l’environnement, explorant les progrès récents et les innovations dans les technologies d’énergie renouvelable, avec un accent sur l’énergie solaire et éolienne. Discutez des principes scientifiques qui sous-tendent ces technologies, de leurs améliorations en matière d’efficacité et des applications réelles. Reportez-vous aux documents de recherche récents, aux brevets et aux rapports de l’industrie pour obtenir des informations précises et à jour.</a:t>
            </a:r>
          </a:p>
        </p:txBody>
      </p:sp>
      <p:sp>
        <p:nvSpPr>
          <p:cNvPr id="6" name="Autre processus 5">
            <a:extLst>
              <a:ext uri="{FF2B5EF4-FFF2-40B4-BE49-F238E27FC236}">
                <a16:creationId xmlns:a16="http://schemas.microsoft.com/office/drawing/2014/main" id="{45B6A598-503F-44FC-EA72-03CC95D6AA06}"/>
              </a:ext>
            </a:extLst>
          </p:cNvPr>
          <p:cNvSpPr/>
          <p:nvPr/>
        </p:nvSpPr>
        <p:spPr>
          <a:xfrm>
            <a:off x="360288" y="1058083"/>
            <a:ext cx="8509731" cy="1254459"/>
          </a:xfrm>
          <a:prstGeom prst="flowChartAlternateProcess">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fr-CA" sz="1600" b="1" i="0" u="none" strike="noStrike" dirty="0">
                <a:solidFill>
                  <a:schemeClr val="accent6">
                    <a:lumMod val="75000"/>
                  </a:schemeClr>
                </a:solidFill>
                <a:effectLst/>
                <a:latin typeface="Segoe UI" panose="020B0502040204020203" pitchFamily="34" charset="0"/>
              </a:rPr>
              <a:t>Fournir des instructions positives. </a:t>
            </a:r>
            <a:r>
              <a:rPr lang="fr-CA" sz="1600" i="0" u="none" strike="noStrike" dirty="0">
                <a:solidFill>
                  <a:schemeClr val="accent6">
                    <a:lumMod val="75000"/>
                  </a:schemeClr>
                </a:solidFill>
                <a:effectLst/>
                <a:latin typeface="Segoe UI" panose="020B0502040204020203" pitchFamily="34" charset="0"/>
              </a:rPr>
              <a:t>Copilot est conçu pour agir. Il est donc plus efficace de dire à Copilot ce qu’il faut faire plutôt que ce qu’il ne faut pas faire.</a:t>
            </a:r>
          </a:p>
          <a:p>
            <a:pPr marL="285750" indent="-285750">
              <a:buFont typeface="Arial" panose="020B0604020202020204" pitchFamily="34" charset="0"/>
              <a:buChar char="•"/>
            </a:pPr>
            <a:r>
              <a:rPr lang="fr-CA" sz="1600" b="1" dirty="0">
                <a:solidFill>
                  <a:schemeClr val="accent6">
                    <a:lumMod val="75000"/>
                  </a:schemeClr>
                </a:solidFill>
                <a:latin typeface="Segoe UI" panose="020B0502040204020203" pitchFamily="34" charset="0"/>
              </a:rPr>
              <a:t>Re</a:t>
            </a:r>
            <a:r>
              <a:rPr lang="fr-CA" sz="1600" b="1" i="0" u="none" strike="noStrike" dirty="0">
                <a:solidFill>
                  <a:schemeClr val="accent6">
                    <a:lumMod val="75000"/>
                  </a:schemeClr>
                </a:solidFill>
                <a:effectLst/>
                <a:latin typeface="Segoe UI" panose="020B0502040204020203" pitchFamily="34" charset="0"/>
              </a:rPr>
              <a:t>générer</a:t>
            </a:r>
            <a:r>
              <a:rPr lang="fr-CA" sz="1600" i="0" u="none" strike="noStrike" dirty="0">
                <a:solidFill>
                  <a:schemeClr val="accent6">
                    <a:lumMod val="75000"/>
                  </a:schemeClr>
                </a:solidFill>
                <a:effectLst/>
                <a:latin typeface="Segoe UI" panose="020B0502040204020203" pitchFamily="34" charset="0"/>
              </a:rPr>
              <a:t> : souvent le premier résultat n’est pas la réponse finale ou la meilleure. Si vous n’êtes pas satisfait des résultats que Copilot vous a donnés, révisez votre invite, puis réessayez. </a:t>
            </a:r>
          </a:p>
        </p:txBody>
      </p:sp>
      <p:sp>
        <p:nvSpPr>
          <p:cNvPr id="11" name="ZoneTexte 10">
            <a:extLst>
              <a:ext uri="{FF2B5EF4-FFF2-40B4-BE49-F238E27FC236}">
                <a16:creationId xmlns:a16="http://schemas.microsoft.com/office/drawing/2014/main" id="{D3BBCA0E-AD76-7FD1-61C0-73C1359110A7}"/>
              </a:ext>
            </a:extLst>
          </p:cNvPr>
          <p:cNvSpPr txBox="1"/>
          <p:nvPr/>
        </p:nvSpPr>
        <p:spPr>
          <a:xfrm>
            <a:off x="905508" y="2475508"/>
            <a:ext cx="7891859" cy="523220"/>
          </a:xfrm>
          <a:prstGeom prst="rect">
            <a:avLst/>
          </a:prstGeom>
          <a:noFill/>
          <a:ln>
            <a:solidFill>
              <a:schemeClr val="tx1"/>
            </a:solidFill>
          </a:ln>
        </p:spPr>
        <p:txBody>
          <a:bodyPr wrap="square">
            <a:spAutoFit/>
          </a:bodyPr>
          <a:lstStyle/>
          <a:p>
            <a:pPr algn="ctr"/>
            <a:r>
              <a:rPr lang="fr-CA" sz="1400" b="0" i="0" u="none" strike="noStrike" dirty="0">
                <a:solidFill>
                  <a:srgbClr val="1E1E1E"/>
                </a:solidFill>
                <a:effectLst/>
                <a:latin typeface="Segoe UI" panose="020B0502040204020203" pitchFamily="34" charset="0"/>
              </a:rPr>
              <a:t>Essayez les trois options suivantes et voyez comment les réponses peuvent s’améliorer avec chaque itération.</a:t>
            </a:r>
            <a:endParaRPr lang="fr-FR" sz="1400" b="1" dirty="0">
              <a:solidFill>
                <a:schemeClr val="accent6"/>
              </a:solidFill>
            </a:endParaRPr>
          </a:p>
        </p:txBody>
      </p:sp>
      <p:sp>
        <p:nvSpPr>
          <p:cNvPr id="14" name="Autre processus 13">
            <a:extLst>
              <a:ext uri="{FF2B5EF4-FFF2-40B4-BE49-F238E27FC236}">
                <a16:creationId xmlns:a16="http://schemas.microsoft.com/office/drawing/2014/main" id="{363F9138-39A4-973B-0F0F-14772BAD4A8D}"/>
              </a:ext>
            </a:extLst>
          </p:cNvPr>
          <p:cNvSpPr/>
          <p:nvPr/>
        </p:nvSpPr>
        <p:spPr>
          <a:xfrm rot="20548979">
            <a:off x="12793" y="2485880"/>
            <a:ext cx="12182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Exercice</a:t>
            </a:r>
          </a:p>
        </p:txBody>
      </p:sp>
      <p:sp>
        <p:nvSpPr>
          <p:cNvPr id="8" name="ZoneTexte 7">
            <a:extLst>
              <a:ext uri="{FF2B5EF4-FFF2-40B4-BE49-F238E27FC236}">
                <a16:creationId xmlns:a16="http://schemas.microsoft.com/office/drawing/2014/main" id="{E4E7BDA9-B221-44C9-7814-928864220D13}"/>
              </a:ext>
            </a:extLst>
          </p:cNvPr>
          <p:cNvSpPr txBox="1"/>
          <p:nvPr/>
        </p:nvSpPr>
        <p:spPr>
          <a:xfrm>
            <a:off x="1203398" y="90062"/>
            <a:ext cx="7048682"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Meilleurs résultats avec les invites de </a:t>
            </a:r>
            <a:r>
              <a:rPr lang="fr-FR" sz="2400" b="1" dirty="0" err="1">
                <a:ln w="12700">
                  <a:noFill/>
                  <a:prstDash val="solid"/>
                </a:ln>
                <a:solidFill>
                  <a:prstClr val="black"/>
                </a:solidFill>
              </a:rPr>
              <a:t>Copilot</a:t>
            </a:r>
            <a:r>
              <a:rPr lang="fr-FR" sz="2400" b="1" dirty="0">
                <a:ln w="12700">
                  <a:noFill/>
                  <a:prstDash val="solid"/>
                </a:ln>
                <a:solidFill>
                  <a:prstClr val="black"/>
                </a:solidFill>
              </a:rPr>
              <a:t> </a:t>
            </a:r>
          </a:p>
        </p:txBody>
      </p:sp>
      <p:sp>
        <p:nvSpPr>
          <p:cNvPr id="9" name="Autre processus 8">
            <a:extLst>
              <a:ext uri="{FF2B5EF4-FFF2-40B4-BE49-F238E27FC236}">
                <a16:creationId xmlns:a16="http://schemas.microsoft.com/office/drawing/2014/main" id="{C878F49D-6CBC-99D8-7739-0E391CD07503}"/>
              </a:ext>
            </a:extLst>
          </p:cNvPr>
          <p:cNvSpPr/>
          <p:nvPr/>
        </p:nvSpPr>
        <p:spPr>
          <a:xfrm rot="19827497">
            <a:off x="-122908" y="96552"/>
            <a:ext cx="1343294" cy="454243"/>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solidFill>
                  <a:schemeClr val="tx1"/>
                </a:solidFill>
              </a:rPr>
              <a:t>SECTION 2</a:t>
            </a:r>
          </a:p>
        </p:txBody>
      </p:sp>
    </p:spTree>
    <p:custDataLst>
      <p:tags r:id="rId1"/>
    </p:custDataLst>
    <p:extLst>
      <p:ext uri="{BB962C8B-B14F-4D97-AF65-F5344CB8AC3E}">
        <p14:creationId xmlns:p14="http://schemas.microsoft.com/office/powerpoint/2010/main" val="248885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41815" y="90062"/>
            <a:ext cx="7000407" cy="830997"/>
          </a:xfrm>
          <a:prstGeom prst="rect">
            <a:avLst/>
          </a:prstGeom>
          <a:noFill/>
          <a:ln>
            <a:noFill/>
          </a:ln>
        </p:spPr>
        <p:txBody>
          <a:bodyPr wrap="square" rtlCol="0">
            <a:spAutoFit/>
          </a:bodyPr>
          <a:lstStyle/>
          <a:p>
            <a:pPr algn="ctr">
              <a:defRPr/>
            </a:pPr>
            <a:r>
              <a:rPr lang="fr-FR" sz="2400" b="1" dirty="0">
                <a:ln w="12700">
                  <a:noFill/>
                  <a:prstDash val="solid"/>
                </a:ln>
                <a:solidFill>
                  <a:prstClr val="black"/>
                </a:solidFill>
              </a:rPr>
              <a:t>Modifier une invite </a:t>
            </a:r>
            <a:r>
              <a:rPr lang="fr-FR" sz="2400" b="1" dirty="0" err="1">
                <a:ln w="12700">
                  <a:noFill/>
                  <a:prstDash val="solid"/>
                </a:ln>
                <a:solidFill>
                  <a:prstClr val="black"/>
                </a:solidFill>
              </a:rPr>
              <a:t>Copilot</a:t>
            </a:r>
            <a:r>
              <a:rPr lang="fr-FR" sz="2400" b="1" dirty="0">
                <a:ln w="12700">
                  <a:noFill/>
                  <a:prstDash val="solid"/>
                </a:ln>
                <a:solidFill>
                  <a:prstClr val="black"/>
                </a:solidFill>
              </a:rPr>
              <a:t> pour en faire votre propre invite</a:t>
            </a:r>
          </a:p>
        </p:txBody>
      </p:sp>
      <p:sp>
        <p:nvSpPr>
          <p:cNvPr id="3" name="ZoneTexte 2">
            <a:extLst>
              <a:ext uri="{FF2B5EF4-FFF2-40B4-BE49-F238E27FC236}">
                <a16:creationId xmlns:a16="http://schemas.microsoft.com/office/drawing/2014/main" id="{F8252B0A-2E2A-2299-0C62-99D137A09FC1}"/>
              </a:ext>
            </a:extLst>
          </p:cNvPr>
          <p:cNvSpPr txBox="1"/>
          <p:nvPr/>
        </p:nvSpPr>
        <p:spPr>
          <a:xfrm>
            <a:off x="163032" y="949565"/>
            <a:ext cx="8814548" cy="2246769"/>
          </a:xfrm>
          <a:prstGeom prst="rect">
            <a:avLst/>
          </a:prstGeom>
          <a:noFill/>
        </p:spPr>
        <p:txBody>
          <a:bodyPr wrap="square">
            <a:spAutoFit/>
          </a:bodyPr>
          <a:lstStyle/>
          <a:p>
            <a:pPr marL="285750" indent="-285750">
              <a:buFont typeface="Wingdings" pitchFamily="2" charset="2"/>
              <a:buChar char="Ø"/>
            </a:pPr>
            <a:r>
              <a:rPr lang="fr-CA" sz="1400" dirty="0">
                <a:solidFill>
                  <a:srgbClr val="1E1E1E"/>
                </a:solidFill>
                <a:latin typeface="Segoe UI" panose="020B0502040204020203" pitchFamily="34" charset="0"/>
              </a:rPr>
              <a:t>Copilot </a:t>
            </a:r>
            <a:r>
              <a:rPr lang="fr-CA" sz="1400" dirty="0" err="1">
                <a:solidFill>
                  <a:srgbClr val="1E1E1E"/>
                </a:solidFill>
                <a:latin typeface="Segoe UI" panose="020B0502040204020203" pitchFamily="34" charset="0"/>
              </a:rPr>
              <a:t>Lab</a:t>
            </a:r>
            <a:r>
              <a:rPr lang="fr-CA" sz="1400" dirty="0">
                <a:solidFill>
                  <a:srgbClr val="1E1E1E"/>
                </a:solidFill>
                <a:latin typeface="Segoe UI" panose="020B0502040204020203" pitchFamily="34" charset="0"/>
              </a:rPr>
              <a:t> peut vous aider à démarrer, avec de nombreux exemples à essayer ou à modifier en fonction de vos besoins</a:t>
            </a:r>
          </a:p>
          <a:p>
            <a:pPr marL="285750" indent="-285750">
              <a:buFont typeface="Wingdings" pitchFamily="2" charset="2"/>
              <a:buChar char="Ø"/>
            </a:pPr>
            <a:r>
              <a:rPr lang="fr-FR" sz="1400" dirty="0" err="1"/>
              <a:t>Copilot</a:t>
            </a:r>
            <a:r>
              <a:rPr lang="fr-FR" sz="1400" dirty="0"/>
              <a:t> </a:t>
            </a:r>
            <a:r>
              <a:rPr lang="fr-FR" sz="1400" dirty="0" err="1"/>
              <a:t>Lab</a:t>
            </a:r>
            <a:r>
              <a:rPr lang="fr-FR" sz="1400" dirty="0"/>
              <a:t> propose un grand nombre d’exemples d’invites que vous pouvez modifier pour créer vos propres invites. Certaines parties modifiables sont évidentes, signalées par une paire de crochets, comme </a:t>
            </a:r>
            <a:r>
              <a:rPr lang="fr-FR" sz="1400" b="1" dirty="0"/>
              <a:t>[rubrique], [fichier] et [votre titre]. </a:t>
            </a:r>
          </a:p>
          <a:p>
            <a:pPr marL="285750" indent="-285750">
              <a:buFont typeface="Wingdings" pitchFamily="2" charset="2"/>
              <a:buChar char="Ø"/>
            </a:pPr>
            <a:r>
              <a:rPr lang="fr-FR" sz="1400" dirty="0"/>
              <a:t>Vous pouvez également modifier différentes parties de ces invites, telles que </a:t>
            </a:r>
            <a:r>
              <a:rPr lang="fr-FR" sz="1400" b="1" dirty="0"/>
              <a:t>l’objectif, le contexte, les attentes et la source, en fonction de votre objectif.</a:t>
            </a:r>
          </a:p>
          <a:p>
            <a:pPr marL="285750" indent="-285750">
              <a:buFont typeface="Wingdings" pitchFamily="2" charset="2"/>
              <a:buChar char="Ø"/>
            </a:pPr>
            <a:r>
              <a:rPr lang="fr-FR" sz="1400" dirty="0"/>
              <a:t>Par exemple, supposons que vous souhaitiez un script de conversation pour une réunion à venir avec un client potentiel, et que vous trouviez une invite dans le labo. Vous pouvez l’utiliser en modifiant </a:t>
            </a:r>
            <a:r>
              <a:rPr lang="fr-FR" sz="1400" b="1" dirty="0"/>
              <a:t>la rubrique, l’audience, le type d’écriture, la longueur et le style d’écriture</a:t>
            </a:r>
            <a:r>
              <a:rPr lang="fr-FR" sz="1400" dirty="0"/>
              <a:t>, comme indiqué ici :</a:t>
            </a:r>
          </a:p>
        </p:txBody>
      </p:sp>
      <p:graphicFrame>
        <p:nvGraphicFramePr>
          <p:cNvPr id="15" name="Tableau 14">
            <a:extLst>
              <a:ext uri="{FF2B5EF4-FFF2-40B4-BE49-F238E27FC236}">
                <a16:creationId xmlns:a16="http://schemas.microsoft.com/office/drawing/2014/main" id="{7BFC3FA9-11B2-A67D-5ADB-84968AA416D2}"/>
              </a:ext>
            </a:extLst>
          </p:cNvPr>
          <p:cNvGraphicFramePr>
            <a:graphicFrameLocks noGrp="1"/>
          </p:cNvGraphicFramePr>
          <p:nvPr>
            <p:extLst>
              <p:ext uri="{D42A27DB-BD31-4B8C-83A1-F6EECF244321}">
                <p14:modId xmlns:p14="http://schemas.microsoft.com/office/powerpoint/2010/main" val="138947378"/>
              </p:ext>
            </p:extLst>
          </p:nvPr>
        </p:nvGraphicFramePr>
        <p:xfrm>
          <a:off x="477917" y="3420180"/>
          <a:ext cx="8211312" cy="1542288"/>
        </p:xfrm>
        <a:graphic>
          <a:graphicData uri="http://schemas.openxmlformats.org/drawingml/2006/table">
            <a:tbl>
              <a:tblPr firstRow="1" bandRow="1">
                <a:tableStyleId>{5940675A-B579-460E-94D1-54222C63F5DA}</a:tableStyleId>
              </a:tblPr>
              <a:tblGrid>
                <a:gridCol w="4105656">
                  <a:extLst>
                    <a:ext uri="{9D8B030D-6E8A-4147-A177-3AD203B41FA5}">
                      <a16:colId xmlns:a16="http://schemas.microsoft.com/office/drawing/2014/main" val="2931887931"/>
                    </a:ext>
                  </a:extLst>
                </a:gridCol>
                <a:gridCol w="4105656">
                  <a:extLst>
                    <a:ext uri="{9D8B030D-6E8A-4147-A177-3AD203B41FA5}">
                      <a16:colId xmlns:a16="http://schemas.microsoft.com/office/drawing/2014/main" val="3879910377"/>
                    </a:ext>
                  </a:extLst>
                </a:gridCol>
              </a:tblGrid>
              <a:tr h="384048">
                <a:tc>
                  <a:txBody>
                    <a:bodyPr/>
                    <a:lstStyle/>
                    <a:p>
                      <a:pPr algn="ctr"/>
                      <a:r>
                        <a:rPr lang="fr-CA" sz="1350" b="1" i="0" u="none" strike="noStrike" kern="1200">
                          <a:solidFill>
                            <a:schemeClr val="accent6">
                              <a:lumMod val="75000"/>
                            </a:schemeClr>
                          </a:solidFill>
                          <a:effectLst/>
                          <a:latin typeface="+mn-lt"/>
                          <a:ea typeface="+mn-ea"/>
                          <a:cs typeface="+mn-cs"/>
                        </a:rPr>
                        <a:t>Invite d’origine</a:t>
                      </a:r>
                      <a:endParaRPr lang="fr-FR" b="1"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350" b="1" i="0" u="none" strike="noStrike" kern="1200">
                          <a:solidFill>
                            <a:schemeClr val="accent6">
                              <a:lumMod val="75000"/>
                            </a:schemeClr>
                          </a:solidFill>
                          <a:effectLst/>
                          <a:latin typeface="+mn-lt"/>
                          <a:ea typeface="+mn-ea"/>
                          <a:cs typeface="+mn-cs"/>
                        </a:rPr>
                        <a:t>Invite de modification</a:t>
                      </a:r>
                      <a:endParaRPr lang="fr-FR" b="1"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548745"/>
                  </a:ext>
                </a:extLst>
              </a:tr>
              <a:tr h="0">
                <a:tc>
                  <a:txBody>
                    <a:bodyPr/>
                    <a:lstStyle/>
                    <a:p>
                      <a:r>
                        <a:rPr lang="fr-CA" sz="1000" kern="1200">
                          <a:solidFill>
                            <a:schemeClr val="accent6">
                              <a:lumMod val="75000"/>
                            </a:schemeClr>
                          </a:solidFill>
                          <a:latin typeface="Consolas" panose="020B0609020204030204" pitchFamily="49" charset="0"/>
                          <a:ea typeface="+mn-ea"/>
                          <a:cs typeface="+mn-cs"/>
                        </a:rPr>
                        <a:t>Créez un script pour expliquer [concept] à un [rôle/public cible], y compris une explication de ce qu’il est, comment il fonctionne et une proposition de valeur. Incluez 2 analogies pour vous aider à l’expliquer à quelqu’un qui n’a pas encore compris ce concept.</a:t>
                      </a:r>
                      <a:endParaRPr lang="fr-FR" sz="1000" kern="1200" dirty="0">
                        <a:solidFill>
                          <a:schemeClr val="accent6">
                            <a:lumMod val="75000"/>
                          </a:schemeClr>
                        </a:solidFill>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000" kern="1200">
                          <a:solidFill>
                            <a:schemeClr val="accent6">
                              <a:lumMod val="75000"/>
                            </a:schemeClr>
                          </a:solidFill>
                          <a:latin typeface="Consolas" panose="020B0609020204030204" pitchFamily="49" charset="0"/>
                          <a:ea typeface="+mn-ea"/>
                          <a:cs typeface="+mn-cs"/>
                        </a:rPr>
                        <a:t>Créez un plan de cours pour expliquer l’optimisation des moteurs de recherche (SEO) aux stagiaires en marketing, y compris une explication de ce qu’il est, comment il fonctionne et les meilleures pratiques. Incluez 2 analogies pour vous aider à l’expliquer à quelqu’un qui n’a pas encore compris ce concept. Incluez 5 questions du questionnaire à la fin du plan.</a:t>
                      </a:r>
                      <a:endParaRPr lang="fr-FR" sz="1000" kern="1200" dirty="0">
                        <a:solidFill>
                          <a:schemeClr val="accent6">
                            <a:lumMod val="75000"/>
                          </a:schemeClr>
                        </a:solidFill>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776135"/>
                  </a:ext>
                </a:extLst>
              </a:tr>
            </a:tbl>
          </a:graphicData>
        </a:graphic>
      </p:graphicFrame>
      <p:sp>
        <p:nvSpPr>
          <p:cNvPr id="8" name="Autre processus 7">
            <a:extLst>
              <a:ext uri="{FF2B5EF4-FFF2-40B4-BE49-F238E27FC236}">
                <a16:creationId xmlns:a16="http://schemas.microsoft.com/office/drawing/2014/main" id="{4495C420-245B-2436-32C9-1806BBC04B58}"/>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9932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116767" y="90062"/>
            <a:ext cx="6925455" cy="954107"/>
          </a:xfrm>
          <a:prstGeom prst="rect">
            <a:avLst/>
          </a:prstGeom>
          <a:noFill/>
          <a:ln>
            <a:noFill/>
          </a:ln>
        </p:spPr>
        <p:txBody>
          <a:bodyPr wrap="square" rtlCol="0">
            <a:spAutoFit/>
          </a:bodyPr>
          <a:lstStyle/>
          <a:p>
            <a:pPr algn="ctr">
              <a:defRPr/>
            </a:pPr>
            <a:r>
              <a:rPr lang="fr-FR" sz="2800" b="1" dirty="0">
                <a:ln w="12700">
                  <a:noFill/>
                  <a:prstDash val="solid"/>
                </a:ln>
                <a:solidFill>
                  <a:prstClr val="black"/>
                </a:solidFill>
              </a:rPr>
              <a:t>Bonne pratique : racontez votre récit d’invite à </a:t>
            </a:r>
            <a:r>
              <a:rPr lang="fr-FR" sz="2800" b="1" dirty="0" err="1">
                <a:ln w="12700">
                  <a:noFill/>
                  <a:prstDash val="solid"/>
                </a:ln>
                <a:solidFill>
                  <a:prstClr val="black"/>
                </a:solidFill>
              </a:rPr>
              <a:t>Copilot</a:t>
            </a:r>
            <a:endParaRPr lang="fr-FR" sz="2800" b="1" dirty="0">
              <a:ln w="12700">
                <a:noFill/>
                <a:prstDash val="solid"/>
              </a:ln>
              <a:solidFill>
                <a:prstClr val="black"/>
              </a:solidFill>
            </a:endParaRPr>
          </a:p>
        </p:txBody>
      </p:sp>
      <p:sp>
        <p:nvSpPr>
          <p:cNvPr id="6" name="Autre processus 5">
            <a:extLst>
              <a:ext uri="{FF2B5EF4-FFF2-40B4-BE49-F238E27FC236}">
                <a16:creationId xmlns:a16="http://schemas.microsoft.com/office/drawing/2014/main" id="{45B6A598-503F-44FC-EA72-03CC95D6AA06}"/>
              </a:ext>
            </a:extLst>
          </p:cNvPr>
          <p:cNvSpPr/>
          <p:nvPr/>
        </p:nvSpPr>
        <p:spPr>
          <a:xfrm>
            <a:off x="360288" y="1058083"/>
            <a:ext cx="8509731" cy="2078309"/>
          </a:xfrm>
          <a:prstGeom prst="flowChartAlternateProcess">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Qu’essayez-vous de faire ?</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L’invite réelle (texte)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Description du résultat de l'invite (par exemple, "l'invite a créé une présentation PowerPoint avec des images et des notes de l'orateur")</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Comment Copilot vous a aidé : peut-être qu’il vous a fait gagner du temps, ou produit quelque chose que vous croyiez hors de votre portée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Ce que vous avez appris, réflexions sur votre expérience, ou une prochaine perspective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Encourager les autres à faire un essai</a:t>
            </a:r>
          </a:p>
        </p:txBody>
      </p:sp>
      <p:sp>
        <p:nvSpPr>
          <p:cNvPr id="8" name="ZoneTexte 7">
            <a:extLst>
              <a:ext uri="{FF2B5EF4-FFF2-40B4-BE49-F238E27FC236}">
                <a16:creationId xmlns:a16="http://schemas.microsoft.com/office/drawing/2014/main" id="{ACDEACF9-4043-028C-389A-1A7EAF4EB089}"/>
              </a:ext>
            </a:extLst>
          </p:cNvPr>
          <p:cNvSpPr txBox="1"/>
          <p:nvPr/>
        </p:nvSpPr>
        <p:spPr>
          <a:xfrm>
            <a:off x="1286726" y="3268600"/>
            <a:ext cx="7235482" cy="307777"/>
          </a:xfrm>
          <a:prstGeom prst="rect">
            <a:avLst/>
          </a:prstGeom>
          <a:noFill/>
          <a:ln>
            <a:solidFill>
              <a:schemeClr val="tx1"/>
            </a:solidFill>
          </a:ln>
        </p:spPr>
        <p:txBody>
          <a:bodyPr wrap="square">
            <a:spAutoFit/>
          </a:bodyPr>
          <a:lstStyle/>
          <a:p>
            <a:r>
              <a:rPr lang="fr-CA" sz="1400" b="1" dirty="0">
                <a:solidFill>
                  <a:srgbClr val="1E1E1E"/>
                </a:solidFill>
                <a:latin typeface="Segoe UI" panose="020B0502040204020203" pitchFamily="34" charset="0"/>
              </a:rPr>
              <a:t>Exemple 1: demander à Copilot de rédiger une</a:t>
            </a:r>
            <a:r>
              <a:rPr lang="fr-CA" sz="1400" b="1" i="0" u="none" strike="noStrike" dirty="0">
                <a:solidFill>
                  <a:srgbClr val="1E1E1E"/>
                </a:solidFill>
                <a:effectLst/>
                <a:latin typeface="Segoe UI" panose="020B0502040204020203" pitchFamily="34" charset="0"/>
              </a:rPr>
              <a:t> présentation d’état mensuel</a:t>
            </a:r>
          </a:p>
        </p:txBody>
      </p:sp>
      <p:sp>
        <p:nvSpPr>
          <p:cNvPr id="9" name="Autre processus 8">
            <a:extLst>
              <a:ext uri="{FF2B5EF4-FFF2-40B4-BE49-F238E27FC236}">
                <a16:creationId xmlns:a16="http://schemas.microsoft.com/office/drawing/2014/main" id="{D508C44D-BF69-8353-8DF4-150BBD530FE6}"/>
              </a:ext>
            </a:extLst>
          </p:cNvPr>
          <p:cNvSpPr/>
          <p:nvPr/>
        </p:nvSpPr>
        <p:spPr>
          <a:xfrm rot="19869323">
            <a:off x="12793" y="3317984"/>
            <a:ext cx="1218234" cy="43127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accent6"/>
                </a:solidFill>
              </a:rPr>
              <a:t>Exercice</a:t>
            </a:r>
          </a:p>
        </p:txBody>
      </p:sp>
      <p:sp>
        <p:nvSpPr>
          <p:cNvPr id="12" name="ZoneTexte 11">
            <a:extLst>
              <a:ext uri="{FF2B5EF4-FFF2-40B4-BE49-F238E27FC236}">
                <a16:creationId xmlns:a16="http://schemas.microsoft.com/office/drawing/2014/main" id="{835BDF2F-0BA3-90EB-3172-533BC6138D02}"/>
              </a:ext>
            </a:extLst>
          </p:cNvPr>
          <p:cNvSpPr txBox="1"/>
          <p:nvPr/>
        </p:nvSpPr>
        <p:spPr>
          <a:xfrm>
            <a:off x="963658" y="3852179"/>
            <a:ext cx="7635240" cy="830997"/>
          </a:xfrm>
          <a:prstGeom prst="rect">
            <a:avLst/>
          </a:prstGeom>
          <a:noFill/>
        </p:spPr>
        <p:txBody>
          <a:bodyPr wrap="square">
            <a:spAutoFit/>
          </a:bodyPr>
          <a:lstStyle/>
          <a:p>
            <a:r>
              <a:rPr lang="fr-CA" sz="1600" b="0" i="1" u="none" strike="noStrike" dirty="0">
                <a:solidFill>
                  <a:srgbClr val="1E1E1E"/>
                </a:solidFill>
                <a:effectLst/>
                <a:latin typeface="Segoe UI" panose="020B0502040204020203" pitchFamily="34" charset="0"/>
              </a:rPr>
              <a:t>Contexte </a:t>
            </a:r>
            <a:r>
              <a:rPr lang="fr-CA" sz="1600" i="1" dirty="0">
                <a:solidFill>
                  <a:srgbClr val="1E1E1E"/>
                </a:solidFill>
                <a:latin typeface="Segoe UI" panose="020B0502040204020203" pitchFamily="34" charset="0"/>
              </a:rPr>
              <a:t>: </a:t>
            </a:r>
            <a:r>
              <a:rPr lang="fr-CA" sz="1600" b="0" i="1" u="none" strike="noStrike" dirty="0">
                <a:solidFill>
                  <a:srgbClr val="1E1E1E"/>
                </a:solidFill>
                <a:effectLst/>
                <a:latin typeface="Segoe UI" panose="020B0502040204020203" pitchFamily="34" charset="0"/>
              </a:rPr>
              <a:t>Chaque mois, </a:t>
            </a:r>
            <a:r>
              <a:rPr lang="fr-CA" sz="1600" i="1" dirty="0">
                <a:solidFill>
                  <a:srgbClr val="1E1E1E"/>
                </a:solidFill>
                <a:latin typeface="Segoe UI" panose="020B0502040204020203" pitchFamily="34" charset="0"/>
              </a:rPr>
              <a:t>tu</a:t>
            </a:r>
            <a:r>
              <a:rPr lang="fr-CA" sz="1600" b="0" i="1" u="none" strike="noStrike" dirty="0">
                <a:solidFill>
                  <a:srgbClr val="1E1E1E"/>
                </a:solidFill>
                <a:effectLst/>
                <a:latin typeface="Segoe UI" panose="020B0502040204020203" pitchFamily="34" charset="0"/>
              </a:rPr>
              <a:t> dois présenter l’état d’avancement de votre projet de recherche à l’équipe de direction. Normalement, cette tâche </a:t>
            </a:r>
            <a:r>
              <a:rPr lang="fr-CA" sz="1600" i="1" dirty="0">
                <a:solidFill>
                  <a:srgbClr val="1E1E1E"/>
                </a:solidFill>
                <a:latin typeface="Segoe UI" panose="020B0502040204020203" pitchFamily="34" charset="0"/>
              </a:rPr>
              <a:t>vous</a:t>
            </a:r>
            <a:r>
              <a:rPr lang="fr-CA" sz="1600" b="0" i="1" u="none" strike="noStrike" dirty="0">
                <a:solidFill>
                  <a:srgbClr val="1E1E1E"/>
                </a:solidFill>
                <a:effectLst/>
                <a:latin typeface="Segoe UI" panose="020B0502040204020203" pitchFamily="34" charset="0"/>
              </a:rPr>
              <a:t> prend quelques jours. Au lieu de cela, essayez une invite dans Copilot </a:t>
            </a:r>
            <a:endParaRPr lang="fr-FR" sz="1600" dirty="0"/>
          </a:p>
        </p:txBody>
      </p:sp>
      <p:sp>
        <p:nvSpPr>
          <p:cNvPr id="3" name="Autre processus 2">
            <a:extLst>
              <a:ext uri="{FF2B5EF4-FFF2-40B4-BE49-F238E27FC236}">
                <a16:creationId xmlns:a16="http://schemas.microsoft.com/office/drawing/2014/main" id="{360CFE06-1E47-2A9F-EACD-0700AEACED1B}"/>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5752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79095" y="90062"/>
            <a:ext cx="6663128" cy="954107"/>
          </a:xfrm>
          <a:prstGeom prst="rect">
            <a:avLst/>
          </a:prstGeom>
          <a:noFill/>
          <a:ln>
            <a:noFill/>
          </a:ln>
        </p:spPr>
        <p:txBody>
          <a:bodyPr wrap="square" rtlCol="0">
            <a:spAutoFit/>
          </a:bodyPr>
          <a:lstStyle/>
          <a:p>
            <a:pPr algn="ctr">
              <a:defRPr/>
            </a:pPr>
            <a:r>
              <a:rPr lang="fr-FR" sz="2800" b="1" dirty="0">
                <a:ln w="12700">
                  <a:noFill/>
                  <a:prstDash val="solid"/>
                </a:ln>
                <a:solidFill>
                  <a:prstClr val="black"/>
                </a:solidFill>
              </a:rPr>
              <a:t>Bonne pratique : racontez votre récit d’invite à </a:t>
            </a:r>
            <a:r>
              <a:rPr lang="fr-FR" sz="2800" b="1" dirty="0" err="1">
                <a:ln w="12700">
                  <a:noFill/>
                  <a:prstDash val="solid"/>
                </a:ln>
                <a:solidFill>
                  <a:prstClr val="black"/>
                </a:solidFill>
              </a:rPr>
              <a:t>Copilot</a:t>
            </a:r>
            <a:endParaRPr lang="fr-FR" sz="2800" b="1" dirty="0">
              <a:ln w="12700">
                <a:noFill/>
                <a:prstDash val="solid"/>
              </a:ln>
              <a:solidFill>
                <a:prstClr val="black"/>
              </a:solidFill>
            </a:endParaRPr>
          </a:p>
        </p:txBody>
      </p:sp>
      <p:sp>
        <p:nvSpPr>
          <p:cNvPr id="6" name="Autre processus 5">
            <a:extLst>
              <a:ext uri="{FF2B5EF4-FFF2-40B4-BE49-F238E27FC236}">
                <a16:creationId xmlns:a16="http://schemas.microsoft.com/office/drawing/2014/main" id="{45B6A598-503F-44FC-EA72-03CC95D6AA06}"/>
              </a:ext>
            </a:extLst>
          </p:cNvPr>
          <p:cNvSpPr/>
          <p:nvPr/>
        </p:nvSpPr>
        <p:spPr>
          <a:xfrm>
            <a:off x="360288" y="1058083"/>
            <a:ext cx="8509731" cy="2078309"/>
          </a:xfrm>
          <a:prstGeom prst="flowChartAlternateProcess">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Qu’essayez-vous de faire ?</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L’invite réelle (texte)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Description du résultat de l'invite (par exemple, "l'invite a créé une présentation PowerPoint avec des images et des notes de l'orateur")</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Comment Copilot vous a aidé : peut-être qu’il vous a fait gagner du temps, ou produit quelque chose que vous croyiez hors de votre portée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Ce que vous avez appris, réflexions sur votre expérience, ou une prochaine perspective</a:t>
            </a:r>
          </a:p>
          <a:p>
            <a:pPr marL="342900" indent="-342900">
              <a:buFont typeface="+mj-lt"/>
              <a:buAutoNum type="arabicPeriod"/>
            </a:pPr>
            <a:r>
              <a:rPr lang="fr-CA" sz="1600" i="0" u="none" strike="noStrike" dirty="0">
                <a:solidFill>
                  <a:schemeClr val="accent6">
                    <a:lumMod val="75000"/>
                  </a:schemeClr>
                </a:solidFill>
                <a:effectLst/>
                <a:latin typeface="Segoe UI" panose="020B0502040204020203" pitchFamily="34" charset="0"/>
              </a:rPr>
              <a:t>Encourager les autres à faire un essai</a:t>
            </a:r>
          </a:p>
        </p:txBody>
      </p:sp>
      <p:sp>
        <p:nvSpPr>
          <p:cNvPr id="12" name="ZoneTexte 11">
            <a:extLst>
              <a:ext uri="{FF2B5EF4-FFF2-40B4-BE49-F238E27FC236}">
                <a16:creationId xmlns:a16="http://schemas.microsoft.com/office/drawing/2014/main" id="{835BDF2F-0BA3-90EB-3172-533BC6138D02}"/>
              </a:ext>
            </a:extLst>
          </p:cNvPr>
          <p:cNvSpPr txBox="1"/>
          <p:nvPr/>
        </p:nvSpPr>
        <p:spPr>
          <a:xfrm>
            <a:off x="872218" y="3509618"/>
            <a:ext cx="7635240" cy="1323439"/>
          </a:xfrm>
          <a:prstGeom prst="rect">
            <a:avLst/>
          </a:prstGeom>
          <a:noFill/>
          <a:ln>
            <a:solidFill>
              <a:srgbClr val="FF0000"/>
            </a:solidFill>
          </a:ln>
        </p:spPr>
        <p:txBody>
          <a:bodyPr wrap="square">
            <a:spAutoFit/>
          </a:bodyPr>
          <a:lstStyle/>
          <a:p>
            <a:r>
              <a:rPr lang="fr-CA" sz="1600" b="0" i="1" u="none" strike="noStrike" dirty="0">
                <a:solidFill>
                  <a:srgbClr val="1E1E1E"/>
                </a:solidFill>
                <a:effectLst/>
                <a:latin typeface="Segoe UI" panose="020B0502040204020203" pitchFamily="34" charset="0"/>
              </a:rPr>
              <a:t>Copilot a créé une nouvelle série de diapositives en moins d’une minute qui comportait des sections relatives au Résumé du projet, à l’État d’avancement actuel, aux Réalisations récentes, aux Prochaines étapes et aux Risques. Waouh ! Cela m'a épargné des heures de travail et c'est une présentation plus professionnelle que celle que j'aurais pu créer moi-même. C’est la nouvelle façon de procéder.</a:t>
            </a:r>
            <a:endParaRPr lang="fr-FR" sz="1600" dirty="0"/>
          </a:p>
        </p:txBody>
      </p:sp>
      <p:sp>
        <p:nvSpPr>
          <p:cNvPr id="9" name="Autre processus 8">
            <a:extLst>
              <a:ext uri="{FF2B5EF4-FFF2-40B4-BE49-F238E27FC236}">
                <a16:creationId xmlns:a16="http://schemas.microsoft.com/office/drawing/2014/main" id="{D508C44D-BF69-8353-8DF4-150BBD530FE6}"/>
              </a:ext>
            </a:extLst>
          </p:cNvPr>
          <p:cNvSpPr/>
          <p:nvPr/>
        </p:nvSpPr>
        <p:spPr>
          <a:xfrm rot="19869323">
            <a:off x="79600" y="3306480"/>
            <a:ext cx="1218234" cy="431272"/>
          </a:xfrm>
          <a:prstGeom prst="flowChartAlternateProces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rgbClr val="FF0000"/>
                </a:solidFill>
              </a:rPr>
              <a:t>Réponse</a:t>
            </a:r>
          </a:p>
        </p:txBody>
      </p:sp>
      <p:sp>
        <p:nvSpPr>
          <p:cNvPr id="3" name="Autre processus 2">
            <a:extLst>
              <a:ext uri="{FF2B5EF4-FFF2-40B4-BE49-F238E27FC236}">
                <a16:creationId xmlns:a16="http://schemas.microsoft.com/office/drawing/2014/main" id="{0E586653-2349-46BC-891A-55AD64036B9E}"/>
              </a:ext>
            </a:extLst>
          </p:cNvPr>
          <p:cNvSpPr/>
          <p:nvPr/>
        </p:nvSpPr>
        <p:spPr>
          <a:xfrm rot="19827497">
            <a:off x="-17675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2</a:t>
            </a:r>
          </a:p>
        </p:txBody>
      </p:sp>
    </p:spTree>
    <p:custDataLst>
      <p:tags r:id="rId1"/>
    </p:custDataLst>
    <p:extLst>
      <p:ext uri="{BB962C8B-B14F-4D97-AF65-F5344CB8AC3E}">
        <p14:creationId xmlns:p14="http://schemas.microsoft.com/office/powerpoint/2010/main" val="124458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F58B-07C9-7A52-9DD0-D372C3A32C7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3B57EE6-A71D-BD56-EB05-154A75F6E8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B326FF84-9815-4AF1-026F-1900967E7759}"/>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28515" y="198783"/>
            <a:ext cx="2316133" cy="1975404"/>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94887430-EF4B-1186-85F6-DCF39CEE5749}"/>
              </a:ext>
            </a:extLst>
          </p:cNvPr>
          <p:cNvSpPr/>
          <p:nvPr/>
        </p:nvSpPr>
        <p:spPr>
          <a:xfrm>
            <a:off x="117403" y="582142"/>
            <a:ext cx="5300987" cy="2554545"/>
          </a:xfrm>
          <a:prstGeom prst="rect">
            <a:avLst/>
          </a:prstGeom>
          <a:noFill/>
        </p:spPr>
        <p:txBody>
          <a:bodyPr wrap="square" lIns="91440" tIns="45720" rIns="91440" bIns="45720">
            <a:spAutoFit/>
          </a:bodyPr>
          <a:lstStyle/>
          <a:p>
            <a:pPr algn="ctr"/>
            <a:r>
              <a:rPr lang="fr-CA" sz="4000" b="1" dirty="0">
                <a:ln w="12700">
                  <a:noFill/>
                  <a:prstDash val="solid"/>
                </a:ln>
                <a:solidFill>
                  <a:schemeClr val="tx2">
                    <a:lumMod val="50000"/>
                    <a:lumOff val="50000"/>
                  </a:schemeClr>
                </a:solidFill>
                <a:effectLst>
                  <a:outerShdw dist="38100" dir="2640000" algn="bl" rotWithShape="0">
                    <a:schemeClr val="tx2">
                      <a:lumMod val="75000"/>
                    </a:schemeClr>
                  </a:outerShdw>
                </a:effectLst>
                <a:latin typeface="Arial"/>
                <a:ea typeface="+mj-ea"/>
                <a:cs typeface="+mj-cs"/>
              </a:rPr>
              <a:t>Utilisation de</a:t>
            </a:r>
            <a:r>
              <a:rPr kumimoji="0" lang="fr-CA" sz="4000" b="1" i="0" u="none" strike="noStrike" kern="1200" normalizeH="0" baseline="0" noProof="0" dirty="0">
                <a:ln w="12700">
                  <a:noFill/>
                  <a:prstDash val="solid"/>
                </a:ln>
                <a:solidFill>
                  <a:schemeClr val="tx2">
                    <a:lumMod val="50000"/>
                    <a:lumOff val="50000"/>
                  </a:schemeClr>
                </a:solidFill>
                <a:effectLst>
                  <a:outerShdw dist="38100" dir="2640000" algn="bl" rotWithShape="0">
                    <a:schemeClr val="tx2">
                      <a:lumMod val="75000"/>
                    </a:schemeClr>
                  </a:outerShdw>
                </a:effectLst>
                <a:uLnTx/>
                <a:uFillTx/>
                <a:latin typeface="Arial"/>
                <a:ea typeface="+mj-ea"/>
                <a:cs typeface="+mj-cs"/>
              </a:rPr>
              <a:t> Copilot dans Microsoft Edge et autres moteurs de recherches</a:t>
            </a:r>
          </a:p>
        </p:txBody>
      </p:sp>
      <p:pic>
        <p:nvPicPr>
          <p:cNvPr id="2" name="Image 1">
            <a:extLst>
              <a:ext uri="{FF2B5EF4-FFF2-40B4-BE49-F238E27FC236}">
                <a16:creationId xmlns:a16="http://schemas.microsoft.com/office/drawing/2014/main" id="{1A8A4433-1A9B-AD3D-0D30-2C0961753C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071" t="10904" r="29803" b="14852"/>
          <a:stretch/>
        </p:blipFill>
        <p:spPr>
          <a:xfrm>
            <a:off x="5601270" y="1634216"/>
            <a:ext cx="1651811" cy="1677412"/>
          </a:xfrm>
          <a:prstGeom prst="ellipse">
            <a:avLst/>
          </a:prstGeom>
          <a:scene3d>
            <a:camera prst="orthographicFront"/>
            <a:lightRig rig="threePt" dir="t"/>
          </a:scene3d>
          <a:sp3d>
            <a:bevelB prst="convex"/>
          </a:sp3d>
        </p:spPr>
      </p:pic>
      <p:pic>
        <p:nvPicPr>
          <p:cNvPr id="3" name="Picture 2" descr="Google Chrome on the App Store">
            <a:extLst>
              <a:ext uri="{FF2B5EF4-FFF2-40B4-BE49-F238E27FC236}">
                <a16:creationId xmlns:a16="http://schemas.microsoft.com/office/drawing/2014/main" id="{2DD39EFB-539A-B7D7-871D-9A0C508AA4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049" t="23418" r="35845" b="23048"/>
          <a:stretch/>
        </p:blipFill>
        <p:spPr bwMode="auto">
          <a:xfrm>
            <a:off x="7253080" y="2268124"/>
            <a:ext cx="1677411" cy="1677411"/>
          </a:xfrm>
          <a:prstGeom prst="flowChartConnector">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7469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a:scene3d>
            <a:camera prst="orthographicFront"/>
            <a:lightRig rig="threePt" dir="t"/>
          </a:scene3d>
          <a:sp3d>
            <a:bevelB prst="convex"/>
          </a:sp3d>
        </p:spPr>
      </p:pic>
      <p:sp>
        <p:nvSpPr>
          <p:cNvPr id="2" name="ZoneTexte 1">
            <a:extLst>
              <a:ext uri="{FF2B5EF4-FFF2-40B4-BE49-F238E27FC236}">
                <a16:creationId xmlns:a16="http://schemas.microsoft.com/office/drawing/2014/main" id="{CE18C782-B7D2-74AE-6F2D-3EBE8761AA65}"/>
              </a:ext>
            </a:extLst>
          </p:cNvPr>
          <p:cNvSpPr txBox="1"/>
          <p:nvPr/>
        </p:nvSpPr>
        <p:spPr>
          <a:xfrm>
            <a:off x="1066537" y="35332"/>
            <a:ext cx="6932951" cy="954107"/>
          </a:xfrm>
          <a:prstGeom prst="rect">
            <a:avLst/>
          </a:prstGeom>
          <a:noFill/>
          <a:ln>
            <a:noFill/>
          </a:ln>
        </p:spPr>
        <p:txBody>
          <a:bodyPr wrap="square" rtlCol="0">
            <a:spAutoFit/>
          </a:bodyPr>
          <a:lstStyle/>
          <a:p>
            <a:pPr algn="ctr">
              <a:defRPr/>
            </a:pPr>
            <a:r>
              <a:rPr lang="fr-FR" sz="2800" b="1" dirty="0">
                <a:ln w="12700">
                  <a:noFill/>
                  <a:prstDash val="solid"/>
                </a:ln>
                <a:solidFill>
                  <a:prstClr val="black"/>
                </a:solidFill>
              </a:rPr>
              <a:t>Utilisation de </a:t>
            </a:r>
            <a:r>
              <a:rPr lang="fr-FR" sz="2800" b="1" dirty="0" err="1">
                <a:ln w="12700">
                  <a:noFill/>
                  <a:prstDash val="solid"/>
                </a:ln>
                <a:solidFill>
                  <a:prstClr val="black"/>
                </a:solidFill>
              </a:rPr>
              <a:t>Copilot</a:t>
            </a:r>
            <a:r>
              <a:rPr lang="fr-FR" sz="2800" b="1" dirty="0">
                <a:ln w="12700">
                  <a:noFill/>
                  <a:prstDash val="solid"/>
                </a:ln>
                <a:solidFill>
                  <a:prstClr val="black"/>
                </a:solidFill>
              </a:rPr>
              <a:t> dans différents navigateurs</a:t>
            </a:r>
          </a:p>
        </p:txBody>
      </p:sp>
      <p:graphicFrame>
        <p:nvGraphicFramePr>
          <p:cNvPr id="6" name="Diagramme 5">
            <a:extLst>
              <a:ext uri="{FF2B5EF4-FFF2-40B4-BE49-F238E27FC236}">
                <a16:creationId xmlns:a16="http://schemas.microsoft.com/office/drawing/2014/main" id="{372A7BEF-0208-3302-0FD9-AF25001CF5AE}"/>
              </a:ext>
            </a:extLst>
          </p:cNvPr>
          <p:cNvGraphicFramePr/>
          <p:nvPr>
            <p:extLst>
              <p:ext uri="{D42A27DB-BD31-4B8C-83A1-F6EECF244321}">
                <p14:modId xmlns:p14="http://schemas.microsoft.com/office/powerpoint/2010/main" val="888454831"/>
              </p:ext>
            </p:extLst>
          </p:nvPr>
        </p:nvGraphicFramePr>
        <p:xfrm>
          <a:off x="1731785" y="1354194"/>
          <a:ext cx="5207268" cy="28623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 2">
            <a:extLst>
              <a:ext uri="{FF2B5EF4-FFF2-40B4-BE49-F238E27FC236}">
                <a16:creationId xmlns:a16="http://schemas.microsoft.com/office/drawing/2014/main" id="{170C16E2-23D2-9D8D-04AE-EDB5309825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071" t="10904" r="29803" b="14852"/>
          <a:stretch/>
        </p:blipFill>
        <p:spPr>
          <a:xfrm>
            <a:off x="7370880" y="369263"/>
            <a:ext cx="1010465" cy="1026126"/>
          </a:xfrm>
          <a:prstGeom prst="ellipse">
            <a:avLst/>
          </a:prstGeom>
          <a:scene3d>
            <a:camera prst="orthographicFront"/>
            <a:lightRig rig="threePt" dir="t"/>
          </a:scene3d>
          <a:sp3d>
            <a:bevelB prst="convex"/>
          </a:sp3d>
        </p:spPr>
      </p:pic>
      <p:sp>
        <p:nvSpPr>
          <p:cNvPr id="8" name="Autre processus 7">
            <a:extLst>
              <a:ext uri="{FF2B5EF4-FFF2-40B4-BE49-F238E27FC236}">
                <a16:creationId xmlns:a16="http://schemas.microsoft.com/office/drawing/2014/main" id="{6BE1EB92-8D2D-F74F-2EB8-2E61BB464B38}"/>
              </a:ext>
            </a:extLst>
          </p:cNvPr>
          <p:cNvSpPr/>
          <p:nvPr/>
        </p:nvSpPr>
        <p:spPr>
          <a:xfrm rot="19827497">
            <a:off x="-61790" y="296750"/>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pic>
        <p:nvPicPr>
          <p:cNvPr id="1026" name="Picture 2" descr="Google Chrome on the App Store">
            <a:extLst>
              <a:ext uri="{FF2B5EF4-FFF2-40B4-BE49-F238E27FC236}">
                <a16:creationId xmlns:a16="http://schemas.microsoft.com/office/drawing/2014/main" id="{1F5FF199-E428-55B5-0E0D-88F8EFF4395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6049" t="23418" r="35845" b="23048"/>
          <a:stretch/>
        </p:blipFill>
        <p:spPr bwMode="auto">
          <a:xfrm>
            <a:off x="8083050" y="1057321"/>
            <a:ext cx="949564" cy="949564"/>
          </a:xfrm>
          <a:prstGeom prst="flowChartConnector">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797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9121" y="90062"/>
            <a:ext cx="7187401"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noProof="0" dirty="0">
                <a:ln w="12700">
                  <a:noFill/>
                  <a:prstDash val="solid"/>
                </a:ln>
                <a:latin typeface="+mj-lt"/>
              </a:rPr>
              <a:t>Votre assistant IA de travail </a:t>
            </a:r>
            <a:endParaRPr kumimoji="0" lang="fr-FR" sz="3600" b="1" i="0" u="none" strike="noStrike" kern="1200" cap="none" spc="0" normalizeH="0" baseline="0" noProof="0" dirty="0">
              <a:ln w="12700">
                <a:noFill/>
                <a:prstDash val="solid"/>
              </a:ln>
              <a:uLnTx/>
              <a:uFillTx/>
              <a:latin typeface="+mj-lt"/>
            </a:endParaRPr>
          </a:p>
        </p:txBody>
      </p:sp>
      <p:graphicFrame>
        <p:nvGraphicFramePr>
          <p:cNvPr id="6" name="Diagramme 5">
            <a:extLst>
              <a:ext uri="{FF2B5EF4-FFF2-40B4-BE49-F238E27FC236}">
                <a16:creationId xmlns:a16="http://schemas.microsoft.com/office/drawing/2014/main" id="{F4AD4195-F8B0-405C-B077-C3D55C64BEAA}"/>
              </a:ext>
            </a:extLst>
          </p:cNvPr>
          <p:cNvGraphicFramePr/>
          <p:nvPr/>
        </p:nvGraphicFramePr>
        <p:xfrm>
          <a:off x="352967" y="1027906"/>
          <a:ext cx="7892321" cy="33073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403827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a:scene3d>
            <a:camera prst="orthographicFront"/>
            <a:lightRig rig="threePt" dir="t"/>
          </a:scene3d>
          <a:sp3d>
            <a:bevelB prst="convex"/>
          </a:sp3d>
        </p:spPr>
      </p:pic>
      <p:sp>
        <p:nvSpPr>
          <p:cNvPr id="2" name="ZoneTexte 1">
            <a:extLst>
              <a:ext uri="{FF2B5EF4-FFF2-40B4-BE49-F238E27FC236}">
                <a16:creationId xmlns:a16="http://schemas.microsoft.com/office/drawing/2014/main" id="{CE18C782-B7D2-74AE-6F2D-3EBE8761AA65}"/>
              </a:ext>
            </a:extLst>
          </p:cNvPr>
          <p:cNvSpPr txBox="1"/>
          <p:nvPr/>
        </p:nvSpPr>
        <p:spPr>
          <a:xfrm>
            <a:off x="1506511" y="183769"/>
            <a:ext cx="6535712" cy="461665"/>
          </a:xfrm>
          <a:prstGeom prst="rect">
            <a:avLst/>
          </a:prstGeom>
          <a:noFill/>
          <a:ln>
            <a:noFill/>
          </a:ln>
        </p:spPr>
        <p:txBody>
          <a:bodyPr wrap="square" rtlCol="0">
            <a:spAutoFit/>
          </a:bodyPr>
          <a:lstStyle/>
          <a:p>
            <a:pPr>
              <a:defRPr/>
            </a:pPr>
            <a:r>
              <a:rPr lang="fr-FR" sz="2400" b="1" dirty="0">
                <a:ln w="12700">
                  <a:noFill/>
                  <a:prstDash val="solid"/>
                </a:ln>
                <a:solidFill>
                  <a:prstClr val="black"/>
                </a:solidFill>
              </a:rPr>
              <a:t>Microsoft Edge alimenté par l’IA (</a:t>
            </a:r>
            <a:r>
              <a:rPr lang="fr-FR" sz="2400" b="1" dirty="0" err="1">
                <a:ln w="12700">
                  <a:noFill/>
                  <a:prstDash val="solid"/>
                </a:ln>
                <a:solidFill>
                  <a:prstClr val="black"/>
                </a:solidFill>
              </a:rPr>
              <a:t>Copilot</a:t>
            </a:r>
            <a:r>
              <a:rPr lang="fr-FR" sz="2400" b="1" dirty="0">
                <a:ln w="12700">
                  <a:noFill/>
                  <a:prstDash val="solid"/>
                </a:ln>
                <a:solidFill>
                  <a:prstClr val="black"/>
                </a:solidFill>
              </a:rPr>
              <a:t>)</a:t>
            </a:r>
          </a:p>
        </p:txBody>
      </p:sp>
      <p:pic>
        <p:nvPicPr>
          <p:cNvPr id="3" name="Image 2">
            <a:extLst>
              <a:ext uri="{FF2B5EF4-FFF2-40B4-BE49-F238E27FC236}">
                <a16:creationId xmlns:a16="http://schemas.microsoft.com/office/drawing/2014/main" id="{170C16E2-23D2-9D8D-04AE-EDB5309825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071" t="10904" r="29803" b="14852"/>
          <a:stretch/>
        </p:blipFill>
        <p:spPr>
          <a:xfrm>
            <a:off x="7723806" y="459099"/>
            <a:ext cx="1010465" cy="1026126"/>
          </a:xfrm>
          <a:prstGeom prst="ellipse">
            <a:avLst/>
          </a:prstGeom>
          <a:scene3d>
            <a:camera prst="orthographicFront"/>
            <a:lightRig rig="threePt" dir="t"/>
          </a:scene3d>
          <a:sp3d>
            <a:bevelB prst="convex"/>
          </a:sp3d>
        </p:spPr>
      </p:pic>
      <p:sp>
        <p:nvSpPr>
          <p:cNvPr id="8" name="ZoneTexte 7">
            <a:extLst>
              <a:ext uri="{FF2B5EF4-FFF2-40B4-BE49-F238E27FC236}">
                <a16:creationId xmlns:a16="http://schemas.microsoft.com/office/drawing/2014/main" id="{42901131-1C91-0103-48BD-82ACCA2EE118}"/>
              </a:ext>
            </a:extLst>
          </p:cNvPr>
          <p:cNvSpPr txBox="1"/>
          <p:nvPr/>
        </p:nvSpPr>
        <p:spPr>
          <a:xfrm>
            <a:off x="91757" y="805107"/>
            <a:ext cx="7811839" cy="954107"/>
          </a:xfrm>
          <a:prstGeom prst="rect">
            <a:avLst/>
          </a:prstGeom>
          <a:noFill/>
        </p:spPr>
        <p:txBody>
          <a:bodyPr wrap="square">
            <a:spAutoFit/>
          </a:bodyPr>
          <a:lstStyle/>
          <a:p>
            <a:pPr marL="285750" indent="-285750">
              <a:buFont typeface="Wingdings" pitchFamily="2" charset="2"/>
              <a:buChar char="Ø"/>
            </a:pPr>
            <a:r>
              <a:rPr lang="fr-CA" sz="1400" dirty="0">
                <a:solidFill>
                  <a:srgbClr val="1E1E1E"/>
                </a:solidFill>
                <a:latin typeface="Segoe UI" panose="020B0502040204020203" pitchFamily="34" charset="0"/>
              </a:rPr>
              <a:t>Microsoft Edge a intégré des fonctionnalités basées sur l’IA qui améliorent l’expérience de navigation, avec une vue côte à côte, ce qui facilite et accélère vos recherches, obtenir des réponses détaillées, résumer des informations ou découvrir de nouvelles inspirations sur lesquelles vous appuyer, </a:t>
            </a:r>
            <a:r>
              <a:rPr lang="fr-CA" sz="1400" b="1" dirty="0">
                <a:solidFill>
                  <a:srgbClr val="1E1E1E"/>
                </a:solidFill>
                <a:latin typeface="Segoe UI" panose="020B0502040204020203" pitchFamily="34" charset="0"/>
              </a:rPr>
              <a:t>le tout sans quitter votre navigateur ni changer d’onglet.</a:t>
            </a:r>
          </a:p>
        </p:txBody>
      </p:sp>
      <p:sp>
        <p:nvSpPr>
          <p:cNvPr id="10" name="Autre processus 9">
            <a:extLst>
              <a:ext uri="{FF2B5EF4-FFF2-40B4-BE49-F238E27FC236}">
                <a16:creationId xmlns:a16="http://schemas.microsoft.com/office/drawing/2014/main" id="{C7EA4A5A-2A4F-CEB7-80F6-B1BC9E3AED4F}"/>
              </a:ext>
            </a:extLst>
          </p:cNvPr>
          <p:cNvSpPr/>
          <p:nvPr/>
        </p:nvSpPr>
        <p:spPr>
          <a:xfrm>
            <a:off x="164781" y="1816710"/>
            <a:ext cx="3190669" cy="1136738"/>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0" u="none" strike="noStrike" dirty="0">
                <a:solidFill>
                  <a:srgbClr val="075DED"/>
                </a:solidFill>
                <a:effectLst/>
                <a:latin typeface="Segoe UI" panose="020B0502040204020203" pitchFamily="34" charset="0"/>
              </a:rPr>
              <a:t>Copilot</a:t>
            </a:r>
          </a:p>
          <a:p>
            <a:r>
              <a:rPr lang="fr-CA" sz="1400" b="0" i="0" u="none" strike="noStrike" dirty="0">
                <a:solidFill>
                  <a:srgbClr val="075DED"/>
                </a:solidFill>
                <a:effectLst/>
                <a:latin typeface="Segoe UI" panose="020B0502040204020203" pitchFamily="34" charset="0"/>
              </a:rPr>
              <a:t>Tirez le meilleur parti de votre temps en ligne avec Copilot dans Edge. La fonctionnalité alimentée par l’IA, intégrée dans votre navigateur.  </a:t>
            </a:r>
          </a:p>
        </p:txBody>
      </p:sp>
      <p:sp>
        <p:nvSpPr>
          <p:cNvPr id="11" name="Autre processus 10">
            <a:extLst>
              <a:ext uri="{FF2B5EF4-FFF2-40B4-BE49-F238E27FC236}">
                <a16:creationId xmlns:a16="http://schemas.microsoft.com/office/drawing/2014/main" id="{0851759D-0456-9109-D112-3971439707FF}"/>
              </a:ext>
            </a:extLst>
          </p:cNvPr>
          <p:cNvSpPr/>
          <p:nvPr/>
        </p:nvSpPr>
        <p:spPr>
          <a:xfrm>
            <a:off x="609549" y="2943619"/>
            <a:ext cx="3443786" cy="1136738"/>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0" u="none" strike="noStrike" dirty="0">
                <a:solidFill>
                  <a:schemeClr val="accent6"/>
                </a:solidFill>
                <a:effectLst/>
                <a:latin typeface="Segoe UI" panose="020B0502040204020203" pitchFamily="34" charset="0"/>
              </a:rPr>
              <a:t>Générateur de thèmes d'IA</a:t>
            </a:r>
          </a:p>
          <a:p>
            <a:r>
              <a:rPr lang="fr-CA" sz="1400" i="0" u="none" strike="noStrike" dirty="0">
                <a:solidFill>
                  <a:schemeClr val="accent6"/>
                </a:solidFill>
                <a:effectLst/>
                <a:latin typeface="Segoe UI" panose="020B0502040204020203" pitchFamily="34" charset="0"/>
              </a:rPr>
              <a:t>Transformez vos mots en thèmes de navigateur personnalisés. Personnalisez votre navigateur Microsoft Edge avec des thèmes uniques générés par l’IA.</a:t>
            </a:r>
          </a:p>
        </p:txBody>
      </p:sp>
      <p:sp>
        <p:nvSpPr>
          <p:cNvPr id="12" name="Autre processus 11">
            <a:extLst>
              <a:ext uri="{FF2B5EF4-FFF2-40B4-BE49-F238E27FC236}">
                <a16:creationId xmlns:a16="http://schemas.microsoft.com/office/drawing/2014/main" id="{CBE25AE0-B4CA-4E18-66FA-BB3AB0BFF6BD}"/>
              </a:ext>
            </a:extLst>
          </p:cNvPr>
          <p:cNvSpPr/>
          <p:nvPr/>
        </p:nvSpPr>
        <p:spPr>
          <a:xfrm>
            <a:off x="3879365" y="1784879"/>
            <a:ext cx="5073804" cy="949564"/>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b="1" i="0" u="none" strike="noStrike" dirty="0">
                <a:solidFill>
                  <a:srgbClr val="075DED"/>
                </a:solidFill>
                <a:effectLst/>
                <a:latin typeface="Segoe UI" panose="020B0502040204020203" pitchFamily="34" charset="0"/>
              </a:rPr>
              <a:t>Créateur d'image dans Designer</a:t>
            </a:r>
          </a:p>
          <a:p>
            <a:r>
              <a:rPr lang="fr-CA" sz="1200" b="0" i="0" u="none" strike="noStrike" dirty="0" err="1">
                <a:solidFill>
                  <a:srgbClr val="075DED"/>
                </a:solidFill>
                <a:effectLst/>
                <a:latin typeface="Segoe UI" panose="020B0502040204020203" pitchFamily="34" charset="0"/>
              </a:rPr>
              <a:t>Createur</a:t>
            </a:r>
            <a:r>
              <a:rPr lang="fr-CA" sz="1200" b="0" i="0" u="none" strike="noStrike" dirty="0">
                <a:solidFill>
                  <a:srgbClr val="075DED"/>
                </a:solidFill>
                <a:effectLst/>
                <a:latin typeface="Segoe UI" panose="020B0502040204020203" pitchFamily="34" charset="0"/>
              </a:rPr>
              <a:t> d’images vous aide à générer des images IA avec DALL-E directement à partir de la barre latérale de Microsoft Edge. Compte tenu d’une invite textuelle, notre IA générera un ensemble d’images correspondant à cette invite.</a:t>
            </a:r>
          </a:p>
        </p:txBody>
      </p:sp>
      <p:sp>
        <p:nvSpPr>
          <p:cNvPr id="13" name="Autre processus 12">
            <a:extLst>
              <a:ext uri="{FF2B5EF4-FFF2-40B4-BE49-F238E27FC236}">
                <a16:creationId xmlns:a16="http://schemas.microsoft.com/office/drawing/2014/main" id="{A4797B95-A2A3-D914-6D87-A79D43C15B7C}"/>
              </a:ext>
            </a:extLst>
          </p:cNvPr>
          <p:cNvSpPr/>
          <p:nvPr/>
        </p:nvSpPr>
        <p:spPr>
          <a:xfrm>
            <a:off x="3895268" y="2734443"/>
            <a:ext cx="4392592" cy="813908"/>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0" u="none" strike="noStrike" dirty="0">
                <a:solidFill>
                  <a:schemeClr val="accent6"/>
                </a:solidFill>
                <a:effectLst/>
                <a:latin typeface="Segoe UI" panose="020B0502040204020203" pitchFamily="34" charset="0"/>
              </a:rPr>
              <a:t>Écrire avec l'IA</a:t>
            </a:r>
          </a:p>
          <a:p>
            <a:r>
              <a:rPr lang="fr-CA" sz="1400" i="0" u="none" strike="noStrike" dirty="0">
                <a:solidFill>
                  <a:schemeClr val="accent6"/>
                </a:solidFill>
                <a:effectLst/>
                <a:latin typeface="Segoe UI" panose="020B0502040204020203" pitchFamily="34" charset="0"/>
              </a:rPr>
              <a:t>Grâce à la puissance de l’IA, vous pouvez facilement transformer vos idées en brouillons soignés, </a:t>
            </a:r>
          </a:p>
        </p:txBody>
      </p:sp>
      <p:sp>
        <p:nvSpPr>
          <p:cNvPr id="14" name="Autre processus 13">
            <a:extLst>
              <a:ext uri="{FF2B5EF4-FFF2-40B4-BE49-F238E27FC236}">
                <a16:creationId xmlns:a16="http://schemas.microsoft.com/office/drawing/2014/main" id="{F0A90C65-3F4F-AAFB-088E-2BAF6BC3E0DB}"/>
              </a:ext>
            </a:extLst>
          </p:cNvPr>
          <p:cNvSpPr/>
          <p:nvPr/>
        </p:nvSpPr>
        <p:spPr>
          <a:xfrm>
            <a:off x="3879365" y="3548351"/>
            <a:ext cx="4889133" cy="898317"/>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b="1" i="0" u="none" strike="noStrike" dirty="0">
                <a:solidFill>
                  <a:srgbClr val="075DED"/>
                </a:solidFill>
                <a:effectLst/>
                <a:latin typeface="Segoe UI" panose="020B0502040204020203" pitchFamily="34" charset="0"/>
              </a:rPr>
              <a:t>Lire à haute voix</a:t>
            </a:r>
          </a:p>
          <a:p>
            <a:r>
              <a:rPr lang="fr-CA" sz="1200" b="0" i="0" u="none" strike="noStrike" dirty="0">
                <a:solidFill>
                  <a:srgbClr val="075DED"/>
                </a:solidFill>
                <a:effectLst/>
                <a:latin typeface="Segoe UI" panose="020B0502040204020203" pitchFamily="34" charset="0"/>
              </a:rPr>
              <a:t>Éloignez-vous de l’écran lorsque vous écoutez du contenu tout en effectuant d’autres tâches en écoutant le contenu à votre propre rythme, dans la langue de votre choix. Disponible dans une variété de voix et d’accents naturels.</a:t>
            </a:r>
          </a:p>
        </p:txBody>
      </p:sp>
      <p:sp>
        <p:nvSpPr>
          <p:cNvPr id="15" name="Autre processus 14">
            <a:extLst>
              <a:ext uri="{FF2B5EF4-FFF2-40B4-BE49-F238E27FC236}">
                <a16:creationId xmlns:a16="http://schemas.microsoft.com/office/drawing/2014/main" id="{6AAFFF4A-2ACB-C456-B257-3CBEF79A84B4}"/>
              </a:ext>
            </a:extLst>
          </p:cNvPr>
          <p:cNvSpPr/>
          <p:nvPr/>
        </p:nvSpPr>
        <p:spPr>
          <a:xfrm>
            <a:off x="109121" y="4060405"/>
            <a:ext cx="2840813" cy="954107"/>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b="1" i="0" u="none" strike="noStrike" dirty="0">
                <a:solidFill>
                  <a:srgbClr val="075DED"/>
                </a:solidFill>
                <a:effectLst/>
                <a:latin typeface="Segoe UI" panose="020B0502040204020203" pitchFamily="34" charset="0"/>
              </a:rPr>
              <a:t>Traduire</a:t>
            </a:r>
          </a:p>
          <a:p>
            <a:r>
              <a:rPr lang="fr-CA" sz="1200" b="0" i="0" u="none" strike="noStrike" dirty="0">
                <a:solidFill>
                  <a:srgbClr val="075DED"/>
                </a:solidFill>
                <a:effectLst/>
                <a:latin typeface="Segoe UI" panose="020B0502040204020203" pitchFamily="34" charset="0"/>
              </a:rPr>
              <a:t>Microsoft Edge facilite la lecture des pages Web dans la langue de votre choix, en traduisant instantanément plus de 70 langues.</a:t>
            </a:r>
          </a:p>
        </p:txBody>
      </p:sp>
      <p:sp>
        <p:nvSpPr>
          <p:cNvPr id="16" name="Autre processus 15">
            <a:extLst>
              <a:ext uri="{FF2B5EF4-FFF2-40B4-BE49-F238E27FC236}">
                <a16:creationId xmlns:a16="http://schemas.microsoft.com/office/drawing/2014/main" id="{D303FA1E-6938-E022-0FD9-E69B0A29AF1A}"/>
              </a:ext>
            </a:extLst>
          </p:cNvPr>
          <p:cNvSpPr/>
          <p:nvPr/>
        </p:nvSpPr>
        <p:spPr>
          <a:xfrm>
            <a:off x="3047481" y="4446669"/>
            <a:ext cx="5905688" cy="591606"/>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b="1" i="0" u="none" strike="noStrike" dirty="0">
                <a:solidFill>
                  <a:schemeClr val="accent6"/>
                </a:solidFill>
                <a:effectLst/>
                <a:latin typeface="Segoe UI" panose="020B0502040204020203" pitchFamily="34" charset="0"/>
              </a:rPr>
              <a:t>Rédacteur</a:t>
            </a:r>
          </a:p>
          <a:p>
            <a:r>
              <a:rPr lang="fr-CA" sz="1200" b="0" i="0" u="none" strike="noStrike" dirty="0">
                <a:solidFill>
                  <a:schemeClr val="accent6"/>
                </a:solidFill>
                <a:effectLst/>
                <a:latin typeface="Segoe UI" panose="020B0502040204020203" pitchFamily="34" charset="0"/>
              </a:rPr>
              <a:t>L’éditeur est intégré à Microsoft Edge et fournit une aide à la rédaction alimentée par l’IA, notamment des suggestions d’orthographe, de grammaire et de synonymes</a:t>
            </a:r>
          </a:p>
        </p:txBody>
      </p:sp>
      <p:sp>
        <p:nvSpPr>
          <p:cNvPr id="17" name="Autre processus 16">
            <a:extLst>
              <a:ext uri="{FF2B5EF4-FFF2-40B4-BE49-F238E27FC236}">
                <a16:creationId xmlns:a16="http://schemas.microsoft.com/office/drawing/2014/main" id="{C8586D0D-4866-8C0D-4F03-E5FFE5972F73}"/>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38129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56610" y="90062"/>
            <a:ext cx="6316400" cy="954107"/>
          </a:xfrm>
          <a:prstGeom prst="rect">
            <a:avLst/>
          </a:prstGeom>
          <a:noFill/>
          <a:ln>
            <a:noFill/>
          </a:ln>
        </p:spPr>
        <p:txBody>
          <a:bodyPr wrap="square" rtlCol="0">
            <a:spAutoFit/>
          </a:bodyPr>
          <a:lstStyle/>
          <a:p>
            <a:pPr algn="ctr">
              <a:defRPr/>
            </a:pPr>
            <a:r>
              <a:rPr lang="fr-FR" sz="2800" b="1" dirty="0">
                <a:ln w="12700">
                  <a:noFill/>
                  <a:prstDash val="solid"/>
                </a:ln>
                <a:latin typeface="+mj-lt"/>
              </a:rPr>
              <a:t>Microsoft Edge : Fonctionnalités basées sur l’IA</a:t>
            </a:r>
          </a:p>
        </p:txBody>
      </p:sp>
      <p:sp>
        <p:nvSpPr>
          <p:cNvPr id="15" name="Autre processus 14">
            <a:extLst>
              <a:ext uri="{FF2B5EF4-FFF2-40B4-BE49-F238E27FC236}">
                <a16:creationId xmlns:a16="http://schemas.microsoft.com/office/drawing/2014/main" id="{4C1DE96B-205A-5BD5-90F8-5CC2A0DA0E64}"/>
              </a:ext>
            </a:extLst>
          </p:cNvPr>
          <p:cNvSpPr/>
          <p:nvPr/>
        </p:nvSpPr>
        <p:spPr>
          <a:xfrm>
            <a:off x="383944" y="1677286"/>
            <a:ext cx="8376112" cy="1598652"/>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0073F8"/>
                </a:solidFill>
                <a:effectLst/>
                <a:latin typeface="Segoe UI" panose="020B0502040204020203" pitchFamily="34" charset="0"/>
              </a:rPr>
              <a:t>Transformez vos mots en thèmes de navigateur</a:t>
            </a:r>
            <a:endParaRPr lang="fr-CA" sz="1600" i="0" u="none" strike="noStrike" dirty="0">
              <a:solidFill>
                <a:schemeClr val="tx1"/>
              </a:solidFill>
              <a:effectLst/>
              <a:latin typeface="Segoe UI" panose="020B0502040204020203" pitchFamily="34" charset="0"/>
            </a:endParaRPr>
          </a:p>
          <a:p>
            <a:r>
              <a:rPr lang="fr-CA" sz="1600" u="none" strike="noStrike" dirty="0">
                <a:solidFill>
                  <a:schemeClr val="tx1"/>
                </a:solidFill>
                <a:effectLst/>
                <a:latin typeface="Segoe UI" panose="020B0502040204020203" pitchFamily="34" charset="0"/>
              </a:rPr>
              <a:t>Avec le générateur de </a:t>
            </a:r>
            <a:r>
              <a:rPr lang="fr-CA" sz="1600" b="1" u="none" strike="noStrike" dirty="0">
                <a:solidFill>
                  <a:schemeClr val="tx1"/>
                </a:solidFill>
                <a:effectLst/>
                <a:latin typeface="Segoe UI" panose="020B0502040204020203" pitchFamily="34" charset="0"/>
              </a:rPr>
              <a:t>thèmes d'IA de Microsoft Edge</a:t>
            </a:r>
            <a:r>
              <a:rPr lang="fr-CA" sz="1600" u="none" strike="noStrike" dirty="0">
                <a:solidFill>
                  <a:schemeClr val="tx1"/>
                </a:solidFill>
                <a:effectLst/>
                <a:latin typeface="Segoe UI" panose="020B0502040204020203" pitchFamily="34" charset="0"/>
              </a:rPr>
              <a:t>, vous pouvez personnaliser votre navigateur grâce à des thèmes personnalisés uniques créés à partir de vos propres mots. Les thèmes modifient l'aspect de votre navigateur et de la page Nouvel onglet. </a:t>
            </a:r>
          </a:p>
          <a:p>
            <a:r>
              <a:rPr lang="fr-CA" sz="1600" dirty="0">
                <a:solidFill>
                  <a:schemeClr val="tx1"/>
                </a:solidFill>
                <a:latin typeface="Segoe UI" panose="020B0502040204020203" pitchFamily="34" charset="0"/>
              </a:rPr>
              <a:t>Vous pouvez p</a:t>
            </a:r>
            <a:r>
              <a:rPr lang="fr-CA" sz="1600" u="none" strike="noStrike" dirty="0">
                <a:solidFill>
                  <a:schemeClr val="tx1"/>
                </a:solidFill>
                <a:effectLst/>
                <a:latin typeface="Segoe UI" panose="020B0502040204020203" pitchFamily="34" charset="0"/>
              </a:rPr>
              <a:t>arcourir des dizaines de thèmes pré-générés pour vous inspirer, ou créez les vôtres. </a:t>
            </a:r>
            <a:r>
              <a:rPr lang="fr-CA" sz="1600" u="none" strike="noStrike" dirty="0">
                <a:solidFill>
                  <a:srgbClr val="0073F8"/>
                </a:solidFill>
                <a:effectLst/>
                <a:latin typeface="Segoe UI" panose="020B0502040204020203" pitchFamily="34" charset="0"/>
                <a:hlinkClick r:id="rId7">
                  <a:extLst>
                    <a:ext uri="{A12FA001-AC4F-418D-AE19-62706E023703}">
                      <ahyp:hlinkClr xmlns:ahyp="http://schemas.microsoft.com/office/drawing/2018/hyperlinkcolor" val="tx"/>
                    </a:ext>
                  </a:extLst>
                </a:hlinkClick>
              </a:rPr>
              <a:t>https://www.microsoft.com/edge/create-a-theme?form=MT00OV</a:t>
            </a:r>
            <a:endParaRPr lang="fr-CA" sz="1600" u="none" strike="noStrike" dirty="0">
              <a:solidFill>
                <a:srgbClr val="0073F8"/>
              </a:solidFill>
              <a:effectLst/>
              <a:latin typeface="Segoe UI" panose="020B0502040204020203" pitchFamily="34" charset="0"/>
            </a:endParaRP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B8AFC74F-4E90-468F-70B2-166632D6069D}"/>
              </a:ext>
            </a:extLst>
          </p:cNvPr>
          <p:cNvSpPr txBox="1"/>
          <p:nvPr/>
        </p:nvSpPr>
        <p:spPr>
          <a:xfrm>
            <a:off x="91758" y="1099117"/>
            <a:ext cx="7652812" cy="523220"/>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Explorez les fonctionnalités basées sur l’IA intégrées à Edge, ce qui facilite et accélère l’apprentissage, le plaisir, la création et le travail sur le Web.</a:t>
            </a:r>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071" t="10904" r="29803" b="14852"/>
          <a:stretch/>
        </p:blipFill>
        <p:spPr>
          <a:xfrm>
            <a:off x="7536990" y="459099"/>
            <a:ext cx="1010465" cy="1026126"/>
          </a:xfrm>
          <a:prstGeom prst="ellipse">
            <a:avLst/>
          </a:prstGeom>
          <a:scene3d>
            <a:camera prst="orthographicFront"/>
            <a:lightRig rig="threePt" dir="t"/>
          </a:scene3d>
          <a:sp3d>
            <a:bevelB prst="convex"/>
          </a:sp3d>
        </p:spPr>
      </p:pic>
      <p:pic>
        <p:nvPicPr>
          <p:cNvPr id="9" name="Image 8">
            <a:extLst>
              <a:ext uri="{FF2B5EF4-FFF2-40B4-BE49-F238E27FC236}">
                <a16:creationId xmlns:a16="http://schemas.microsoft.com/office/drawing/2014/main" id="{2395BDD3-08D4-1218-D95F-7171715A6A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2201"/>
          <a:stretch/>
        </p:blipFill>
        <p:spPr>
          <a:xfrm>
            <a:off x="2602735" y="3330887"/>
            <a:ext cx="4060458" cy="18232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Autre processus 10">
            <a:extLst>
              <a:ext uri="{FF2B5EF4-FFF2-40B4-BE49-F238E27FC236}">
                <a16:creationId xmlns:a16="http://schemas.microsoft.com/office/drawing/2014/main" id="{622CB892-FF0E-7792-C151-2788B7C2322E}"/>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39531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56610" y="90062"/>
            <a:ext cx="6316399" cy="830997"/>
          </a:xfrm>
          <a:prstGeom prst="rect">
            <a:avLst/>
          </a:prstGeom>
          <a:noFill/>
          <a:ln>
            <a:noFill/>
          </a:ln>
        </p:spPr>
        <p:txBody>
          <a:bodyPr wrap="square" rtlCol="0">
            <a:spAutoFit/>
          </a:bodyPr>
          <a:lstStyle/>
          <a:p>
            <a:pPr algn="ctr">
              <a:defRPr/>
            </a:pPr>
            <a:r>
              <a:rPr lang="fr-FR" sz="2400" b="1" dirty="0">
                <a:ln w="12700">
                  <a:noFill/>
                  <a:prstDash val="solid"/>
                </a:ln>
                <a:latin typeface="+mj-lt"/>
              </a:rPr>
              <a:t>Microsoft Edge : Une façon plus intelligente de rechercher une page Web</a:t>
            </a:r>
          </a:p>
        </p:txBody>
      </p:sp>
      <p:sp>
        <p:nvSpPr>
          <p:cNvPr id="15" name="Autre processus 14">
            <a:extLst>
              <a:ext uri="{FF2B5EF4-FFF2-40B4-BE49-F238E27FC236}">
                <a16:creationId xmlns:a16="http://schemas.microsoft.com/office/drawing/2014/main" id="{4C1DE96B-205A-5BD5-90F8-5CC2A0DA0E64}"/>
              </a:ext>
            </a:extLst>
          </p:cNvPr>
          <p:cNvSpPr/>
          <p:nvPr/>
        </p:nvSpPr>
        <p:spPr>
          <a:xfrm>
            <a:off x="328285" y="2622409"/>
            <a:ext cx="8376112" cy="1677058"/>
          </a:xfrm>
          <a:prstGeom prst="flowChartAlternateProcess">
            <a:avLst/>
          </a:prstGeom>
          <a:ln w="31750">
            <a:solidFill>
              <a:srgbClr val="0073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0" u="none" strike="noStrike" dirty="0">
                <a:solidFill>
                  <a:schemeClr val="tx1"/>
                </a:solidFill>
                <a:effectLst/>
                <a:latin typeface="Segoe UI" panose="020B0502040204020203" pitchFamily="34" charset="0"/>
              </a:rPr>
              <a:t>Comment utiliser Rechercher sur la page ? </a:t>
            </a:r>
          </a:p>
          <a:p>
            <a:r>
              <a:rPr lang="fr-CA" sz="1400" i="0" u="none" strike="noStrike" dirty="0">
                <a:solidFill>
                  <a:schemeClr val="tx1"/>
                </a:solidFill>
                <a:effectLst/>
                <a:latin typeface="Segoe UI" panose="020B0502040204020203" pitchFamily="34" charset="0"/>
              </a:rPr>
              <a:t>Appuyez sur CTRL + F , puis saisissez le mot ou l’expression à rechercher. </a:t>
            </a:r>
            <a:r>
              <a:rPr lang="fr-CA" sz="1400" b="1" i="0" u="none" strike="noStrike" dirty="0">
                <a:solidFill>
                  <a:schemeClr val="tx1"/>
                </a:solidFill>
                <a:effectLst/>
                <a:latin typeface="Segoe UI" panose="020B0502040204020203" pitchFamily="34" charset="0"/>
              </a:rPr>
              <a:t>  </a:t>
            </a:r>
          </a:p>
          <a:p>
            <a:endParaRPr lang="fr-CA" sz="1400" i="0" u="none" strike="noStrike" dirty="0">
              <a:solidFill>
                <a:schemeClr val="tx1"/>
              </a:solidFill>
              <a:effectLst/>
              <a:latin typeface="Segoe UI" panose="020B0502040204020203" pitchFamily="34" charset="0"/>
            </a:endParaRPr>
          </a:p>
          <a:p>
            <a:r>
              <a:rPr lang="fr-CA" sz="1400" b="1" dirty="0">
                <a:effectLst/>
              </a:rPr>
              <a:t>Quels avantages puis-je tirer de la mise à jour smart </a:t>
            </a:r>
            <a:r>
              <a:rPr lang="fr-CA" sz="1400" b="1" dirty="0" err="1">
                <a:effectLst/>
              </a:rPr>
              <a:t>find</a:t>
            </a:r>
            <a:r>
              <a:rPr lang="fr-CA" sz="1400" b="1" dirty="0">
                <a:effectLst/>
              </a:rPr>
              <a:t> ? </a:t>
            </a:r>
          </a:p>
          <a:p>
            <a:r>
              <a:rPr lang="fr-CA" sz="1400" dirty="0">
                <a:effectLst/>
              </a:rPr>
              <a:t>Rechercher sur la page détectera désormais automatiquement tous les mots ou synonymes </a:t>
            </a:r>
            <a:r>
              <a:rPr lang="fr-CA" sz="1400" dirty="0"/>
              <a:t>mal écrit </a:t>
            </a:r>
            <a:r>
              <a:rPr lang="fr-CA" sz="1400" dirty="0">
                <a:effectLst/>
              </a:rPr>
              <a:t>lors de la recherche d’un mot ou d’une expression spécifique. </a:t>
            </a: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B8AFC74F-4E90-468F-70B2-166632D6069D}"/>
              </a:ext>
            </a:extLst>
          </p:cNvPr>
          <p:cNvSpPr txBox="1"/>
          <p:nvPr/>
        </p:nvSpPr>
        <p:spPr>
          <a:xfrm>
            <a:off x="91758" y="1099117"/>
            <a:ext cx="7652812" cy="1384995"/>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La recherche d’un mot ou d’une phrase sur une page Web est plus facile avec l’IA</a:t>
            </a:r>
            <a:r>
              <a:rPr lang="fr-CA" sz="1400" dirty="0">
                <a:solidFill>
                  <a:srgbClr val="1E1E1E"/>
                </a:solidFill>
                <a:latin typeface="Segoe UI" panose="020B0502040204020203" pitchFamily="34" charset="0"/>
              </a:rPr>
              <a:t>. Avec la recherche intelligente sur la page, on vous suggère des mots connexes, ce qui vous permettra de trouver facilement ce que vous cherchez, même si vous avez mal écrit un mot dans votre requête de recherche. Lorsque vous effectuez une recherche, sélectionnez simplement le lien suggéré pour localiser rapidement le mot ou la phrase souhaité sur la page.  </a:t>
            </a:r>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071" t="10904" r="29803" b="14852"/>
          <a:stretch/>
        </p:blipFill>
        <p:spPr>
          <a:xfrm>
            <a:off x="7536990" y="459099"/>
            <a:ext cx="1010465" cy="1026126"/>
          </a:xfrm>
          <a:prstGeom prst="ellipse">
            <a:avLst/>
          </a:prstGeom>
          <a:scene3d>
            <a:camera prst="orthographicFront"/>
            <a:lightRig rig="threePt" dir="t"/>
          </a:scene3d>
          <a:sp3d>
            <a:bevelB prst="convex"/>
          </a:sp3d>
        </p:spPr>
      </p:pic>
      <p:sp>
        <p:nvSpPr>
          <p:cNvPr id="3" name="Autre processus 2">
            <a:extLst>
              <a:ext uri="{FF2B5EF4-FFF2-40B4-BE49-F238E27FC236}">
                <a16:creationId xmlns:a16="http://schemas.microsoft.com/office/drawing/2014/main" id="{DC504203-80D9-26C4-AFFF-8A6CC9953A87}"/>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2853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229192" y="90062"/>
            <a:ext cx="6443817" cy="830997"/>
          </a:xfrm>
          <a:prstGeom prst="rect">
            <a:avLst/>
          </a:prstGeom>
          <a:noFill/>
          <a:ln>
            <a:noFill/>
          </a:ln>
        </p:spPr>
        <p:txBody>
          <a:bodyPr wrap="square" rtlCol="0">
            <a:spAutoFit/>
          </a:bodyPr>
          <a:lstStyle/>
          <a:p>
            <a:pPr algn="ctr">
              <a:defRPr/>
            </a:pPr>
            <a:r>
              <a:rPr lang="fr-FR" sz="2400" b="1" dirty="0">
                <a:ln w="12700">
                  <a:noFill/>
                  <a:prstDash val="solid"/>
                </a:ln>
                <a:latin typeface="+mj-lt"/>
              </a:rPr>
              <a:t>Microsoft Edge : utiliser l’IA de </a:t>
            </a:r>
            <a:r>
              <a:rPr lang="fr-FR" sz="2400" b="1" dirty="0" err="1">
                <a:ln w="12700">
                  <a:noFill/>
                  <a:prstDash val="solid"/>
                </a:ln>
                <a:latin typeface="+mj-lt"/>
              </a:rPr>
              <a:t>Copilot</a:t>
            </a:r>
            <a:r>
              <a:rPr lang="fr-FR" sz="2400" b="1" dirty="0">
                <a:ln w="12700">
                  <a:noFill/>
                  <a:prstDash val="solid"/>
                </a:ln>
                <a:latin typeface="+mj-lt"/>
              </a:rPr>
              <a:t> dans la barre latérale</a:t>
            </a:r>
          </a:p>
        </p:txBody>
      </p:sp>
      <p:sp>
        <p:nvSpPr>
          <p:cNvPr id="15" name="Autre processus 14">
            <a:extLst>
              <a:ext uri="{FF2B5EF4-FFF2-40B4-BE49-F238E27FC236}">
                <a16:creationId xmlns:a16="http://schemas.microsoft.com/office/drawing/2014/main" id="{4C1DE96B-205A-5BD5-90F8-5CC2A0DA0E64}"/>
              </a:ext>
            </a:extLst>
          </p:cNvPr>
          <p:cNvSpPr/>
          <p:nvPr/>
        </p:nvSpPr>
        <p:spPr>
          <a:xfrm>
            <a:off x="171342" y="3657601"/>
            <a:ext cx="8630751" cy="1089508"/>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1" u="sng" dirty="0">
                <a:solidFill>
                  <a:schemeClr val="accent6">
                    <a:lumMod val="75000"/>
                  </a:schemeClr>
                </a:solidFill>
                <a:latin typeface="Segoe UI" panose="020B0502040204020203" pitchFamily="34" charset="0"/>
              </a:rPr>
              <a:t>Fonctionnalités</a:t>
            </a:r>
            <a:endParaRPr lang="fr-CA" sz="1400" b="1" i="1" u="sng" strike="noStrike" dirty="0">
              <a:solidFill>
                <a:schemeClr val="accent6">
                  <a:lumMod val="75000"/>
                </a:schemeClr>
              </a:solidFill>
              <a:effectLst/>
              <a:latin typeface="Segoe UI" panose="020B0502040204020203" pitchFamily="34" charset="0"/>
            </a:endParaRPr>
          </a:p>
          <a:p>
            <a:pPr algn="l"/>
            <a:r>
              <a:rPr lang="fr-CA" sz="1400" b="1" i="0" u="none" strike="noStrike" dirty="0">
                <a:solidFill>
                  <a:srgbClr val="333333"/>
                </a:solidFill>
                <a:effectLst/>
                <a:highlight>
                  <a:srgbClr val="FFFFFF"/>
                </a:highlight>
                <a:latin typeface="segoe-vf"/>
              </a:rPr>
              <a:t>1. Obtenez des résumés et des réponses au contenu que vous consultez en ligne</a:t>
            </a:r>
          </a:p>
          <a:p>
            <a:pPr algn="l"/>
            <a:r>
              <a:rPr lang="fr-CA" sz="1400" b="0" i="0" u="none" strike="noStrike" dirty="0">
                <a:solidFill>
                  <a:srgbClr val="333333"/>
                </a:solidFill>
                <a:effectLst/>
                <a:highlight>
                  <a:srgbClr val="FFFFFF"/>
                </a:highlight>
                <a:latin typeface="segoe-vf"/>
              </a:rPr>
              <a:t>Activez le contexte de la page en allant dans </a:t>
            </a:r>
            <a:r>
              <a:rPr lang="fr-CA" sz="1400" b="1" i="0" u="none" strike="noStrike" dirty="0">
                <a:solidFill>
                  <a:srgbClr val="333333"/>
                </a:solidFill>
                <a:effectLst/>
                <a:highlight>
                  <a:srgbClr val="FFFFFF"/>
                </a:highlight>
                <a:latin typeface="segoe-vf"/>
              </a:rPr>
              <a:t>Plus d’options &gt; paramètres de notification et d’application en haut de votre copilote dans la barre latérale.</a:t>
            </a:r>
          </a:p>
          <a:p>
            <a:pPr algn="l"/>
            <a:endParaRPr lang="fr-CA" sz="1200" b="1" i="0" u="none" strike="noStrike" dirty="0">
              <a:solidFill>
                <a:srgbClr val="333333"/>
              </a:solidFill>
              <a:effectLst/>
              <a:highlight>
                <a:srgbClr val="FFFFFF"/>
              </a:highlight>
              <a:latin typeface="segoe-vf"/>
            </a:endParaRP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B8AFC74F-4E90-468F-70B2-166632D6069D}"/>
              </a:ext>
            </a:extLst>
          </p:cNvPr>
          <p:cNvSpPr txBox="1"/>
          <p:nvPr/>
        </p:nvSpPr>
        <p:spPr>
          <a:xfrm>
            <a:off x="91757" y="1099117"/>
            <a:ext cx="8519505" cy="2462213"/>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Pour essayer Copilot, connectez-vous à Microsoft Edge et sélectionnez l’icône Copilot dans la barre latérale du navigateur. </a:t>
            </a:r>
          </a:p>
          <a:p>
            <a:r>
              <a:rPr lang="fr-CA" sz="1400" i="1" dirty="0">
                <a:solidFill>
                  <a:srgbClr val="075DDF"/>
                </a:solidFill>
                <a:latin typeface="Segoe UI" panose="020B0502040204020203" pitchFamily="34" charset="0"/>
              </a:rPr>
              <a:t>Les fonctionnalités peuvent varier selon le type d’appareil, le marché et la version du navigateur.</a:t>
            </a:r>
          </a:p>
          <a:p>
            <a:endParaRPr lang="fr-CA" sz="1400" i="1" dirty="0">
              <a:solidFill>
                <a:srgbClr val="075DDF"/>
              </a:solidFill>
              <a:latin typeface="Segoe UI" panose="020B0502040204020203" pitchFamily="34" charset="0"/>
            </a:endParaRPr>
          </a:p>
          <a:p>
            <a:pPr marL="285750" indent="-285750" algn="l">
              <a:buFont typeface="Wingdings" pitchFamily="2" charset="2"/>
              <a:buChar char="Ø"/>
            </a:pPr>
            <a:r>
              <a:rPr lang="fr-CA" sz="1400" b="1" dirty="0">
                <a:solidFill>
                  <a:srgbClr val="1E1E1E"/>
                </a:solidFill>
                <a:latin typeface="Segoe UI" panose="020B0502040204020203" pitchFamily="34" charset="0"/>
              </a:rPr>
              <a:t>Dans la barre latérale, Copilot peut effectuer </a:t>
            </a:r>
            <a:r>
              <a:rPr lang="fr-CA" sz="1400" b="1" i="0" u="none" strike="noStrike" dirty="0">
                <a:solidFill>
                  <a:srgbClr val="333333"/>
                </a:solidFill>
                <a:effectLst/>
                <a:latin typeface="segoe-vf"/>
              </a:rPr>
              <a:t>des recherches et des réponses par rapport à la page que vous consultez</a:t>
            </a:r>
            <a:r>
              <a:rPr lang="fr-CA" sz="1400" b="0" i="0" u="none" strike="noStrike" dirty="0">
                <a:solidFill>
                  <a:srgbClr val="333333"/>
                </a:solidFill>
                <a:effectLst/>
                <a:latin typeface="segoe-vf"/>
              </a:rPr>
              <a:t>. Par exemple:</a:t>
            </a:r>
          </a:p>
          <a:p>
            <a:pPr algn="l"/>
            <a:r>
              <a:rPr lang="fr-CA" sz="1400" b="0" i="0" u="none" strike="noStrike" dirty="0">
                <a:solidFill>
                  <a:srgbClr val="333333"/>
                </a:solidFill>
                <a:effectLst/>
                <a:latin typeface="segoe-vf"/>
              </a:rPr>
              <a:t>·        </a:t>
            </a:r>
            <a:r>
              <a:rPr lang="fr-CA" sz="1400" b="0" i="1" u="none" strike="noStrike" dirty="0">
                <a:solidFill>
                  <a:srgbClr val="075DDF"/>
                </a:solidFill>
                <a:effectLst/>
                <a:latin typeface="segoe-vf"/>
              </a:rPr>
              <a:t>Quel vin dois-je associer à cette recette ?</a:t>
            </a:r>
          </a:p>
          <a:p>
            <a:pPr algn="l"/>
            <a:r>
              <a:rPr lang="fr-CA" sz="1400" b="0" i="1" u="none" strike="noStrike" dirty="0">
                <a:solidFill>
                  <a:srgbClr val="075DDF"/>
                </a:solidFill>
                <a:effectLst/>
                <a:latin typeface="segoe-vf"/>
              </a:rPr>
              <a:t>·        Ces patins à roulettes sont-ils bons pour le roller derby ?</a:t>
            </a:r>
          </a:p>
          <a:p>
            <a:pPr algn="l"/>
            <a:r>
              <a:rPr lang="fr-CA" sz="1400" b="0" i="1" u="none" strike="noStrike" dirty="0">
                <a:solidFill>
                  <a:srgbClr val="075DDF"/>
                </a:solidFill>
                <a:effectLst/>
                <a:latin typeface="segoe-vf"/>
              </a:rPr>
              <a:t>·        Comparez cette cafetière à {autre marque} et mettez-la dans une table</a:t>
            </a:r>
          </a:p>
          <a:p>
            <a:pPr algn="l"/>
            <a:r>
              <a:rPr lang="fr-CA" sz="1400" b="0" i="1" u="none" strike="noStrike" dirty="0">
                <a:solidFill>
                  <a:srgbClr val="075DDF"/>
                </a:solidFill>
                <a:effectLst/>
                <a:latin typeface="segoe-vf"/>
              </a:rPr>
              <a:t>·        Cette plante prospérerait-elle dans une fenêtre orientée vers l’est ?</a:t>
            </a:r>
          </a:p>
          <a:p>
            <a:pPr algn="l"/>
            <a:r>
              <a:rPr lang="fr-CA" sz="1400" b="0" i="1" u="none" strike="noStrike" dirty="0">
                <a:solidFill>
                  <a:srgbClr val="075DDF"/>
                </a:solidFill>
                <a:effectLst/>
                <a:latin typeface="segoe-vf"/>
              </a:rPr>
              <a:t>·        Principaux points à retenir de ce rapport</a:t>
            </a:r>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071" t="10904" r="29803" b="14852"/>
          <a:stretch/>
        </p:blipFill>
        <p:spPr>
          <a:xfrm>
            <a:off x="7536990" y="459099"/>
            <a:ext cx="1010465" cy="1026126"/>
          </a:xfrm>
          <a:prstGeom prst="ellipse">
            <a:avLst/>
          </a:prstGeom>
          <a:scene3d>
            <a:camera prst="orthographicFront"/>
            <a:lightRig rig="threePt" dir="t"/>
          </a:scene3d>
          <a:sp3d>
            <a:bevelB prst="convex"/>
          </a:sp3d>
        </p:spPr>
      </p:pic>
      <p:sp>
        <p:nvSpPr>
          <p:cNvPr id="3" name="Autre processus 2">
            <a:extLst>
              <a:ext uri="{FF2B5EF4-FFF2-40B4-BE49-F238E27FC236}">
                <a16:creationId xmlns:a16="http://schemas.microsoft.com/office/drawing/2014/main" id="{78111977-EBDF-D98B-2C91-514FA3EE6C37}"/>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31130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386590" y="90062"/>
            <a:ext cx="6286420" cy="830997"/>
          </a:xfrm>
          <a:prstGeom prst="rect">
            <a:avLst/>
          </a:prstGeom>
          <a:noFill/>
          <a:ln>
            <a:noFill/>
          </a:ln>
        </p:spPr>
        <p:txBody>
          <a:bodyPr wrap="square" rtlCol="0">
            <a:spAutoFit/>
          </a:bodyPr>
          <a:lstStyle/>
          <a:p>
            <a:pPr algn="ctr">
              <a:defRPr/>
            </a:pPr>
            <a:r>
              <a:rPr lang="fr-FR" sz="2400" b="1" dirty="0">
                <a:ln w="12700">
                  <a:noFill/>
                  <a:prstDash val="solid"/>
                </a:ln>
                <a:latin typeface="+mj-lt"/>
              </a:rPr>
              <a:t>Microsoft Edge : utiliser l’IA de </a:t>
            </a:r>
            <a:r>
              <a:rPr lang="fr-FR" sz="2400" b="1" dirty="0" err="1">
                <a:ln w="12700">
                  <a:noFill/>
                  <a:prstDash val="solid"/>
                </a:ln>
                <a:latin typeface="+mj-lt"/>
              </a:rPr>
              <a:t>Copilot</a:t>
            </a:r>
            <a:r>
              <a:rPr lang="fr-FR" sz="2400" b="1" dirty="0">
                <a:ln w="12700">
                  <a:noFill/>
                  <a:prstDash val="solid"/>
                </a:ln>
                <a:latin typeface="+mj-lt"/>
              </a:rPr>
              <a:t> dans la barre latérale</a:t>
            </a:r>
          </a:p>
        </p:txBody>
      </p:sp>
      <p:sp>
        <p:nvSpPr>
          <p:cNvPr id="15" name="Autre processus 14">
            <a:extLst>
              <a:ext uri="{FF2B5EF4-FFF2-40B4-BE49-F238E27FC236}">
                <a16:creationId xmlns:a16="http://schemas.microsoft.com/office/drawing/2014/main" id="{4C1DE96B-205A-5BD5-90F8-5CC2A0DA0E64}"/>
              </a:ext>
            </a:extLst>
          </p:cNvPr>
          <p:cNvSpPr/>
          <p:nvPr/>
        </p:nvSpPr>
        <p:spPr>
          <a:xfrm>
            <a:off x="144937" y="1041806"/>
            <a:ext cx="8854125" cy="3626698"/>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b="1" i="1" u="sng" dirty="0">
                <a:solidFill>
                  <a:schemeClr val="accent6">
                    <a:lumMod val="75000"/>
                  </a:schemeClr>
                </a:solidFill>
                <a:latin typeface="Segoe UI" panose="020B0502040204020203" pitchFamily="34" charset="0"/>
              </a:rPr>
              <a:t>Fonctionnalités</a:t>
            </a:r>
          </a:p>
          <a:p>
            <a:endParaRPr lang="fr-CA" sz="1200" b="1" i="0" u="none" strike="noStrike" dirty="0">
              <a:solidFill>
                <a:srgbClr val="333333"/>
              </a:solidFill>
              <a:effectLst/>
              <a:highlight>
                <a:srgbClr val="FFFFFF"/>
              </a:highlight>
              <a:latin typeface="segoe-vf"/>
            </a:endParaRPr>
          </a:p>
          <a:p>
            <a:pPr algn="l"/>
            <a:r>
              <a:rPr lang="fr-CA" sz="1200" b="1" i="0" u="none" strike="noStrike" dirty="0">
                <a:solidFill>
                  <a:srgbClr val="333333"/>
                </a:solidFill>
                <a:effectLst/>
                <a:highlight>
                  <a:srgbClr val="FFFFFF"/>
                </a:highlight>
                <a:latin typeface="segoe-vf"/>
              </a:rPr>
              <a:t>2. Explorez facilement le Web sans perdre votre chat</a:t>
            </a:r>
          </a:p>
          <a:p>
            <a:pPr algn="l"/>
            <a:r>
              <a:rPr lang="fr-CA" sz="1200" i="0" u="none" strike="noStrike" dirty="0">
                <a:solidFill>
                  <a:srgbClr val="333333"/>
                </a:solidFill>
                <a:effectLst/>
                <a:highlight>
                  <a:srgbClr val="FFFFFF"/>
                </a:highlight>
                <a:latin typeface="segoe-vf"/>
              </a:rPr>
              <a:t>Lorsque vous cliquez sur citations dans la barre latérale, votre contenu s’ouvre dans un nouvel onglet dans Edge, tout en gardant votre chat à droite de votre écran.</a:t>
            </a:r>
            <a:endParaRPr lang="fr-CA" sz="1200" b="1" i="0" u="none" strike="noStrike" dirty="0">
              <a:solidFill>
                <a:srgbClr val="333333"/>
              </a:solidFill>
              <a:effectLst/>
              <a:highlight>
                <a:srgbClr val="FFFFFF"/>
              </a:highlight>
              <a:latin typeface="segoe-vf"/>
            </a:endParaRPr>
          </a:p>
          <a:p>
            <a:pPr algn="l"/>
            <a:r>
              <a:rPr lang="fr-CA" sz="1200" b="1" i="0" u="none" strike="noStrike" dirty="0">
                <a:solidFill>
                  <a:srgbClr val="333333"/>
                </a:solidFill>
                <a:effectLst/>
                <a:highlight>
                  <a:srgbClr val="FFFFFF"/>
                </a:highlight>
                <a:latin typeface="segoe-vf"/>
              </a:rPr>
              <a:t>3. Utilisez Copilot pour comparer les options</a:t>
            </a:r>
          </a:p>
          <a:p>
            <a:pPr algn="l"/>
            <a:r>
              <a:rPr lang="fr-CA" sz="1200" b="0" i="0" u="none" strike="noStrike" dirty="0">
                <a:solidFill>
                  <a:srgbClr val="333333"/>
                </a:solidFill>
                <a:effectLst/>
                <a:highlight>
                  <a:srgbClr val="FFFFFF"/>
                </a:highlight>
                <a:latin typeface="segoe-vf"/>
              </a:rPr>
              <a:t>Copilot peut comparer les produits directement dans votre barre latérale, et peut même créer une table pour vous aider à comparer.</a:t>
            </a:r>
          </a:p>
          <a:p>
            <a:pPr algn="l"/>
            <a:r>
              <a:rPr lang="fr-CA" sz="1200" b="1" i="0" u="none" strike="noStrike" dirty="0">
                <a:solidFill>
                  <a:srgbClr val="333333"/>
                </a:solidFill>
                <a:effectLst/>
                <a:highlight>
                  <a:srgbClr val="FFFFFF"/>
                </a:highlight>
                <a:latin typeface="segoe-vf"/>
              </a:rPr>
              <a:t>4. Prenez des décisions plus rapidement avec la barre latérale</a:t>
            </a:r>
          </a:p>
          <a:p>
            <a:pPr algn="l"/>
            <a:r>
              <a:rPr lang="fr-CA" sz="1200" b="0" i="0" u="none" strike="noStrike" dirty="0">
                <a:solidFill>
                  <a:srgbClr val="333333"/>
                </a:solidFill>
                <a:effectLst/>
                <a:highlight>
                  <a:srgbClr val="FFFFFF"/>
                </a:highlight>
                <a:latin typeface="segoe-vf"/>
              </a:rPr>
              <a:t>Copilot peut vous aider à comparer des produits, Shopping dans la barre latérale peut vous aider à obtenir la meilleure offre. </a:t>
            </a:r>
            <a:endParaRPr lang="fr-CA" sz="1200" b="1" i="0" u="none" strike="noStrike" dirty="0">
              <a:solidFill>
                <a:srgbClr val="333333"/>
              </a:solidFill>
              <a:effectLst/>
              <a:highlight>
                <a:srgbClr val="FFFFFF"/>
              </a:highlight>
              <a:latin typeface="segoe-vf"/>
            </a:endParaRPr>
          </a:p>
          <a:p>
            <a:pPr algn="l"/>
            <a:r>
              <a:rPr lang="fr-CA" sz="1200" b="1" i="0" u="none" strike="noStrike" dirty="0">
                <a:solidFill>
                  <a:srgbClr val="333333"/>
                </a:solidFill>
                <a:effectLst/>
                <a:highlight>
                  <a:srgbClr val="FFFFFF"/>
                </a:highlight>
                <a:latin typeface="segoe-vf"/>
              </a:rPr>
              <a:t>5. Résumer de longs documents en ligne </a:t>
            </a:r>
          </a:p>
          <a:p>
            <a:pPr algn="l"/>
            <a:r>
              <a:rPr lang="fr-CA" sz="1200" b="0" i="0" u="none" strike="noStrike" dirty="0">
                <a:solidFill>
                  <a:srgbClr val="333333"/>
                </a:solidFill>
                <a:effectLst/>
                <a:highlight>
                  <a:srgbClr val="FFFFFF"/>
                </a:highlight>
                <a:latin typeface="segoe-vf"/>
              </a:rPr>
              <a:t>Copilot dans la barre latérale de Microsoft Edge est capable de résumer plusieurs types de documents, y compris les PDF et le contenu de site Web, ce qui facilite la consommation de contenu dense en ligne.</a:t>
            </a:r>
            <a:endParaRPr lang="fr-CA" sz="1200" dirty="0">
              <a:solidFill>
                <a:srgbClr val="333333"/>
              </a:solidFill>
              <a:highlight>
                <a:srgbClr val="FFFFFF"/>
              </a:highlight>
              <a:latin typeface="segoe-vf"/>
            </a:endParaRPr>
          </a:p>
          <a:p>
            <a:pPr algn="l"/>
            <a:r>
              <a:rPr lang="fr-CA" sz="1200" b="1" i="0" u="none" strike="noStrike" dirty="0">
                <a:solidFill>
                  <a:srgbClr val="333333"/>
                </a:solidFill>
                <a:effectLst/>
                <a:highlight>
                  <a:srgbClr val="FFFFFF"/>
                </a:highlight>
                <a:latin typeface="segoe-vf"/>
              </a:rPr>
              <a:t>6. Utilisez Copilot pour effectuer des tâches</a:t>
            </a:r>
          </a:p>
          <a:p>
            <a:pPr algn="l"/>
            <a:r>
              <a:rPr lang="fr-CA" sz="1200" b="0" i="0" u="none" strike="noStrike" dirty="0">
                <a:solidFill>
                  <a:srgbClr val="333333"/>
                </a:solidFill>
                <a:effectLst/>
                <a:highlight>
                  <a:srgbClr val="FFFFFF"/>
                </a:highlight>
                <a:latin typeface="segoe-vf"/>
              </a:rPr>
              <a:t>Certaines actions que Copilot</a:t>
            </a:r>
            <a:r>
              <a:rPr lang="fr-CA" sz="1200" dirty="0">
                <a:solidFill>
                  <a:srgbClr val="333333"/>
                </a:solidFill>
                <a:highlight>
                  <a:srgbClr val="FFFFFF"/>
                </a:highlight>
                <a:latin typeface="segoe-vf"/>
              </a:rPr>
              <a:t> dans</a:t>
            </a:r>
            <a:r>
              <a:rPr lang="fr-CA" sz="1200" b="0" i="0" u="none" strike="noStrike" dirty="0">
                <a:solidFill>
                  <a:srgbClr val="333333"/>
                </a:solidFill>
                <a:effectLst/>
                <a:highlight>
                  <a:srgbClr val="FFFFFF"/>
                </a:highlight>
                <a:latin typeface="segoe-vf"/>
              </a:rPr>
              <a:t> Edge peut effectuer aujourd’hui incluent : Organiser vos onglets (essayez de « regrouper mes onglets liés aux nouvelles »), obtenir vos mots de passe à partir d’un autre navigateur (essayez « importer mes mots de passe à partir de [navigateur] »), et vous aider à trouver où diffuser un film (essayez « lire le film [titre] »). </a:t>
            </a: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071" t="10904" r="29803" b="14852"/>
          <a:stretch/>
        </p:blipFill>
        <p:spPr>
          <a:xfrm>
            <a:off x="7536990" y="459099"/>
            <a:ext cx="1010465" cy="1026126"/>
          </a:xfrm>
          <a:prstGeom prst="ellipse">
            <a:avLst/>
          </a:prstGeom>
          <a:scene3d>
            <a:camera prst="orthographicFront"/>
            <a:lightRig rig="threePt" dir="t"/>
          </a:scene3d>
          <a:sp3d>
            <a:bevelB prst="convex"/>
          </a:sp3d>
        </p:spPr>
      </p:pic>
      <p:sp>
        <p:nvSpPr>
          <p:cNvPr id="3" name="Autre processus 2">
            <a:extLst>
              <a:ext uri="{FF2B5EF4-FFF2-40B4-BE49-F238E27FC236}">
                <a16:creationId xmlns:a16="http://schemas.microsoft.com/office/drawing/2014/main" id="{D6F2FBBA-206A-4D51-007F-D01C457172BA}"/>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11181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806160" y="90062"/>
            <a:ext cx="7563888" cy="954107"/>
          </a:xfrm>
          <a:prstGeom prst="rect">
            <a:avLst/>
          </a:prstGeom>
          <a:noFill/>
          <a:ln>
            <a:noFill/>
          </a:ln>
        </p:spPr>
        <p:txBody>
          <a:bodyPr wrap="square" rtlCol="0">
            <a:spAutoFit/>
          </a:bodyPr>
          <a:lstStyle/>
          <a:p>
            <a:pPr algn="ctr">
              <a:defRPr/>
            </a:pPr>
            <a:r>
              <a:rPr lang="fr-FR" sz="2800" b="1" dirty="0">
                <a:ln w="12700">
                  <a:noFill/>
                  <a:prstDash val="solid"/>
                </a:ln>
                <a:latin typeface="+mj-lt"/>
              </a:rPr>
              <a:t>Microsoft Edge : Groupes d’onglets nommés automatiquement</a:t>
            </a: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F5CB30F1-C874-8020-D2AF-CFB14B4F3C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3156" y="1745202"/>
            <a:ext cx="4641721" cy="2990543"/>
          </a:xfrm>
          <a:prstGeom prst="roundRect">
            <a:avLst>
              <a:gd name="adj" fmla="val 4167"/>
            </a:avLst>
          </a:prstGeom>
          <a:solidFill>
            <a:srgbClr val="FFFFFF"/>
          </a:solidFill>
          <a:ln w="76200" cap="sq">
            <a:solidFill>
              <a:schemeClr val="accent6">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071" t="10904" r="29803" b="14852"/>
          <a:stretch/>
        </p:blipFill>
        <p:spPr>
          <a:xfrm>
            <a:off x="7770558" y="459099"/>
            <a:ext cx="776897" cy="788938"/>
          </a:xfrm>
          <a:prstGeom prst="ellipse">
            <a:avLst/>
          </a:prstGeom>
          <a:scene3d>
            <a:camera prst="orthographicFront"/>
            <a:lightRig rig="threePt" dir="t"/>
          </a:scene3d>
          <a:sp3d>
            <a:bevelB prst="convex"/>
          </a:sp3d>
        </p:spPr>
      </p:pic>
      <p:sp>
        <p:nvSpPr>
          <p:cNvPr id="3" name="ZoneTexte 2">
            <a:extLst>
              <a:ext uri="{FF2B5EF4-FFF2-40B4-BE49-F238E27FC236}">
                <a16:creationId xmlns:a16="http://schemas.microsoft.com/office/drawing/2014/main" id="{5848A3CC-AE2E-3C8A-A965-59A600B14E23}"/>
              </a:ext>
            </a:extLst>
          </p:cNvPr>
          <p:cNvSpPr txBox="1"/>
          <p:nvPr/>
        </p:nvSpPr>
        <p:spPr>
          <a:xfrm>
            <a:off x="109123" y="1278527"/>
            <a:ext cx="4567808" cy="1600438"/>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La puissance de l’IA avec la fonctionnalité de dénomination automatique des groupes d’onglets dans Microsoft Edge. </a:t>
            </a:r>
            <a:r>
              <a:rPr lang="fr-CA" sz="1400" dirty="0">
                <a:solidFill>
                  <a:srgbClr val="1E1E1E"/>
                </a:solidFill>
                <a:latin typeface="Segoe UI" panose="020B0502040204020203" pitchFamily="34" charset="0"/>
              </a:rPr>
              <a:t>Une fois qu’un groupe d’onglets est créé, Edge utilise l’IA pour nommer automatiquement ce groupe pour vous, rationalisant ainsi votre expérience de navigation sur le Web et vous faisant gagner du temps.</a:t>
            </a:r>
          </a:p>
        </p:txBody>
      </p:sp>
      <p:sp>
        <p:nvSpPr>
          <p:cNvPr id="10" name="Autre processus 9">
            <a:extLst>
              <a:ext uri="{FF2B5EF4-FFF2-40B4-BE49-F238E27FC236}">
                <a16:creationId xmlns:a16="http://schemas.microsoft.com/office/drawing/2014/main" id="{12393909-2135-F2C8-8A77-2953504950F0}"/>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21219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866122" y="90062"/>
            <a:ext cx="7563888" cy="523220"/>
          </a:xfrm>
          <a:prstGeom prst="rect">
            <a:avLst/>
          </a:prstGeom>
          <a:noFill/>
          <a:ln>
            <a:noFill/>
          </a:ln>
        </p:spPr>
        <p:txBody>
          <a:bodyPr wrap="square" rtlCol="0">
            <a:spAutoFit/>
          </a:bodyPr>
          <a:lstStyle/>
          <a:p>
            <a:pPr algn="ctr">
              <a:defRPr/>
            </a:pPr>
            <a:r>
              <a:rPr lang="fr-FR" sz="2800" b="1" dirty="0">
                <a:ln w="12700">
                  <a:noFill/>
                  <a:prstDash val="solid"/>
                </a:ln>
                <a:latin typeface="+mj-lt"/>
              </a:rPr>
              <a:t>Microsoft Edge : Lire à haute voix</a:t>
            </a: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071" t="10904" r="29803" b="14852"/>
          <a:stretch/>
        </p:blipFill>
        <p:spPr>
          <a:xfrm>
            <a:off x="7770558" y="459099"/>
            <a:ext cx="776897" cy="788938"/>
          </a:xfrm>
          <a:prstGeom prst="ellipse">
            <a:avLst/>
          </a:prstGeom>
          <a:scene3d>
            <a:camera prst="orthographicFront"/>
            <a:lightRig rig="threePt" dir="t"/>
          </a:scene3d>
          <a:sp3d>
            <a:bevelB prst="convex"/>
          </a:sp3d>
        </p:spPr>
      </p:pic>
      <p:sp>
        <p:nvSpPr>
          <p:cNvPr id="3" name="ZoneTexte 2">
            <a:extLst>
              <a:ext uri="{FF2B5EF4-FFF2-40B4-BE49-F238E27FC236}">
                <a16:creationId xmlns:a16="http://schemas.microsoft.com/office/drawing/2014/main" id="{5848A3CC-AE2E-3C8A-A965-59A600B14E23}"/>
              </a:ext>
            </a:extLst>
          </p:cNvPr>
          <p:cNvSpPr txBox="1"/>
          <p:nvPr/>
        </p:nvSpPr>
        <p:spPr>
          <a:xfrm>
            <a:off x="109123" y="796113"/>
            <a:ext cx="2843940" cy="2462213"/>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Améliorez vos capacités multitâches, </a:t>
            </a:r>
            <a:r>
              <a:rPr lang="fr-CA" sz="1400" dirty="0">
                <a:solidFill>
                  <a:srgbClr val="1E1E1E"/>
                </a:solidFill>
                <a:latin typeface="Segoe UI" panose="020B0502040204020203" pitchFamily="34" charset="0"/>
              </a:rPr>
              <a:t>améliorez votre compréhension de la lecture en vous immergeant dans le contenu sans être lié à votre écran. L’IA offre une sélection variée de voix et d’accents naturels, vous permettant d’ajuster votre expérience auditive à la langue et au rythme souhaités.</a:t>
            </a:r>
          </a:p>
        </p:txBody>
      </p:sp>
      <p:pic>
        <p:nvPicPr>
          <p:cNvPr id="8" name="Image 7">
            <a:extLst>
              <a:ext uri="{FF2B5EF4-FFF2-40B4-BE49-F238E27FC236}">
                <a16:creationId xmlns:a16="http://schemas.microsoft.com/office/drawing/2014/main" id="{45FA2039-ED11-6C93-1449-BE206656CD69}"/>
              </a:ext>
            </a:extLst>
          </p:cNvPr>
          <p:cNvPicPr>
            <a:picLocks noChangeAspect="1"/>
          </p:cNvPicPr>
          <p:nvPr/>
        </p:nvPicPr>
        <p:blipFill rotWithShape="1">
          <a:blip r:embed="rId10">
            <a:extLst>
              <a:ext uri="{28A0092B-C50C-407E-A947-70E740481C1C}">
                <a14:useLocalDpi xmlns:a14="http://schemas.microsoft.com/office/drawing/2010/main" val="0"/>
              </a:ext>
            </a:extLst>
          </a:blip>
          <a:srcRect t="6364"/>
          <a:stretch/>
        </p:blipFill>
        <p:spPr>
          <a:xfrm>
            <a:off x="2953064" y="1321280"/>
            <a:ext cx="6195240" cy="3460634"/>
          </a:xfrm>
          <a:prstGeom prst="roundRect">
            <a:avLst>
              <a:gd name="adj" fmla="val 4167"/>
            </a:avLst>
          </a:prstGeom>
          <a:solidFill>
            <a:srgbClr val="FFFFFF"/>
          </a:solidFill>
          <a:ln w="76200" cap="sq">
            <a:solidFill>
              <a:schemeClr val="accent6">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Autre processus 9">
            <a:extLst>
              <a:ext uri="{FF2B5EF4-FFF2-40B4-BE49-F238E27FC236}">
                <a16:creationId xmlns:a16="http://schemas.microsoft.com/office/drawing/2014/main" id="{D7539192-2D03-5285-3E9A-427DEE49B385}"/>
              </a:ext>
            </a:extLst>
          </p:cNvPr>
          <p:cNvSpPr/>
          <p:nvPr/>
        </p:nvSpPr>
        <p:spPr>
          <a:xfrm rot="20374442">
            <a:off x="25615" y="20168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36196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993539" y="90062"/>
            <a:ext cx="7563888" cy="523220"/>
          </a:xfrm>
          <a:prstGeom prst="rect">
            <a:avLst/>
          </a:prstGeom>
          <a:noFill/>
          <a:ln>
            <a:noFill/>
          </a:ln>
        </p:spPr>
        <p:txBody>
          <a:bodyPr wrap="square" rtlCol="0">
            <a:spAutoFit/>
          </a:bodyPr>
          <a:lstStyle/>
          <a:p>
            <a:pPr algn="ctr">
              <a:defRPr/>
            </a:pPr>
            <a:r>
              <a:rPr lang="fr-FR" sz="2800" b="1" dirty="0">
                <a:ln w="12700">
                  <a:noFill/>
                  <a:prstDash val="solid"/>
                </a:ln>
                <a:latin typeface="+mj-lt"/>
              </a:rPr>
              <a:t>Microsoft Edge : Traduire</a:t>
            </a:r>
          </a:p>
        </p:txBody>
      </p:sp>
      <p:sp>
        <p:nvSpPr>
          <p:cNvPr id="19" name="ZoneTexte 18">
            <a:extLst>
              <a:ext uri="{FF2B5EF4-FFF2-40B4-BE49-F238E27FC236}">
                <a16:creationId xmlns:a16="http://schemas.microsoft.com/office/drawing/2014/main" id="{C261BCDA-9E0E-B9B4-1E7D-1B19663C31A9}"/>
              </a:ext>
            </a:extLst>
          </p:cNvPr>
          <p:cNvSpPr txBox="1"/>
          <p:nvPr/>
        </p:nvSpPr>
        <p:spPr>
          <a:xfrm>
            <a:off x="10250424" y="-502920"/>
            <a:ext cx="184731" cy="369332"/>
          </a:xfrm>
          <a:prstGeom prst="rect">
            <a:avLst/>
          </a:prstGeom>
          <a:noFill/>
        </p:spPr>
        <p:txBody>
          <a:bodyPr wrap="none" rtlCol="0">
            <a:spAutoFit/>
          </a:bodyPr>
          <a:lstStyle/>
          <a:p>
            <a:endParaRPr lang="fr-FR" dirty="0"/>
          </a:p>
        </p:txBody>
      </p:sp>
      <p:pic>
        <p:nvPicPr>
          <p:cNvPr id="1035" name="Picture 11" descr="Icône de régénération des résultats pour Copilot dans Word">
            <a:extLst>
              <a:ext uri="{FF2B5EF4-FFF2-40B4-BE49-F238E27FC236}">
                <a16:creationId xmlns:a16="http://schemas.microsoft.com/office/drawing/2014/main" id="{C69F37A5-0882-0ABB-AA60-BEE7EA252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9038" y="-974725"/>
            <a:ext cx="2032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ône permettant d’ignorer une réponse dans Copilot dans Word">
            <a:extLst>
              <a:ext uri="{FF2B5EF4-FFF2-40B4-BE49-F238E27FC236}">
                <a16:creationId xmlns:a16="http://schemas.microsoft.com/office/drawing/2014/main" id="{E7E2DBD1-37B3-FF90-CE1D-CBEFC9E33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22363" y="-974725"/>
            <a:ext cx="203200" cy="2159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848A3CC-AE2E-3C8A-A965-59A600B14E23}"/>
              </a:ext>
            </a:extLst>
          </p:cNvPr>
          <p:cNvSpPr txBox="1"/>
          <p:nvPr/>
        </p:nvSpPr>
        <p:spPr>
          <a:xfrm>
            <a:off x="109123" y="796113"/>
            <a:ext cx="2843940" cy="2031325"/>
          </a:xfrm>
          <a:prstGeom prst="rect">
            <a:avLst/>
          </a:prstGeom>
          <a:noFill/>
        </p:spPr>
        <p:txBody>
          <a:bodyPr wrap="square">
            <a:spAutoFit/>
          </a:bodyPr>
          <a:lstStyle/>
          <a:p>
            <a:pPr marL="285750" indent="-285750">
              <a:buFont typeface="Wingdings" pitchFamily="2" charset="2"/>
              <a:buChar char="Ø"/>
            </a:pPr>
            <a:r>
              <a:rPr lang="fr-CA" sz="1400" b="1" dirty="0">
                <a:solidFill>
                  <a:srgbClr val="1E1E1E"/>
                </a:solidFill>
                <a:latin typeface="Segoe UI" panose="020B0502040204020203" pitchFamily="34" charset="0"/>
              </a:rPr>
              <a:t>Parcourez instantanément les pages Web dans votre langue préférée en quelques clics, grâce à la technologie de traduction IA. </a:t>
            </a:r>
            <a:r>
              <a:rPr lang="fr-CA" sz="1400" dirty="0">
                <a:solidFill>
                  <a:srgbClr val="1E1E1E"/>
                </a:solidFill>
                <a:latin typeface="Segoe UI" panose="020B0502040204020203" pitchFamily="34" charset="0"/>
              </a:rPr>
              <a:t>Avec plus de 70 langues parmi lesquelles choisir, les barrières linguistiques ne sont plus là</a:t>
            </a:r>
          </a:p>
        </p:txBody>
      </p:sp>
      <p:pic>
        <p:nvPicPr>
          <p:cNvPr id="9" name="Image 8">
            <a:extLst>
              <a:ext uri="{FF2B5EF4-FFF2-40B4-BE49-F238E27FC236}">
                <a16:creationId xmlns:a16="http://schemas.microsoft.com/office/drawing/2014/main" id="{AE00672E-C32F-3DB0-F0FB-BA642C197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632" y="3010268"/>
            <a:ext cx="3041539" cy="18330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Autre processus 10">
            <a:extLst>
              <a:ext uri="{FF2B5EF4-FFF2-40B4-BE49-F238E27FC236}">
                <a16:creationId xmlns:a16="http://schemas.microsoft.com/office/drawing/2014/main" id="{341053A2-9BC0-C88B-82DA-B8FAE12E77BE}"/>
              </a:ext>
            </a:extLst>
          </p:cNvPr>
          <p:cNvSpPr/>
          <p:nvPr/>
        </p:nvSpPr>
        <p:spPr>
          <a:xfrm>
            <a:off x="3732551" y="987634"/>
            <a:ext cx="5170749" cy="3855653"/>
          </a:xfrm>
          <a:prstGeom prst="flowChartAlternateProcess">
            <a:avLst/>
          </a:prstGeom>
          <a:ln w="317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fr-CA" b="1" i="1" u="sng" dirty="0">
                <a:solidFill>
                  <a:schemeClr val="accent6">
                    <a:lumMod val="75000"/>
                  </a:schemeClr>
                </a:solidFill>
                <a:latin typeface="Segoe UI" panose="020B0502040204020203" pitchFamily="34" charset="0"/>
              </a:rPr>
              <a:t>Trucs et Astuces</a:t>
            </a:r>
            <a:endParaRPr lang="fr-CA" sz="1400" b="1" i="0" u="none" strike="noStrike" dirty="0">
              <a:solidFill>
                <a:srgbClr val="333333"/>
              </a:solidFill>
              <a:effectLst/>
              <a:highlight>
                <a:srgbClr val="FFFFFF"/>
              </a:highlight>
              <a:latin typeface="segoe-vf"/>
            </a:endParaRPr>
          </a:p>
          <a:p>
            <a:pPr marL="228600" indent="-228600">
              <a:buFont typeface="+mj-lt"/>
              <a:buAutoNum type="arabicPeriod"/>
            </a:pPr>
            <a:r>
              <a:rPr lang="fr-CA" sz="1200" b="1" i="0" u="none" strike="noStrike" dirty="0">
                <a:solidFill>
                  <a:srgbClr val="333333"/>
                </a:solidFill>
                <a:effectLst/>
                <a:highlight>
                  <a:srgbClr val="FFFFFF"/>
                </a:highlight>
                <a:latin typeface="segoe-vf"/>
              </a:rPr>
              <a:t>Traduire des pages Web à partir de la barre d’adresse. </a:t>
            </a:r>
            <a:r>
              <a:rPr lang="fr-CA" sz="1200" i="0" u="none" strike="noStrike" dirty="0">
                <a:solidFill>
                  <a:srgbClr val="333333"/>
                </a:solidFill>
                <a:effectLst/>
                <a:highlight>
                  <a:srgbClr val="FFFFFF"/>
                </a:highlight>
                <a:latin typeface="segoe-vf"/>
              </a:rPr>
              <a:t>Lorsque vous affichez une page dans une langue qui n’est pas répertoriée comme l’une de vos langues préférées, sélectionnez simplement l’icône Afficher les options de traduction dans la barre d’adresse pour traduire votre page Web instantanément.</a:t>
            </a:r>
          </a:p>
          <a:p>
            <a:pPr marL="228600" indent="-228600">
              <a:buFont typeface="+mj-lt"/>
              <a:buAutoNum type="arabicPeriod"/>
            </a:pPr>
            <a:endParaRPr lang="fr-CA" sz="1200" i="0" u="none" strike="noStrike" dirty="0">
              <a:solidFill>
                <a:srgbClr val="333333"/>
              </a:solidFill>
              <a:effectLst/>
              <a:highlight>
                <a:srgbClr val="FFFFFF"/>
              </a:highlight>
              <a:latin typeface="segoe-vf"/>
            </a:endParaRPr>
          </a:p>
          <a:p>
            <a:pPr marL="228600" indent="-228600">
              <a:buFont typeface="+mj-lt"/>
              <a:buAutoNum type="arabicPeriod"/>
            </a:pPr>
            <a:r>
              <a:rPr lang="fr-CA" sz="1200" b="1" i="0" u="none" strike="noStrike" dirty="0">
                <a:solidFill>
                  <a:srgbClr val="333333"/>
                </a:solidFill>
                <a:effectLst/>
                <a:highlight>
                  <a:srgbClr val="FFFFFF"/>
                </a:highlight>
                <a:latin typeface="segoe-vf"/>
              </a:rPr>
              <a:t>Traduire automatiquement les pages Web. </a:t>
            </a:r>
            <a:r>
              <a:rPr lang="fr-CA" sz="1200" i="0" u="none" strike="noStrike" dirty="0">
                <a:solidFill>
                  <a:srgbClr val="333333"/>
                </a:solidFill>
                <a:effectLst/>
                <a:highlight>
                  <a:srgbClr val="FFFFFF"/>
                </a:highlight>
                <a:latin typeface="segoe-vf"/>
              </a:rPr>
              <a:t>Vous pouvez faire en sorte que Microsoft Edge traduise automatiquement les pages d’une langue particulière. Sélectionnez simplement Toujours traduire dans la fenêtre contextuelle Traduire lorsque vous visitez une page dans une langue étrangère.</a:t>
            </a:r>
          </a:p>
          <a:p>
            <a:pPr marL="228600" indent="-228600">
              <a:buFont typeface="+mj-lt"/>
              <a:buAutoNum type="arabicPeriod"/>
            </a:pPr>
            <a:endParaRPr lang="fr-CA" sz="1200" i="0" u="none" strike="noStrike" dirty="0">
              <a:solidFill>
                <a:srgbClr val="333333"/>
              </a:solidFill>
              <a:effectLst/>
              <a:highlight>
                <a:srgbClr val="FFFFFF"/>
              </a:highlight>
              <a:latin typeface="segoe-vf"/>
            </a:endParaRPr>
          </a:p>
          <a:p>
            <a:pPr marL="228600" indent="-228600">
              <a:buFont typeface="+mj-lt"/>
              <a:buAutoNum type="arabicPeriod"/>
            </a:pPr>
            <a:r>
              <a:rPr lang="fr-CA" sz="1200" b="1" i="0" u="none" strike="noStrike" dirty="0">
                <a:solidFill>
                  <a:srgbClr val="333333"/>
                </a:solidFill>
                <a:effectLst/>
                <a:highlight>
                  <a:srgbClr val="FFFFFF"/>
                </a:highlight>
                <a:latin typeface="segoe-vf"/>
              </a:rPr>
              <a:t>Choisir la langue d’affichage de Microsoft Edge. </a:t>
            </a:r>
            <a:r>
              <a:rPr lang="fr-CA" sz="1200" i="0" u="none" strike="noStrike" dirty="0">
                <a:solidFill>
                  <a:srgbClr val="333333"/>
                </a:solidFill>
                <a:effectLst/>
                <a:highlight>
                  <a:srgbClr val="FFFFFF"/>
                </a:highlight>
                <a:latin typeface="segoe-vf"/>
              </a:rPr>
              <a:t>Vous pouvez choisir les langues préférées affichées par Microsoft Edge en accédant à Paramètres &gt; langues Microsoft Edge , en sélectionnant les trois points en regard de votre langue préférée , puis choisissez </a:t>
            </a:r>
            <a:r>
              <a:rPr lang="fr-CA" sz="1200" b="1" i="0" u="none" strike="noStrike" dirty="0">
                <a:solidFill>
                  <a:srgbClr val="333333"/>
                </a:solidFill>
                <a:effectLst/>
                <a:highlight>
                  <a:srgbClr val="FFFFFF"/>
                </a:highlight>
                <a:latin typeface="segoe-vf"/>
              </a:rPr>
              <a:t>Afficher Microsoft Edge dans cette langue</a:t>
            </a:r>
          </a:p>
        </p:txBody>
      </p:sp>
      <p:pic>
        <p:nvPicPr>
          <p:cNvPr id="4" name="Image 3">
            <a:extLst>
              <a:ext uri="{FF2B5EF4-FFF2-40B4-BE49-F238E27FC236}">
                <a16:creationId xmlns:a16="http://schemas.microsoft.com/office/drawing/2014/main" id="{C6C7A6A9-A5AB-26A2-D1F9-DB24FE04FE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071" t="10904" r="29803" b="14852"/>
          <a:stretch/>
        </p:blipFill>
        <p:spPr>
          <a:xfrm>
            <a:off x="7770558" y="459099"/>
            <a:ext cx="776897" cy="788938"/>
          </a:xfrm>
          <a:prstGeom prst="ellipse">
            <a:avLst/>
          </a:prstGeom>
          <a:scene3d>
            <a:camera prst="orthographicFront"/>
            <a:lightRig rig="threePt" dir="t"/>
          </a:scene3d>
          <a:sp3d>
            <a:bevelB prst="convex"/>
          </a:sp3d>
        </p:spPr>
      </p:pic>
      <p:sp>
        <p:nvSpPr>
          <p:cNvPr id="12" name="Autre processus 11">
            <a:extLst>
              <a:ext uri="{FF2B5EF4-FFF2-40B4-BE49-F238E27FC236}">
                <a16:creationId xmlns:a16="http://schemas.microsoft.com/office/drawing/2014/main" id="{FE94FA45-AA80-21C4-DD67-5EB1C0B09A2C}"/>
              </a:ext>
            </a:extLst>
          </p:cNvPr>
          <p:cNvSpPr/>
          <p:nvPr/>
        </p:nvSpPr>
        <p:spPr>
          <a:xfrm rot="20374442">
            <a:off x="268812" y="190543"/>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27157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154243" y="183769"/>
            <a:ext cx="6887980" cy="954107"/>
          </a:xfrm>
          <a:prstGeom prst="rect">
            <a:avLst/>
          </a:prstGeom>
          <a:noFill/>
          <a:ln>
            <a:noFill/>
          </a:ln>
        </p:spPr>
        <p:txBody>
          <a:bodyPr wrap="square" rtlCol="0">
            <a:spAutoFit/>
          </a:bodyPr>
          <a:lstStyle/>
          <a:p>
            <a:pPr algn="ctr">
              <a:defRPr/>
            </a:pPr>
            <a:r>
              <a:rPr lang="fr-FR" sz="2800" b="1" dirty="0">
                <a:ln w="12700">
                  <a:noFill/>
                  <a:prstDash val="solid"/>
                </a:ln>
                <a:solidFill>
                  <a:prstClr val="black"/>
                </a:solidFill>
              </a:rPr>
              <a:t>Activation de </a:t>
            </a:r>
            <a:r>
              <a:rPr lang="fr-FR" sz="2800" b="1" dirty="0" err="1">
                <a:ln w="12700">
                  <a:noFill/>
                  <a:prstDash val="solid"/>
                </a:ln>
                <a:solidFill>
                  <a:prstClr val="black"/>
                </a:solidFill>
              </a:rPr>
              <a:t>Copilot</a:t>
            </a:r>
            <a:r>
              <a:rPr lang="fr-FR" sz="2800" b="1" dirty="0">
                <a:ln w="12700">
                  <a:noFill/>
                  <a:prstDash val="solid"/>
                </a:ln>
                <a:solidFill>
                  <a:prstClr val="black"/>
                </a:solidFill>
              </a:rPr>
              <a:t> M365 chat dans les applications</a:t>
            </a:r>
          </a:p>
        </p:txBody>
      </p:sp>
      <p:sp>
        <p:nvSpPr>
          <p:cNvPr id="3" name="Autre processus 2">
            <a:extLst>
              <a:ext uri="{FF2B5EF4-FFF2-40B4-BE49-F238E27FC236}">
                <a16:creationId xmlns:a16="http://schemas.microsoft.com/office/drawing/2014/main" id="{039C4BD2-9352-54E9-7FFA-7742D32D1465}"/>
              </a:ext>
            </a:extLst>
          </p:cNvPr>
          <p:cNvSpPr/>
          <p:nvPr/>
        </p:nvSpPr>
        <p:spPr>
          <a:xfrm rot="19827497">
            <a:off x="-79315" y="29162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pic>
        <p:nvPicPr>
          <p:cNvPr id="8" name="Image 7">
            <a:extLst>
              <a:ext uri="{FF2B5EF4-FFF2-40B4-BE49-F238E27FC236}">
                <a16:creationId xmlns:a16="http://schemas.microsoft.com/office/drawing/2014/main" id="{4F8134E5-6376-C67B-9BF1-BD689905AF87}"/>
              </a:ext>
            </a:extLst>
          </p:cNvPr>
          <p:cNvPicPr>
            <a:picLocks noChangeAspect="1"/>
          </p:cNvPicPr>
          <p:nvPr/>
        </p:nvPicPr>
        <p:blipFill>
          <a:blip r:embed="rId7">
            <a:alphaModFix amt="79000"/>
            <a:extLst>
              <a:ext uri="{28A0092B-C50C-407E-A947-70E740481C1C}">
                <a14:useLocalDpi xmlns:a14="http://schemas.microsoft.com/office/drawing/2010/main" val="0"/>
              </a:ext>
            </a:extLst>
          </a:blip>
          <a:stretch>
            <a:fillRect/>
          </a:stretch>
        </p:blipFill>
        <p:spPr>
          <a:xfrm>
            <a:off x="7720726" y="609572"/>
            <a:ext cx="953914" cy="1047522"/>
          </a:xfrm>
          <a:prstGeom prst="rect">
            <a:avLst/>
          </a:prstGeom>
        </p:spPr>
      </p:pic>
      <p:pic>
        <p:nvPicPr>
          <p:cNvPr id="10" name="Image 9">
            <a:extLst>
              <a:ext uri="{FF2B5EF4-FFF2-40B4-BE49-F238E27FC236}">
                <a16:creationId xmlns:a16="http://schemas.microsoft.com/office/drawing/2014/main" id="{64367F0C-305E-7570-788A-090443A3B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379" y="1235961"/>
            <a:ext cx="6425651" cy="3511796"/>
          </a:xfrm>
          <a:prstGeom prst="roundRect">
            <a:avLst>
              <a:gd name="adj" fmla="val 4167"/>
            </a:avLst>
          </a:prstGeom>
          <a:solidFill>
            <a:srgbClr val="FFFFFF"/>
          </a:solidFill>
          <a:ln w="12700"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833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862F-EE07-1BFF-80F9-85DC3BCEFCFC}"/>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BE5D2EE-31DC-E011-ABE9-545CB537F50C}"/>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66A3E220-50DD-657D-D05D-103854EAA872}"/>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152F01C0-9486-12C3-4FE2-78603ABF7EFB}"/>
              </a:ext>
            </a:extLst>
          </p:cNvPr>
          <p:cNvSpPr txBox="1"/>
          <p:nvPr/>
        </p:nvSpPr>
        <p:spPr>
          <a:xfrm>
            <a:off x="1066473" y="162566"/>
            <a:ext cx="7253423" cy="400110"/>
          </a:xfrm>
          <a:prstGeom prst="rect">
            <a:avLst/>
          </a:prstGeom>
          <a:noFill/>
          <a:ln>
            <a:noFill/>
          </a:ln>
        </p:spPr>
        <p:txBody>
          <a:bodyPr wrap="square" rtlCol="0">
            <a:spAutoFit/>
          </a:bodyPr>
          <a:lstStyle/>
          <a:p>
            <a:pPr algn="ctr">
              <a:defRPr/>
            </a:pPr>
            <a:r>
              <a:rPr lang="fr-CA" sz="2000" b="1" dirty="0">
                <a:ln w="12700">
                  <a:noFill/>
                  <a:prstDash val="solid"/>
                </a:ln>
                <a:solidFill>
                  <a:prstClr val="black"/>
                </a:solidFill>
              </a:rPr>
              <a:t>Créer du contenu à l’aide de Microsoft 365 </a:t>
            </a:r>
            <a:r>
              <a:rPr lang="fr-CA" sz="2000" b="1" dirty="0" err="1">
                <a:ln w="12700">
                  <a:noFill/>
                  <a:prstDash val="solid"/>
                </a:ln>
                <a:solidFill>
                  <a:prstClr val="black"/>
                </a:solidFill>
              </a:rPr>
              <a:t>Copilot</a:t>
            </a:r>
            <a:r>
              <a:rPr lang="fr-CA" sz="2000" b="1" dirty="0">
                <a:ln w="12700">
                  <a:noFill/>
                  <a:prstDash val="solid"/>
                </a:ln>
                <a:solidFill>
                  <a:prstClr val="black"/>
                </a:solidFill>
              </a:rPr>
              <a:t> Chat</a:t>
            </a:r>
            <a:endParaRPr lang="fr-FR" sz="2000" b="1" dirty="0">
              <a:ln w="12700">
                <a:noFill/>
                <a:prstDash val="solid"/>
              </a:ln>
              <a:solidFill>
                <a:prstClr val="black"/>
              </a:solidFill>
            </a:endParaRPr>
          </a:p>
        </p:txBody>
      </p:sp>
      <p:sp>
        <p:nvSpPr>
          <p:cNvPr id="3" name="Autre processus 2">
            <a:extLst>
              <a:ext uri="{FF2B5EF4-FFF2-40B4-BE49-F238E27FC236}">
                <a16:creationId xmlns:a16="http://schemas.microsoft.com/office/drawing/2014/main" id="{262551A0-9ED8-8CAA-A914-DB3FD8A13E3A}"/>
              </a:ext>
            </a:extLst>
          </p:cNvPr>
          <p:cNvSpPr/>
          <p:nvPr/>
        </p:nvSpPr>
        <p:spPr>
          <a:xfrm rot="19827497">
            <a:off x="-117412" y="347040"/>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pic>
        <p:nvPicPr>
          <p:cNvPr id="8" name="Image 7">
            <a:extLst>
              <a:ext uri="{FF2B5EF4-FFF2-40B4-BE49-F238E27FC236}">
                <a16:creationId xmlns:a16="http://schemas.microsoft.com/office/drawing/2014/main" id="{9F2CFB44-82E8-D035-478D-4B77E7B7C6D1}"/>
              </a:ext>
            </a:extLst>
          </p:cNvPr>
          <p:cNvPicPr>
            <a:picLocks noChangeAspect="1"/>
          </p:cNvPicPr>
          <p:nvPr/>
        </p:nvPicPr>
        <p:blipFill>
          <a:blip r:embed="rId7">
            <a:alphaModFix amt="79000"/>
            <a:extLst>
              <a:ext uri="{28A0092B-C50C-407E-A947-70E740481C1C}">
                <a14:useLocalDpi xmlns:a14="http://schemas.microsoft.com/office/drawing/2010/main" val="0"/>
              </a:ext>
            </a:extLst>
          </a:blip>
          <a:stretch>
            <a:fillRect/>
          </a:stretch>
        </p:blipFill>
        <p:spPr>
          <a:xfrm>
            <a:off x="7720726" y="609572"/>
            <a:ext cx="953914" cy="1047522"/>
          </a:xfrm>
          <a:prstGeom prst="rect">
            <a:avLst/>
          </a:prstGeom>
        </p:spPr>
      </p:pic>
      <p:pic>
        <p:nvPicPr>
          <p:cNvPr id="6" name="Picture 5">
            <a:extLst>
              <a:ext uri="{FF2B5EF4-FFF2-40B4-BE49-F238E27FC236}">
                <a16:creationId xmlns:a16="http://schemas.microsoft.com/office/drawing/2014/main" id="{FCF7F7DA-08A0-6E17-A1FD-886D977A98E1}"/>
              </a:ext>
            </a:extLst>
          </p:cNvPr>
          <p:cNvPicPr>
            <a:picLocks noChangeAspect="1"/>
          </p:cNvPicPr>
          <p:nvPr/>
        </p:nvPicPr>
        <p:blipFill>
          <a:blip r:embed="rId8"/>
          <a:stretch>
            <a:fillRect/>
          </a:stretch>
        </p:blipFill>
        <p:spPr>
          <a:xfrm>
            <a:off x="418990" y="972162"/>
            <a:ext cx="7142699" cy="3753419"/>
          </a:xfrm>
          <a:prstGeom prst="roundRect">
            <a:avLst>
              <a:gd name="adj" fmla="val 4167"/>
            </a:avLst>
          </a:prstGeom>
          <a:solidFill>
            <a:srgbClr val="FFFFFF"/>
          </a:solidFill>
          <a:ln w="19050"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8179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79495" y="118568"/>
            <a:ext cx="8412787" cy="461665"/>
          </a:xfrm>
          <a:prstGeom prst="rect">
            <a:avLst/>
          </a:prstGeom>
          <a:noFill/>
          <a:ln>
            <a:noFill/>
          </a:ln>
        </p:spPr>
        <p:txBody>
          <a:bodyPr wrap="square" rtlCol="0">
            <a:spAutoFit/>
          </a:bodyPr>
          <a:lstStyle/>
          <a:p>
            <a:pPr algn="ctr">
              <a:defRPr/>
            </a:pPr>
            <a:r>
              <a:rPr lang="fr-FR" sz="2400" b="1" dirty="0">
                <a:ln w="12700">
                  <a:noFill/>
                  <a:prstDash val="solid"/>
                </a:ln>
                <a:latin typeface="+mj-lt"/>
              </a:rPr>
              <a:t>Optimisez votre expérience personnelle avec Copilot</a:t>
            </a:r>
          </a:p>
        </p:txBody>
      </p:sp>
      <p:graphicFrame>
        <p:nvGraphicFramePr>
          <p:cNvPr id="3" name="Tableau 2">
            <a:extLst>
              <a:ext uri="{FF2B5EF4-FFF2-40B4-BE49-F238E27FC236}">
                <a16:creationId xmlns:a16="http://schemas.microsoft.com/office/drawing/2014/main" id="{ECA45F1B-8FE8-A7A9-9159-A52DFDFADC83}"/>
              </a:ext>
            </a:extLst>
          </p:cNvPr>
          <p:cNvGraphicFramePr>
            <a:graphicFrameLocks noGrp="1"/>
          </p:cNvGraphicFramePr>
          <p:nvPr/>
        </p:nvGraphicFramePr>
        <p:xfrm>
          <a:off x="485822" y="1376514"/>
          <a:ext cx="7708137" cy="2877903"/>
        </p:xfrm>
        <a:graphic>
          <a:graphicData uri="http://schemas.openxmlformats.org/drawingml/2006/table">
            <a:tbl>
              <a:tblPr firstRow="1" bandRow="1">
                <a:tableStyleId>{5DA37D80-6434-44D0-A028-1B22A696006F}</a:tableStyleId>
              </a:tblPr>
              <a:tblGrid>
                <a:gridCol w="2569379">
                  <a:extLst>
                    <a:ext uri="{9D8B030D-6E8A-4147-A177-3AD203B41FA5}">
                      <a16:colId xmlns:a16="http://schemas.microsoft.com/office/drawing/2014/main" val="979937597"/>
                    </a:ext>
                  </a:extLst>
                </a:gridCol>
                <a:gridCol w="2569379">
                  <a:extLst>
                    <a:ext uri="{9D8B030D-6E8A-4147-A177-3AD203B41FA5}">
                      <a16:colId xmlns:a16="http://schemas.microsoft.com/office/drawing/2014/main" val="2552828530"/>
                    </a:ext>
                  </a:extLst>
                </a:gridCol>
                <a:gridCol w="2569379">
                  <a:extLst>
                    <a:ext uri="{9D8B030D-6E8A-4147-A177-3AD203B41FA5}">
                      <a16:colId xmlns:a16="http://schemas.microsoft.com/office/drawing/2014/main" val="1264820655"/>
                    </a:ext>
                  </a:extLst>
                </a:gridCol>
              </a:tblGrid>
              <a:tr h="114054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fr-CA" sz="1600" b="1" i="0" kern="1200" dirty="0">
                        <a:solidFill>
                          <a:schemeClr val="accent2">
                            <a:lumMod val="75000"/>
                          </a:schemeClr>
                        </a:solidFill>
                        <a:effectLst/>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fr-CA" sz="1600" b="1" i="0" kern="1200" dirty="0">
                          <a:solidFill>
                            <a:schemeClr val="accent2">
                              <a:lumMod val="75000"/>
                            </a:schemeClr>
                          </a:solidFill>
                          <a:effectLst/>
                          <a:latin typeface="+mn-lt"/>
                          <a:ea typeface="+mn-ea"/>
                          <a:cs typeface="+mn-cs"/>
                        </a:rPr>
                        <a:t>Obtenir des réponses plus rapidement</a:t>
                      </a:r>
                      <a:endParaRPr lang="fr-FR" sz="1600" dirty="0">
                        <a:solidFill>
                          <a:schemeClr val="accent2">
                            <a:lumMod val="75000"/>
                          </a:schemeClr>
                        </a:solidFill>
                      </a:endParaRPr>
                    </a:p>
                  </a:txBody>
                  <a:tcPr/>
                </a:tc>
                <a:tc>
                  <a:txBody>
                    <a:bodyPr/>
                    <a:lstStyle/>
                    <a:p>
                      <a:pPr algn="ctr"/>
                      <a:endParaRPr lang="fr-FR" sz="1600" dirty="0">
                        <a:solidFill>
                          <a:schemeClr val="accent2">
                            <a:lumMod val="75000"/>
                          </a:schemeClr>
                        </a:solidFill>
                      </a:endParaRPr>
                    </a:p>
                    <a:p>
                      <a:pPr algn="ctr"/>
                      <a:r>
                        <a:rPr lang="fr-FR" sz="1600" dirty="0">
                          <a:solidFill>
                            <a:schemeClr val="accent2">
                              <a:lumMod val="75000"/>
                            </a:schemeClr>
                          </a:solidFill>
                        </a:rPr>
                        <a:t>Votre navigateur basé sur l’IA</a:t>
                      </a:r>
                    </a:p>
                  </a:txBody>
                  <a:tcPr/>
                </a:tc>
                <a:tc>
                  <a:txBody>
                    <a:bodyPr/>
                    <a:lstStyle/>
                    <a:p>
                      <a:pPr algn="ctr"/>
                      <a:endParaRPr lang="fr-CA" sz="1600" b="1" i="0" kern="1200" dirty="0">
                        <a:solidFill>
                          <a:schemeClr val="accent2">
                            <a:lumMod val="75000"/>
                          </a:schemeClr>
                        </a:solidFill>
                        <a:effectLst/>
                        <a:latin typeface="+mn-lt"/>
                        <a:ea typeface="+mn-ea"/>
                        <a:cs typeface="+mn-cs"/>
                      </a:endParaRPr>
                    </a:p>
                    <a:p>
                      <a:pPr algn="ctr"/>
                      <a:r>
                        <a:rPr lang="fr-CA" sz="1600" b="1" i="0" kern="1200" dirty="0">
                          <a:solidFill>
                            <a:schemeClr val="accent2">
                              <a:lumMod val="75000"/>
                            </a:schemeClr>
                          </a:solidFill>
                          <a:effectLst/>
                          <a:latin typeface="+mn-lt"/>
                          <a:ea typeface="+mn-ea"/>
                          <a:cs typeface="+mn-cs"/>
                        </a:rPr>
                        <a:t>Coupler avec des applications favorites</a:t>
                      </a:r>
                      <a:endParaRPr lang="fr-FR" sz="1600" dirty="0">
                        <a:solidFill>
                          <a:schemeClr val="accent2">
                            <a:lumMod val="75000"/>
                          </a:schemeClr>
                        </a:solidFill>
                      </a:endParaRPr>
                    </a:p>
                  </a:txBody>
                  <a:tcPr/>
                </a:tc>
                <a:extLst>
                  <a:ext uri="{0D108BD9-81ED-4DB2-BD59-A6C34878D82A}">
                    <a16:rowId xmlns:a16="http://schemas.microsoft.com/office/drawing/2014/main" val="1599545988"/>
                  </a:ext>
                </a:extLst>
              </a:tr>
              <a:tr h="1435196">
                <a:tc>
                  <a:txBody>
                    <a:bodyPr/>
                    <a:lstStyle/>
                    <a:p>
                      <a:r>
                        <a:rPr lang="fr-CA" sz="1350" b="0" i="0" kern="1200" dirty="0">
                          <a:solidFill>
                            <a:schemeClr val="tx1"/>
                          </a:solidFill>
                          <a:effectLst/>
                          <a:latin typeface="+mn-lt"/>
                          <a:ea typeface="+mn-ea"/>
                          <a:cs typeface="+mn-cs"/>
                        </a:rPr>
                        <a:t>Profitez de la vitesse d’accès prioritaire aux modèles de haute gamme pour des temps de réponse plus rapides.</a:t>
                      </a:r>
                      <a:endParaRPr lang="fr-FR" dirty="0"/>
                    </a:p>
                  </a:txBody>
                  <a:tcPr/>
                </a:tc>
                <a:tc>
                  <a:txBody>
                    <a:bodyPr/>
                    <a:lstStyle/>
                    <a:p>
                      <a:r>
                        <a:rPr lang="fr-CA" sz="1350" b="0" i="0" kern="1200" dirty="0">
                          <a:solidFill>
                            <a:schemeClr val="tx1"/>
                          </a:solidFill>
                          <a:effectLst/>
                          <a:latin typeface="+mn-lt"/>
                          <a:ea typeface="+mn-ea"/>
                          <a:cs typeface="+mn-cs"/>
                        </a:rPr>
                        <a:t>Découvrez les fonctionnalités basées sur l’intelligence artificielle et intégrées à Edge. Grâce à la navigation plus intelligente de Edge, vous pouvez trouver, créer et faire plus que ce que vous n’auriez jamais cru possible.</a:t>
                      </a:r>
                      <a:endParaRPr lang="fr-FR" dirty="0"/>
                    </a:p>
                  </a:txBody>
                  <a:tcPr/>
                </a:tc>
                <a:tc>
                  <a:txBody>
                    <a:bodyPr/>
                    <a:lstStyle/>
                    <a:p>
                      <a:r>
                        <a:rPr lang="fr-CA" sz="1350" b="0" i="0" kern="1200" dirty="0">
                          <a:solidFill>
                            <a:schemeClr val="tx1"/>
                          </a:solidFill>
                          <a:effectLst/>
                          <a:latin typeface="+mn-lt"/>
                          <a:ea typeface="+mn-ea"/>
                          <a:cs typeface="+mn-cs"/>
                        </a:rPr>
                        <a:t>Créez des images uniques plus rapidement avec DALL-E 3 et améliorez les créations avec 100 améliorations quotidiennes à l’aide de Microsoft Designer.</a:t>
                      </a:r>
                      <a:endParaRPr lang="fr-FR" dirty="0"/>
                    </a:p>
                  </a:txBody>
                  <a:tcPr/>
                </a:tc>
                <a:extLst>
                  <a:ext uri="{0D108BD9-81ED-4DB2-BD59-A6C34878D82A}">
                    <a16:rowId xmlns:a16="http://schemas.microsoft.com/office/drawing/2014/main" val="1548523063"/>
                  </a:ext>
                </a:extLst>
              </a:tr>
            </a:tbl>
          </a:graphicData>
        </a:graphic>
      </p:graphicFrame>
    </p:spTree>
    <p:custDataLst>
      <p:tags r:id="rId1"/>
    </p:custDataLst>
    <p:extLst>
      <p:ext uri="{BB962C8B-B14F-4D97-AF65-F5344CB8AC3E}">
        <p14:creationId xmlns:p14="http://schemas.microsoft.com/office/powerpoint/2010/main" val="33505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53AD-2A33-ED08-16D7-E7EE5E674748}"/>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70A4A2BF-07A7-C2CA-5B3C-D4A299025F48}"/>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CAD54C1B-7A72-6DA4-7E14-59139F3F1C50}"/>
              </a:ext>
            </a:extLst>
          </p:cNvPr>
          <p:cNvSpPr>
            <a:spLocks noGrp="1"/>
          </p:cNvSpPr>
          <p:nvPr>
            <p:ph type="title"/>
          </p:nvPr>
        </p:nvSpPr>
        <p:spPr>
          <a:xfrm>
            <a:off x="395124" y="103996"/>
            <a:ext cx="8263890" cy="323165"/>
          </a:xfrm>
        </p:spPr>
        <p:txBody>
          <a:bodyPr>
            <a:normAutofit fontScale="90000"/>
          </a:bodyPr>
          <a:lstStyle/>
          <a:p>
            <a:br>
              <a:rPr lang="en-US" dirty="0"/>
            </a:br>
            <a:endParaRPr lang="en-GB" dirty="0"/>
          </a:p>
        </p:txBody>
      </p:sp>
      <p:sp>
        <p:nvSpPr>
          <p:cNvPr id="4" name="TextBox 3">
            <a:extLst>
              <a:ext uri="{FF2B5EF4-FFF2-40B4-BE49-F238E27FC236}">
                <a16:creationId xmlns:a16="http://schemas.microsoft.com/office/drawing/2014/main" id="{41E7AD49-E4B8-13FE-98D9-0D30A1F8099F}"/>
              </a:ext>
            </a:extLst>
          </p:cNvPr>
          <p:cNvSpPr txBox="1"/>
          <p:nvPr/>
        </p:nvSpPr>
        <p:spPr>
          <a:xfrm>
            <a:off x="573456" y="2571945"/>
            <a:ext cx="8008125" cy="1995418"/>
          </a:xfrm>
          <a:prstGeom prst="rect">
            <a:avLst/>
          </a:prstGeom>
          <a:noFill/>
        </p:spPr>
        <p:txBody>
          <a:bodyPr wrap="square">
            <a:spAutoFit/>
          </a:bodyPr>
          <a:lstStyle/>
          <a:p>
            <a:pPr algn="l">
              <a:spcBef>
                <a:spcPts val="1350"/>
              </a:spcBef>
              <a:buFont typeface="Arial" panose="020B0604020202020204" pitchFamily="34" charset="0"/>
              <a:buChar char="•"/>
            </a:pPr>
            <a:r>
              <a:rPr lang="fr-CA" sz="1400" b="0" i="0" dirty="0">
                <a:solidFill>
                  <a:srgbClr val="1E1E1E"/>
                </a:solidFill>
                <a:effectLst/>
                <a:latin typeface="Segoe UI" panose="020B0502040204020203" pitchFamily="34" charset="0"/>
              </a:rPr>
              <a:t>Vous travaillez sur un projet et vous recherchez une date clé partagée par quelqu’un dans un document dont vous vous souvenez vaguement. Essayez une invite comme cela :</a:t>
            </a:r>
            <a:br>
              <a:rPr lang="fr-CA" sz="1400" b="0" i="0" dirty="0">
                <a:solidFill>
                  <a:srgbClr val="1E1E1E"/>
                </a:solidFill>
                <a:effectLst/>
                <a:latin typeface="Segoe UI" panose="020B0502040204020203" pitchFamily="34" charset="0"/>
              </a:rPr>
            </a:br>
            <a:r>
              <a:rPr lang="fr-CA" sz="1400" b="0" i="1" dirty="0">
                <a:solidFill>
                  <a:srgbClr val="9437FF"/>
                </a:solidFill>
                <a:effectLst/>
                <a:latin typeface="Segoe UI" panose="020B0502040204020203" pitchFamily="34" charset="0"/>
              </a:rPr>
              <a:t>La semaine dernière, une personne a partagé un document qui définissait les dates de livrables clés pour Project X. Quelles étaient ces dates ?</a:t>
            </a:r>
            <a:endParaRPr lang="fr-CA" sz="1400" dirty="0">
              <a:solidFill>
                <a:srgbClr val="9437FF"/>
              </a:solidFill>
              <a:latin typeface="Segoe UI" panose="020B0502040204020203" pitchFamily="34" charset="0"/>
            </a:endParaRPr>
          </a:p>
          <a:p>
            <a:pPr algn="l">
              <a:spcBef>
                <a:spcPts val="1350"/>
              </a:spcBef>
              <a:spcAft>
                <a:spcPts val="2250"/>
              </a:spcAft>
              <a:buFont typeface="Arial" panose="020B0604020202020204" pitchFamily="34" charset="0"/>
              <a:buChar char="•"/>
            </a:pPr>
            <a:r>
              <a:rPr lang="fr-CA" sz="1400" b="0" i="0" dirty="0">
                <a:solidFill>
                  <a:srgbClr val="1E1E1E"/>
                </a:solidFill>
                <a:effectLst/>
                <a:latin typeface="Segoe UI" panose="020B0502040204020203" pitchFamily="34" charset="0"/>
              </a:rPr>
              <a:t>Vous devez vous assurer que vous n’avez pas manqué d’informations importantes de La part de Sam, votre responsable de projet. Essayez une invite comme cela :</a:t>
            </a:r>
            <a:br>
              <a:rPr lang="fr-CA" sz="1400" b="0" i="0" dirty="0">
                <a:solidFill>
                  <a:srgbClr val="1E1E1E"/>
                </a:solidFill>
                <a:effectLst/>
                <a:latin typeface="Segoe UI" panose="020B0502040204020203" pitchFamily="34" charset="0"/>
              </a:rPr>
            </a:br>
            <a:r>
              <a:rPr lang="fr-CA" sz="1400" b="0" i="1" dirty="0">
                <a:solidFill>
                  <a:srgbClr val="9437FF"/>
                </a:solidFill>
                <a:effectLst/>
                <a:latin typeface="Segoe UI" panose="020B0502040204020203" pitchFamily="34" charset="0"/>
              </a:rPr>
              <a:t>Résumez les messages de Sam au cours des deux dernières semaines. Donnez tous les détails importants, tels que les livrables, les dates d’échéance et les éléments d’action pour moi</a:t>
            </a:r>
            <a:endParaRPr lang="fr-CA" sz="1400" b="0" i="0" dirty="0">
              <a:solidFill>
                <a:srgbClr val="9437FF"/>
              </a:solidFill>
              <a:effectLst/>
              <a:latin typeface="Segoe UI" panose="020B0502040204020203" pitchFamily="34" charset="0"/>
            </a:endParaRPr>
          </a:p>
        </p:txBody>
      </p:sp>
      <p:pic>
        <p:nvPicPr>
          <p:cNvPr id="6" name="object 27">
            <a:extLst>
              <a:ext uri="{FF2B5EF4-FFF2-40B4-BE49-F238E27FC236}">
                <a16:creationId xmlns:a16="http://schemas.microsoft.com/office/drawing/2014/main" id="{3E67EB11-49BA-A1F7-1E9C-CC1455C3B3B3}"/>
              </a:ext>
            </a:extLst>
          </p:cNvPr>
          <p:cNvPicPr/>
          <p:nvPr/>
        </p:nvPicPr>
        <p:blipFill>
          <a:blip r:embed="rId5" cstate="print"/>
          <a:stretch>
            <a:fillRect/>
          </a:stretch>
        </p:blipFill>
        <p:spPr>
          <a:xfrm>
            <a:off x="8219074" y="-21975"/>
            <a:ext cx="879881" cy="898273"/>
          </a:xfrm>
          <a:prstGeom prst="rect">
            <a:avLst/>
          </a:prstGeom>
        </p:spPr>
      </p:pic>
      <p:sp>
        <p:nvSpPr>
          <p:cNvPr id="8" name="Autre processus 5">
            <a:extLst>
              <a:ext uri="{FF2B5EF4-FFF2-40B4-BE49-F238E27FC236}">
                <a16:creationId xmlns:a16="http://schemas.microsoft.com/office/drawing/2014/main" id="{80D02419-0C60-DC6D-3FB5-CC97D657C9B9}"/>
              </a:ext>
            </a:extLst>
          </p:cNvPr>
          <p:cNvSpPr/>
          <p:nvPr/>
        </p:nvSpPr>
        <p:spPr>
          <a:xfrm>
            <a:off x="435347" y="660463"/>
            <a:ext cx="8008125" cy="1214057"/>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7030A0"/>
                </a:solidFill>
                <a:effectLst/>
                <a:highlight>
                  <a:srgbClr val="FFFFFF"/>
                </a:highlight>
                <a:latin typeface="Segoe UI" panose="020B0502040204020203" pitchFamily="34" charset="0"/>
              </a:rPr>
              <a:t>Obtenir des résumés et vous rattraper rapidement</a:t>
            </a:r>
            <a:r>
              <a:rPr lang="fr-CA" sz="1600" i="0" u="none" strike="noStrike" dirty="0">
                <a:solidFill>
                  <a:srgbClr val="7030A0"/>
                </a:solidFill>
                <a:effectLst/>
                <a:highlight>
                  <a:srgbClr val="FFFFFF"/>
                </a:highlight>
                <a:latin typeface="Segoe UI" panose="020B0502040204020203" pitchFamily="34" charset="0"/>
              </a:rPr>
              <a:t>. </a:t>
            </a:r>
            <a:r>
              <a:rPr lang="fr-CA" sz="1600" i="0" u="none" strike="noStrike" dirty="0">
                <a:solidFill>
                  <a:schemeClr val="tx1"/>
                </a:solidFill>
                <a:effectLst/>
                <a:highlight>
                  <a:srgbClr val="FFFFFF"/>
                </a:highlight>
                <a:latin typeface="Segoe UI" panose="020B0502040204020203" pitchFamily="34" charset="0"/>
              </a:rPr>
              <a:t>Copilot Chat peut rassembler des </a:t>
            </a:r>
            <a:r>
              <a:rPr lang="fr-CA" sz="1600" b="1" i="0" u="none" strike="noStrike" dirty="0">
                <a:solidFill>
                  <a:schemeClr val="tx1"/>
                </a:solidFill>
                <a:effectLst/>
                <a:highlight>
                  <a:srgbClr val="FFFFFF"/>
                </a:highlight>
                <a:latin typeface="Segoe UI" panose="020B0502040204020203" pitchFamily="34" charset="0"/>
              </a:rPr>
              <a:t>résumés rapides de projets, de réunions, d’e-mails, de conversations, etc</a:t>
            </a:r>
            <a:r>
              <a:rPr lang="fr-CA" sz="1600" i="0" u="none" strike="noStrike" dirty="0">
                <a:solidFill>
                  <a:schemeClr val="tx1"/>
                </a:solidFill>
                <a:effectLst/>
                <a:highlight>
                  <a:srgbClr val="FFFFFF"/>
                </a:highlight>
                <a:latin typeface="Segoe UI" panose="020B0502040204020203" pitchFamily="34" charset="0"/>
              </a:rPr>
              <a:t>. Utilisez-le pour savoir ce qui est dû, obtenir les dernières mises à jour d’un projet ou trouver rapidement les communications récentes d’un collègue ou d’un responsable.</a:t>
            </a:r>
            <a:r>
              <a:rPr lang="fr-CA" sz="1600" i="0" u="none" strike="noStrike" dirty="0">
                <a:solidFill>
                  <a:srgbClr val="7030A0"/>
                </a:solidFill>
                <a:effectLst/>
                <a:highlight>
                  <a:srgbClr val="FFFFFF"/>
                </a:highlight>
                <a:latin typeface="Segoe UI" panose="020B0502040204020203" pitchFamily="34" charset="0"/>
              </a:rPr>
              <a:t> </a:t>
            </a:r>
          </a:p>
        </p:txBody>
      </p:sp>
      <p:sp>
        <p:nvSpPr>
          <p:cNvPr id="9" name="Autre processus 13">
            <a:extLst>
              <a:ext uri="{FF2B5EF4-FFF2-40B4-BE49-F238E27FC236}">
                <a16:creationId xmlns:a16="http://schemas.microsoft.com/office/drawing/2014/main" id="{124B41E1-8082-4C7A-BFF8-390EE61DCA47}"/>
              </a:ext>
            </a:extLst>
          </p:cNvPr>
          <p:cNvSpPr/>
          <p:nvPr/>
        </p:nvSpPr>
        <p:spPr>
          <a:xfrm rot="21131796">
            <a:off x="246783" y="2158889"/>
            <a:ext cx="1218234" cy="431272"/>
          </a:xfrm>
          <a:prstGeom prst="flowChartAlternateProcess">
            <a:avLst/>
          </a:prstGeom>
          <a:ln>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rgbClr val="9437FF"/>
                </a:solidFill>
              </a:rPr>
              <a:t>Exercice</a:t>
            </a:r>
          </a:p>
        </p:txBody>
      </p:sp>
      <p:sp>
        <p:nvSpPr>
          <p:cNvPr id="11" name="Rectangle: Rounded Corners 10">
            <a:extLst>
              <a:ext uri="{FF2B5EF4-FFF2-40B4-BE49-F238E27FC236}">
                <a16:creationId xmlns:a16="http://schemas.microsoft.com/office/drawing/2014/main" id="{56FFFAB4-314E-277B-A449-C758AAC0991A}"/>
              </a:ext>
            </a:extLst>
          </p:cNvPr>
          <p:cNvSpPr/>
          <p:nvPr/>
        </p:nvSpPr>
        <p:spPr>
          <a:xfrm>
            <a:off x="523870" y="2548130"/>
            <a:ext cx="7905750" cy="2071499"/>
          </a:xfrm>
          <a:prstGeom prst="roundRect">
            <a:avLst/>
          </a:prstGeom>
          <a:noFill/>
          <a:ln>
            <a:solidFill>
              <a:srgbClr val="943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
            <a:extLst>
              <a:ext uri="{FF2B5EF4-FFF2-40B4-BE49-F238E27FC236}">
                <a16:creationId xmlns:a16="http://schemas.microsoft.com/office/drawing/2014/main" id="{8BFA5698-A384-4AEE-510C-31A3699BDE6A}"/>
              </a:ext>
            </a:extLst>
          </p:cNvPr>
          <p:cNvSpPr txBox="1"/>
          <p:nvPr/>
        </p:nvSpPr>
        <p:spPr>
          <a:xfrm>
            <a:off x="1343723" y="103996"/>
            <a:ext cx="6887980" cy="400110"/>
          </a:xfrm>
          <a:prstGeom prst="rect">
            <a:avLst/>
          </a:prstGeom>
          <a:noFill/>
          <a:ln>
            <a:noFill/>
          </a:ln>
        </p:spPr>
        <p:txBody>
          <a:bodyPr wrap="square" rtlCol="0">
            <a:spAutoFit/>
          </a:bodyPr>
          <a:lstStyle/>
          <a:p>
            <a:pPr algn="ctr">
              <a:defRPr/>
            </a:pPr>
            <a:r>
              <a:rPr lang="fr-CA" sz="2000" b="1" dirty="0">
                <a:ln w="12700">
                  <a:noFill/>
                  <a:prstDash val="solid"/>
                </a:ln>
                <a:solidFill>
                  <a:prstClr val="black"/>
                </a:solidFill>
              </a:rPr>
              <a:t>Créer du contenu à l’aide de Microsoft 365 Copilot Chat</a:t>
            </a:r>
            <a:endParaRPr lang="fr-FR" sz="2000" b="1" dirty="0">
              <a:ln w="12700">
                <a:noFill/>
                <a:prstDash val="solid"/>
              </a:ln>
              <a:solidFill>
                <a:prstClr val="black"/>
              </a:solidFill>
            </a:endParaRPr>
          </a:p>
        </p:txBody>
      </p:sp>
      <p:sp>
        <p:nvSpPr>
          <p:cNvPr id="5" name="Autre processus 2">
            <a:extLst>
              <a:ext uri="{FF2B5EF4-FFF2-40B4-BE49-F238E27FC236}">
                <a16:creationId xmlns:a16="http://schemas.microsoft.com/office/drawing/2014/main" id="{1B0D803D-8EB0-944D-31A2-D000EE99CD69}"/>
              </a:ext>
            </a:extLst>
          </p:cNvPr>
          <p:cNvSpPr/>
          <p:nvPr/>
        </p:nvSpPr>
        <p:spPr>
          <a:xfrm rot="20320347">
            <a:off x="-59435" y="16571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174795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8EF4-410B-53E2-027E-B1483BD18A76}"/>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71EDA2EF-3019-3407-9449-7C5867E41FC8}"/>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82B2CAB5-064B-DCB3-4248-7138B5EA3746}"/>
              </a:ext>
            </a:extLst>
          </p:cNvPr>
          <p:cNvSpPr>
            <a:spLocks noGrp="1"/>
          </p:cNvSpPr>
          <p:nvPr>
            <p:ph type="title"/>
          </p:nvPr>
        </p:nvSpPr>
        <p:spPr>
          <a:xfrm>
            <a:off x="395124" y="103996"/>
            <a:ext cx="8263890" cy="323165"/>
          </a:xfrm>
        </p:spPr>
        <p:txBody>
          <a:bodyPr>
            <a:normAutofit fontScale="90000"/>
          </a:bodyPr>
          <a:lstStyle/>
          <a:p>
            <a:br>
              <a:rPr lang="en-US" dirty="0"/>
            </a:br>
            <a:endParaRPr lang="en-GB" dirty="0"/>
          </a:p>
        </p:txBody>
      </p:sp>
      <p:pic>
        <p:nvPicPr>
          <p:cNvPr id="6" name="object 27">
            <a:extLst>
              <a:ext uri="{FF2B5EF4-FFF2-40B4-BE49-F238E27FC236}">
                <a16:creationId xmlns:a16="http://schemas.microsoft.com/office/drawing/2014/main" id="{A105C754-19E1-B9C5-4FD2-E3E0448D0F15}"/>
              </a:ext>
            </a:extLst>
          </p:cNvPr>
          <p:cNvPicPr/>
          <p:nvPr/>
        </p:nvPicPr>
        <p:blipFill>
          <a:blip r:embed="rId5" cstate="print"/>
          <a:stretch>
            <a:fillRect/>
          </a:stretch>
        </p:blipFill>
        <p:spPr>
          <a:xfrm>
            <a:off x="8219074" y="-21975"/>
            <a:ext cx="879881" cy="898273"/>
          </a:xfrm>
          <a:prstGeom prst="rect">
            <a:avLst/>
          </a:prstGeom>
        </p:spPr>
      </p:pic>
      <p:sp>
        <p:nvSpPr>
          <p:cNvPr id="8" name="Autre processus 5">
            <a:extLst>
              <a:ext uri="{FF2B5EF4-FFF2-40B4-BE49-F238E27FC236}">
                <a16:creationId xmlns:a16="http://schemas.microsoft.com/office/drawing/2014/main" id="{EF95BEEF-9CB5-2C0D-4940-A001BF29A699}"/>
              </a:ext>
            </a:extLst>
          </p:cNvPr>
          <p:cNvSpPr/>
          <p:nvPr/>
        </p:nvSpPr>
        <p:spPr>
          <a:xfrm>
            <a:off x="435347" y="660464"/>
            <a:ext cx="8008125" cy="925882"/>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7030A0"/>
                </a:solidFill>
                <a:effectLst/>
                <a:highlight>
                  <a:srgbClr val="FFFFFF"/>
                </a:highlight>
                <a:latin typeface="Segoe UI" panose="020B0502040204020203" pitchFamily="34" charset="0"/>
              </a:rPr>
              <a:t>Microsoft 365 Copilot Chat vous permet de brainstormer des idées </a:t>
            </a:r>
            <a:r>
              <a:rPr lang="fr-CA" sz="1600" i="0" u="none" strike="noStrike" dirty="0">
                <a:solidFill>
                  <a:schemeClr val="tx1"/>
                </a:solidFill>
                <a:effectLst/>
                <a:highlight>
                  <a:srgbClr val="FFFFFF"/>
                </a:highlight>
                <a:latin typeface="Segoe UI" panose="020B0502040204020203" pitchFamily="34" charset="0"/>
              </a:rPr>
              <a:t>et de rédiger de nouveaux contenus en fonction d’une table de montage séquentiel, d’un script, d’un ordre du jour ou d’un résumé exécutif. </a:t>
            </a:r>
          </a:p>
        </p:txBody>
      </p:sp>
      <p:sp>
        <p:nvSpPr>
          <p:cNvPr id="10" name="ZoneTexte 1">
            <a:extLst>
              <a:ext uri="{FF2B5EF4-FFF2-40B4-BE49-F238E27FC236}">
                <a16:creationId xmlns:a16="http://schemas.microsoft.com/office/drawing/2014/main" id="{5FD6997A-0021-25E5-10A9-19F3FBBAB178}"/>
              </a:ext>
            </a:extLst>
          </p:cNvPr>
          <p:cNvSpPr txBox="1"/>
          <p:nvPr/>
        </p:nvSpPr>
        <p:spPr>
          <a:xfrm>
            <a:off x="1403622" y="139512"/>
            <a:ext cx="6887980" cy="400110"/>
          </a:xfrm>
          <a:prstGeom prst="rect">
            <a:avLst/>
          </a:prstGeom>
          <a:noFill/>
          <a:ln>
            <a:noFill/>
          </a:ln>
        </p:spPr>
        <p:txBody>
          <a:bodyPr wrap="square" rtlCol="0">
            <a:spAutoFit/>
          </a:bodyPr>
          <a:lstStyle/>
          <a:p>
            <a:pPr algn="ctr">
              <a:defRPr/>
            </a:pPr>
            <a:r>
              <a:rPr lang="fr-CA" sz="2000" b="1" dirty="0">
                <a:ln w="12700">
                  <a:noFill/>
                  <a:prstDash val="solid"/>
                </a:ln>
                <a:solidFill>
                  <a:prstClr val="black"/>
                </a:solidFill>
              </a:rPr>
              <a:t>Créer du contenu à l’aide de Microsoft 365 Copilot Chat</a:t>
            </a:r>
            <a:endParaRPr lang="fr-FR" sz="2000" b="1" dirty="0">
              <a:ln w="12700">
                <a:noFill/>
                <a:prstDash val="solid"/>
              </a:ln>
              <a:solidFill>
                <a:prstClr val="black"/>
              </a:solidFill>
            </a:endParaRPr>
          </a:p>
        </p:txBody>
      </p:sp>
      <p:sp>
        <p:nvSpPr>
          <p:cNvPr id="12" name="Autre processus 5">
            <a:extLst>
              <a:ext uri="{FF2B5EF4-FFF2-40B4-BE49-F238E27FC236}">
                <a16:creationId xmlns:a16="http://schemas.microsoft.com/office/drawing/2014/main" id="{F1767BFC-C829-6777-71BD-B8B9AF0A7F72}"/>
              </a:ext>
            </a:extLst>
          </p:cNvPr>
          <p:cNvSpPr/>
          <p:nvPr/>
        </p:nvSpPr>
        <p:spPr>
          <a:xfrm>
            <a:off x="418412" y="1765354"/>
            <a:ext cx="8025060" cy="1337679"/>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7030A0"/>
                </a:solidFill>
                <a:effectLst/>
                <a:highlight>
                  <a:srgbClr val="FFFFFF"/>
                </a:highlight>
                <a:latin typeface="Segoe UI" panose="020B0502040204020203" pitchFamily="34" charset="0"/>
              </a:rPr>
              <a:t>Microsoft 365 Copilot Chat fournit des informations rapides, pertinentes et actuelles dans un format conversationnel.</a:t>
            </a:r>
          </a:p>
          <a:p>
            <a:r>
              <a:rPr lang="fr-CA" sz="1600" i="0" u="none" strike="noStrike" dirty="0">
                <a:solidFill>
                  <a:srgbClr val="7030A0"/>
                </a:solidFill>
                <a:effectLst/>
                <a:highlight>
                  <a:srgbClr val="FFFFFF"/>
                </a:highlight>
                <a:latin typeface="Segoe UI" panose="020B0502040204020203" pitchFamily="34" charset="0"/>
              </a:rPr>
              <a:t>Vous pouvez posez des questions sur des fichiers spécifiques, des messages ou des informations générales. Choisissez le </a:t>
            </a:r>
            <a:r>
              <a:rPr lang="fr-CA" sz="1600" b="1" i="0" u="none" strike="noStrike" dirty="0">
                <a:solidFill>
                  <a:srgbClr val="7030A0"/>
                </a:solidFill>
                <a:effectLst/>
                <a:highlight>
                  <a:srgbClr val="FFFFFF"/>
                </a:highlight>
                <a:latin typeface="Segoe UI" panose="020B0502040204020203" pitchFamily="34" charset="0"/>
              </a:rPr>
              <a:t>mode de travail</a:t>
            </a:r>
            <a:r>
              <a:rPr lang="fr-CA" sz="1600" i="0" u="none" strike="noStrike" dirty="0">
                <a:solidFill>
                  <a:srgbClr val="7030A0"/>
                </a:solidFill>
                <a:effectLst/>
                <a:highlight>
                  <a:srgbClr val="FFFFFF"/>
                </a:highlight>
                <a:latin typeface="Segoe UI" panose="020B0502040204020203" pitchFamily="34" charset="0"/>
              </a:rPr>
              <a:t> pour les données d’entreprise ou le </a:t>
            </a:r>
            <a:r>
              <a:rPr lang="fr-CA" sz="1600" b="1" i="0" u="none" strike="noStrike" dirty="0">
                <a:solidFill>
                  <a:srgbClr val="7030A0"/>
                </a:solidFill>
                <a:effectLst/>
                <a:highlight>
                  <a:srgbClr val="FFFFFF"/>
                </a:highlight>
                <a:latin typeface="Segoe UI" panose="020B0502040204020203" pitchFamily="34" charset="0"/>
              </a:rPr>
              <a:t>mode web</a:t>
            </a:r>
            <a:r>
              <a:rPr lang="fr-CA" sz="1600" i="0" u="none" strike="noStrike" dirty="0">
                <a:solidFill>
                  <a:srgbClr val="7030A0"/>
                </a:solidFill>
                <a:effectLst/>
                <a:highlight>
                  <a:srgbClr val="FFFFFF"/>
                </a:highlight>
                <a:latin typeface="Segoe UI" panose="020B0502040204020203" pitchFamily="34" charset="0"/>
              </a:rPr>
              <a:t> pour les recherches sur Internet plus larges.</a:t>
            </a:r>
            <a:endParaRPr lang="fr-CA" sz="1600" i="0" u="none" strike="noStrike" dirty="0">
              <a:solidFill>
                <a:schemeClr val="tx1"/>
              </a:solidFill>
              <a:effectLst/>
              <a:highlight>
                <a:srgbClr val="FFFFFF"/>
              </a:highlight>
              <a:latin typeface="Segoe UI" panose="020B0502040204020203" pitchFamily="34" charset="0"/>
            </a:endParaRPr>
          </a:p>
        </p:txBody>
      </p:sp>
      <p:sp>
        <p:nvSpPr>
          <p:cNvPr id="16" name="TextBox 15">
            <a:extLst>
              <a:ext uri="{FF2B5EF4-FFF2-40B4-BE49-F238E27FC236}">
                <a16:creationId xmlns:a16="http://schemas.microsoft.com/office/drawing/2014/main" id="{3B56C9D4-2A43-8F78-643F-78518BF3FCCB}"/>
              </a:ext>
            </a:extLst>
          </p:cNvPr>
          <p:cNvSpPr txBox="1"/>
          <p:nvPr/>
        </p:nvSpPr>
        <p:spPr>
          <a:xfrm>
            <a:off x="2622522" y="3337024"/>
            <a:ext cx="5794663" cy="1323439"/>
          </a:xfrm>
          <a:prstGeom prst="rect">
            <a:avLst/>
          </a:prstGeom>
          <a:noFill/>
          <a:ln>
            <a:solidFill>
              <a:srgbClr val="9437FF"/>
            </a:solidFill>
          </a:ln>
        </p:spPr>
        <p:txBody>
          <a:bodyPr wrap="square">
            <a:spAutoFit/>
          </a:bodyPr>
          <a:lstStyle/>
          <a:p>
            <a:r>
              <a:rPr lang="fr-CA" sz="1600" dirty="0">
                <a:solidFill>
                  <a:srgbClr val="9437FF"/>
                </a:solidFill>
              </a:rPr>
              <a:t>Il combine la puissance de l’intelligence artificielle à vos données et applications de travail pour vous aider à libérer la créativité, à améliorer la productivité, à simplifier la collaboration et à améliorer vos compétences professionnelles grâce à une expérience de conversation avancée. </a:t>
            </a:r>
          </a:p>
        </p:txBody>
      </p:sp>
      <p:sp>
        <p:nvSpPr>
          <p:cNvPr id="17" name="Arrow: Right 16">
            <a:extLst>
              <a:ext uri="{FF2B5EF4-FFF2-40B4-BE49-F238E27FC236}">
                <a16:creationId xmlns:a16="http://schemas.microsoft.com/office/drawing/2014/main" id="{20B09C5C-6AC0-C83A-0415-584B28613DB1}"/>
              </a:ext>
            </a:extLst>
          </p:cNvPr>
          <p:cNvSpPr/>
          <p:nvPr/>
        </p:nvSpPr>
        <p:spPr>
          <a:xfrm>
            <a:off x="1767004" y="3610286"/>
            <a:ext cx="855518" cy="685800"/>
          </a:xfrm>
          <a:prstGeom prst="rightArrow">
            <a:avLst/>
          </a:prstGeom>
          <a:noFill/>
          <a:ln>
            <a:solidFill>
              <a:srgbClr val="943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9" name="Picture 18">
            <a:extLst>
              <a:ext uri="{FF2B5EF4-FFF2-40B4-BE49-F238E27FC236}">
                <a16:creationId xmlns:a16="http://schemas.microsoft.com/office/drawing/2014/main" id="{D57FB931-16F8-F030-7CDB-08088B7DAE22}"/>
              </a:ext>
            </a:extLst>
          </p:cNvPr>
          <p:cNvPicPr>
            <a:picLocks noChangeAspect="1"/>
          </p:cNvPicPr>
          <p:nvPr/>
        </p:nvPicPr>
        <p:blipFill>
          <a:blip r:embed="rId6"/>
          <a:stretch>
            <a:fillRect/>
          </a:stretch>
        </p:blipFill>
        <p:spPr>
          <a:xfrm>
            <a:off x="534874" y="3282041"/>
            <a:ext cx="1437569" cy="16188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Autre processus 2">
            <a:extLst>
              <a:ext uri="{FF2B5EF4-FFF2-40B4-BE49-F238E27FC236}">
                <a16:creationId xmlns:a16="http://schemas.microsoft.com/office/drawing/2014/main" id="{76123C08-4FC9-7845-C8A3-72706EBF5083}"/>
              </a:ext>
            </a:extLst>
          </p:cNvPr>
          <p:cNvSpPr/>
          <p:nvPr/>
        </p:nvSpPr>
        <p:spPr>
          <a:xfrm rot="19827497">
            <a:off x="-82779" y="29162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3</a:t>
            </a:r>
          </a:p>
        </p:txBody>
      </p:sp>
    </p:spTree>
    <p:custDataLst>
      <p:tags r:id="rId1"/>
    </p:custDataLst>
    <p:extLst>
      <p:ext uri="{BB962C8B-B14F-4D97-AF65-F5344CB8AC3E}">
        <p14:creationId xmlns:p14="http://schemas.microsoft.com/office/powerpoint/2010/main" val="21947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803FC-CEAC-0F79-3C28-A5537A36302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63A8248-FFBA-85EB-CB75-55936EA6B462}"/>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3E530051-3884-7689-7AE7-5E5F3F73731C}"/>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38159" y="90613"/>
            <a:ext cx="2619489" cy="2234133"/>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E87287AD-84AF-3823-8C88-773E2B0D6B6C}"/>
              </a:ext>
            </a:extLst>
          </p:cNvPr>
          <p:cNvSpPr/>
          <p:nvPr/>
        </p:nvSpPr>
        <p:spPr>
          <a:xfrm>
            <a:off x="-580974" y="0"/>
            <a:ext cx="5897029" cy="3816429"/>
          </a:xfrm>
          <a:prstGeom prst="rect">
            <a:avLst/>
          </a:prstGeom>
          <a:noFill/>
        </p:spPr>
        <p:txBody>
          <a:bodyPr wrap="square" lIns="91440" tIns="45720" rIns="91440" bIns="45720">
            <a:spAutoFit/>
          </a:bodyPr>
          <a:lstStyle/>
          <a:p>
            <a:pPr algn="ctr"/>
            <a:r>
              <a:rPr kumimoji="0" lang="fr-CA" sz="6600" b="1" i="0" u="none" strike="noStrike" kern="1200" normalizeH="0" baseline="0" noProof="0" dirty="0">
                <a:ln w="12700">
                  <a:solidFill>
                    <a:schemeClr val="tx1"/>
                  </a:solidFill>
                  <a:prstDash val="solid"/>
                </a:ln>
                <a:solidFill>
                  <a:srgbClr val="6F7AFE"/>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6600" b="1" i="1" u="none" strike="noStrike" kern="1200" normalizeH="0" baseline="0" noProof="0" dirty="0">
                <a:ln w="12700">
                  <a:solidFill>
                    <a:schemeClr val="tx1"/>
                  </a:solidFill>
                  <a:prstDash val="solid"/>
                </a:ln>
                <a:solidFill>
                  <a:srgbClr val="6F7AFE"/>
                </a:solidFill>
                <a:effectLst/>
                <a:uLnTx/>
                <a:uFillTx/>
                <a:latin typeface="Arial"/>
                <a:ea typeface="+mj-ea"/>
                <a:cs typeface="+mj-cs"/>
              </a:rPr>
              <a:t> </a:t>
            </a:r>
          </a:p>
          <a:p>
            <a:pPr algn="ctr"/>
            <a:r>
              <a:rPr lang="fr-CA" sz="4400" b="1" i="1" dirty="0">
                <a:ln w="12700">
                  <a:solidFill>
                    <a:schemeClr val="tx1"/>
                  </a:solidFill>
                  <a:prstDash val="solid"/>
                </a:ln>
                <a:solidFill>
                  <a:srgbClr val="6F7AFE"/>
                </a:solidFill>
                <a:latin typeface="Arial"/>
                <a:ea typeface="+mj-ea"/>
                <a:cs typeface="+mj-cs"/>
              </a:rPr>
              <a:t>dans </a:t>
            </a:r>
          </a:p>
          <a:p>
            <a:pPr algn="ctr"/>
            <a:r>
              <a:rPr lang="fr-CA" sz="6600" b="1" dirty="0">
                <a:ln w="12700">
                  <a:solidFill>
                    <a:schemeClr val="tx1"/>
                  </a:solidFill>
                  <a:prstDash val="solid"/>
                </a:ln>
                <a:solidFill>
                  <a:srgbClr val="6F7AFE"/>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Teams</a:t>
            </a:r>
            <a:endParaRPr lang="fr-FR" sz="6600" b="1" dirty="0">
              <a:ln w="12700">
                <a:solidFill>
                  <a:schemeClr val="tx1"/>
                </a:solidFill>
                <a:prstDash val="solid"/>
              </a:ln>
              <a:solidFill>
                <a:srgbClr val="6F7AFE"/>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endParaRPr>
          </a:p>
        </p:txBody>
      </p:sp>
      <p:sp>
        <p:nvSpPr>
          <p:cNvPr id="6" name="Rectangle 5">
            <a:extLst>
              <a:ext uri="{FF2B5EF4-FFF2-40B4-BE49-F238E27FC236}">
                <a16:creationId xmlns:a16="http://schemas.microsoft.com/office/drawing/2014/main" id="{58C06F01-3ED6-7001-6FE9-74888B991246}"/>
              </a:ext>
            </a:extLst>
          </p:cNvPr>
          <p:cNvSpPr/>
          <p:nvPr/>
        </p:nvSpPr>
        <p:spPr>
          <a:xfrm>
            <a:off x="4889715" y="1790054"/>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608B9D8-0E1C-CD67-E4DE-CAB8E64350A4}"/>
              </a:ext>
            </a:extLst>
          </p:cNvPr>
          <p:cNvSpPr/>
          <p:nvPr/>
        </p:nvSpPr>
        <p:spPr>
          <a:xfrm rot="14530439">
            <a:off x="5052447" y="1538467"/>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F84E367-D1F8-E5CD-9FFF-496E2F797AF4}"/>
              </a:ext>
            </a:extLst>
          </p:cNvPr>
          <p:cNvSpPr/>
          <p:nvPr/>
        </p:nvSpPr>
        <p:spPr>
          <a:xfrm rot="10800000">
            <a:off x="4868843" y="3430616"/>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B468010-5FE0-07EA-551E-70DA4839564A}"/>
              </a:ext>
            </a:extLst>
          </p:cNvPr>
          <p:cNvSpPr/>
          <p:nvPr/>
        </p:nvSpPr>
        <p:spPr>
          <a:xfrm rot="7466216">
            <a:off x="4995382" y="3602341"/>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173D0E9-2ADF-A04A-F0F0-27B7D24603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9045" y="1739413"/>
            <a:ext cx="3971790" cy="2234132"/>
          </a:xfrm>
          <a:prstGeom prst="rect">
            <a:avLst/>
          </a:prstGeom>
        </p:spPr>
      </p:pic>
    </p:spTree>
    <p:custDataLst>
      <p:tags r:id="rId1"/>
    </p:custDataLst>
    <p:extLst>
      <p:ext uri="{BB962C8B-B14F-4D97-AF65-F5344CB8AC3E}">
        <p14:creationId xmlns:p14="http://schemas.microsoft.com/office/powerpoint/2010/main" val="306367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C55A5-42D4-B551-3F9B-BA13E0FFC0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CA7640C-5389-2A02-3F1A-605428B5C3B0}"/>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0A657E48-E170-A71C-0ED1-8CB4A9E82DE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9000081D-524D-9C4F-E93C-12CFD4905767}"/>
              </a:ext>
            </a:extLst>
          </p:cNvPr>
          <p:cNvSpPr txBox="1"/>
          <p:nvPr/>
        </p:nvSpPr>
        <p:spPr>
          <a:xfrm>
            <a:off x="1356556" y="-38067"/>
            <a:ext cx="6655632" cy="954107"/>
          </a:xfrm>
          <a:prstGeom prst="rect">
            <a:avLst/>
          </a:prstGeom>
          <a:noFill/>
          <a:ln>
            <a:noFill/>
          </a:ln>
        </p:spPr>
        <p:txBody>
          <a:bodyPr wrap="square" rtlCol="0">
            <a:spAutoFit/>
          </a:bodyPr>
          <a:lstStyle/>
          <a:p>
            <a:pPr algn="ctr">
              <a:defRPr/>
            </a:pPr>
            <a:r>
              <a:rPr lang="fr-FR" sz="2800" b="1" dirty="0">
                <a:ln w="12700">
                  <a:noFill/>
                  <a:prstDash val="solid"/>
                </a:ln>
                <a:latin typeface="+mj-lt"/>
              </a:rPr>
              <a:t>Microsoft </a:t>
            </a:r>
            <a:r>
              <a:rPr lang="fr-FR" sz="2800" b="1" dirty="0" err="1">
                <a:ln w="12700">
                  <a:noFill/>
                  <a:prstDash val="solid"/>
                </a:ln>
                <a:latin typeface="+mj-lt"/>
              </a:rPr>
              <a:t>Copilot</a:t>
            </a:r>
            <a:r>
              <a:rPr lang="fr-FR" sz="2800" b="1" dirty="0">
                <a:ln w="12700">
                  <a:noFill/>
                  <a:prstDash val="solid"/>
                </a:ln>
                <a:latin typeface="+mj-lt"/>
              </a:rPr>
              <a:t> travaille à vos côtés dans Teams</a:t>
            </a:r>
          </a:p>
        </p:txBody>
      </p:sp>
      <p:pic>
        <p:nvPicPr>
          <p:cNvPr id="6" name="Image 5">
            <a:extLst>
              <a:ext uri="{FF2B5EF4-FFF2-40B4-BE49-F238E27FC236}">
                <a16:creationId xmlns:a16="http://schemas.microsoft.com/office/drawing/2014/main" id="{68597F81-5D66-E3B2-C3BE-F48CA116CF78}"/>
              </a:ext>
            </a:extLst>
          </p:cNvPr>
          <p:cNvPicPr>
            <a:picLocks noChangeAspect="1"/>
          </p:cNvPicPr>
          <p:nvPr/>
        </p:nvPicPr>
        <p:blipFill>
          <a:blip r:embed="rId7" cstate="print">
            <a:extLst>
              <a:ext uri="{28A0092B-C50C-407E-A947-70E740481C1C}">
                <a14:useLocalDpi xmlns:a14="http://schemas.microsoft.com/office/drawing/2010/main" val="0"/>
              </a:ext>
            </a:extLst>
          </a:blip>
          <a:srcRect r="46331"/>
          <a:stretch/>
        </p:blipFill>
        <p:spPr>
          <a:xfrm>
            <a:off x="4433779" y="1567590"/>
            <a:ext cx="2592400" cy="12110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Autre processus 7">
            <a:extLst>
              <a:ext uri="{FF2B5EF4-FFF2-40B4-BE49-F238E27FC236}">
                <a16:creationId xmlns:a16="http://schemas.microsoft.com/office/drawing/2014/main" id="{00D25AF2-F9BD-6FA0-714B-3CA055F46E65}"/>
              </a:ext>
            </a:extLst>
          </p:cNvPr>
          <p:cNvSpPr/>
          <p:nvPr/>
        </p:nvSpPr>
        <p:spPr>
          <a:xfrm>
            <a:off x="322577" y="1559115"/>
            <a:ext cx="3609343" cy="1211004"/>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9437FF"/>
                </a:solidFill>
                <a:effectLst/>
                <a:highlight>
                  <a:srgbClr val="FFFFFF"/>
                </a:highlight>
                <a:latin typeface="Segoe UI" panose="020B0502040204020203" pitchFamily="34" charset="0"/>
              </a:rPr>
              <a:t>Tenez des réunions plus efficaces </a:t>
            </a:r>
            <a:r>
              <a:rPr lang="fr-CA" sz="1400" i="0" u="none" strike="noStrike" dirty="0">
                <a:solidFill>
                  <a:schemeClr val="tx1"/>
                </a:solidFill>
                <a:effectLst/>
                <a:highlight>
                  <a:srgbClr val="FFFFFF"/>
                </a:highlight>
                <a:latin typeface="Segoe UI" panose="020B0502040204020203" pitchFamily="34" charset="0"/>
              </a:rPr>
              <a:t>Résumez les points de discussion clés et suggérer des éléments d’action, le tout en temps réel pendant une réunion. </a:t>
            </a:r>
          </a:p>
        </p:txBody>
      </p:sp>
      <p:sp>
        <p:nvSpPr>
          <p:cNvPr id="11" name="Autre processus 10">
            <a:extLst>
              <a:ext uri="{FF2B5EF4-FFF2-40B4-BE49-F238E27FC236}">
                <a16:creationId xmlns:a16="http://schemas.microsoft.com/office/drawing/2014/main" id="{52E3A62E-F73C-B465-D5FC-CFFD6957EC8A}"/>
              </a:ext>
            </a:extLst>
          </p:cNvPr>
          <p:cNvSpPr/>
          <p:nvPr/>
        </p:nvSpPr>
        <p:spPr>
          <a:xfrm>
            <a:off x="301241" y="3314698"/>
            <a:ext cx="3609343" cy="1244515"/>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9437FF"/>
                </a:solidFill>
                <a:effectLst/>
                <a:highlight>
                  <a:srgbClr val="FFFFFF"/>
                </a:highlight>
                <a:latin typeface="Segoe UI" panose="020B0502040204020203" pitchFamily="34" charset="0"/>
              </a:rPr>
              <a:t>Rattrapez les conversations</a:t>
            </a:r>
          </a:p>
          <a:p>
            <a:r>
              <a:rPr lang="fr-CA" sz="1400" i="0" u="none" strike="noStrike" dirty="0">
                <a:solidFill>
                  <a:schemeClr val="tx1"/>
                </a:solidFill>
                <a:effectLst/>
                <a:highlight>
                  <a:srgbClr val="FFFFFF"/>
                </a:highlight>
                <a:latin typeface="Segoe UI" panose="020B0502040204020203" pitchFamily="34" charset="0"/>
              </a:rPr>
              <a:t>Tirez le meilleur parti des conversations en examinant rapidement les points principaux, les éléments d’action et les décisions.</a:t>
            </a:r>
          </a:p>
        </p:txBody>
      </p:sp>
      <p:sp>
        <p:nvSpPr>
          <p:cNvPr id="12" name="Autre processus 11">
            <a:extLst>
              <a:ext uri="{FF2B5EF4-FFF2-40B4-BE49-F238E27FC236}">
                <a16:creationId xmlns:a16="http://schemas.microsoft.com/office/drawing/2014/main" id="{EDDA70CB-E8AB-88C2-2696-FE0D82FA27E2}"/>
              </a:ext>
            </a:extLst>
          </p:cNvPr>
          <p:cNvSpPr/>
          <p:nvPr/>
        </p:nvSpPr>
        <p:spPr>
          <a:xfrm>
            <a:off x="4075100" y="3314699"/>
            <a:ext cx="4830359" cy="1244515"/>
          </a:xfrm>
          <a:prstGeom prst="flowChartAlternateProcess">
            <a:avLst/>
          </a:prstGeom>
          <a:ln w="317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dirty="0">
                <a:solidFill>
                  <a:srgbClr val="9437FF"/>
                </a:solidFill>
                <a:effectLst/>
                <a:latin typeface="Segoe UI" panose="020B0502040204020203" pitchFamily="34" charset="0"/>
                <a:cs typeface="Segoe UI" panose="020B0502040204020203" pitchFamily="34" charset="0"/>
              </a:rPr>
              <a:t>Rassemblez tous les éléments dans Teams </a:t>
            </a:r>
          </a:p>
          <a:p>
            <a:r>
              <a:rPr lang="fr-CA" sz="1400" i="0" dirty="0">
                <a:solidFill>
                  <a:schemeClr val="tx1"/>
                </a:solidFill>
                <a:effectLst/>
                <a:latin typeface="Segoe UI" panose="020B0502040204020203" pitchFamily="34" charset="0"/>
                <a:cs typeface="Segoe UI" panose="020B0502040204020203" pitchFamily="34" charset="0"/>
              </a:rPr>
              <a:t>Recherchez et utilisez des informations contenues dans des documents, des présentations, des e-mails, des invitations au calendrier, des notes, et des contacts.</a:t>
            </a:r>
          </a:p>
        </p:txBody>
      </p:sp>
      <p:sp>
        <p:nvSpPr>
          <p:cNvPr id="4" name="Autre processus 3">
            <a:extLst>
              <a:ext uri="{FF2B5EF4-FFF2-40B4-BE49-F238E27FC236}">
                <a16:creationId xmlns:a16="http://schemas.microsoft.com/office/drawing/2014/main" id="{178865B6-1659-F67B-3158-19521DD0623B}"/>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4</a:t>
            </a:r>
          </a:p>
        </p:txBody>
      </p:sp>
      <p:pic>
        <p:nvPicPr>
          <p:cNvPr id="9" name="Image 5">
            <a:extLst>
              <a:ext uri="{FF2B5EF4-FFF2-40B4-BE49-F238E27FC236}">
                <a16:creationId xmlns:a16="http://schemas.microsoft.com/office/drawing/2014/main" id="{F8084E1F-4C65-8EC8-D997-B454F2EF8B54}"/>
              </a:ext>
            </a:extLst>
          </p:cNvPr>
          <p:cNvPicPr>
            <a:picLocks noChangeAspect="1"/>
          </p:cNvPicPr>
          <p:nvPr/>
        </p:nvPicPr>
        <p:blipFill>
          <a:blip r:embed="rId7" cstate="print">
            <a:extLst>
              <a:ext uri="{28A0092B-C50C-407E-A947-70E740481C1C}">
                <a14:useLocalDpi xmlns:a14="http://schemas.microsoft.com/office/drawing/2010/main" val="0"/>
              </a:ext>
            </a:extLst>
          </a:blip>
          <a:srcRect l="73675"/>
          <a:stretch/>
        </p:blipFill>
        <p:spPr>
          <a:xfrm>
            <a:off x="7089086" y="1567589"/>
            <a:ext cx="1271604" cy="12110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 2">
            <a:extLst>
              <a:ext uri="{FF2B5EF4-FFF2-40B4-BE49-F238E27FC236}">
                <a16:creationId xmlns:a16="http://schemas.microsoft.com/office/drawing/2014/main" id="{FD6B04D9-B2B7-31C7-40BA-A5F58323D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384" y="419171"/>
            <a:ext cx="1696192" cy="954108"/>
          </a:xfrm>
          <a:prstGeom prst="rect">
            <a:avLst/>
          </a:prstGeom>
        </p:spPr>
      </p:pic>
    </p:spTree>
    <p:custDataLst>
      <p:tags r:id="rId1"/>
    </p:custDataLst>
    <p:extLst>
      <p:ext uri="{BB962C8B-B14F-4D97-AF65-F5344CB8AC3E}">
        <p14:creationId xmlns:p14="http://schemas.microsoft.com/office/powerpoint/2010/main" val="31481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A97F5001-29D8-7D28-4401-AA66526BBABE}"/>
              </a:ext>
            </a:extLst>
          </p:cNvPr>
          <p:cNvPicPr>
            <a:picLocks noChangeAspect="1"/>
          </p:cNvPicPr>
          <p:nvPr/>
        </p:nvPicPr>
        <p:blipFill rotWithShape="1">
          <a:blip r:embed="rId5">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37CCD8F3-E00D-C278-BF91-0C9B64661DF4}"/>
              </a:ext>
            </a:extLst>
          </p:cNvPr>
          <p:cNvSpPr>
            <a:spLocks noGrp="1"/>
          </p:cNvSpPr>
          <p:nvPr>
            <p:ph type="title"/>
          </p:nvPr>
        </p:nvSpPr>
        <p:spPr>
          <a:xfrm>
            <a:off x="814301" y="83000"/>
            <a:ext cx="7886700" cy="510990"/>
          </a:xfrm>
          <a:noFill/>
          <a:ln>
            <a:noFill/>
          </a:ln>
        </p:spPr>
        <p:txBody>
          <a:bodyPr wrap="square" rtlCol="0">
            <a:spAutoFit/>
          </a:bodyPr>
          <a:lstStyle/>
          <a:p>
            <a:pPr algn="ctr" defTabSz="914400"/>
            <a:r>
              <a:rPr lang="en-US" sz="2800" b="1" dirty="0">
                <a:ln w="12700">
                  <a:noFill/>
                  <a:prstDash val="solid"/>
                </a:ln>
                <a:solidFill>
                  <a:prstClr val="black"/>
                </a:solidFill>
                <a:latin typeface="+mn-lt"/>
                <a:ea typeface="+mn-ea"/>
                <a:cs typeface="+mn-cs"/>
              </a:rPr>
              <a:t>Microsoft 365 Copilot dans Teams</a:t>
            </a:r>
            <a:endParaRPr lang="en-GB" sz="2800" b="1" dirty="0">
              <a:ln w="12700">
                <a:noFill/>
                <a:prstDash val="solid"/>
              </a:ln>
              <a:solidFill>
                <a:prstClr val="black"/>
              </a:solidFill>
              <a:latin typeface="+mn-lt"/>
              <a:ea typeface="+mn-ea"/>
              <a:cs typeface="+mn-cs"/>
            </a:endParaRPr>
          </a:p>
        </p:txBody>
      </p:sp>
      <p:sp>
        <p:nvSpPr>
          <p:cNvPr id="4" name="TextBox 3">
            <a:extLst>
              <a:ext uri="{FF2B5EF4-FFF2-40B4-BE49-F238E27FC236}">
                <a16:creationId xmlns:a16="http://schemas.microsoft.com/office/drawing/2014/main" id="{8F8316A1-D57F-582E-6223-A66E84455ED2}"/>
              </a:ext>
            </a:extLst>
          </p:cNvPr>
          <p:cNvSpPr txBox="1"/>
          <p:nvPr/>
        </p:nvSpPr>
        <p:spPr>
          <a:xfrm>
            <a:off x="391172" y="1025131"/>
            <a:ext cx="5914377" cy="300082"/>
          </a:xfrm>
          <a:prstGeom prst="rect">
            <a:avLst/>
          </a:prstGeom>
          <a:noFill/>
        </p:spPr>
        <p:txBody>
          <a:bodyPr wrap="square">
            <a:spAutoFit/>
          </a:bodyPr>
          <a:lstStyle/>
          <a:p>
            <a:r>
              <a:rPr lang="fr-CA" sz="1350" b="1" dirty="0">
                <a:solidFill>
                  <a:srgbClr val="333333"/>
                </a:solidFill>
                <a:latin typeface="SegoeUI"/>
              </a:rPr>
              <a:t>Astuce #1 : Incluez plus de détails et de détails dans vos invites.</a:t>
            </a:r>
            <a:endParaRPr lang="en-GB" sz="1350" dirty="0"/>
          </a:p>
        </p:txBody>
      </p:sp>
      <p:pic>
        <p:nvPicPr>
          <p:cNvPr id="7" name="M365 Chat">
            <a:hlinkClick r:id="" action="ppaction://media"/>
            <a:extLst>
              <a:ext uri="{FF2B5EF4-FFF2-40B4-BE49-F238E27FC236}">
                <a16:creationId xmlns:a16="http://schemas.microsoft.com/office/drawing/2014/main" id="{A5496DD4-6A41-6113-EE04-BB7C3E8F0A0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307838" y="1484789"/>
            <a:ext cx="5730628" cy="3223478"/>
          </a:xfrm>
          <a:prstGeom prst="rect">
            <a:avLst/>
          </a:prstGeom>
        </p:spPr>
      </p:pic>
      <p:sp>
        <p:nvSpPr>
          <p:cNvPr id="9" name="TextBox 8">
            <a:extLst>
              <a:ext uri="{FF2B5EF4-FFF2-40B4-BE49-F238E27FC236}">
                <a16:creationId xmlns:a16="http://schemas.microsoft.com/office/drawing/2014/main" id="{A5CBFC25-6733-5FD5-46DA-73B1F1875155}"/>
              </a:ext>
            </a:extLst>
          </p:cNvPr>
          <p:cNvSpPr txBox="1"/>
          <p:nvPr/>
        </p:nvSpPr>
        <p:spPr>
          <a:xfrm>
            <a:off x="221842" y="1624934"/>
            <a:ext cx="2980165" cy="507831"/>
          </a:xfrm>
          <a:prstGeom prst="rect">
            <a:avLst/>
          </a:prstGeom>
          <a:noFill/>
        </p:spPr>
        <p:txBody>
          <a:bodyPr wrap="square">
            <a:spAutoFit/>
          </a:bodyPr>
          <a:lstStyle/>
          <a:p>
            <a:pPr algn="ctr"/>
            <a:r>
              <a:rPr lang="fr-CA" sz="1350" dirty="0">
                <a:solidFill>
                  <a:srgbClr val="333333"/>
                </a:solidFill>
                <a:latin typeface="SegoeUI"/>
              </a:rPr>
              <a:t>« résumer la réunion de collecte de fonds »</a:t>
            </a:r>
            <a:endParaRPr lang="en-GB" sz="1350" dirty="0"/>
          </a:p>
        </p:txBody>
      </p:sp>
      <p:sp>
        <p:nvSpPr>
          <p:cNvPr id="10" name="Arrow: Down 9">
            <a:extLst>
              <a:ext uri="{FF2B5EF4-FFF2-40B4-BE49-F238E27FC236}">
                <a16:creationId xmlns:a16="http://schemas.microsoft.com/office/drawing/2014/main" id="{7CDD93ED-1580-5D82-43CA-E55815278DA1}"/>
              </a:ext>
            </a:extLst>
          </p:cNvPr>
          <p:cNvSpPr/>
          <p:nvPr/>
        </p:nvSpPr>
        <p:spPr bwMode="auto">
          <a:xfrm>
            <a:off x="1500605" y="2202174"/>
            <a:ext cx="399495" cy="426128"/>
          </a:xfrm>
          <a:prstGeom prst="downArrow">
            <a:avLst/>
          </a:prstGeom>
          <a:noFill/>
          <a:ln>
            <a:solidFill>
              <a:srgbClr val="9437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fontAlgn="base">
              <a:spcBef>
                <a:spcPct val="0"/>
              </a:spcBef>
              <a:spcAft>
                <a:spcPct val="0"/>
              </a:spcAft>
            </a:pPr>
            <a:endParaRPr lang="en-GB" sz="1500" dirty="0">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F10F5C56-776B-FA69-5F1A-88EEC01BE0A6}"/>
              </a:ext>
            </a:extLst>
          </p:cNvPr>
          <p:cNvSpPr txBox="1"/>
          <p:nvPr/>
        </p:nvSpPr>
        <p:spPr>
          <a:xfrm>
            <a:off x="304616" y="2819401"/>
            <a:ext cx="2804789" cy="1546577"/>
          </a:xfrm>
          <a:prstGeom prst="rect">
            <a:avLst/>
          </a:prstGeom>
          <a:noFill/>
        </p:spPr>
        <p:txBody>
          <a:bodyPr wrap="square">
            <a:spAutoFit/>
          </a:bodyPr>
          <a:lstStyle/>
          <a:p>
            <a:r>
              <a:rPr lang="fr-CA" sz="1350" dirty="0">
                <a:solidFill>
                  <a:srgbClr val="333333"/>
                </a:solidFill>
                <a:latin typeface="SegoeUI"/>
              </a:rPr>
              <a:t>« Résumez la réunion de collecte de fonds et proposez un ordre du jour pour une réunion de suivi en fonction des points en suspens. Incluez un tableau qui montre les éléments d’action et qui est responsable de chaque élément.</a:t>
            </a:r>
            <a:endParaRPr lang="en-GB" sz="1350" dirty="0"/>
          </a:p>
        </p:txBody>
      </p:sp>
      <p:pic>
        <p:nvPicPr>
          <p:cNvPr id="5" name="object 27">
            <a:extLst>
              <a:ext uri="{FF2B5EF4-FFF2-40B4-BE49-F238E27FC236}">
                <a16:creationId xmlns:a16="http://schemas.microsoft.com/office/drawing/2014/main" id="{31AC3F28-0552-CFE2-5150-2EF6DF70E793}"/>
              </a:ext>
            </a:extLst>
          </p:cNvPr>
          <p:cNvPicPr/>
          <p:nvPr/>
        </p:nvPicPr>
        <p:blipFill>
          <a:blip r:embed="rId7" cstate="print"/>
          <a:stretch>
            <a:fillRect/>
          </a:stretch>
        </p:blipFill>
        <p:spPr>
          <a:xfrm>
            <a:off x="8219074" y="-21975"/>
            <a:ext cx="879881" cy="898273"/>
          </a:xfrm>
          <a:prstGeom prst="rect">
            <a:avLst/>
          </a:prstGeom>
        </p:spPr>
      </p:pic>
      <p:sp>
        <p:nvSpPr>
          <p:cNvPr id="6" name="Rectangle: Rounded Corners 5">
            <a:extLst>
              <a:ext uri="{FF2B5EF4-FFF2-40B4-BE49-F238E27FC236}">
                <a16:creationId xmlns:a16="http://schemas.microsoft.com/office/drawing/2014/main" id="{D560BFAA-4A0F-7DBB-0D29-40B8A3956E30}"/>
              </a:ext>
            </a:extLst>
          </p:cNvPr>
          <p:cNvSpPr/>
          <p:nvPr/>
        </p:nvSpPr>
        <p:spPr>
          <a:xfrm>
            <a:off x="258232" y="1484789"/>
            <a:ext cx="2887563" cy="3027944"/>
          </a:xfrm>
          <a:prstGeom prst="roundRect">
            <a:avLst/>
          </a:prstGeom>
          <a:noFill/>
          <a:ln>
            <a:solidFill>
              <a:srgbClr val="943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 name="Autre processus 3">
            <a:extLst>
              <a:ext uri="{FF2B5EF4-FFF2-40B4-BE49-F238E27FC236}">
                <a16:creationId xmlns:a16="http://schemas.microsoft.com/office/drawing/2014/main" id="{6DF74BCF-8FC7-B2DF-F7A1-5BCC9AD6DE35}"/>
              </a:ext>
            </a:extLst>
          </p:cNvPr>
          <p:cNvSpPr/>
          <p:nvPr/>
        </p:nvSpPr>
        <p:spPr>
          <a:xfrm rot="19594614">
            <a:off x="75122" y="347185"/>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4</a:t>
            </a:r>
          </a:p>
        </p:txBody>
      </p:sp>
    </p:spTree>
    <p:custDataLst>
      <p:tags r:id="rId1"/>
    </p:custDataLst>
    <p:extLst>
      <p:ext uri="{BB962C8B-B14F-4D97-AF65-F5344CB8AC3E}">
        <p14:creationId xmlns:p14="http://schemas.microsoft.com/office/powerpoint/2010/main" val="1474841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73623B-8CB4-6488-7056-A92ABFDD4FC8}"/>
              </a:ext>
            </a:extLst>
          </p:cNvPr>
          <p:cNvPicPr>
            <a:picLocks noChangeAspect="1"/>
          </p:cNvPicPr>
          <p:nvPr/>
        </p:nvPicPr>
        <p:blipFill rotWithShape="1">
          <a:blip r:embed="rId6">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37CCD8F3-E00D-C278-BF91-0C9B64661DF4}"/>
              </a:ext>
            </a:extLst>
          </p:cNvPr>
          <p:cNvSpPr>
            <a:spLocks noGrp="1"/>
          </p:cNvSpPr>
          <p:nvPr>
            <p:ph type="title"/>
          </p:nvPr>
        </p:nvSpPr>
        <p:spPr>
          <a:xfrm>
            <a:off x="1363545" y="78005"/>
            <a:ext cx="7886700" cy="480131"/>
          </a:xfrm>
          <a:noFill/>
          <a:ln>
            <a:noFill/>
          </a:ln>
        </p:spPr>
        <p:txBody>
          <a:bodyPr vert="horz" wrap="square" lIns="91440" tIns="45720" rIns="91440" bIns="45720" rtlCol="0" anchor="t" anchorCtr="0">
            <a:spAutoFit/>
          </a:bodyPr>
          <a:lstStyle/>
          <a:p>
            <a:pPr algn="ctr" defTabSz="914400"/>
            <a:r>
              <a:rPr lang="en-US" sz="2800" b="1" dirty="0">
                <a:ln w="12700">
                  <a:noFill/>
                  <a:prstDash val="solid"/>
                </a:ln>
                <a:solidFill>
                  <a:prstClr val="black"/>
                </a:solidFill>
                <a:latin typeface="+mn-lt"/>
                <a:ea typeface="+mn-ea"/>
                <a:cs typeface="+mn-cs"/>
              </a:rPr>
              <a:t>Microsoft 365 Copilot in Teams</a:t>
            </a:r>
            <a:endParaRPr lang="en-GB" sz="2800" b="1" dirty="0">
              <a:ln w="12700">
                <a:noFill/>
                <a:prstDash val="solid"/>
              </a:ln>
              <a:solidFill>
                <a:prstClr val="black"/>
              </a:solidFill>
              <a:latin typeface="+mn-lt"/>
              <a:ea typeface="+mn-ea"/>
              <a:cs typeface="+mn-cs"/>
            </a:endParaRPr>
          </a:p>
        </p:txBody>
      </p:sp>
      <p:sp>
        <p:nvSpPr>
          <p:cNvPr id="4" name="TextBox 3">
            <a:extLst>
              <a:ext uri="{FF2B5EF4-FFF2-40B4-BE49-F238E27FC236}">
                <a16:creationId xmlns:a16="http://schemas.microsoft.com/office/drawing/2014/main" id="{8F8316A1-D57F-582E-6223-A66E84455ED2}"/>
              </a:ext>
            </a:extLst>
          </p:cNvPr>
          <p:cNvSpPr txBox="1"/>
          <p:nvPr/>
        </p:nvSpPr>
        <p:spPr>
          <a:xfrm>
            <a:off x="441196" y="674208"/>
            <a:ext cx="8008125" cy="715581"/>
          </a:xfrm>
          <a:prstGeom prst="rect">
            <a:avLst/>
          </a:prstGeom>
          <a:noFill/>
        </p:spPr>
        <p:txBody>
          <a:bodyPr wrap="square">
            <a:spAutoFit/>
          </a:bodyPr>
          <a:lstStyle/>
          <a:p>
            <a:r>
              <a:rPr lang="fr-CA" sz="1350" b="1" dirty="0">
                <a:solidFill>
                  <a:srgbClr val="333333"/>
                </a:solidFill>
                <a:latin typeface="SegoeUI"/>
              </a:rPr>
              <a:t>Astuce #2 : L’option « Ajuster » vous permet d’adapter un message à n’importe quel public auquel vous vous adressez, d’un collègue à un ami, en passant par votre équipe ou même votre manager.</a:t>
            </a:r>
            <a:endParaRPr lang="en-GB" sz="1350" dirty="0"/>
          </a:p>
        </p:txBody>
      </p:sp>
      <p:pic>
        <p:nvPicPr>
          <p:cNvPr id="3" name="Compose">
            <a:hlinkClick r:id="" action="ppaction://media"/>
            <a:extLst>
              <a:ext uri="{FF2B5EF4-FFF2-40B4-BE49-F238E27FC236}">
                <a16:creationId xmlns:a16="http://schemas.microsoft.com/office/drawing/2014/main" id="{65C1AD62-2A83-2096-BBC0-1357B0E5D2E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363545" y="1509715"/>
            <a:ext cx="6163429" cy="3466928"/>
          </a:xfrm>
          <a:prstGeom prst="rect">
            <a:avLst/>
          </a:prstGeom>
        </p:spPr>
      </p:pic>
      <p:pic>
        <p:nvPicPr>
          <p:cNvPr id="6" name="object 27">
            <a:extLst>
              <a:ext uri="{FF2B5EF4-FFF2-40B4-BE49-F238E27FC236}">
                <a16:creationId xmlns:a16="http://schemas.microsoft.com/office/drawing/2014/main" id="{641128EB-329D-9C5B-552C-0B839176093C}"/>
              </a:ext>
            </a:extLst>
          </p:cNvPr>
          <p:cNvPicPr/>
          <p:nvPr/>
        </p:nvPicPr>
        <p:blipFill>
          <a:blip r:embed="rId8" cstate="print"/>
          <a:stretch>
            <a:fillRect/>
          </a:stretch>
        </p:blipFill>
        <p:spPr>
          <a:xfrm>
            <a:off x="8219074" y="-21975"/>
            <a:ext cx="879881" cy="898273"/>
          </a:xfrm>
          <a:prstGeom prst="rect">
            <a:avLst/>
          </a:prstGeom>
        </p:spPr>
      </p:pic>
      <p:sp>
        <p:nvSpPr>
          <p:cNvPr id="7" name="Autre processus 3">
            <a:extLst>
              <a:ext uri="{FF2B5EF4-FFF2-40B4-BE49-F238E27FC236}">
                <a16:creationId xmlns:a16="http://schemas.microsoft.com/office/drawing/2014/main" id="{10E3AEA5-D6A2-E139-2437-A72D580C6AD8}"/>
              </a:ext>
            </a:extLst>
          </p:cNvPr>
          <p:cNvSpPr/>
          <p:nvPr/>
        </p:nvSpPr>
        <p:spPr>
          <a:xfrm rot="19903727">
            <a:off x="43969" y="17735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4</a:t>
            </a:r>
          </a:p>
        </p:txBody>
      </p:sp>
    </p:spTree>
    <p:custDataLst>
      <p:tags r:id="rId1"/>
    </p:custDataLst>
    <p:extLst>
      <p:ext uri="{BB962C8B-B14F-4D97-AF65-F5344CB8AC3E}">
        <p14:creationId xmlns:p14="http://schemas.microsoft.com/office/powerpoint/2010/main" val="69467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AFFC61A7-ADF5-01AD-794D-7F7AF24DF643}"/>
              </a:ext>
            </a:extLst>
          </p:cNvPr>
          <p:cNvPicPr>
            <a:picLocks noChangeAspect="1"/>
          </p:cNvPicPr>
          <p:nvPr/>
        </p:nvPicPr>
        <p:blipFill rotWithShape="1">
          <a:blip r:embed="rId6">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37CCD8F3-E00D-C278-BF91-0C9B64661DF4}"/>
              </a:ext>
            </a:extLst>
          </p:cNvPr>
          <p:cNvSpPr>
            <a:spLocks noGrp="1"/>
          </p:cNvSpPr>
          <p:nvPr>
            <p:ph type="title"/>
          </p:nvPr>
        </p:nvSpPr>
        <p:spPr>
          <a:xfrm>
            <a:off x="1541587" y="179069"/>
            <a:ext cx="6348576" cy="323165"/>
          </a:xfrm>
        </p:spPr>
        <p:txBody>
          <a:bodyPr>
            <a:noAutofit/>
          </a:bodyPr>
          <a:lstStyle/>
          <a:p>
            <a:r>
              <a:rPr lang="en-US" sz="2400" b="1" dirty="0">
                <a:ln w="12700">
                  <a:noFill/>
                  <a:prstDash val="solid"/>
                </a:ln>
                <a:solidFill>
                  <a:prstClr val="black"/>
                </a:solidFill>
                <a:latin typeface="+mn-lt"/>
                <a:ea typeface="+mn-ea"/>
                <a:cs typeface="+mn-cs"/>
              </a:rPr>
              <a:t>Microsoft 365 Copilot in Teams meetings</a:t>
            </a:r>
            <a:endParaRPr lang="en-GB" sz="2400" dirty="0"/>
          </a:p>
        </p:txBody>
      </p:sp>
      <p:sp>
        <p:nvSpPr>
          <p:cNvPr id="4" name="TextBox 3">
            <a:extLst>
              <a:ext uri="{FF2B5EF4-FFF2-40B4-BE49-F238E27FC236}">
                <a16:creationId xmlns:a16="http://schemas.microsoft.com/office/drawing/2014/main" id="{8F8316A1-D57F-582E-6223-A66E84455ED2}"/>
              </a:ext>
            </a:extLst>
          </p:cNvPr>
          <p:cNvSpPr txBox="1"/>
          <p:nvPr/>
        </p:nvSpPr>
        <p:spPr>
          <a:xfrm>
            <a:off x="154331" y="659327"/>
            <a:ext cx="8008125" cy="507831"/>
          </a:xfrm>
          <a:prstGeom prst="rect">
            <a:avLst/>
          </a:prstGeom>
          <a:noFill/>
        </p:spPr>
        <p:txBody>
          <a:bodyPr wrap="square">
            <a:spAutoFit/>
          </a:bodyPr>
          <a:lstStyle/>
          <a:p>
            <a:r>
              <a:rPr lang="fr-CA" sz="1350" b="1" dirty="0">
                <a:solidFill>
                  <a:srgbClr val="333333"/>
                </a:solidFill>
                <a:latin typeface="SegoeUI"/>
              </a:rPr>
              <a:t>Astuce #3 : Allez au-delà de la synthèse de réunion en utilisant Copilot pour favoriser l’alignement et améliorer les résultats de la réunion</a:t>
            </a:r>
            <a:endParaRPr lang="en-GB" sz="1350" dirty="0"/>
          </a:p>
        </p:txBody>
      </p:sp>
      <p:pic>
        <p:nvPicPr>
          <p:cNvPr id="5" name="Teamsmeeting1">
            <a:hlinkClick r:id="" action="ppaction://media"/>
            <a:extLst>
              <a:ext uri="{FF2B5EF4-FFF2-40B4-BE49-F238E27FC236}">
                <a16:creationId xmlns:a16="http://schemas.microsoft.com/office/drawing/2014/main" id="{BDC470D3-9881-318A-9D28-EB9229FA1A4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05952" y="1258008"/>
            <a:ext cx="6589196" cy="3706423"/>
          </a:xfrm>
          <a:prstGeom prst="rect">
            <a:avLst/>
          </a:prstGeom>
        </p:spPr>
      </p:pic>
      <p:pic>
        <p:nvPicPr>
          <p:cNvPr id="6" name="object 27">
            <a:extLst>
              <a:ext uri="{FF2B5EF4-FFF2-40B4-BE49-F238E27FC236}">
                <a16:creationId xmlns:a16="http://schemas.microsoft.com/office/drawing/2014/main" id="{58F9F9B1-BD2D-25BC-5335-7901D8E268CF}"/>
              </a:ext>
            </a:extLst>
          </p:cNvPr>
          <p:cNvPicPr/>
          <p:nvPr/>
        </p:nvPicPr>
        <p:blipFill>
          <a:blip r:embed="rId8" cstate="print"/>
          <a:stretch>
            <a:fillRect/>
          </a:stretch>
        </p:blipFill>
        <p:spPr>
          <a:xfrm>
            <a:off x="8219074" y="-21975"/>
            <a:ext cx="879881" cy="898273"/>
          </a:xfrm>
          <a:prstGeom prst="rect">
            <a:avLst/>
          </a:prstGeom>
        </p:spPr>
      </p:pic>
      <p:sp>
        <p:nvSpPr>
          <p:cNvPr id="7" name="Autre processus 3">
            <a:extLst>
              <a:ext uri="{FF2B5EF4-FFF2-40B4-BE49-F238E27FC236}">
                <a16:creationId xmlns:a16="http://schemas.microsoft.com/office/drawing/2014/main" id="{EEF1A590-ABA3-0A28-3BE3-3600E9A5206F}"/>
              </a:ext>
            </a:extLst>
          </p:cNvPr>
          <p:cNvSpPr/>
          <p:nvPr/>
        </p:nvSpPr>
        <p:spPr>
          <a:xfrm rot="20963715">
            <a:off x="27735" y="194481"/>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4</a:t>
            </a:r>
          </a:p>
        </p:txBody>
      </p:sp>
    </p:spTree>
    <p:custDataLst>
      <p:tags r:id="rId1"/>
    </p:custDataLst>
    <p:extLst>
      <p:ext uri="{BB962C8B-B14F-4D97-AF65-F5344CB8AC3E}">
        <p14:creationId xmlns:p14="http://schemas.microsoft.com/office/powerpoint/2010/main" val="57259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2D2EE-1393-C89B-E004-BCB9CEBBBB4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92E3BC3-853C-B1EC-292E-F8C7C72F6B6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3E00C672-9A81-B328-408C-0E5859163ADA}"/>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42062" y="82294"/>
            <a:ext cx="2399851" cy="2046806"/>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D00E948F-D678-3D12-5340-0DDAB06230AA}"/>
              </a:ext>
            </a:extLst>
          </p:cNvPr>
          <p:cNvSpPr/>
          <p:nvPr/>
        </p:nvSpPr>
        <p:spPr>
          <a:xfrm>
            <a:off x="-318582" y="0"/>
            <a:ext cx="5897029" cy="4832092"/>
          </a:xfrm>
          <a:prstGeom prst="rect">
            <a:avLst/>
          </a:prstGeom>
          <a:noFill/>
        </p:spPr>
        <p:txBody>
          <a:bodyPr wrap="square" lIns="91440" tIns="45720" rIns="91440" bIns="45720">
            <a:spAutoFit/>
          </a:bodyPr>
          <a:lstStyle/>
          <a:p>
            <a:pPr algn="ctr"/>
            <a:r>
              <a:rPr kumimoji="0" lang="fr-CA" sz="6600" b="1" i="0" u="none" strike="noStrike" kern="1200" normalizeH="0" baseline="0" noProof="0" dirty="0">
                <a:ln w="12700">
                  <a:solidFill>
                    <a:schemeClr val="tx1"/>
                  </a:solidFill>
                  <a:prstDash val="solid"/>
                </a:ln>
                <a:solidFill>
                  <a:srgbClr val="00B0F0"/>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6600" b="1" i="1" u="none" strike="noStrike" kern="1200" normalizeH="0" baseline="0" noProof="0" dirty="0">
                <a:ln w="12700">
                  <a:solidFill>
                    <a:schemeClr val="tx1"/>
                  </a:solidFill>
                  <a:prstDash val="solid"/>
                </a:ln>
                <a:solidFill>
                  <a:srgbClr val="00B0F0"/>
                </a:solidFill>
                <a:effectLst/>
                <a:uLnTx/>
                <a:uFillTx/>
                <a:latin typeface="Arial"/>
                <a:ea typeface="+mj-ea"/>
                <a:cs typeface="+mj-cs"/>
              </a:rPr>
              <a:t> </a:t>
            </a:r>
          </a:p>
          <a:p>
            <a:pPr algn="ctr"/>
            <a:r>
              <a:rPr lang="fr-CA" sz="4400" b="1" i="1" dirty="0">
                <a:ln w="12700">
                  <a:solidFill>
                    <a:schemeClr val="tx1"/>
                  </a:solidFill>
                  <a:prstDash val="solid"/>
                </a:ln>
                <a:solidFill>
                  <a:srgbClr val="00B0F0"/>
                </a:solidFill>
                <a:latin typeface="Arial"/>
                <a:ea typeface="+mj-ea"/>
                <a:cs typeface="+mj-cs"/>
              </a:rPr>
              <a:t>et </a:t>
            </a:r>
          </a:p>
          <a:p>
            <a:pPr algn="ctr"/>
            <a:r>
              <a:rPr lang="fr-CA" sz="6600" b="1" dirty="0">
                <a:ln w="12700">
                  <a:solidFill>
                    <a:schemeClr val="tx1"/>
                  </a:solidFill>
                  <a:prstDash val="solid"/>
                </a:ln>
                <a:solidFill>
                  <a:srgbClr val="00B0F0"/>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OneDrive / </a:t>
            </a:r>
            <a:r>
              <a:rPr lang="fr-CA" sz="6600" b="1" dirty="0">
                <a:ln w="12700">
                  <a:solidFill>
                    <a:schemeClr val="tx1"/>
                  </a:solidFill>
                  <a:prstDash val="solid"/>
                </a:ln>
                <a:solidFill>
                  <a:srgbClr val="008080"/>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SharePoint</a:t>
            </a:r>
            <a:endParaRPr lang="fr-FR" sz="6600" b="1" dirty="0">
              <a:ln w="12700">
                <a:solidFill>
                  <a:schemeClr val="tx1"/>
                </a:solidFill>
                <a:prstDash val="solid"/>
              </a:ln>
              <a:solidFill>
                <a:srgbClr val="008080"/>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endParaRPr>
          </a:p>
        </p:txBody>
      </p:sp>
      <p:pic>
        <p:nvPicPr>
          <p:cNvPr id="2" name="Image 1">
            <a:extLst>
              <a:ext uri="{FF2B5EF4-FFF2-40B4-BE49-F238E27FC236}">
                <a16:creationId xmlns:a16="http://schemas.microsoft.com/office/drawing/2014/main" id="{09540B4B-BA76-9066-D0C4-3A5172AE62EC}"/>
              </a:ext>
            </a:extLst>
          </p:cNvPr>
          <p:cNvPicPr>
            <a:picLocks noChangeAspect="1"/>
          </p:cNvPicPr>
          <p:nvPr/>
        </p:nvPicPr>
        <p:blipFill rotWithShape="1">
          <a:blip r:embed="rId7">
            <a:extLst>
              <a:ext uri="{28A0092B-C50C-407E-A947-70E740481C1C}">
                <a14:useLocalDpi xmlns:a14="http://schemas.microsoft.com/office/drawing/2010/main" val="0"/>
              </a:ext>
            </a:extLst>
          </a:blip>
          <a:srcRect l="14478" t="25307" r="12652" b="26194"/>
          <a:stretch/>
        </p:blipFill>
        <p:spPr>
          <a:xfrm>
            <a:off x="4592927" y="903124"/>
            <a:ext cx="2948880" cy="1962651"/>
          </a:xfrm>
          <a:prstGeom prst="rect">
            <a:avLst/>
          </a:prstGeom>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pic>
        <p:nvPicPr>
          <p:cNvPr id="3" name="Picture 2" descr="A logo of a company&#10;&#10;Description automatically generated">
            <a:extLst>
              <a:ext uri="{FF2B5EF4-FFF2-40B4-BE49-F238E27FC236}">
                <a16:creationId xmlns:a16="http://schemas.microsoft.com/office/drawing/2014/main" id="{3E783CD2-A057-2485-9489-65F6B2DF0E12}"/>
              </a:ext>
            </a:extLst>
          </p:cNvPr>
          <p:cNvPicPr>
            <a:picLocks noChangeAspect="1"/>
          </p:cNvPicPr>
          <p:nvPr/>
        </p:nvPicPr>
        <p:blipFill rotWithShape="1">
          <a:blip r:embed="rId8">
            <a:extLst>
              <a:ext uri="{28A0092B-C50C-407E-A947-70E740481C1C}">
                <a14:useLocalDpi xmlns:a14="http://schemas.microsoft.com/office/drawing/2010/main" val="0"/>
              </a:ext>
            </a:extLst>
          </a:blip>
          <a:srcRect l="18521" r="17851"/>
          <a:stretch/>
        </p:blipFill>
        <p:spPr>
          <a:xfrm>
            <a:off x="6354712" y="1856096"/>
            <a:ext cx="2574549" cy="2233534"/>
          </a:xfrm>
          <a:prstGeom prst="rect">
            <a:avLst/>
          </a:prstGeom>
          <a:effectLst>
            <a:reflection blurRad="6350" stA="50000" endA="300" endPos="55000" dir="5400000" sy="-100000" algn="bl" rotWithShape="0"/>
          </a:effectLst>
        </p:spPr>
      </p:pic>
    </p:spTree>
    <p:custDataLst>
      <p:tags r:id="rId1"/>
    </p:custDataLst>
    <p:extLst>
      <p:ext uri="{BB962C8B-B14F-4D97-AF65-F5344CB8AC3E}">
        <p14:creationId xmlns:p14="http://schemas.microsoft.com/office/powerpoint/2010/main" val="3855366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8A99-DAAF-FE0C-9554-7522C00D71A3}"/>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F01D9FEB-05A8-19A4-E9DE-E0E4AC2A7999}"/>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0F759AC1-1A3F-7F7E-55B7-FF0221D5A734}"/>
              </a:ext>
            </a:extLst>
          </p:cNvPr>
          <p:cNvSpPr>
            <a:spLocks noGrp="1"/>
          </p:cNvSpPr>
          <p:nvPr>
            <p:ph type="title"/>
          </p:nvPr>
        </p:nvSpPr>
        <p:spPr>
          <a:xfrm>
            <a:off x="1694381" y="183267"/>
            <a:ext cx="8263890" cy="323165"/>
          </a:xfrm>
        </p:spPr>
        <p:txBody>
          <a:bodyPr>
            <a:noAutofit/>
          </a:bodyPr>
          <a:lstStyle/>
          <a:p>
            <a:r>
              <a:rPr lang="en-US" sz="2000" b="1" dirty="0">
                <a:ln w="12700">
                  <a:noFill/>
                  <a:prstDash val="solid"/>
                </a:ln>
                <a:solidFill>
                  <a:prstClr val="black"/>
                </a:solidFill>
                <a:latin typeface="+mn-lt"/>
                <a:ea typeface="+mn-ea"/>
                <a:cs typeface="+mn-cs"/>
              </a:rPr>
              <a:t>Microsoft 365 Copilot dans OneDrive/SharePoint</a:t>
            </a:r>
            <a:endParaRPr lang="en-GB" sz="2000" dirty="0"/>
          </a:p>
        </p:txBody>
      </p:sp>
      <p:pic>
        <p:nvPicPr>
          <p:cNvPr id="6" name="object 27">
            <a:extLst>
              <a:ext uri="{FF2B5EF4-FFF2-40B4-BE49-F238E27FC236}">
                <a16:creationId xmlns:a16="http://schemas.microsoft.com/office/drawing/2014/main" id="{72D08462-0433-08C7-C58A-98FA84EE37A5}"/>
              </a:ext>
            </a:extLst>
          </p:cNvPr>
          <p:cNvPicPr/>
          <p:nvPr/>
        </p:nvPicPr>
        <p:blipFill>
          <a:blip r:embed="rId5" cstate="print"/>
          <a:stretch>
            <a:fillRect/>
          </a:stretch>
        </p:blipFill>
        <p:spPr>
          <a:xfrm>
            <a:off x="8219074" y="-21975"/>
            <a:ext cx="879881" cy="898273"/>
          </a:xfrm>
          <a:prstGeom prst="rect">
            <a:avLst/>
          </a:prstGeom>
        </p:spPr>
      </p:pic>
      <p:graphicFrame>
        <p:nvGraphicFramePr>
          <p:cNvPr id="15" name="Diagram 14">
            <a:extLst>
              <a:ext uri="{FF2B5EF4-FFF2-40B4-BE49-F238E27FC236}">
                <a16:creationId xmlns:a16="http://schemas.microsoft.com/office/drawing/2014/main" id="{247BD202-0120-3EC6-05C7-CDE718828FC6}"/>
              </a:ext>
            </a:extLst>
          </p:cNvPr>
          <p:cNvGraphicFramePr/>
          <p:nvPr>
            <p:extLst>
              <p:ext uri="{D42A27DB-BD31-4B8C-83A1-F6EECF244321}">
                <p14:modId xmlns:p14="http://schemas.microsoft.com/office/powerpoint/2010/main" val="593505146"/>
              </p:ext>
            </p:extLst>
          </p:nvPr>
        </p:nvGraphicFramePr>
        <p:xfrm>
          <a:off x="541056" y="3319490"/>
          <a:ext cx="1934253" cy="7710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Autre processus 5">
            <a:extLst>
              <a:ext uri="{FF2B5EF4-FFF2-40B4-BE49-F238E27FC236}">
                <a16:creationId xmlns:a16="http://schemas.microsoft.com/office/drawing/2014/main" id="{DB9E141C-67D6-9497-C78C-D4DD354A057B}"/>
              </a:ext>
            </a:extLst>
          </p:cNvPr>
          <p:cNvSpPr/>
          <p:nvPr/>
        </p:nvSpPr>
        <p:spPr>
          <a:xfrm>
            <a:off x="466526" y="916943"/>
            <a:ext cx="8008125" cy="1619088"/>
          </a:xfrm>
          <a:prstGeom prst="flowChartAlternateProcess">
            <a:avLst/>
          </a:prstGeom>
          <a:ln w="317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008DF0"/>
                </a:solidFill>
                <a:effectLst/>
                <a:highlight>
                  <a:srgbClr val="FFFFFF"/>
                </a:highlight>
                <a:latin typeface="Segoe UI" panose="020B0502040204020203" pitchFamily="34" charset="0"/>
              </a:rPr>
              <a:t>Copilot dans OneDrive est un assistant innovant basé sur l’IA conçu </a:t>
            </a:r>
            <a:r>
              <a:rPr lang="fr-CA" sz="1600" i="0" u="none" strike="noStrike" dirty="0">
                <a:solidFill>
                  <a:schemeClr val="tx1"/>
                </a:solidFill>
                <a:effectLst/>
                <a:highlight>
                  <a:srgbClr val="FFFFFF"/>
                </a:highlight>
                <a:latin typeface="Segoe UI" panose="020B0502040204020203" pitchFamily="34" charset="0"/>
              </a:rPr>
              <a:t>pour révolutionner la façon dont vous interagissez avec vos fichiers et simplifier votre flux de travail.</a:t>
            </a:r>
          </a:p>
          <a:p>
            <a:r>
              <a:rPr lang="fr-CA" sz="1600" dirty="0"/>
              <a:t>La gestion de nombreux fichiers peut être fastidieuse et prendre beaucoup temps, et Copilot réduit le temps de préparation nécessaire avant de pouvoir vous concentrer sur vos tâches réelles.</a:t>
            </a:r>
          </a:p>
        </p:txBody>
      </p:sp>
      <p:graphicFrame>
        <p:nvGraphicFramePr>
          <p:cNvPr id="14" name="Diagram 13">
            <a:extLst>
              <a:ext uri="{FF2B5EF4-FFF2-40B4-BE49-F238E27FC236}">
                <a16:creationId xmlns:a16="http://schemas.microsoft.com/office/drawing/2014/main" id="{420DD9A4-EA6D-37DD-6A84-C01DE926FF9F}"/>
              </a:ext>
            </a:extLst>
          </p:cNvPr>
          <p:cNvGraphicFramePr/>
          <p:nvPr>
            <p:extLst>
              <p:ext uri="{D42A27DB-BD31-4B8C-83A1-F6EECF244321}">
                <p14:modId xmlns:p14="http://schemas.microsoft.com/office/powerpoint/2010/main" val="2148244480"/>
              </p:ext>
            </p:extLst>
          </p:nvPr>
        </p:nvGraphicFramePr>
        <p:xfrm>
          <a:off x="2628006" y="2902326"/>
          <a:ext cx="5846645" cy="16004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Autre processus 3">
            <a:extLst>
              <a:ext uri="{FF2B5EF4-FFF2-40B4-BE49-F238E27FC236}">
                <a16:creationId xmlns:a16="http://schemas.microsoft.com/office/drawing/2014/main" id="{2BDFB7BC-9CA9-302A-6EF0-2FB406AEB484}"/>
              </a:ext>
            </a:extLst>
          </p:cNvPr>
          <p:cNvSpPr/>
          <p:nvPr/>
        </p:nvSpPr>
        <p:spPr>
          <a:xfrm rot="20963715">
            <a:off x="27735" y="194481"/>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5</a:t>
            </a:r>
          </a:p>
        </p:txBody>
      </p:sp>
    </p:spTree>
    <p:custDataLst>
      <p:tags r:id="rId1"/>
    </p:custDataLst>
    <p:extLst>
      <p:ext uri="{BB962C8B-B14F-4D97-AF65-F5344CB8AC3E}">
        <p14:creationId xmlns:p14="http://schemas.microsoft.com/office/powerpoint/2010/main" val="422411250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3A3D8-96F8-8A09-EC02-CF61F547E044}"/>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0822106F-DDF6-4474-BB4A-35A86715ACF5}"/>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727BB5B9-6473-EA96-EE91-0E09FCB07592}"/>
              </a:ext>
            </a:extLst>
          </p:cNvPr>
          <p:cNvSpPr>
            <a:spLocks noGrp="1"/>
          </p:cNvSpPr>
          <p:nvPr>
            <p:ph type="title"/>
          </p:nvPr>
        </p:nvSpPr>
        <p:spPr>
          <a:xfrm>
            <a:off x="1690270" y="103996"/>
            <a:ext cx="6849473" cy="323165"/>
          </a:xfrm>
        </p:spPr>
        <p:txBody>
          <a:bodyPr>
            <a:noAutofit/>
          </a:bodyPr>
          <a:lstStyle/>
          <a:p>
            <a:pPr algn="ctr"/>
            <a:r>
              <a:rPr lang="en-US" sz="2000" b="1" dirty="0">
                <a:ln w="12700">
                  <a:noFill/>
                  <a:prstDash val="solid"/>
                </a:ln>
                <a:solidFill>
                  <a:prstClr val="black"/>
                </a:solidFill>
                <a:latin typeface="+mn-lt"/>
                <a:ea typeface="+mn-ea"/>
                <a:cs typeface="+mn-cs"/>
              </a:rPr>
              <a:t>Copilot dans OneDrive (</a:t>
            </a:r>
            <a:r>
              <a:rPr lang="en-US" sz="2000" b="1" dirty="0" err="1">
                <a:ln w="12700">
                  <a:noFill/>
                  <a:prstDash val="solid"/>
                </a:ln>
                <a:solidFill>
                  <a:prstClr val="black"/>
                </a:solidFill>
                <a:latin typeface="+mn-lt"/>
                <a:ea typeface="+mn-ea"/>
                <a:cs typeface="+mn-cs"/>
              </a:rPr>
              <a:t>ou</a:t>
            </a:r>
            <a:r>
              <a:rPr lang="en-US" sz="2000" b="1" dirty="0">
                <a:ln w="12700">
                  <a:noFill/>
                  <a:prstDash val="solid"/>
                </a:ln>
                <a:solidFill>
                  <a:prstClr val="black"/>
                </a:solidFill>
                <a:latin typeface="+mn-lt"/>
                <a:ea typeface="+mn-ea"/>
                <a:cs typeface="+mn-cs"/>
              </a:rPr>
              <a:t> SharePoint), </a:t>
            </a:r>
            <a:r>
              <a:rPr lang="fr-CA" sz="2000" b="1" dirty="0">
                <a:ln w="12700">
                  <a:noFill/>
                  <a:prstDash val="solid"/>
                </a:ln>
                <a:solidFill>
                  <a:prstClr val="black"/>
                </a:solidFill>
                <a:latin typeface="+mn-lt"/>
                <a:ea typeface="+mn-ea"/>
                <a:cs typeface="+mn-cs"/>
              </a:rPr>
              <a:t>poser des questions sur vos fichiers</a:t>
            </a:r>
            <a:br>
              <a:rPr lang="fr-CA" sz="2000" b="1" dirty="0">
                <a:ln w="12700">
                  <a:noFill/>
                  <a:prstDash val="solid"/>
                </a:ln>
                <a:solidFill>
                  <a:prstClr val="black"/>
                </a:solidFill>
                <a:latin typeface="+mn-lt"/>
                <a:ea typeface="+mn-ea"/>
                <a:cs typeface="+mn-cs"/>
              </a:rPr>
            </a:br>
            <a:endParaRPr lang="en-GB" sz="2000" dirty="0"/>
          </a:p>
        </p:txBody>
      </p:sp>
      <p:pic>
        <p:nvPicPr>
          <p:cNvPr id="6" name="object 27">
            <a:extLst>
              <a:ext uri="{FF2B5EF4-FFF2-40B4-BE49-F238E27FC236}">
                <a16:creationId xmlns:a16="http://schemas.microsoft.com/office/drawing/2014/main" id="{C8701370-B851-E208-D1EF-A4BCA5FBBF6E}"/>
              </a:ext>
            </a:extLst>
          </p:cNvPr>
          <p:cNvPicPr/>
          <p:nvPr/>
        </p:nvPicPr>
        <p:blipFill>
          <a:blip r:embed="rId5" cstate="print"/>
          <a:stretch>
            <a:fillRect/>
          </a:stretch>
        </p:blipFill>
        <p:spPr>
          <a:xfrm>
            <a:off x="8219074" y="-21975"/>
            <a:ext cx="879881" cy="898273"/>
          </a:xfrm>
          <a:prstGeom prst="rect">
            <a:avLst/>
          </a:prstGeom>
        </p:spPr>
      </p:pic>
      <p:sp>
        <p:nvSpPr>
          <p:cNvPr id="11" name="Autre processus 5">
            <a:extLst>
              <a:ext uri="{FF2B5EF4-FFF2-40B4-BE49-F238E27FC236}">
                <a16:creationId xmlns:a16="http://schemas.microsoft.com/office/drawing/2014/main" id="{B057154A-6F77-610B-35D7-5E1AAB60398A}"/>
              </a:ext>
            </a:extLst>
          </p:cNvPr>
          <p:cNvSpPr/>
          <p:nvPr/>
        </p:nvSpPr>
        <p:spPr>
          <a:xfrm>
            <a:off x="466526" y="784779"/>
            <a:ext cx="8008125" cy="1172604"/>
          </a:xfrm>
          <a:prstGeom prst="flowChartAlternateProcess">
            <a:avLst/>
          </a:prstGeom>
          <a:ln w="317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008DF0"/>
                </a:solidFill>
                <a:effectLst/>
                <a:highlight>
                  <a:srgbClr val="FFFFFF"/>
                </a:highlight>
                <a:latin typeface="Segoe UI" panose="020B0502040204020203" pitchFamily="34" charset="0"/>
              </a:rPr>
              <a:t>Copilo</a:t>
            </a:r>
            <a:r>
              <a:rPr lang="fr-CA" sz="1600" b="1" dirty="0">
                <a:solidFill>
                  <a:srgbClr val="008DF0"/>
                </a:solidFill>
                <a:highlight>
                  <a:srgbClr val="FFFFFF"/>
                </a:highlight>
                <a:latin typeface="Segoe UI" panose="020B0502040204020203" pitchFamily="34" charset="0"/>
              </a:rPr>
              <a:t>t dans One Drive </a:t>
            </a:r>
            <a:r>
              <a:rPr lang="fr-CA" sz="1600" b="1" i="0" u="none" strike="noStrike" dirty="0">
                <a:solidFill>
                  <a:srgbClr val="008DF0"/>
                </a:solidFill>
                <a:effectLst/>
                <a:highlight>
                  <a:srgbClr val="FFFFFF"/>
                </a:highlight>
                <a:latin typeface="Segoe UI" panose="020B0502040204020203" pitchFamily="34" charset="0"/>
              </a:rPr>
              <a:t>permet aux utilisateurs de trouver des informations et de répondre à des questions dans leurs fichiers. </a:t>
            </a:r>
            <a:r>
              <a:rPr lang="fr-CA" sz="1600" i="0" u="none" strike="noStrike" dirty="0">
                <a:solidFill>
                  <a:schemeClr val="tx1"/>
                </a:solidFill>
                <a:effectLst/>
                <a:highlight>
                  <a:srgbClr val="FFFFFF"/>
                </a:highlight>
                <a:latin typeface="Segoe UI" panose="020B0502040204020203" pitchFamily="34" charset="0"/>
              </a:rPr>
              <a:t>Cet outil de gain de temps peut rechercher jusqu’à 5 fichiers sélectionnés, prenant en charge différents types de documents, à l’exception des vidéos et des images</a:t>
            </a:r>
            <a:endParaRPr lang="fr-CA" sz="1600" dirty="0">
              <a:solidFill>
                <a:schemeClr val="tx1"/>
              </a:solidFill>
            </a:endParaRPr>
          </a:p>
        </p:txBody>
      </p:sp>
      <p:pic>
        <p:nvPicPr>
          <p:cNvPr id="7" name="Picture 6" descr="A screenshot of a computer">
            <a:extLst>
              <a:ext uri="{FF2B5EF4-FFF2-40B4-BE49-F238E27FC236}">
                <a16:creationId xmlns:a16="http://schemas.microsoft.com/office/drawing/2014/main" id="{D751DE3C-A9E9-93C0-1CA0-0C4697B81497}"/>
              </a:ext>
            </a:extLst>
          </p:cNvPr>
          <p:cNvPicPr>
            <a:picLocks noChangeAspect="1"/>
          </p:cNvPicPr>
          <p:nvPr/>
        </p:nvPicPr>
        <p:blipFill>
          <a:blip r:embed="rId6" cstate="print">
            <a:extLst>
              <a:ext uri="{28A0092B-C50C-407E-A947-70E740481C1C}">
                <a14:useLocalDpi xmlns:a14="http://schemas.microsoft.com/office/drawing/2010/main" val="0"/>
              </a:ext>
            </a:extLst>
          </a:blip>
          <a:srcRect l="5431" t="8102" r="5216" b="7676"/>
          <a:stretch/>
        </p:blipFill>
        <p:spPr>
          <a:xfrm>
            <a:off x="1809541" y="2096280"/>
            <a:ext cx="5322094" cy="2821781"/>
          </a:xfrm>
          <a:prstGeom prst="roundRect">
            <a:avLst>
              <a:gd name="adj" fmla="val 4167"/>
            </a:avLst>
          </a:prstGeom>
          <a:solidFill>
            <a:srgbClr val="FFFFFF"/>
          </a:solidFill>
          <a:ln w="6350"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Autre processus 3">
            <a:extLst>
              <a:ext uri="{FF2B5EF4-FFF2-40B4-BE49-F238E27FC236}">
                <a16:creationId xmlns:a16="http://schemas.microsoft.com/office/drawing/2014/main" id="{9DEBE1D5-1086-0BBB-3A0B-D9AFEA9FA956}"/>
              </a:ext>
            </a:extLst>
          </p:cNvPr>
          <p:cNvSpPr/>
          <p:nvPr/>
        </p:nvSpPr>
        <p:spPr>
          <a:xfrm rot="20963715">
            <a:off x="27735" y="194481"/>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5</a:t>
            </a:r>
          </a:p>
        </p:txBody>
      </p:sp>
    </p:spTree>
    <p:custDataLst>
      <p:tags r:id="rId1"/>
    </p:custDataLst>
    <p:extLst>
      <p:ext uri="{BB962C8B-B14F-4D97-AF65-F5344CB8AC3E}">
        <p14:creationId xmlns:p14="http://schemas.microsoft.com/office/powerpoint/2010/main" val="291071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9122" y="90062"/>
            <a:ext cx="4547546" cy="523220"/>
          </a:xfrm>
          <a:prstGeom prst="rect">
            <a:avLst/>
          </a:prstGeom>
          <a:noFill/>
          <a:ln>
            <a:noFill/>
          </a:ln>
        </p:spPr>
        <p:txBody>
          <a:bodyPr wrap="square" rtlCol="0">
            <a:spAutoFit/>
          </a:bodyPr>
          <a:lstStyle/>
          <a:p>
            <a:pPr lvl="0">
              <a:defRPr/>
            </a:pPr>
            <a:r>
              <a:rPr lang="fr-FR" sz="2800" b="1" dirty="0" err="1">
                <a:ln w="12700">
                  <a:noFill/>
                  <a:prstDash val="solid"/>
                </a:ln>
                <a:latin typeface="+mj-lt"/>
              </a:rPr>
              <a:t>Copilot</a:t>
            </a:r>
            <a:r>
              <a:rPr lang="fr-FR" sz="2800" b="1" dirty="0">
                <a:ln w="12700">
                  <a:noFill/>
                  <a:prstDash val="solid"/>
                </a:ln>
                <a:latin typeface="+mj-lt"/>
              </a:rPr>
              <a:t> = IA de Microsoft</a:t>
            </a:r>
          </a:p>
        </p:txBody>
      </p:sp>
      <p:pic>
        <p:nvPicPr>
          <p:cNvPr id="3" name="Image 2">
            <a:extLst>
              <a:ext uri="{FF2B5EF4-FFF2-40B4-BE49-F238E27FC236}">
                <a16:creationId xmlns:a16="http://schemas.microsoft.com/office/drawing/2014/main" id="{B9DA920E-D1FA-0688-D6E5-DE46879ED808}"/>
              </a:ext>
            </a:extLst>
          </p:cNvPr>
          <p:cNvPicPr>
            <a:picLocks noChangeAspect="1"/>
          </p:cNvPicPr>
          <p:nvPr/>
        </p:nvPicPr>
        <p:blipFill rotWithShape="1">
          <a:blip r:embed="rId7">
            <a:alphaModFix amt="93000"/>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rcRect l="314" b="-1031"/>
          <a:stretch/>
        </p:blipFill>
        <p:spPr>
          <a:xfrm>
            <a:off x="3725056" y="1244050"/>
            <a:ext cx="5407370" cy="3354507"/>
          </a:xfrm>
          <a:prstGeom prst="ellipse">
            <a:avLst/>
          </a:prstGeom>
          <a:ln>
            <a:noFill/>
          </a:ln>
          <a:effectLst>
            <a:softEdge rad="112500"/>
          </a:effectLst>
        </p:spPr>
      </p:pic>
      <p:sp>
        <p:nvSpPr>
          <p:cNvPr id="6" name="Rectangle 5">
            <a:extLst>
              <a:ext uri="{FF2B5EF4-FFF2-40B4-BE49-F238E27FC236}">
                <a16:creationId xmlns:a16="http://schemas.microsoft.com/office/drawing/2014/main" id="{F26F17DD-FBB8-A2EF-19D0-BCA8FCF90A3F}"/>
              </a:ext>
            </a:extLst>
          </p:cNvPr>
          <p:cNvSpPr/>
          <p:nvPr/>
        </p:nvSpPr>
        <p:spPr>
          <a:xfrm rot="21241136">
            <a:off x="4424992" y="2333854"/>
            <a:ext cx="3688684"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fr-CA" sz="2800" b="1" cap="none" spc="0" dirty="0">
                <a:ln/>
                <a:solidFill>
                  <a:schemeClr val="tx1">
                    <a:alpha val="72744"/>
                  </a:schemeClr>
                </a:solidFill>
                <a:effectLst/>
              </a:rPr>
              <a:t>Intelligence Artificielle</a:t>
            </a:r>
          </a:p>
        </p:txBody>
      </p:sp>
      <p:graphicFrame>
        <p:nvGraphicFramePr>
          <p:cNvPr id="12" name="ZoneTexte 7">
            <a:extLst>
              <a:ext uri="{FF2B5EF4-FFF2-40B4-BE49-F238E27FC236}">
                <a16:creationId xmlns:a16="http://schemas.microsoft.com/office/drawing/2014/main" id="{3EFEE947-F3C3-4D3E-CA79-15AD54702417}"/>
              </a:ext>
            </a:extLst>
          </p:cNvPr>
          <p:cNvGraphicFramePr/>
          <p:nvPr>
            <p:extLst>
              <p:ext uri="{D42A27DB-BD31-4B8C-83A1-F6EECF244321}">
                <p14:modId xmlns:p14="http://schemas.microsoft.com/office/powerpoint/2010/main" val="1399972262"/>
              </p:ext>
            </p:extLst>
          </p:nvPr>
        </p:nvGraphicFramePr>
        <p:xfrm>
          <a:off x="43900" y="741411"/>
          <a:ext cx="3768022" cy="45827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66905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0" presetClass="entr" presetSubtype="0" fill="hold"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iterate>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3BB14-C646-402C-8C65-3E3FBA48AE78}"/>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30648ACA-64DE-6909-AA4A-11E511439D0F}"/>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 y="-21975"/>
            <a:ext cx="9143999" cy="4209403"/>
          </a:xfrm>
          <a:prstGeom prst="rect">
            <a:avLst/>
          </a:prstGeom>
          <a:solidFill>
            <a:schemeClr val="bg1"/>
          </a:solidFill>
        </p:spPr>
      </p:pic>
      <p:sp>
        <p:nvSpPr>
          <p:cNvPr id="2" name="Title 1">
            <a:extLst>
              <a:ext uri="{FF2B5EF4-FFF2-40B4-BE49-F238E27FC236}">
                <a16:creationId xmlns:a16="http://schemas.microsoft.com/office/drawing/2014/main" id="{F15D0586-359A-63F0-BD50-5663C7B2ABDC}"/>
              </a:ext>
            </a:extLst>
          </p:cNvPr>
          <p:cNvSpPr>
            <a:spLocks noGrp="1"/>
          </p:cNvSpPr>
          <p:nvPr>
            <p:ph type="title"/>
          </p:nvPr>
        </p:nvSpPr>
        <p:spPr>
          <a:xfrm>
            <a:off x="1645919" y="119898"/>
            <a:ext cx="6241863" cy="323165"/>
          </a:xfrm>
        </p:spPr>
        <p:txBody>
          <a:bodyPr>
            <a:normAutofit fontScale="90000"/>
          </a:bodyPr>
          <a:lstStyle/>
          <a:p>
            <a:pPr algn="ctr"/>
            <a:r>
              <a:rPr lang="en-US" sz="2200" b="1" dirty="0">
                <a:ln w="12700">
                  <a:noFill/>
                  <a:prstDash val="solid"/>
                </a:ln>
                <a:solidFill>
                  <a:prstClr val="black"/>
                </a:solidFill>
                <a:latin typeface="+mn-lt"/>
                <a:ea typeface="+mn-ea"/>
                <a:cs typeface="+mn-cs"/>
              </a:rPr>
              <a:t>Copilot dans OneDrive</a:t>
            </a:r>
            <a:r>
              <a:rPr lang="en-US" sz="2000" b="1" dirty="0">
                <a:ln w="12700">
                  <a:noFill/>
                  <a:prstDash val="solid"/>
                </a:ln>
                <a:solidFill>
                  <a:prstClr val="black"/>
                </a:solidFill>
                <a:latin typeface="+mn-lt"/>
                <a:ea typeface="+mn-ea"/>
                <a:cs typeface="+mn-cs"/>
              </a:rPr>
              <a:t>/SharePoint</a:t>
            </a:r>
            <a:r>
              <a:rPr lang="en-US" sz="2200" b="1" dirty="0">
                <a:ln w="12700">
                  <a:noFill/>
                  <a:prstDash val="solid"/>
                </a:ln>
                <a:solidFill>
                  <a:prstClr val="black"/>
                </a:solidFill>
                <a:latin typeface="+mn-lt"/>
                <a:ea typeface="+mn-ea"/>
                <a:cs typeface="+mn-cs"/>
              </a:rPr>
              <a:t> : Comparer des </a:t>
            </a:r>
            <a:r>
              <a:rPr lang="fr-CA" sz="2200" b="1" dirty="0">
                <a:ln w="12700">
                  <a:noFill/>
                  <a:prstDash val="solid"/>
                </a:ln>
                <a:solidFill>
                  <a:prstClr val="black"/>
                </a:solidFill>
                <a:latin typeface="+mn-lt"/>
                <a:ea typeface="+mn-ea"/>
                <a:cs typeface="+mn-cs"/>
              </a:rPr>
              <a:t>fichiers</a:t>
            </a:r>
            <a:br>
              <a:rPr lang="fr-CA" sz="3100" b="1" dirty="0">
                <a:ln w="12700">
                  <a:noFill/>
                  <a:prstDash val="solid"/>
                </a:ln>
                <a:solidFill>
                  <a:prstClr val="black"/>
                </a:solidFill>
                <a:latin typeface="+mn-lt"/>
                <a:ea typeface="+mn-ea"/>
                <a:cs typeface="+mn-cs"/>
              </a:rPr>
            </a:br>
            <a:endParaRPr lang="en-GB" dirty="0"/>
          </a:p>
        </p:txBody>
      </p:sp>
      <p:pic>
        <p:nvPicPr>
          <p:cNvPr id="6" name="object 27">
            <a:extLst>
              <a:ext uri="{FF2B5EF4-FFF2-40B4-BE49-F238E27FC236}">
                <a16:creationId xmlns:a16="http://schemas.microsoft.com/office/drawing/2014/main" id="{660E07A1-F283-3F12-D82A-97D1ADD489E9}"/>
              </a:ext>
            </a:extLst>
          </p:cNvPr>
          <p:cNvPicPr/>
          <p:nvPr/>
        </p:nvPicPr>
        <p:blipFill>
          <a:blip r:embed="rId5" cstate="print"/>
          <a:stretch>
            <a:fillRect/>
          </a:stretch>
        </p:blipFill>
        <p:spPr>
          <a:xfrm>
            <a:off x="8219074" y="-21975"/>
            <a:ext cx="879881" cy="898273"/>
          </a:xfrm>
          <a:prstGeom prst="rect">
            <a:avLst/>
          </a:prstGeom>
        </p:spPr>
      </p:pic>
      <p:sp>
        <p:nvSpPr>
          <p:cNvPr id="11" name="Autre processus 5">
            <a:extLst>
              <a:ext uri="{FF2B5EF4-FFF2-40B4-BE49-F238E27FC236}">
                <a16:creationId xmlns:a16="http://schemas.microsoft.com/office/drawing/2014/main" id="{CF7CAC28-A8FA-DCA5-9E52-440608EA62C8}"/>
              </a:ext>
            </a:extLst>
          </p:cNvPr>
          <p:cNvSpPr/>
          <p:nvPr/>
        </p:nvSpPr>
        <p:spPr>
          <a:xfrm>
            <a:off x="316506" y="709769"/>
            <a:ext cx="8192488" cy="1236902"/>
          </a:xfrm>
          <a:prstGeom prst="flowChartAlternateProcess">
            <a:avLst/>
          </a:prstGeom>
          <a:ln w="317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dirty="0">
                <a:solidFill>
                  <a:srgbClr val="008DF0"/>
                </a:solidFill>
                <a:highlight>
                  <a:srgbClr val="FFFFFF"/>
                </a:highlight>
                <a:latin typeface="Segoe UI" panose="020B0502040204020203" pitchFamily="34" charset="0"/>
              </a:rPr>
              <a:t>Copilot dans OneDrive introduit une puissante fonctionnalité </a:t>
            </a:r>
            <a:r>
              <a:rPr lang="fr-CA" sz="1600" dirty="0">
                <a:solidFill>
                  <a:schemeClr val="tx1"/>
                </a:solidFill>
              </a:rPr>
              <a:t>de comparaison de fichiers qui permet aux utilisateurs d’analyser jusqu’à </a:t>
            </a:r>
            <a:r>
              <a:rPr lang="fr-CA" sz="1600" b="1" dirty="0">
                <a:solidFill>
                  <a:schemeClr val="tx1"/>
                </a:solidFill>
              </a:rPr>
              <a:t>5 fichiers sélectionnés simultanément</a:t>
            </a:r>
            <a:r>
              <a:rPr lang="fr-CA" sz="1600" dirty="0">
                <a:solidFill>
                  <a:schemeClr val="tx1"/>
                </a:solidFill>
              </a:rPr>
              <a:t> sans avoir à les ouvrir individuellement. Cet outil simplifie le processus d’identification des différences et des similitudes entre plusieurs documents.</a:t>
            </a:r>
          </a:p>
        </p:txBody>
      </p:sp>
      <p:sp>
        <p:nvSpPr>
          <p:cNvPr id="5" name="TextBox 4">
            <a:extLst>
              <a:ext uri="{FF2B5EF4-FFF2-40B4-BE49-F238E27FC236}">
                <a16:creationId xmlns:a16="http://schemas.microsoft.com/office/drawing/2014/main" id="{6B33BA15-3F8D-E179-7A8E-FF5361A686AA}"/>
              </a:ext>
            </a:extLst>
          </p:cNvPr>
          <p:cNvSpPr txBox="1"/>
          <p:nvPr/>
        </p:nvSpPr>
        <p:spPr>
          <a:xfrm>
            <a:off x="316506" y="2398408"/>
            <a:ext cx="2107406" cy="1446550"/>
          </a:xfrm>
          <a:prstGeom prst="rect">
            <a:avLst/>
          </a:prstGeom>
          <a:noFill/>
        </p:spPr>
        <p:txBody>
          <a:bodyPr wrap="square">
            <a:spAutoFit/>
          </a:bodyPr>
          <a:lstStyle/>
          <a:p>
            <a:r>
              <a:rPr lang="fr-CA" sz="1100" i="1" dirty="0">
                <a:solidFill>
                  <a:srgbClr val="075DE8"/>
                </a:solidFill>
              </a:rPr>
              <a:t>La fonctionnalité peut détecter des différences dans différents aspects tels que la date, l’heure, le titre, l’auteur, les informations de dernière modification, le résumé du contenu, l’emplacement et les participants clés.</a:t>
            </a:r>
          </a:p>
        </p:txBody>
      </p:sp>
      <p:pic>
        <p:nvPicPr>
          <p:cNvPr id="9" name="Picture 8" descr="A screenshot of a computer&#10;&#10;AI-generated content may be incorrect.">
            <a:extLst>
              <a:ext uri="{FF2B5EF4-FFF2-40B4-BE49-F238E27FC236}">
                <a16:creationId xmlns:a16="http://schemas.microsoft.com/office/drawing/2014/main" id="{59819847-13DF-C0CA-35EB-2635201A1A5C}"/>
              </a:ext>
            </a:extLst>
          </p:cNvPr>
          <p:cNvPicPr>
            <a:picLocks noChangeAspect="1"/>
          </p:cNvPicPr>
          <p:nvPr/>
        </p:nvPicPr>
        <p:blipFill>
          <a:blip r:embed="rId6" cstate="print">
            <a:extLst>
              <a:ext uri="{28A0092B-C50C-407E-A947-70E740481C1C}">
                <a14:useLocalDpi xmlns:a14="http://schemas.microsoft.com/office/drawing/2010/main" val="0"/>
              </a:ext>
            </a:extLst>
          </a:blip>
          <a:srcRect l="5859" t="8958" r="7265" b="17986"/>
          <a:stretch/>
        </p:blipFill>
        <p:spPr>
          <a:xfrm>
            <a:off x="2511027" y="2013835"/>
            <a:ext cx="6229350" cy="2946617"/>
          </a:xfrm>
          <a:prstGeom prst="roundRect">
            <a:avLst>
              <a:gd name="adj" fmla="val 4167"/>
            </a:avLst>
          </a:prstGeom>
          <a:solidFill>
            <a:srgbClr val="FFFFFF"/>
          </a:solidFill>
          <a:ln w="6350"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Autre processus 3">
            <a:extLst>
              <a:ext uri="{FF2B5EF4-FFF2-40B4-BE49-F238E27FC236}">
                <a16:creationId xmlns:a16="http://schemas.microsoft.com/office/drawing/2014/main" id="{7A4A6102-D27E-C39A-74E4-5D721741260D}"/>
              </a:ext>
            </a:extLst>
          </p:cNvPr>
          <p:cNvSpPr/>
          <p:nvPr/>
        </p:nvSpPr>
        <p:spPr>
          <a:xfrm rot="20574392">
            <a:off x="133250" y="203494"/>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5</a:t>
            </a:r>
          </a:p>
        </p:txBody>
      </p:sp>
    </p:spTree>
    <p:custDataLst>
      <p:tags r:id="rId1"/>
    </p:custDataLst>
    <p:extLst>
      <p:ext uri="{BB962C8B-B14F-4D97-AF65-F5344CB8AC3E}">
        <p14:creationId xmlns:p14="http://schemas.microsoft.com/office/powerpoint/2010/main" val="397098790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EE91A-3C74-98AF-FBAF-284A8523AA46}"/>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3A7894C3-004D-A972-292D-9D551F472242}"/>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 y="-21975"/>
            <a:ext cx="9143999" cy="4209403"/>
          </a:xfrm>
          <a:prstGeom prst="rect">
            <a:avLst/>
          </a:prstGeom>
          <a:solidFill>
            <a:schemeClr val="bg1"/>
          </a:solidFill>
        </p:spPr>
      </p:pic>
      <p:sp>
        <p:nvSpPr>
          <p:cNvPr id="2" name="Title 1">
            <a:extLst>
              <a:ext uri="{FF2B5EF4-FFF2-40B4-BE49-F238E27FC236}">
                <a16:creationId xmlns:a16="http://schemas.microsoft.com/office/drawing/2014/main" id="{BA018D50-86E8-9E67-22F0-C21483BC8F2B}"/>
              </a:ext>
            </a:extLst>
          </p:cNvPr>
          <p:cNvSpPr>
            <a:spLocks noGrp="1"/>
          </p:cNvSpPr>
          <p:nvPr>
            <p:ph type="title"/>
          </p:nvPr>
        </p:nvSpPr>
        <p:spPr>
          <a:xfrm>
            <a:off x="1876507" y="103996"/>
            <a:ext cx="6128528" cy="323165"/>
          </a:xfrm>
        </p:spPr>
        <p:txBody>
          <a:bodyPr>
            <a:normAutofit fontScale="90000"/>
          </a:bodyPr>
          <a:lstStyle/>
          <a:p>
            <a:pPr algn="ctr"/>
            <a:r>
              <a:rPr lang="en-US" sz="2200" b="1" dirty="0">
                <a:ln w="12700">
                  <a:noFill/>
                  <a:prstDash val="solid"/>
                </a:ln>
                <a:solidFill>
                  <a:prstClr val="black"/>
                </a:solidFill>
                <a:latin typeface="+mn-lt"/>
                <a:ea typeface="+mn-ea"/>
                <a:cs typeface="+mn-cs"/>
              </a:rPr>
              <a:t>Copilot dans OneDrive</a:t>
            </a:r>
            <a:r>
              <a:rPr lang="en-US" sz="2000" b="1" dirty="0">
                <a:ln w="12700">
                  <a:noFill/>
                  <a:prstDash val="solid"/>
                </a:ln>
                <a:solidFill>
                  <a:prstClr val="black"/>
                </a:solidFill>
                <a:latin typeface="+mn-lt"/>
                <a:ea typeface="+mn-ea"/>
                <a:cs typeface="+mn-cs"/>
              </a:rPr>
              <a:t>/SharePoint</a:t>
            </a:r>
            <a:r>
              <a:rPr lang="en-US" sz="2200" b="1" dirty="0">
                <a:ln w="12700">
                  <a:noFill/>
                  <a:prstDash val="solid"/>
                </a:ln>
                <a:solidFill>
                  <a:prstClr val="black"/>
                </a:solidFill>
                <a:latin typeface="+mn-lt"/>
                <a:ea typeface="+mn-ea"/>
                <a:cs typeface="+mn-cs"/>
              </a:rPr>
              <a:t> : </a:t>
            </a:r>
            <a:r>
              <a:rPr lang="en-US" sz="2200" b="1" dirty="0" err="1">
                <a:ln w="12700">
                  <a:noFill/>
                  <a:prstDash val="solid"/>
                </a:ln>
                <a:solidFill>
                  <a:prstClr val="black"/>
                </a:solidFill>
                <a:latin typeface="+mn-lt"/>
                <a:ea typeface="+mn-ea"/>
                <a:cs typeface="+mn-cs"/>
              </a:rPr>
              <a:t>Résumer</a:t>
            </a:r>
            <a:r>
              <a:rPr lang="en-US" sz="2200" b="1" dirty="0">
                <a:ln w="12700">
                  <a:noFill/>
                  <a:prstDash val="solid"/>
                </a:ln>
                <a:solidFill>
                  <a:prstClr val="black"/>
                </a:solidFill>
                <a:latin typeface="+mn-lt"/>
                <a:ea typeface="+mn-ea"/>
                <a:cs typeface="+mn-cs"/>
              </a:rPr>
              <a:t> </a:t>
            </a:r>
            <a:r>
              <a:rPr lang="en-US" sz="2200" b="1" dirty="0" err="1">
                <a:ln w="12700">
                  <a:noFill/>
                  <a:prstDash val="solid"/>
                </a:ln>
                <a:solidFill>
                  <a:prstClr val="black"/>
                </a:solidFill>
                <a:latin typeface="+mn-lt"/>
                <a:ea typeface="+mn-ea"/>
                <a:cs typeface="+mn-cs"/>
              </a:rPr>
              <a:t>vos</a:t>
            </a:r>
            <a:r>
              <a:rPr lang="en-US" sz="2200" b="1" dirty="0">
                <a:ln w="12700">
                  <a:noFill/>
                  <a:prstDash val="solid"/>
                </a:ln>
                <a:solidFill>
                  <a:prstClr val="black"/>
                </a:solidFill>
                <a:latin typeface="+mn-lt"/>
                <a:ea typeface="+mn-ea"/>
                <a:cs typeface="+mn-cs"/>
              </a:rPr>
              <a:t> </a:t>
            </a:r>
            <a:r>
              <a:rPr lang="en-US" sz="2200" b="1" dirty="0" err="1">
                <a:ln w="12700">
                  <a:noFill/>
                  <a:prstDash val="solid"/>
                </a:ln>
                <a:solidFill>
                  <a:prstClr val="black"/>
                </a:solidFill>
                <a:latin typeface="+mn-lt"/>
                <a:ea typeface="+mn-ea"/>
                <a:cs typeface="+mn-cs"/>
              </a:rPr>
              <a:t>fichiers</a:t>
            </a:r>
            <a:endParaRPr lang="en-GB" dirty="0"/>
          </a:p>
        </p:txBody>
      </p:sp>
      <p:pic>
        <p:nvPicPr>
          <p:cNvPr id="6" name="object 27">
            <a:extLst>
              <a:ext uri="{FF2B5EF4-FFF2-40B4-BE49-F238E27FC236}">
                <a16:creationId xmlns:a16="http://schemas.microsoft.com/office/drawing/2014/main" id="{13FF0F2D-D646-0636-0D64-5A096172966F}"/>
              </a:ext>
            </a:extLst>
          </p:cNvPr>
          <p:cNvPicPr/>
          <p:nvPr/>
        </p:nvPicPr>
        <p:blipFill>
          <a:blip r:embed="rId5" cstate="print"/>
          <a:stretch>
            <a:fillRect/>
          </a:stretch>
        </p:blipFill>
        <p:spPr>
          <a:xfrm>
            <a:off x="8219074" y="-21975"/>
            <a:ext cx="879881" cy="898273"/>
          </a:xfrm>
          <a:prstGeom prst="rect">
            <a:avLst/>
          </a:prstGeom>
        </p:spPr>
      </p:pic>
      <p:sp>
        <p:nvSpPr>
          <p:cNvPr id="11" name="Autre processus 5">
            <a:extLst>
              <a:ext uri="{FF2B5EF4-FFF2-40B4-BE49-F238E27FC236}">
                <a16:creationId xmlns:a16="http://schemas.microsoft.com/office/drawing/2014/main" id="{D4368D1A-331E-4FDE-137B-E517E94BDE9E}"/>
              </a:ext>
            </a:extLst>
          </p:cNvPr>
          <p:cNvSpPr/>
          <p:nvPr/>
        </p:nvSpPr>
        <p:spPr>
          <a:xfrm>
            <a:off x="316506" y="709769"/>
            <a:ext cx="8192488" cy="1042831"/>
          </a:xfrm>
          <a:prstGeom prst="flowChartAlternateProcess">
            <a:avLst/>
          </a:prstGeom>
          <a:ln w="317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500" b="1" dirty="0">
                <a:solidFill>
                  <a:srgbClr val="008DF0"/>
                </a:solidFill>
                <a:highlight>
                  <a:srgbClr val="FFFFFF"/>
                </a:highlight>
              </a:rPr>
              <a:t>Copilot dans OneDrive introduit une fonctionnalité de résumé de fichiers </a:t>
            </a:r>
            <a:r>
              <a:rPr lang="fr-CA" sz="1500" dirty="0">
                <a:solidFill>
                  <a:schemeClr val="tx1"/>
                </a:solidFill>
                <a:highlight>
                  <a:srgbClr val="FFFFFF"/>
                </a:highlight>
              </a:rPr>
              <a:t>qui permet aux utilisateurs de générer des résumés de différents types de documents stockés sur OneDrive Web, notamment des feuilles de </a:t>
            </a:r>
            <a:r>
              <a:rPr lang="fr-CA" sz="1500" b="1" dirty="0">
                <a:solidFill>
                  <a:schemeClr val="tx1"/>
                </a:solidFill>
                <a:highlight>
                  <a:srgbClr val="FFFFFF"/>
                </a:highlight>
              </a:rPr>
              <a:t>calcul Excel</a:t>
            </a:r>
            <a:r>
              <a:rPr lang="fr-CA" sz="1500" dirty="0">
                <a:solidFill>
                  <a:schemeClr val="tx1"/>
                </a:solidFill>
                <a:highlight>
                  <a:srgbClr val="FFFFFF"/>
                </a:highlight>
              </a:rPr>
              <a:t>, des </a:t>
            </a:r>
            <a:r>
              <a:rPr lang="fr-CA" sz="1500" b="1" dirty="0">
                <a:solidFill>
                  <a:schemeClr val="tx1"/>
                </a:solidFill>
                <a:highlight>
                  <a:srgbClr val="FFFFFF"/>
                </a:highlight>
              </a:rPr>
              <a:t>présentations PowerPoint</a:t>
            </a:r>
            <a:r>
              <a:rPr lang="fr-CA" sz="1500" dirty="0">
                <a:solidFill>
                  <a:schemeClr val="tx1"/>
                </a:solidFill>
                <a:highlight>
                  <a:srgbClr val="FFFFFF"/>
                </a:highlight>
              </a:rPr>
              <a:t>, des </a:t>
            </a:r>
            <a:r>
              <a:rPr lang="fr-CA" sz="1500" b="1" dirty="0">
                <a:solidFill>
                  <a:schemeClr val="tx1"/>
                </a:solidFill>
                <a:highlight>
                  <a:srgbClr val="FFFFFF"/>
                </a:highlight>
              </a:rPr>
              <a:t>fichiers PDF </a:t>
            </a:r>
            <a:r>
              <a:rPr lang="fr-CA" sz="1500" dirty="0">
                <a:solidFill>
                  <a:schemeClr val="tx1"/>
                </a:solidFill>
                <a:highlight>
                  <a:srgbClr val="FFFFFF"/>
                </a:highlight>
              </a:rPr>
              <a:t>et des documents </a:t>
            </a:r>
            <a:r>
              <a:rPr lang="fr-CA" sz="1500" b="1" dirty="0">
                <a:solidFill>
                  <a:schemeClr val="tx1"/>
                </a:solidFill>
                <a:highlight>
                  <a:srgbClr val="FFFFFF"/>
                </a:highlight>
              </a:rPr>
              <a:t>Word</a:t>
            </a:r>
            <a:r>
              <a:rPr lang="fr-CA" sz="1500" dirty="0">
                <a:solidFill>
                  <a:schemeClr val="tx1"/>
                </a:solidFill>
                <a:highlight>
                  <a:srgbClr val="FFFFFF"/>
                </a:highlight>
              </a:rPr>
              <a:t>, sans avoir à les ouvrir individuellement.</a:t>
            </a:r>
            <a:endParaRPr lang="fr-CA" sz="1500" dirty="0">
              <a:solidFill>
                <a:schemeClr val="tx1"/>
              </a:solidFill>
            </a:endParaRPr>
          </a:p>
        </p:txBody>
      </p:sp>
      <p:pic>
        <p:nvPicPr>
          <p:cNvPr id="7" name="Picture 6" descr="A screenshot of a computer&#10;&#10;AI-generated content may be incorrect.">
            <a:extLst>
              <a:ext uri="{FF2B5EF4-FFF2-40B4-BE49-F238E27FC236}">
                <a16:creationId xmlns:a16="http://schemas.microsoft.com/office/drawing/2014/main" id="{1A37EA65-AC4C-6207-F574-6247D61572C3}"/>
              </a:ext>
            </a:extLst>
          </p:cNvPr>
          <p:cNvPicPr>
            <a:picLocks noChangeAspect="1"/>
          </p:cNvPicPr>
          <p:nvPr/>
        </p:nvPicPr>
        <p:blipFill>
          <a:blip r:embed="rId6" cstate="print">
            <a:extLst>
              <a:ext uri="{28A0092B-C50C-407E-A947-70E740481C1C}">
                <a14:useLocalDpi xmlns:a14="http://schemas.microsoft.com/office/drawing/2010/main" val="0"/>
              </a:ext>
            </a:extLst>
          </a:blip>
          <a:srcRect l="5644" t="8306" r="6945" b="11043"/>
          <a:stretch/>
        </p:blipFill>
        <p:spPr>
          <a:xfrm>
            <a:off x="1506681" y="1752600"/>
            <a:ext cx="5880093" cy="3051756"/>
          </a:xfrm>
          <a:prstGeom prst="roundRect">
            <a:avLst>
              <a:gd name="adj" fmla="val 4167"/>
            </a:avLst>
          </a:prstGeom>
          <a:solidFill>
            <a:srgbClr val="FFFFFF"/>
          </a:solidFill>
          <a:ln w="6350"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Autre processus 3">
            <a:extLst>
              <a:ext uri="{FF2B5EF4-FFF2-40B4-BE49-F238E27FC236}">
                <a16:creationId xmlns:a16="http://schemas.microsoft.com/office/drawing/2014/main" id="{7C9254BB-5E12-3F9A-B818-4BC613E988E7}"/>
              </a:ext>
            </a:extLst>
          </p:cNvPr>
          <p:cNvSpPr/>
          <p:nvPr/>
        </p:nvSpPr>
        <p:spPr>
          <a:xfrm rot="20574392">
            <a:off x="133250" y="203494"/>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5</a:t>
            </a:r>
          </a:p>
        </p:txBody>
      </p:sp>
    </p:spTree>
    <p:custDataLst>
      <p:tags r:id="rId1"/>
    </p:custDataLst>
    <p:extLst>
      <p:ext uri="{BB962C8B-B14F-4D97-AF65-F5344CB8AC3E}">
        <p14:creationId xmlns:p14="http://schemas.microsoft.com/office/powerpoint/2010/main" val="42237709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18B4-9177-5778-C861-E0D263AF29C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6E8ABA0-9894-4F42-3FF9-BAE42AF19443}"/>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19D85CA2-8975-951F-EDC4-F9BD2C5F8D25}"/>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650015" y="338709"/>
            <a:ext cx="2193702" cy="1870984"/>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9B5DA0F4-7194-369D-BAA2-3F272593EA98}"/>
              </a:ext>
            </a:extLst>
          </p:cNvPr>
          <p:cNvSpPr/>
          <p:nvPr/>
        </p:nvSpPr>
        <p:spPr>
          <a:xfrm>
            <a:off x="-469214" y="4468"/>
            <a:ext cx="5897029" cy="4062651"/>
          </a:xfrm>
          <a:prstGeom prst="rect">
            <a:avLst/>
          </a:prstGeom>
          <a:noFill/>
        </p:spPr>
        <p:txBody>
          <a:bodyPr wrap="square" lIns="91440" tIns="45720" rIns="91440" bIns="45720">
            <a:spAutoFit/>
          </a:bodyPr>
          <a:lstStyle/>
          <a:p>
            <a:pPr algn="ctr"/>
            <a:r>
              <a:rPr kumimoji="0" lang="fr-CA" sz="6000" b="1" i="0" u="none" strike="noStrike" kern="1200" normalizeH="0" baseline="0" noProof="0" dirty="0">
                <a:ln w="12700">
                  <a:noFill/>
                  <a:prstDash val="solid"/>
                </a:ln>
                <a:solidFill>
                  <a:schemeClr val="tx2">
                    <a:lumMod val="50000"/>
                    <a:lumOff val="50000"/>
                  </a:schemeClr>
                </a:solidFill>
                <a:effectLst>
                  <a:outerShdw dist="38100" dir="2640000" algn="bl" rotWithShape="0">
                    <a:schemeClr val="tx2">
                      <a:lumMod val="75000"/>
                    </a:schemeClr>
                  </a:outerShdw>
                </a:effectLst>
                <a:uLnTx/>
                <a:uFillTx/>
                <a:latin typeface="Arial"/>
                <a:ea typeface="+mj-ea"/>
                <a:cs typeface="+mj-cs"/>
              </a:rPr>
              <a:t>Microsoft Copilot</a:t>
            </a:r>
            <a:r>
              <a:rPr kumimoji="0" lang="fr-CA" sz="6000" b="1" i="1" u="none" strike="noStrike" kern="1200" normalizeH="0" baseline="0" noProof="0" dirty="0">
                <a:ln w="12700">
                  <a:noFill/>
                  <a:prstDash val="solid"/>
                </a:ln>
                <a:solidFill>
                  <a:schemeClr val="tx2">
                    <a:lumMod val="50000"/>
                    <a:lumOff val="50000"/>
                  </a:schemeClr>
                </a:solidFill>
                <a:effectLst/>
                <a:uLnTx/>
                <a:uFillTx/>
                <a:latin typeface="Arial"/>
                <a:ea typeface="+mj-ea"/>
                <a:cs typeface="+mj-cs"/>
              </a:rPr>
              <a:t> </a:t>
            </a:r>
          </a:p>
          <a:p>
            <a:pPr algn="ctr"/>
            <a:r>
              <a:rPr lang="fr-CA" sz="3600" b="1" i="1" dirty="0">
                <a:ln w="12700">
                  <a:noFill/>
                  <a:prstDash val="solid"/>
                </a:ln>
                <a:solidFill>
                  <a:schemeClr val="tx2">
                    <a:lumMod val="50000"/>
                    <a:lumOff val="50000"/>
                  </a:schemeClr>
                </a:solidFill>
                <a:effectLst/>
                <a:latin typeface="Arial"/>
                <a:ea typeface="+mj-ea"/>
                <a:cs typeface="+mj-cs"/>
              </a:rPr>
              <a:t>dans</a:t>
            </a:r>
            <a:r>
              <a:rPr lang="fr-CA" sz="4400" b="1" i="1" dirty="0">
                <a:ln w="12700">
                  <a:noFill/>
                  <a:prstDash val="solid"/>
                </a:ln>
                <a:solidFill>
                  <a:schemeClr val="tx2">
                    <a:lumMod val="50000"/>
                    <a:lumOff val="50000"/>
                  </a:schemeClr>
                </a:solidFill>
                <a:effectLst/>
                <a:latin typeface="Arial"/>
                <a:ea typeface="+mj-ea"/>
                <a:cs typeface="+mj-cs"/>
              </a:rPr>
              <a:t> </a:t>
            </a:r>
          </a:p>
          <a:p>
            <a:pPr algn="ctr"/>
            <a:r>
              <a:rPr lang="fr-CA" sz="6000" b="1" dirty="0">
                <a:ln w="12700">
                  <a:noFill/>
                  <a:prstDash val="solid"/>
                </a:ln>
                <a:solidFill>
                  <a:schemeClr val="tx2">
                    <a:lumMod val="50000"/>
                    <a:lumOff val="50000"/>
                  </a:schemeClr>
                </a:solidFill>
                <a:effectLst>
                  <a:outerShdw dist="38100" dir="2640000" algn="bl" rotWithShape="0">
                    <a:schemeClr val="tx2">
                      <a:lumMod val="75000"/>
                    </a:schemeClr>
                  </a:outerShdw>
                </a:effectLst>
                <a:latin typeface="Arial"/>
                <a:ea typeface="+mj-ea"/>
                <a:cs typeface="+mj-cs"/>
              </a:rPr>
              <a:t>Whiteboard</a:t>
            </a:r>
          </a:p>
          <a:p>
            <a:pPr algn="ctr"/>
            <a:r>
              <a:rPr lang="fr-CA" sz="2800" b="1" dirty="0">
                <a:ln w="12700">
                  <a:noFill/>
                  <a:prstDash val="solid"/>
                </a:ln>
                <a:solidFill>
                  <a:schemeClr val="tx2">
                    <a:lumMod val="50000"/>
                    <a:lumOff val="50000"/>
                  </a:schemeClr>
                </a:solidFill>
                <a:effectLst>
                  <a:outerShdw dist="38100" dir="2640000" algn="bl" rotWithShape="0">
                    <a:schemeClr val="tx2">
                      <a:lumMod val="75000"/>
                    </a:schemeClr>
                  </a:outerShdw>
                </a:effectLst>
                <a:latin typeface="Arial"/>
                <a:ea typeface="+mj-ea"/>
                <a:cs typeface="+mj-cs"/>
              </a:rPr>
              <a:t>(Tableau blanc virtuel)</a:t>
            </a:r>
            <a:endParaRPr lang="fr-FR" sz="2800" b="1" dirty="0">
              <a:ln w="12700">
                <a:noFill/>
                <a:prstDash val="solid"/>
              </a:ln>
              <a:solidFill>
                <a:schemeClr val="tx2">
                  <a:lumMod val="50000"/>
                  <a:lumOff val="50000"/>
                </a:schemeClr>
              </a:solidFill>
              <a:effectLst>
                <a:outerShdw dist="38100" dir="2640000" algn="bl" rotWithShape="0">
                  <a:schemeClr val="tx2">
                    <a:lumMod val="75000"/>
                  </a:schemeClr>
                </a:outerShdw>
              </a:effectLst>
              <a:latin typeface="Arial"/>
              <a:ea typeface="+mj-ea"/>
              <a:cs typeface="+mj-cs"/>
            </a:endParaRPr>
          </a:p>
        </p:txBody>
      </p:sp>
      <p:sp>
        <p:nvSpPr>
          <p:cNvPr id="6" name="Rectangle 5">
            <a:extLst>
              <a:ext uri="{FF2B5EF4-FFF2-40B4-BE49-F238E27FC236}">
                <a16:creationId xmlns:a16="http://schemas.microsoft.com/office/drawing/2014/main" id="{399491A1-749F-681E-4B97-F4ACEC62F728}"/>
              </a:ext>
            </a:extLst>
          </p:cNvPr>
          <p:cNvSpPr/>
          <p:nvPr/>
        </p:nvSpPr>
        <p:spPr>
          <a:xfrm>
            <a:off x="4889715" y="1790054"/>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E0CF70F-0DAA-B9CB-C562-36768AD6AE1C}"/>
              </a:ext>
            </a:extLst>
          </p:cNvPr>
          <p:cNvSpPr/>
          <p:nvPr/>
        </p:nvSpPr>
        <p:spPr>
          <a:xfrm rot="14530439">
            <a:off x="5052447" y="1538467"/>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0C120E6-DF22-32BC-F26C-4C760B3C45E9}"/>
              </a:ext>
            </a:extLst>
          </p:cNvPr>
          <p:cNvSpPr/>
          <p:nvPr/>
        </p:nvSpPr>
        <p:spPr>
          <a:xfrm rot="10800000">
            <a:off x="4868843" y="3430616"/>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A036BB4-B399-7C60-2A4F-097B9DD095BD}"/>
              </a:ext>
            </a:extLst>
          </p:cNvPr>
          <p:cNvSpPr/>
          <p:nvPr/>
        </p:nvSpPr>
        <p:spPr>
          <a:xfrm rot="7466216">
            <a:off x="4995382" y="3602341"/>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Whiteboard | UVic Microsoft 365">
            <a:extLst>
              <a:ext uri="{FF2B5EF4-FFF2-40B4-BE49-F238E27FC236}">
                <a16:creationId xmlns:a16="http://schemas.microsoft.com/office/drawing/2014/main" id="{5C27CA42-60F4-ED79-822F-9C23110CBC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 t="4814" r="2209" b="5215"/>
          <a:stretch/>
        </p:blipFill>
        <p:spPr bwMode="auto">
          <a:xfrm>
            <a:off x="5540644" y="1663794"/>
            <a:ext cx="1898309" cy="1423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847154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65A2F-A68F-3BD0-F1FE-C310288F805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D5660DA-4BB2-C0F7-42A9-39613B50A6D5}"/>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F5CF49F5-4968-871F-3252-B03607844B20}"/>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873B626-5829-F9B3-B4DB-94A8FF9B5730}"/>
              </a:ext>
            </a:extLst>
          </p:cNvPr>
          <p:cNvSpPr txBox="1"/>
          <p:nvPr/>
        </p:nvSpPr>
        <p:spPr>
          <a:xfrm>
            <a:off x="1356556" y="-38067"/>
            <a:ext cx="6655632" cy="461665"/>
          </a:xfrm>
          <a:prstGeom prst="rect">
            <a:avLst/>
          </a:prstGeom>
          <a:noFill/>
          <a:ln>
            <a:noFill/>
          </a:ln>
        </p:spPr>
        <p:txBody>
          <a:bodyPr wrap="square" rtlCol="0">
            <a:spAutoFit/>
          </a:bodyPr>
          <a:lstStyle/>
          <a:p>
            <a:pPr algn="ctr">
              <a:defRPr/>
            </a:pPr>
            <a:r>
              <a:rPr lang="fr-FR" sz="2400" b="1" dirty="0">
                <a:ln w="12700">
                  <a:noFill/>
                  <a:prstDash val="solid"/>
                </a:ln>
                <a:latin typeface="+mj-lt"/>
              </a:rPr>
              <a:t>Microsoft </a:t>
            </a:r>
            <a:r>
              <a:rPr lang="fr-FR" sz="2400" b="1" dirty="0" err="1">
                <a:ln w="12700">
                  <a:noFill/>
                  <a:prstDash val="solid"/>
                </a:ln>
                <a:latin typeface="+mj-lt"/>
              </a:rPr>
              <a:t>Copilot</a:t>
            </a:r>
            <a:r>
              <a:rPr lang="fr-FR" sz="2400" b="1" dirty="0">
                <a:ln w="12700">
                  <a:noFill/>
                  <a:prstDash val="solid"/>
                </a:ln>
                <a:latin typeface="+mj-lt"/>
              </a:rPr>
              <a:t> dans </a:t>
            </a:r>
            <a:r>
              <a:rPr lang="fr-FR" sz="2400" b="1" dirty="0" err="1">
                <a:ln w="12700">
                  <a:noFill/>
                  <a:prstDash val="solid"/>
                </a:ln>
                <a:latin typeface="+mj-lt"/>
              </a:rPr>
              <a:t>Whiteboard</a:t>
            </a:r>
            <a:endParaRPr lang="fr-FR" sz="2400" b="1" dirty="0">
              <a:ln w="12700">
                <a:noFill/>
                <a:prstDash val="solid"/>
              </a:ln>
              <a:latin typeface="+mj-lt"/>
            </a:endParaRPr>
          </a:p>
        </p:txBody>
      </p:sp>
      <p:sp>
        <p:nvSpPr>
          <p:cNvPr id="8" name="Autre processus 7">
            <a:extLst>
              <a:ext uri="{FF2B5EF4-FFF2-40B4-BE49-F238E27FC236}">
                <a16:creationId xmlns:a16="http://schemas.microsoft.com/office/drawing/2014/main" id="{56DDF5DE-CCC1-B1FE-C8D2-273A840844BF}"/>
              </a:ext>
            </a:extLst>
          </p:cNvPr>
          <p:cNvSpPr/>
          <p:nvPr/>
        </p:nvSpPr>
        <p:spPr>
          <a:xfrm>
            <a:off x="397565" y="827570"/>
            <a:ext cx="2930328" cy="3386272"/>
          </a:xfrm>
          <a:prstGeom prst="flowChartAlternateProcess">
            <a:avLst/>
          </a:prstGeom>
          <a:ln w="9525">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b="1" i="0" dirty="0" err="1">
                <a:solidFill>
                  <a:srgbClr val="0070C0"/>
                </a:solidFill>
                <a:effectLst/>
                <a:latin typeface="Segoe UI" panose="020B0502040204020203" pitchFamily="34" charset="0"/>
              </a:rPr>
              <a:t>Copilot</a:t>
            </a:r>
            <a:r>
              <a:rPr lang="fr-CA" sz="1400" b="1" i="0" dirty="0">
                <a:solidFill>
                  <a:srgbClr val="0070C0"/>
                </a:solidFill>
                <a:effectLst/>
                <a:latin typeface="Segoe UI" panose="020B0502040204020203" pitchFamily="34" charset="0"/>
              </a:rPr>
              <a:t> dans </a:t>
            </a:r>
            <a:r>
              <a:rPr lang="fr-CA" sz="1400" b="1" i="0" dirty="0" err="1">
                <a:solidFill>
                  <a:srgbClr val="0070C0"/>
                </a:solidFill>
                <a:effectLst/>
                <a:latin typeface="Segoe UI" panose="020B0502040204020203" pitchFamily="34" charset="0"/>
              </a:rPr>
              <a:t>Whiteboard</a:t>
            </a:r>
            <a:r>
              <a:rPr lang="fr-CA" sz="1400" b="1" i="0" dirty="0">
                <a:solidFill>
                  <a:srgbClr val="0070C0"/>
                </a:solidFill>
                <a:effectLst/>
                <a:latin typeface="Segoe UI" panose="020B0502040204020203" pitchFamily="34" charset="0"/>
              </a:rPr>
              <a:t> </a:t>
            </a:r>
            <a:r>
              <a:rPr lang="fr-CA" sz="1400" b="0" i="0" dirty="0">
                <a:solidFill>
                  <a:srgbClr val="242424"/>
                </a:solidFill>
                <a:effectLst/>
                <a:latin typeface="Segoe UI" panose="020B0502040204020203" pitchFamily="34" charset="0"/>
              </a:rPr>
              <a:t>transforme la façon dont vous créez et collaborez. Cela peut vous aider :</a:t>
            </a:r>
          </a:p>
          <a:p>
            <a:endParaRPr lang="fr-CA" sz="1400" b="0" i="0" dirty="0">
              <a:solidFill>
                <a:srgbClr val="242424"/>
              </a:solidFill>
              <a:effectLst/>
              <a:latin typeface="Segoe UI" panose="020B0502040204020203" pitchFamily="34" charset="0"/>
            </a:endParaRPr>
          </a:p>
          <a:p>
            <a:pPr marL="285750" indent="-285750">
              <a:buClr>
                <a:schemeClr val="tx2">
                  <a:lumMod val="75000"/>
                  <a:lumOff val="25000"/>
                </a:schemeClr>
              </a:buClr>
              <a:buFont typeface="Wingdings" pitchFamily="2" charset="2"/>
              <a:buChar char="v"/>
            </a:pPr>
            <a:r>
              <a:rPr lang="fr-CA" sz="1400" b="0" i="0" dirty="0">
                <a:solidFill>
                  <a:srgbClr val="242424"/>
                </a:solidFill>
                <a:effectLst/>
                <a:latin typeface="Segoe UI" panose="020B0502040204020203" pitchFamily="34" charset="0"/>
              </a:rPr>
              <a:t>Imaginez de nouvelles idées</a:t>
            </a:r>
          </a:p>
          <a:p>
            <a:pPr marL="285750" indent="-285750">
              <a:buClr>
                <a:schemeClr val="tx2">
                  <a:lumMod val="75000"/>
                  <a:lumOff val="25000"/>
                </a:schemeClr>
              </a:buClr>
              <a:buFont typeface="Wingdings" pitchFamily="2" charset="2"/>
              <a:buChar char="v"/>
            </a:pPr>
            <a:endParaRPr lang="fr-CA" sz="1400" b="0" i="0" dirty="0">
              <a:solidFill>
                <a:srgbClr val="242424"/>
              </a:solidFill>
              <a:effectLst/>
              <a:latin typeface="Segoe UI" panose="020B0502040204020203" pitchFamily="34" charset="0"/>
            </a:endParaRPr>
          </a:p>
          <a:p>
            <a:pPr marL="285750" indent="-285750">
              <a:buClr>
                <a:schemeClr val="tx2">
                  <a:lumMod val="75000"/>
                  <a:lumOff val="25000"/>
                </a:schemeClr>
              </a:buClr>
              <a:buFont typeface="Wingdings" pitchFamily="2" charset="2"/>
              <a:buChar char="v"/>
            </a:pPr>
            <a:r>
              <a:rPr lang="fr-CA" sz="1400" b="0" i="0" dirty="0">
                <a:solidFill>
                  <a:srgbClr val="242424"/>
                </a:solidFill>
                <a:effectLst/>
                <a:latin typeface="Segoe UI" panose="020B0502040204020203" pitchFamily="34" charset="0"/>
              </a:rPr>
              <a:t>Organiser les idées en catégories logiques</a:t>
            </a:r>
          </a:p>
          <a:p>
            <a:pPr marL="285750" indent="-285750">
              <a:buClr>
                <a:schemeClr val="tx2">
                  <a:lumMod val="75000"/>
                  <a:lumOff val="25000"/>
                </a:schemeClr>
              </a:buClr>
              <a:buFont typeface="Wingdings" pitchFamily="2" charset="2"/>
              <a:buChar char="v"/>
            </a:pPr>
            <a:endParaRPr lang="fr-CA" sz="1400" b="0" i="0" dirty="0">
              <a:solidFill>
                <a:srgbClr val="242424"/>
              </a:solidFill>
              <a:effectLst/>
              <a:latin typeface="Segoe UI" panose="020B0502040204020203" pitchFamily="34" charset="0"/>
            </a:endParaRPr>
          </a:p>
          <a:p>
            <a:pPr marL="285750" indent="-285750">
              <a:buClr>
                <a:schemeClr val="tx2">
                  <a:lumMod val="75000"/>
                  <a:lumOff val="25000"/>
                </a:schemeClr>
              </a:buClr>
              <a:buFont typeface="Wingdings" pitchFamily="2" charset="2"/>
              <a:buChar char="v"/>
            </a:pPr>
            <a:r>
              <a:rPr lang="fr-CA" sz="1400" b="0" i="0" dirty="0">
                <a:solidFill>
                  <a:srgbClr val="242424"/>
                </a:solidFill>
                <a:effectLst/>
                <a:latin typeface="Segoe UI" panose="020B0502040204020203" pitchFamily="34" charset="0"/>
              </a:rPr>
              <a:t>Simplifiez les projets complexes pour une meilleure collaboration</a:t>
            </a:r>
          </a:p>
        </p:txBody>
      </p:sp>
      <p:sp>
        <p:nvSpPr>
          <p:cNvPr id="4" name="Autre processus 3">
            <a:extLst>
              <a:ext uri="{FF2B5EF4-FFF2-40B4-BE49-F238E27FC236}">
                <a16:creationId xmlns:a16="http://schemas.microsoft.com/office/drawing/2014/main" id="{40125C87-AF4A-2627-155F-477554BD479C}"/>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6</a:t>
            </a:r>
          </a:p>
        </p:txBody>
      </p:sp>
      <p:pic>
        <p:nvPicPr>
          <p:cNvPr id="13" name="Picture 12">
            <a:extLst>
              <a:ext uri="{FF2B5EF4-FFF2-40B4-BE49-F238E27FC236}">
                <a16:creationId xmlns:a16="http://schemas.microsoft.com/office/drawing/2014/main" id="{DCA5BC26-3593-A297-0E64-F583805E87B9}"/>
              </a:ext>
            </a:extLst>
          </p:cNvPr>
          <p:cNvPicPr>
            <a:picLocks noChangeAspect="1"/>
          </p:cNvPicPr>
          <p:nvPr/>
        </p:nvPicPr>
        <p:blipFill>
          <a:blip r:embed="rId7"/>
          <a:srcRect l="5738" t="11236" r="5680" b="12046"/>
          <a:stretch/>
        </p:blipFill>
        <p:spPr>
          <a:xfrm>
            <a:off x="3253265" y="827570"/>
            <a:ext cx="4696317" cy="949563"/>
          </a:xfrm>
          <a:prstGeom prst="roundRect">
            <a:avLst>
              <a:gd name="adj" fmla="val 4167"/>
            </a:avLst>
          </a:prstGeom>
          <a:solidFill>
            <a:srgbClr val="FFFFFF"/>
          </a:solidFill>
          <a:ln w="12700" cap="sq">
            <a:solidFill>
              <a:schemeClr val="accent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2E0E208C-201E-93F7-7094-D1B8B56A1B48}"/>
              </a:ext>
            </a:extLst>
          </p:cNvPr>
          <p:cNvPicPr>
            <a:picLocks noChangeAspect="1"/>
          </p:cNvPicPr>
          <p:nvPr/>
        </p:nvPicPr>
        <p:blipFill>
          <a:blip r:embed="rId8"/>
          <a:stretch>
            <a:fillRect/>
          </a:stretch>
        </p:blipFill>
        <p:spPr>
          <a:xfrm>
            <a:off x="3164619" y="1929909"/>
            <a:ext cx="5434279" cy="3038760"/>
          </a:xfrm>
          <a:prstGeom prst="roundRect">
            <a:avLst>
              <a:gd name="adj" fmla="val 4167"/>
            </a:avLst>
          </a:prstGeom>
          <a:solidFill>
            <a:srgbClr val="FFFFFF"/>
          </a:solidFill>
          <a:ln w="6350"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9565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E81D0-24ED-7D1A-5893-861D7048B1D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E21A06D-6B43-1FEF-5F23-CDD0F82191C1}"/>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9867506C-3253-C6DD-0160-C10E7DCAA002}"/>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7EC2E368-1348-1B7D-D029-07C8280470B7}"/>
              </a:ext>
            </a:extLst>
          </p:cNvPr>
          <p:cNvSpPr/>
          <p:nvPr/>
        </p:nvSpPr>
        <p:spPr>
          <a:xfrm>
            <a:off x="668017" y="719354"/>
            <a:ext cx="8005234" cy="350621"/>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rgbClr val="008DF0"/>
                </a:solidFill>
                <a:effectLst/>
                <a:highlight>
                  <a:srgbClr val="FFFFFF"/>
                </a:highlight>
                <a:latin typeface="Segoe UI" panose="020B0502040204020203" pitchFamily="34" charset="0"/>
              </a:rPr>
              <a:t>Microsoft Copilot dans </a:t>
            </a:r>
            <a:r>
              <a:rPr lang="fr-CA" sz="1400" i="0" u="none" strike="noStrike" dirty="0" err="1">
                <a:solidFill>
                  <a:srgbClr val="008DF0"/>
                </a:solidFill>
                <a:effectLst/>
                <a:highlight>
                  <a:srgbClr val="FFFFFF"/>
                </a:highlight>
                <a:latin typeface="Segoe UI" panose="020B0502040204020203" pitchFamily="34" charset="0"/>
              </a:rPr>
              <a:t>Whiteboard</a:t>
            </a:r>
            <a:r>
              <a:rPr lang="fr-CA" sz="1400" dirty="0">
                <a:solidFill>
                  <a:srgbClr val="008DF0"/>
                </a:solidFill>
                <a:highlight>
                  <a:srgbClr val="FFFFFF"/>
                </a:highlight>
                <a:latin typeface="Segoe UI" panose="020B0502040204020203" pitchFamily="34" charset="0"/>
              </a:rPr>
              <a:t> </a:t>
            </a:r>
            <a:r>
              <a:rPr lang="fr-CA" sz="1400" i="0" u="none" strike="noStrike" dirty="0">
                <a:solidFill>
                  <a:srgbClr val="008DF0"/>
                </a:solidFill>
                <a:effectLst/>
                <a:highlight>
                  <a:srgbClr val="FFFFFF"/>
                </a:highlight>
                <a:latin typeface="Segoe UI" panose="020B0502040204020203" pitchFamily="34" charset="0"/>
              </a:rPr>
              <a:t>: </a:t>
            </a:r>
            <a:r>
              <a:rPr lang="fr-CA" sz="1400" b="0" i="0" dirty="0">
                <a:solidFill>
                  <a:srgbClr val="008DF0"/>
                </a:solidFill>
                <a:effectLst/>
                <a:latin typeface="Segoe UI Semilight" panose="020B0402040204020203" pitchFamily="34" charset="0"/>
              </a:rPr>
              <a:t>Découvrir de nouvelles idées</a:t>
            </a:r>
          </a:p>
        </p:txBody>
      </p:sp>
      <p:sp>
        <p:nvSpPr>
          <p:cNvPr id="4" name="Autre processus 3">
            <a:extLst>
              <a:ext uri="{FF2B5EF4-FFF2-40B4-BE49-F238E27FC236}">
                <a16:creationId xmlns:a16="http://schemas.microsoft.com/office/drawing/2014/main" id="{BBF9ACB3-4C3B-D4E2-3A65-3C80A5BF509A}"/>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6</a:t>
            </a:r>
          </a:p>
        </p:txBody>
      </p:sp>
      <p:sp>
        <p:nvSpPr>
          <p:cNvPr id="9" name="Autre processus 7">
            <a:extLst>
              <a:ext uri="{FF2B5EF4-FFF2-40B4-BE49-F238E27FC236}">
                <a16:creationId xmlns:a16="http://schemas.microsoft.com/office/drawing/2014/main" id="{68CE6123-AFAA-E66E-54A4-5CA5A5FAB091}"/>
              </a:ext>
            </a:extLst>
          </p:cNvPr>
          <p:cNvSpPr/>
          <p:nvPr/>
        </p:nvSpPr>
        <p:spPr>
          <a:xfrm>
            <a:off x="538691" y="1046838"/>
            <a:ext cx="8005234" cy="500416"/>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Copilot</a:t>
            </a:r>
            <a:r>
              <a:rPr lang="fr-CA" sz="1400" b="0" i="0" dirty="0">
                <a:solidFill>
                  <a:srgbClr val="1E1E1E"/>
                </a:solidFill>
                <a:effectLst/>
                <a:latin typeface="Segoe UI" panose="020B0502040204020203" pitchFamily="34" charset="0"/>
              </a:rPr>
              <a:t> vous suggère de nouvelles idées pour stimuler votre créativité. </a:t>
            </a:r>
            <a:r>
              <a:rPr lang="fr-CA" sz="1400" dirty="0">
                <a:solidFill>
                  <a:srgbClr val="1E1E1E"/>
                </a:solidFill>
                <a:latin typeface="Segoe UI" panose="020B0502040204020203" pitchFamily="34" charset="0"/>
              </a:rPr>
              <a:t>N</a:t>
            </a:r>
            <a:r>
              <a:rPr lang="fr-CA" sz="1400" b="0" i="0" dirty="0">
                <a:solidFill>
                  <a:srgbClr val="1E1E1E"/>
                </a:solidFill>
                <a:effectLst/>
                <a:latin typeface="Segoe UI" panose="020B0502040204020203" pitchFamily="34" charset="0"/>
              </a:rPr>
              <a:t>e restez pas bloquer sur une page blanche. </a:t>
            </a:r>
            <a:endParaRPr lang="fr-CA" sz="1400" i="0" u="none" strike="noStrike" dirty="0">
              <a:solidFill>
                <a:schemeClr val="tx1"/>
              </a:solidFill>
              <a:effectLst/>
              <a:highlight>
                <a:srgbClr val="FFFFFF"/>
              </a:highlight>
              <a:latin typeface="Segoe UI" panose="020B0502040204020203" pitchFamily="34" charset="0"/>
            </a:endParaRPr>
          </a:p>
        </p:txBody>
      </p:sp>
      <p:sp>
        <p:nvSpPr>
          <p:cNvPr id="3" name="ZoneTexte 1">
            <a:extLst>
              <a:ext uri="{FF2B5EF4-FFF2-40B4-BE49-F238E27FC236}">
                <a16:creationId xmlns:a16="http://schemas.microsoft.com/office/drawing/2014/main" id="{2D3DF141-D355-4ED6-6CE7-E1F342C6D287}"/>
              </a:ext>
            </a:extLst>
          </p:cNvPr>
          <p:cNvSpPr txBox="1"/>
          <p:nvPr/>
        </p:nvSpPr>
        <p:spPr>
          <a:xfrm>
            <a:off x="1391193" y="6965"/>
            <a:ext cx="6655632" cy="461665"/>
          </a:xfrm>
          <a:prstGeom prst="rect">
            <a:avLst/>
          </a:prstGeom>
          <a:noFill/>
          <a:ln>
            <a:noFill/>
          </a:ln>
        </p:spPr>
        <p:txBody>
          <a:bodyPr wrap="square" rtlCol="0">
            <a:spAutoFit/>
          </a:bodyPr>
          <a:lstStyle/>
          <a:p>
            <a:pPr algn="ctr">
              <a:defRPr/>
            </a:pPr>
            <a:r>
              <a:rPr lang="fr-FR" sz="2400" b="1" dirty="0">
                <a:ln w="12700">
                  <a:noFill/>
                  <a:prstDash val="solid"/>
                </a:ln>
                <a:latin typeface="+mj-lt"/>
              </a:rPr>
              <a:t>Microsoft </a:t>
            </a:r>
            <a:r>
              <a:rPr lang="fr-FR" sz="2400" b="1" dirty="0" err="1">
                <a:ln w="12700">
                  <a:noFill/>
                  <a:prstDash val="solid"/>
                </a:ln>
                <a:latin typeface="+mj-lt"/>
              </a:rPr>
              <a:t>Copilot</a:t>
            </a:r>
            <a:r>
              <a:rPr lang="fr-FR" sz="2400" b="1" dirty="0">
                <a:ln w="12700">
                  <a:noFill/>
                  <a:prstDash val="solid"/>
                </a:ln>
                <a:latin typeface="+mj-lt"/>
              </a:rPr>
              <a:t> dans </a:t>
            </a:r>
            <a:r>
              <a:rPr lang="fr-FR" sz="2400" b="1" dirty="0" err="1">
                <a:ln w="12700">
                  <a:noFill/>
                  <a:prstDash val="solid"/>
                </a:ln>
                <a:latin typeface="+mj-lt"/>
              </a:rPr>
              <a:t>Whiteboard</a:t>
            </a:r>
            <a:endParaRPr lang="fr-FR" sz="2400" b="1" dirty="0">
              <a:ln w="12700">
                <a:noFill/>
                <a:prstDash val="solid"/>
              </a:ln>
              <a:latin typeface="+mj-lt"/>
            </a:endParaRPr>
          </a:p>
        </p:txBody>
      </p:sp>
      <p:pic>
        <p:nvPicPr>
          <p:cNvPr id="9218" name="Picture 2" descr="La capture d'écran montre Copilot dans Whiteboard qui suggère des sujets pour la réunion.">
            <a:extLst>
              <a:ext uri="{FF2B5EF4-FFF2-40B4-BE49-F238E27FC236}">
                <a16:creationId xmlns:a16="http://schemas.microsoft.com/office/drawing/2014/main" id="{9A47F333-2851-FCEF-B5AC-EBE1AD2D13F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497" r="7841"/>
          <a:stretch/>
        </p:blipFill>
        <p:spPr bwMode="auto">
          <a:xfrm>
            <a:off x="2164767" y="1397841"/>
            <a:ext cx="6578613" cy="3579413"/>
          </a:xfrm>
          <a:prstGeom prst="roundRect">
            <a:avLst>
              <a:gd name="adj" fmla="val 4167"/>
            </a:avLst>
          </a:prstGeom>
          <a:solidFill>
            <a:srgbClr val="FFFFFF"/>
          </a:solidFill>
          <a:ln w="3175"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1443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B9AD-85D3-961A-E39B-3991FEADC9F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8E5BADD-4825-AE03-BE3A-FAEFB5307A4F}"/>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8652B3B2-CB6A-A705-F30C-F8A3E8A12317}"/>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03B2778F-30F8-4C89-79EE-DD9204E16FBA}"/>
              </a:ext>
            </a:extLst>
          </p:cNvPr>
          <p:cNvSpPr/>
          <p:nvPr/>
        </p:nvSpPr>
        <p:spPr>
          <a:xfrm>
            <a:off x="668017" y="719354"/>
            <a:ext cx="8005234" cy="350621"/>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rgbClr val="008DF0"/>
                </a:solidFill>
                <a:effectLst/>
                <a:highlight>
                  <a:srgbClr val="FFFFFF"/>
                </a:highlight>
                <a:latin typeface="Segoe UI" panose="020B0502040204020203" pitchFamily="34" charset="0"/>
              </a:rPr>
              <a:t>Microsoft Copilot dans </a:t>
            </a:r>
            <a:r>
              <a:rPr lang="fr-CA" sz="1400" i="0" u="none" strike="noStrike" dirty="0" err="1">
                <a:solidFill>
                  <a:srgbClr val="008DF0"/>
                </a:solidFill>
                <a:effectLst/>
                <a:highlight>
                  <a:srgbClr val="FFFFFF"/>
                </a:highlight>
                <a:latin typeface="Segoe UI" panose="020B0502040204020203" pitchFamily="34" charset="0"/>
              </a:rPr>
              <a:t>Whiteboard</a:t>
            </a:r>
            <a:r>
              <a:rPr lang="fr-CA" sz="1400" dirty="0">
                <a:solidFill>
                  <a:srgbClr val="008DF0"/>
                </a:solidFill>
                <a:highlight>
                  <a:srgbClr val="FFFFFF"/>
                </a:highlight>
                <a:latin typeface="Segoe UI" panose="020B0502040204020203" pitchFamily="34" charset="0"/>
              </a:rPr>
              <a:t> </a:t>
            </a:r>
            <a:r>
              <a:rPr lang="fr-CA" sz="1400" i="0" u="none" strike="noStrike" dirty="0">
                <a:solidFill>
                  <a:srgbClr val="008DF0"/>
                </a:solidFill>
                <a:effectLst/>
                <a:highlight>
                  <a:srgbClr val="FFFFFF"/>
                </a:highlight>
                <a:latin typeface="Segoe UI" panose="020B0502040204020203" pitchFamily="34" charset="0"/>
              </a:rPr>
              <a:t>: Organiser les idées</a:t>
            </a:r>
            <a:endParaRPr lang="fr-CA" sz="1400" b="0" i="0" dirty="0">
              <a:solidFill>
                <a:srgbClr val="008DF0"/>
              </a:solidFill>
              <a:effectLst/>
              <a:latin typeface="Segoe UI Semilight" panose="020B0402040204020203" pitchFamily="34" charset="0"/>
            </a:endParaRPr>
          </a:p>
        </p:txBody>
      </p:sp>
      <p:sp>
        <p:nvSpPr>
          <p:cNvPr id="4" name="Autre processus 3">
            <a:extLst>
              <a:ext uri="{FF2B5EF4-FFF2-40B4-BE49-F238E27FC236}">
                <a16:creationId xmlns:a16="http://schemas.microsoft.com/office/drawing/2014/main" id="{4CC47CCB-4A29-C837-09C2-38ACFE5A7DC4}"/>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6</a:t>
            </a:r>
          </a:p>
        </p:txBody>
      </p:sp>
      <p:sp>
        <p:nvSpPr>
          <p:cNvPr id="9" name="Autre processus 7">
            <a:extLst>
              <a:ext uri="{FF2B5EF4-FFF2-40B4-BE49-F238E27FC236}">
                <a16:creationId xmlns:a16="http://schemas.microsoft.com/office/drawing/2014/main" id="{F28CD3A2-49D1-3B13-D536-0E3B95997B76}"/>
              </a:ext>
            </a:extLst>
          </p:cNvPr>
          <p:cNvSpPr/>
          <p:nvPr/>
        </p:nvSpPr>
        <p:spPr>
          <a:xfrm>
            <a:off x="538691" y="1046838"/>
            <a:ext cx="8005234" cy="500416"/>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Passez plus de temps à concrétiser vos idées et moins de temps à les organiser avec l'aide de Copilot.</a:t>
            </a:r>
          </a:p>
        </p:txBody>
      </p:sp>
      <p:sp>
        <p:nvSpPr>
          <p:cNvPr id="3" name="ZoneTexte 1">
            <a:extLst>
              <a:ext uri="{FF2B5EF4-FFF2-40B4-BE49-F238E27FC236}">
                <a16:creationId xmlns:a16="http://schemas.microsoft.com/office/drawing/2014/main" id="{4A8184B5-C7DF-3875-1788-ABB3E7FE1CC1}"/>
              </a:ext>
            </a:extLst>
          </p:cNvPr>
          <p:cNvSpPr txBox="1"/>
          <p:nvPr/>
        </p:nvSpPr>
        <p:spPr>
          <a:xfrm>
            <a:off x="1391193" y="6965"/>
            <a:ext cx="6655632" cy="461665"/>
          </a:xfrm>
          <a:prstGeom prst="rect">
            <a:avLst/>
          </a:prstGeom>
          <a:noFill/>
          <a:ln>
            <a:noFill/>
          </a:ln>
        </p:spPr>
        <p:txBody>
          <a:bodyPr wrap="square" rtlCol="0">
            <a:spAutoFit/>
          </a:bodyPr>
          <a:lstStyle/>
          <a:p>
            <a:pPr algn="ctr">
              <a:defRPr/>
            </a:pPr>
            <a:r>
              <a:rPr lang="fr-FR" sz="2400" b="1" dirty="0">
                <a:ln w="12700">
                  <a:noFill/>
                  <a:prstDash val="solid"/>
                </a:ln>
                <a:latin typeface="+mj-lt"/>
              </a:rPr>
              <a:t>Microsoft </a:t>
            </a:r>
            <a:r>
              <a:rPr lang="fr-FR" sz="2400" b="1" dirty="0" err="1">
                <a:ln w="12700">
                  <a:noFill/>
                  <a:prstDash val="solid"/>
                </a:ln>
                <a:latin typeface="+mj-lt"/>
              </a:rPr>
              <a:t>Copilot</a:t>
            </a:r>
            <a:r>
              <a:rPr lang="fr-FR" sz="2400" b="1" dirty="0">
                <a:ln w="12700">
                  <a:noFill/>
                  <a:prstDash val="solid"/>
                </a:ln>
                <a:latin typeface="+mj-lt"/>
              </a:rPr>
              <a:t> dans </a:t>
            </a:r>
            <a:r>
              <a:rPr lang="fr-FR" sz="2400" b="1" dirty="0" err="1">
                <a:ln w="12700">
                  <a:noFill/>
                  <a:prstDash val="solid"/>
                </a:ln>
                <a:latin typeface="+mj-lt"/>
              </a:rPr>
              <a:t>Whiteboard</a:t>
            </a:r>
            <a:endParaRPr lang="fr-FR" sz="2400" b="1" dirty="0">
              <a:ln w="12700">
                <a:noFill/>
                <a:prstDash val="solid"/>
              </a:ln>
              <a:latin typeface="+mj-lt"/>
            </a:endParaRPr>
          </a:p>
        </p:txBody>
      </p:sp>
      <p:pic>
        <p:nvPicPr>
          <p:cNvPr id="10242" name="Picture 2" descr="La capture d'écran montre Copilot dans Whiteboard qui organise les idées discutées au cours de la réunion.">
            <a:extLst>
              <a:ext uri="{FF2B5EF4-FFF2-40B4-BE49-F238E27FC236}">
                <a16:creationId xmlns:a16="http://schemas.microsoft.com/office/drawing/2014/main" id="{4B0A372A-1655-FCD8-8A55-00CB2B3E4A6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92" t="11714" r="5607"/>
          <a:stretch/>
        </p:blipFill>
        <p:spPr bwMode="auto">
          <a:xfrm>
            <a:off x="2193129" y="1397459"/>
            <a:ext cx="6410867" cy="3582861"/>
          </a:xfrm>
          <a:prstGeom prst="roundRect">
            <a:avLst>
              <a:gd name="adj" fmla="val 4167"/>
            </a:avLst>
          </a:prstGeom>
          <a:solidFill>
            <a:srgbClr val="FFFFFF"/>
          </a:solidFill>
          <a:ln w="3175"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0044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28523-E9EC-B539-9D2C-05A8F015802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E2A8627-B50A-409B-24CD-D085E24F91C4}"/>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DCE828D0-304B-F5DF-B40D-00C1D4E7C0A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0824E8CA-F99F-4EA2-0B11-49C342C75D6B}"/>
              </a:ext>
            </a:extLst>
          </p:cNvPr>
          <p:cNvSpPr/>
          <p:nvPr/>
        </p:nvSpPr>
        <p:spPr>
          <a:xfrm>
            <a:off x="668017" y="719354"/>
            <a:ext cx="8005234" cy="350621"/>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rgbClr val="008DF0"/>
                </a:solidFill>
                <a:effectLst/>
                <a:highlight>
                  <a:srgbClr val="FFFFFF"/>
                </a:highlight>
                <a:latin typeface="Segoe UI" panose="020B0502040204020203" pitchFamily="34" charset="0"/>
              </a:rPr>
              <a:t>Microsoft Copilot dans </a:t>
            </a:r>
            <a:r>
              <a:rPr lang="fr-CA" sz="1400" i="0" u="none" strike="noStrike" dirty="0" err="1">
                <a:solidFill>
                  <a:srgbClr val="008DF0"/>
                </a:solidFill>
                <a:effectLst/>
                <a:highlight>
                  <a:srgbClr val="FFFFFF"/>
                </a:highlight>
                <a:latin typeface="Segoe UI" panose="020B0502040204020203" pitchFamily="34" charset="0"/>
              </a:rPr>
              <a:t>Whiteboard</a:t>
            </a:r>
            <a:r>
              <a:rPr lang="fr-CA" sz="1400" dirty="0">
                <a:solidFill>
                  <a:srgbClr val="008DF0"/>
                </a:solidFill>
                <a:highlight>
                  <a:srgbClr val="FFFFFF"/>
                </a:highlight>
                <a:latin typeface="Segoe UI" panose="020B0502040204020203" pitchFamily="34" charset="0"/>
              </a:rPr>
              <a:t> </a:t>
            </a:r>
            <a:r>
              <a:rPr lang="fr-CA" sz="1400" i="0" u="none" strike="noStrike" dirty="0">
                <a:solidFill>
                  <a:srgbClr val="008DF0"/>
                </a:solidFill>
                <a:effectLst/>
                <a:highlight>
                  <a:srgbClr val="FFFFFF"/>
                </a:highlight>
                <a:latin typeface="Segoe UI" panose="020B0502040204020203" pitchFamily="34" charset="0"/>
              </a:rPr>
              <a:t>: Résumer les idées</a:t>
            </a:r>
            <a:endParaRPr lang="fr-CA" sz="1400" b="0" i="0" dirty="0">
              <a:solidFill>
                <a:srgbClr val="008DF0"/>
              </a:solidFill>
              <a:effectLst/>
              <a:latin typeface="Segoe UI Semilight" panose="020B0402040204020203" pitchFamily="34" charset="0"/>
            </a:endParaRPr>
          </a:p>
        </p:txBody>
      </p:sp>
      <p:sp>
        <p:nvSpPr>
          <p:cNvPr id="4" name="Autre processus 3">
            <a:extLst>
              <a:ext uri="{FF2B5EF4-FFF2-40B4-BE49-F238E27FC236}">
                <a16:creationId xmlns:a16="http://schemas.microsoft.com/office/drawing/2014/main" id="{5226DC84-CCB3-2C4D-00EA-D5C82EC3A9EB}"/>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6</a:t>
            </a:r>
          </a:p>
        </p:txBody>
      </p:sp>
      <p:sp>
        <p:nvSpPr>
          <p:cNvPr id="9" name="Autre processus 7">
            <a:extLst>
              <a:ext uri="{FF2B5EF4-FFF2-40B4-BE49-F238E27FC236}">
                <a16:creationId xmlns:a16="http://schemas.microsoft.com/office/drawing/2014/main" id="{7B5B11B8-A036-21B8-086B-0E9F477C2747}"/>
              </a:ext>
            </a:extLst>
          </p:cNvPr>
          <p:cNvSpPr/>
          <p:nvPr/>
        </p:nvSpPr>
        <p:spPr>
          <a:xfrm>
            <a:off x="538691" y="1046838"/>
            <a:ext cx="8005234" cy="500416"/>
          </a:xfrm>
          <a:prstGeom prst="flowChartAlternateProcess">
            <a:avLst/>
          </a:prstGeom>
          <a:ln w="6350">
            <a:solidFill>
              <a:srgbClr val="008DF0"/>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Copilot peut résumer des tableaux blancs complexes et facilite le partage des résumés avec Microsoft Loop.</a:t>
            </a:r>
          </a:p>
        </p:txBody>
      </p:sp>
      <p:sp>
        <p:nvSpPr>
          <p:cNvPr id="3" name="ZoneTexte 1">
            <a:extLst>
              <a:ext uri="{FF2B5EF4-FFF2-40B4-BE49-F238E27FC236}">
                <a16:creationId xmlns:a16="http://schemas.microsoft.com/office/drawing/2014/main" id="{D1DC0C8D-7AC0-CCB1-3A78-1FF44CFEE04F}"/>
              </a:ext>
            </a:extLst>
          </p:cNvPr>
          <p:cNvSpPr txBox="1"/>
          <p:nvPr/>
        </p:nvSpPr>
        <p:spPr>
          <a:xfrm>
            <a:off x="1391193" y="6965"/>
            <a:ext cx="6655632" cy="461665"/>
          </a:xfrm>
          <a:prstGeom prst="rect">
            <a:avLst/>
          </a:prstGeom>
          <a:noFill/>
          <a:ln>
            <a:noFill/>
          </a:ln>
        </p:spPr>
        <p:txBody>
          <a:bodyPr wrap="square" rtlCol="0">
            <a:spAutoFit/>
          </a:bodyPr>
          <a:lstStyle/>
          <a:p>
            <a:pPr algn="ctr">
              <a:defRPr/>
            </a:pPr>
            <a:r>
              <a:rPr lang="fr-FR" sz="2400" b="1" dirty="0">
                <a:ln w="12700">
                  <a:noFill/>
                  <a:prstDash val="solid"/>
                </a:ln>
                <a:latin typeface="+mj-lt"/>
              </a:rPr>
              <a:t>Microsoft </a:t>
            </a:r>
            <a:r>
              <a:rPr lang="fr-FR" sz="2400" b="1" dirty="0" err="1">
                <a:ln w="12700">
                  <a:noFill/>
                  <a:prstDash val="solid"/>
                </a:ln>
                <a:latin typeface="+mj-lt"/>
              </a:rPr>
              <a:t>Copilot</a:t>
            </a:r>
            <a:r>
              <a:rPr lang="fr-FR" sz="2400" b="1" dirty="0">
                <a:ln w="12700">
                  <a:noFill/>
                  <a:prstDash val="solid"/>
                </a:ln>
                <a:latin typeface="+mj-lt"/>
              </a:rPr>
              <a:t> dans </a:t>
            </a:r>
            <a:r>
              <a:rPr lang="fr-FR" sz="2400" b="1" dirty="0" err="1">
                <a:ln w="12700">
                  <a:noFill/>
                  <a:prstDash val="solid"/>
                </a:ln>
                <a:latin typeface="+mj-lt"/>
              </a:rPr>
              <a:t>Whiteboard</a:t>
            </a:r>
            <a:endParaRPr lang="fr-FR" sz="2400" b="1" dirty="0">
              <a:ln w="12700">
                <a:noFill/>
                <a:prstDash val="solid"/>
              </a:ln>
              <a:latin typeface="+mj-lt"/>
            </a:endParaRPr>
          </a:p>
        </p:txBody>
      </p:sp>
      <p:pic>
        <p:nvPicPr>
          <p:cNvPr id="11266" name="Picture 2" descr="La capture d'écran montre Copilot dans Whiteboard qui résume la discussion de la réunion.">
            <a:extLst>
              <a:ext uri="{FF2B5EF4-FFF2-40B4-BE49-F238E27FC236}">
                <a16:creationId xmlns:a16="http://schemas.microsoft.com/office/drawing/2014/main" id="{05495624-50B3-5056-A334-566B108F301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443" r="9768"/>
          <a:stretch/>
        </p:blipFill>
        <p:spPr bwMode="auto">
          <a:xfrm>
            <a:off x="1998518" y="1374244"/>
            <a:ext cx="6573982" cy="3614671"/>
          </a:xfrm>
          <a:prstGeom prst="roundRect">
            <a:avLst>
              <a:gd name="adj" fmla="val 4167"/>
            </a:avLst>
          </a:prstGeom>
          <a:solidFill>
            <a:srgbClr val="FFFFFF"/>
          </a:solidFill>
          <a:ln w="3175" cap="sq">
            <a:solidFill>
              <a:srgbClr val="008DF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19288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BC0C-E516-0A3A-832D-EDEC8196A4E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4522783-A121-A81B-2ABD-819C4515D5A8}"/>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CFB278AD-C56A-CCDD-F305-10EB68F6026D}"/>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38159" y="90613"/>
            <a:ext cx="2619489" cy="2234133"/>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B74810D3-A404-7D06-F5FF-2117E9CE4BBE}"/>
              </a:ext>
            </a:extLst>
          </p:cNvPr>
          <p:cNvSpPr/>
          <p:nvPr/>
        </p:nvSpPr>
        <p:spPr>
          <a:xfrm>
            <a:off x="-469214" y="4468"/>
            <a:ext cx="5897029" cy="3816429"/>
          </a:xfrm>
          <a:prstGeom prst="rect">
            <a:avLst/>
          </a:prstGeom>
          <a:noFill/>
        </p:spPr>
        <p:txBody>
          <a:bodyPr wrap="square" lIns="91440" tIns="45720" rIns="91440" bIns="45720">
            <a:spAutoFit/>
          </a:bodyPr>
          <a:lstStyle/>
          <a:p>
            <a:pPr algn="ctr"/>
            <a:r>
              <a:rPr kumimoji="0" lang="fr-CA" sz="6600" b="1" i="0" u="none" strike="noStrike" kern="1200" normalizeH="0" baseline="0" noProof="0" dirty="0">
                <a:ln w="12700">
                  <a:solidFill>
                    <a:schemeClr val="tx1"/>
                  </a:solidFill>
                  <a:prstDash val="solid"/>
                </a:ln>
                <a:solidFill>
                  <a:srgbClr val="9437FF"/>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6600" b="1" i="1" u="none" strike="noStrike" kern="1200" normalizeH="0" baseline="0" noProof="0" dirty="0">
                <a:ln w="12700">
                  <a:solidFill>
                    <a:schemeClr val="tx1"/>
                  </a:solidFill>
                  <a:prstDash val="solid"/>
                </a:ln>
                <a:solidFill>
                  <a:srgbClr val="9437FF"/>
                </a:solidFill>
                <a:effectLst/>
                <a:uLnTx/>
                <a:uFillTx/>
                <a:latin typeface="Arial"/>
                <a:ea typeface="+mj-ea"/>
                <a:cs typeface="+mj-cs"/>
              </a:rPr>
              <a:t> </a:t>
            </a:r>
          </a:p>
          <a:p>
            <a:pPr algn="ctr"/>
            <a:r>
              <a:rPr lang="fr-CA" sz="4400" b="1" i="1" dirty="0">
                <a:ln w="12700">
                  <a:solidFill>
                    <a:schemeClr val="tx1"/>
                  </a:solidFill>
                  <a:prstDash val="solid"/>
                </a:ln>
                <a:solidFill>
                  <a:srgbClr val="9437FF"/>
                </a:solidFill>
                <a:latin typeface="Arial"/>
                <a:ea typeface="+mj-ea"/>
                <a:cs typeface="+mj-cs"/>
              </a:rPr>
              <a:t>dans </a:t>
            </a:r>
          </a:p>
          <a:p>
            <a:pPr algn="ctr"/>
            <a:r>
              <a:rPr lang="fr-CA" sz="6600" b="1" dirty="0">
                <a:ln w="12700">
                  <a:solidFill>
                    <a:schemeClr val="tx1"/>
                  </a:solidFill>
                  <a:prstDash val="solid"/>
                </a:ln>
                <a:solidFill>
                  <a:srgbClr val="9437FF"/>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Planner</a:t>
            </a:r>
            <a:endParaRPr lang="fr-FR" sz="6600" b="1" dirty="0">
              <a:ln w="12700">
                <a:solidFill>
                  <a:schemeClr val="tx1"/>
                </a:solidFill>
                <a:prstDash val="solid"/>
              </a:ln>
              <a:solidFill>
                <a:srgbClr val="9437FF"/>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endParaRPr>
          </a:p>
        </p:txBody>
      </p:sp>
      <p:sp>
        <p:nvSpPr>
          <p:cNvPr id="6" name="Rectangle 5">
            <a:extLst>
              <a:ext uri="{FF2B5EF4-FFF2-40B4-BE49-F238E27FC236}">
                <a16:creationId xmlns:a16="http://schemas.microsoft.com/office/drawing/2014/main" id="{9006201D-B6D3-C460-6395-68B6E6108694}"/>
              </a:ext>
            </a:extLst>
          </p:cNvPr>
          <p:cNvSpPr/>
          <p:nvPr/>
        </p:nvSpPr>
        <p:spPr>
          <a:xfrm>
            <a:off x="4889715" y="1790054"/>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6D98FAC-501B-7C09-5369-0CDBCC2919EA}"/>
              </a:ext>
            </a:extLst>
          </p:cNvPr>
          <p:cNvSpPr/>
          <p:nvPr/>
        </p:nvSpPr>
        <p:spPr>
          <a:xfrm rot="14530439">
            <a:off x="5052447" y="1538467"/>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438E784-9B5C-7590-ADA2-68A2FE1F72E8}"/>
              </a:ext>
            </a:extLst>
          </p:cNvPr>
          <p:cNvSpPr/>
          <p:nvPr/>
        </p:nvSpPr>
        <p:spPr>
          <a:xfrm rot="10800000">
            <a:off x="4868843" y="3430616"/>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999ECCB-6248-8D31-5FDF-DEA057CF1974}"/>
              </a:ext>
            </a:extLst>
          </p:cNvPr>
          <p:cNvSpPr/>
          <p:nvPr/>
        </p:nvSpPr>
        <p:spPr>
          <a:xfrm rot="7466216">
            <a:off x="4995382" y="3602341"/>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0979996B-AFBD-3558-5F1A-501EBEF25F79}"/>
              </a:ext>
            </a:extLst>
          </p:cNvPr>
          <p:cNvPicPr>
            <a:picLocks noChangeAspect="1"/>
          </p:cNvPicPr>
          <p:nvPr/>
        </p:nvPicPr>
        <p:blipFill>
          <a:blip r:embed="rId7"/>
          <a:stretch>
            <a:fillRect/>
          </a:stretch>
        </p:blipFill>
        <p:spPr>
          <a:xfrm>
            <a:off x="4902785" y="1392276"/>
            <a:ext cx="2463143" cy="2528827"/>
          </a:xfrm>
          <a:prstGeom prst="rect">
            <a:avLst/>
          </a:prstGeom>
        </p:spPr>
      </p:pic>
    </p:spTree>
    <p:custDataLst>
      <p:tags r:id="rId1"/>
    </p:custDataLst>
    <p:extLst>
      <p:ext uri="{BB962C8B-B14F-4D97-AF65-F5344CB8AC3E}">
        <p14:creationId xmlns:p14="http://schemas.microsoft.com/office/powerpoint/2010/main" val="1046240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757B-0F29-553A-37F3-1E8A1741172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50E403E-82DC-1389-493A-1070EB650355}"/>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571634AE-CD49-2D35-4F01-0764CDFF56A9}"/>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590EB99E-3AB6-D459-ECFF-698FD7DC9C72}"/>
              </a:ext>
            </a:extLst>
          </p:cNvPr>
          <p:cNvSpPr txBox="1"/>
          <p:nvPr/>
        </p:nvSpPr>
        <p:spPr>
          <a:xfrm>
            <a:off x="1356556" y="-38067"/>
            <a:ext cx="7038144" cy="430887"/>
          </a:xfrm>
          <a:prstGeom prst="rect">
            <a:avLst/>
          </a:prstGeom>
          <a:noFill/>
          <a:ln>
            <a:noFill/>
          </a:ln>
        </p:spPr>
        <p:txBody>
          <a:bodyPr wrap="square" rtlCol="0">
            <a:spAutoFit/>
          </a:bodyPr>
          <a:lstStyle/>
          <a:p>
            <a:pPr algn="ctr">
              <a:defRPr/>
            </a:pPr>
            <a:r>
              <a:rPr lang="fr-FR" sz="2200" b="1" dirty="0">
                <a:ln w="12700">
                  <a:noFill/>
                  <a:prstDash val="solid"/>
                </a:ln>
                <a:latin typeface="+mj-lt"/>
              </a:rPr>
              <a:t>Microsoft </a:t>
            </a:r>
            <a:r>
              <a:rPr lang="fr-FR" sz="2200" b="1" dirty="0" err="1">
                <a:ln w="12700">
                  <a:noFill/>
                  <a:prstDash val="solid"/>
                </a:ln>
                <a:latin typeface="+mj-lt"/>
              </a:rPr>
              <a:t>Copilot</a:t>
            </a:r>
            <a:r>
              <a:rPr lang="fr-FR" sz="2200" b="1" dirty="0">
                <a:ln w="12700">
                  <a:noFill/>
                  <a:prstDash val="solid"/>
                </a:ln>
                <a:latin typeface="+mj-lt"/>
              </a:rPr>
              <a:t> dans Planificateur </a:t>
            </a:r>
            <a:r>
              <a:rPr lang="fr-FR" sz="1600" b="1" dirty="0">
                <a:ln w="12700">
                  <a:noFill/>
                  <a:prstDash val="solid"/>
                </a:ln>
                <a:latin typeface="+mj-lt"/>
              </a:rPr>
              <a:t>(</a:t>
            </a:r>
            <a:r>
              <a:rPr lang="fr-FR" sz="1600" b="1" dirty="0" err="1">
                <a:ln w="12700">
                  <a:noFill/>
                  <a:prstDash val="solid"/>
                </a:ln>
                <a:latin typeface="+mj-lt"/>
              </a:rPr>
              <a:t>pré-version</a:t>
            </a:r>
            <a:r>
              <a:rPr lang="fr-FR" sz="1600" b="1" dirty="0">
                <a:ln w="12700">
                  <a:noFill/>
                  <a:prstDash val="solid"/>
                </a:ln>
                <a:latin typeface="+mj-lt"/>
              </a:rPr>
              <a:t>)</a:t>
            </a:r>
          </a:p>
        </p:txBody>
      </p:sp>
      <p:sp>
        <p:nvSpPr>
          <p:cNvPr id="8" name="Autre processus 7">
            <a:extLst>
              <a:ext uri="{FF2B5EF4-FFF2-40B4-BE49-F238E27FC236}">
                <a16:creationId xmlns:a16="http://schemas.microsoft.com/office/drawing/2014/main" id="{3CEB74F4-DD88-D9C6-E204-1B3686AC1FFC}"/>
              </a:ext>
            </a:extLst>
          </p:cNvPr>
          <p:cNvSpPr/>
          <p:nvPr/>
        </p:nvSpPr>
        <p:spPr>
          <a:xfrm>
            <a:off x="527470" y="946682"/>
            <a:ext cx="8520856" cy="815785"/>
          </a:xfrm>
          <a:prstGeom prst="flowChartAlternateProcess">
            <a:avLst/>
          </a:prstGeom>
          <a:ln w="317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b="1" i="0" u="none" strike="noStrike" dirty="0">
                <a:solidFill>
                  <a:srgbClr val="694AEC"/>
                </a:solidFill>
                <a:effectLst/>
                <a:highlight>
                  <a:srgbClr val="FFFFFF"/>
                </a:highlight>
                <a:latin typeface="Segoe UI" panose="020B0502040204020203" pitchFamily="34" charset="0"/>
              </a:rPr>
              <a:t>Copilot dans Planificateur vous aide à planifier et à gérer vos projets de manière plus efficace. </a:t>
            </a:r>
            <a:r>
              <a:rPr lang="fr-CA" sz="1600" i="0" u="none" strike="noStrike" dirty="0">
                <a:solidFill>
                  <a:schemeClr val="tx1"/>
                </a:solidFill>
                <a:effectLst/>
                <a:highlight>
                  <a:srgbClr val="FFFFFF"/>
                </a:highlight>
                <a:latin typeface="Segoe UI" panose="020B0502040204020203" pitchFamily="34" charset="0"/>
              </a:rPr>
              <a:t>Que vous soyez débutant ou expert en gestion de projet, Copilot vous aide tout au long du processus et vous aide à atteindre vos objectifs.</a:t>
            </a:r>
            <a:endParaRPr lang="fr-CA" sz="1400" i="0" u="none" strike="noStrike" dirty="0">
              <a:solidFill>
                <a:schemeClr val="tx1"/>
              </a:solidFill>
              <a:effectLst/>
              <a:highlight>
                <a:srgbClr val="FFFFFF"/>
              </a:highlight>
              <a:latin typeface="Segoe UI" panose="020B0502040204020203" pitchFamily="34" charset="0"/>
            </a:endParaRPr>
          </a:p>
        </p:txBody>
      </p:sp>
      <p:sp>
        <p:nvSpPr>
          <p:cNvPr id="11" name="Autre processus 10">
            <a:extLst>
              <a:ext uri="{FF2B5EF4-FFF2-40B4-BE49-F238E27FC236}">
                <a16:creationId xmlns:a16="http://schemas.microsoft.com/office/drawing/2014/main" id="{FD9F385B-1C05-C061-6BB2-78CC0FB08A8A}"/>
              </a:ext>
            </a:extLst>
          </p:cNvPr>
          <p:cNvSpPr/>
          <p:nvPr/>
        </p:nvSpPr>
        <p:spPr>
          <a:xfrm>
            <a:off x="6366932" y="1825181"/>
            <a:ext cx="2640809" cy="2525371"/>
          </a:xfrm>
          <a:prstGeom prst="flowChartAlternateProcess">
            <a:avLst/>
          </a:prstGeom>
          <a:ln w="317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200" i="0" u="none" strike="noStrike" dirty="0">
                <a:solidFill>
                  <a:schemeClr val="tx1"/>
                </a:solidFill>
                <a:effectLst/>
                <a:highlight>
                  <a:srgbClr val="FFFFFF"/>
                </a:highlight>
                <a:latin typeface="Segoe UI" panose="020B0502040204020203" pitchFamily="34" charset="0"/>
              </a:rPr>
              <a:t>Toutes les fonctionnalités de Copilot dans Planificateur sont facilement accessibles via l’application Planificateur dans Microsoft Teams.</a:t>
            </a:r>
          </a:p>
          <a:p>
            <a:pPr marL="342900" indent="-342900">
              <a:buAutoNum type="arabicPeriod"/>
            </a:pPr>
            <a:r>
              <a:rPr lang="fr-CA" sz="1200" i="0" u="none" strike="noStrike" dirty="0">
                <a:solidFill>
                  <a:schemeClr val="tx1"/>
                </a:solidFill>
                <a:effectLst/>
                <a:highlight>
                  <a:srgbClr val="FFFFFF"/>
                </a:highlight>
                <a:latin typeface="Segoe UI" panose="020B0502040204020203" pitchFamily="34" charset="0"/>
              </a:rPr>
              <a:t>sélectionnez </a:t>
            </a:r>
            <a:r>
              <a:rPr lang="fr-CA" sz="1200" b="1" i="0" u="none" strike="noStrike" dirty="0">
                <a:solidFill>
                  <a:schemeClr val="tx1"/>
                </a:solidFill>
                <a:effectLst/>
                <a:highlight>
                  <a:srgbClr val="FFFFFF"/>
                </a:highlight>
                <a:latin typeface="Segoe UI" panose="020B0502040204020203" pitchFamily="34" charset="0"/>
              </a:rPr>
              <a:t>Afficher plus d’applications</a:t>
            </a:r>
            <a:endParaRPr lang="fr-CA" sz="1200" i="0" u="none" strike="noStrike" dirty="0">
              <a:solidFill>
                <a:schemeClr val="tx1"/>
              </a:solidFill>
              <a:effectLst/>
              <a:highlight>
                <a:srgbClr val="FFFFFF"/>
              </a:highlight>
              <a:latin typeface="Segoe UI" panose="020B0502040204020203" pitchFamily="34" charset="0"/>
            </a:endParaRPr>
          </a:p>
          <a:p>
            <a:pPr marL="342900" indent="-342900">
              <a:buAutoNum type="arabicPeriod"/>
            </a:pPr>
            <a:r>
              <a:rPr lang="fr-CA" sz="1200" b="0" i="0" dirty="0">
                <a:solidFill>
                  <a:srgbClr val="1E1E1E"/>
                </a:solidFill>
                <a:effectLst/>
                <a:latin typeface="Segoe UI" panose="020B0502040204020203" pitchFamily="34" charset="0"/>
              </a:rPr>
              <a:t>Dans la barre de recherche, recherchez </a:t>
            </a:r>
            <a:r>
              <a:rPr lang="fr-CA" sz="1200" b="1" i="1" dirty="0">
                <a:solidFill>
                  <a:srgbClr val="1E1E1E"/>
                </a:solidFill>
                <a:effectLst/>
                <a:latin typeface="Segoe UI" panose="020B0502040204020203" pitchFamily="34" charset="0"/>
              </a:rPr>
              <a:t>Planificateur</a:t>
            </a:r>
            <a:r>
              <a:rPr lang="fr-CA" sz="1200" b="0" i="0" dirty="0">
                <a:solidFill>
                  <a:srgbClr val="1E1E1E"/>
                </a:solidFill>
                <a:effectLst/>
                <a:latin typeface="Segoe UI" panose="020B0502040204020203" pitchFamily="34" charset="0"/>
              </a:rPr>
              <a:t>, puis sélectionnez </a:t>
            </a:r>
            <a:r>
              <a:rPr lang="fr-CA" sz="1200" b="1" i="0" dirty="0">
                <a:solidFill>
                  <a:srgbClr val="1E1E1E"/>
                </a:solidFill>
                <a:effectLst/>
                <a:latin typeface="Segoe UI" panose="020B0502040204020203" pitchFamily="34" charset="0"/>
              </a:rPr>
              <a:t>Ajouter</a:t>
            </a:r>
            <a:r>
              <a:rPr lang="fr-CA" sz="1200" b="0" i="0" dirty="0">
                <a:solidFill>
                  <a:srgbClr val="1E1E1E"/>
                </a:solidFill>
                <a:effectLst/>
                <a:latin typeface="Segoe UI" panose="020B0502040204020203" pitchFamily="34" charset="0"/>
              </a:rPr>
              <a:t>.</a:t>
            </a:r>
          </a:p>
          <a:p>
            <a:pPr marL="342900" indent="-342900">
              <a:buAutoNum type="arabicPeriod"/>
            </a:pPr>
            <a:r>
              <a:rPr lang="fr-CA" sz="1200" b="0" i="0" dirty="0">
                <a:solidFill>
                  <a:srgbClr val="1E1E1E"/>
                </a:solidFill>
                <a:effectLst/>
                <a:latin typeface="Segoe UI" panose="020B0502040204020203" pitchFamily="34" charset="0"/>
              </a:rPr>
              <a:t>Dans Teams, ouvrez l’application </a:t>
            </a:r>
            <a:r>
              <a:rPr lang="fr-CA" sz="1200" b="1" i="0" dirty="0">
                <a:solidFill>
                  <a:srgbClr val="1E1E1E"/>
                </a:solidFill>
                <a:effectLst/>
                <a:latin typeface="Segoe UI" panose="020B0502040204020203" pitchFamily="34" charset="0"/>
              </a:rPr>
              <a:t>Planificateur</a:t>
            </a:r>
            <a:r>
              <a:rPr lang="fr-CA" sz="1200" b="0" i="0" dirty="0">
                <a:solidFill>
                  <a:srgbClr val="1E1E1E"/>
                </a:solidFill>
                <a:effectLst/>
                <a:latin typeface="Segoe UI" panose="020B0502040204020203" pitchFamily="34" charset="0"/>
              </a:rPr>
              <a:t>.</a:t>
            </a:r>
            <a:r>
              <a:rPr lang="fr-CA" sz="1200" i="0" u="none" strike="noStrike" dirty="0">
                <a:solidFill>
                  <a:schemeClr val="tx1"/>
                </a:solidFill>
                <a:effectLst/>
                <a:highlight>
                  <a:srgbClr val="FFFFFF"/>
                </a:highlight>
                <a:latin typeface="Segoe UI" panose="020B0502040204020203" pitchFamily="34" charset="0"/>
              </a:rPr>
              <a:t> </a:t>
            </a:r>
          </a:p>
        </p:txBody>
      </p:sp>
      <p:sp>
        <p:nvSpPr>
          <p:cNvPr id="4" name="Autre processus 3">
            <a:extLst>
              <a:ext uri="{FF2B5EF4-FFF2-40B4-BE49-F238E27FC236}">
                <a16:creationId xmlns:a16="http://schemas.microsoft.com/office/drawing/2014/main" id="{62BDC272-A663-BBA2-2E55-C4D049900A97}"/>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7</a:t>
            </a:r>
          </a:p>
        </p:txBody>
      </p:sp>
      <p:pic>
        <p:nvPicPr>
          <p:cNvPr id="1026" name="Picture 2" descr="Capture d’écran montrant comment ajouter Copilot dans le Planificateur.">
            <a:extLst>
              <a:ext uri="{FF2B5EF4-FFF2-40B4-BE49-F238E27FC236}">
                <a16:creationId xmlns:a16="http://schemas.microsoft.com/office/drawing/2014/main" id="{8A6CAD1E-0F71-B09D-EE48-ABDA857005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10" r="64616"/>
          <a:stretch/>
        </p:blipFill>
        <p:spPr bwMode="auto">
          <a:xfrm>
            <a:off x="193321" y="1950842"/>
            <a:ext cx="1184322" cy="1770255"/>
          </a:xfrm>
          <a:prstGeom prst="roundRect">
            <a:avLst>
              <a:gd name="adj" fmla="val 4167"/>
            </a:avLst>
          </a:prstGeom>
          <a:solidFill>
            <a:srgbClr val="FFFFFF"/>
          </a:solidFill>
          <a:ln w="6350" cap="sq">
            <a:solidFill>
              <a:srgbClr val="6F7AFE"/>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Capture d’écran montrant comment accéder au Planificateur dans Teams.">
            <a:extLst>
              <a:ext uri="{FF2B5EF4-FFF2-40B4-BE49-F238E27FC236}">
                <a16:creationId xmlns:a16="http://schemas.microsoft.com/office/drawing/2014/main" id="{992F22B8-1500-060A-4B91-C35475741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2929" y="1916977"/>
            <a:ext cx="4648259" cy="2433575"/>
          </a:xfrm>
          <a:prstGeom prst="roundRect">
            <a:avLst>
              <a:gd name="adj" fmla="val 4167"/>
            </a:avLst>
          </a:prstGeom>
          <a:solidFill>
            <a:srgbClr val="FFFFFF"/>
          </a:solidFill>
          <a:ln w="6350" cap="sq">
            <a:solidFill>
              <a:srgbClr val="6F7AFE"/>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8F00332D-8CC3-2A6D-9BE2-24E86D57C81E}"/>
              </a:ext>
            </a:extLst>
          </p:cNvPr>
          <p:cNvSpPr txBox="1"/>
          <p:nvPr/>
        </p:nvSpPr>
        <p:spPr>
          <a:xfrm>
            <a:off x="1255480" y="4562275"/>
            <a:ext cx="4364269" cy="307777"/>
          </a:xfrm>
          <a:prstGeom prst="rect">
            <a:avLst/>
          </a:prstGeom>
          <a:noFill/>
          <a:ln>
            <a:solidFill>
              <a:srgbClr val="6F7AFE"/>
            </a:solidFill>
          </a:ln>
        </p:spPr>
        <p:txBody>
          <a:bodyPr wrap="square">
            <a:spAutoFit/>
          </a:bodyPr>
          <a:lstStyle/>
          <a:p>
            <a:r>
              <a:rPr lang="fr-CA" sz="1400" b="1" i="1" dirty="0">
                <a:solidFill>
                  <a:srgbClr val="6F7AFE"/>
                </a:solidFill>
              </a:rPr>
              <a:t>Premium </a:t>
            </a:r>
            <a:r>
              <a:rPr lang="fr-CA" sz="1100" i="1" dirty="0">
                <a:solidFill>
                  <a:srgbClr val="6F7AFE"/>
                </a:solidFill>
              </a:rPr>
              <a:t>pour accéder à toutes les fonctionnalités de </a:t>
            </a:r>
            <a:r>
              <a:rPr lang="fr-CA" sz="1100" b="1" i="1" dirty="0">
                <a:solidFill>
                  <a:srgbClr val="6F7AFE"/>
                </a:solidFill>
              </a:rPr>
              <a:t>Copilot</a:t>
            </a:r>
            <a:r>
              <a:rPr lang="fr-CA" sz="1100" i="1" dirty="0">
                <a:solidFill>
                  <a:srgbClr val="6F7AFE"/>
                </a:solidFill>
              </a:rPr>
              <a:t>. </a:t>
            </a:r>
          </a:p>
        </p:txBody>
      </p:sp>
      <p:sp>
        <p:nvSpPr>
          <p:cNvPr id="14" name="Arrow: Right 13">
            <a:extLst>
              <a:ext uri="{FF2B5EF4-FFF2-40B4-BE49-F238E27FC236}">
                <a16:creationId xmlns:a16="http://schemas.microsoft.com/office/drawing/2014/main" id="{1196A15A-D3EE-A841-0C21-38552A8E29EA}"/>
              </a:ext>
            </a:extLst>
          </p:cNvPr>
          <p:cNvSpPr/>
          <p:nvPr/>
        </p:nvSpPr>
        <p:spPr>
          <a:xfrm>
            <a:off x="649690" y="4532847"/>
            <a:ext cx="605790" cy="366632"/>
          </a:xfrm>
          <a:prstGeom prst="rightArrow">
            <a:avLst/>
          </a:prstGeom>
          <a:noFill/>
          <a:ln>
            <a:solidFill>
              <a:srgbClr val="6F7A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custDataLst>
      <p:tags r:id="rId1"/>
    </p:custDataLst>
    <p:extLst>
      <p:ext uri="{BB962C8B-B14F-4D97-AF65-F5344CB8AC3E}">
        <p14:creationId xmlns:p14="http://schemas.microsoft.com/office/powerpoint/2010/main" val="8431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CA8A2-97BC-96AF-B0ED-5ED76AB6D4FC}"/>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E57C580-E253-FCAE-3CC8-03F62A36F799}"/>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DA4913F6-7196-8EA4-610D-434F76F3044D}"/>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394DA189-853C-2DC9-3983-9A243A972709}"/>
              </a:ext>
            </a:extLst>
          </p:cNvPr>
          <p:cNvSpPr txBox="1"/>
          <p:nvPr/>
        </p:nvSpPr>
        <p:spPr>
          <a:xfrm>
            <a:off x="1092615" y="118878"/>
            <a:ext cx="7038144" cy="430887"/>
          </a:xfrm>
          <a:prstGeom prst="rect">
            <a:avLst/>
          </a:prstGeom>
          <a:noFill/>
          <a:ln>
            <a:noFill/>
          </a:ln>
        </p:spPr>
        <p:txBody>
          <a:bodyPr wrap="square" rtlCol="0">
            <a:spAutoFit/>
          </a:bodyPr>
          <a:lstStyle/>
          <a:p>
            <a:pPr algn="ctr">
              <a:defRPr/>
            </a:pPr>
            <a:r>
              <a:rPr lang="fr-FR" sz="2200" b="1" dirty="0">
                <a:ln w="12700">
                  <a:noFill/>
                  <a:prstDash val="solid"/>
                </a:ln>
                <a:latin typeface="+mj-lt"/>
              </a:rPr>
              <a:t>Microsoft </a:t>
            </a:r>
            <a:r>
              <a:rPr lang="fr-FR" sz="2200" b="1" dirty="0" err="1">
                <a:ln w="12700">
                  <a:noFill/>
                  <a:prstDash val="solid"/>
                </a:ln>
                <a:latin typeface="+mj-lt"/>
              </a:rPr>
              <a:t>Copilot</a:t>
            </a:r>
            <a:r>
              <a:rPr lang="fr-FR" sz="2200" b="1" dirty="0">
                <a:ln w="12700">
                  <a:noFill/>
                  <a:prstDash val="solid"/>
                </a:ln>
                <a:latin typeface="+mj-lt"/>
              </a:rPr>
              <a:t> dans Planificateur </a:t>
            </a:r>
            <a:r>
              <a:rPr lang="fr-FR" sz="1600" b="1" dirty="0">
                <a:ln w="12700">
                  <a:noFill/>
                  <a:prstDash val="solid"/>
                </a:ln>
                <a:latin typeface="+mj-lt"/>
              </a:rPr>
              <a:t>(</a:t>
            </a:r>
            <a:r>
              <a:rPr lang="fr-FR" sz="1600" b="1" dirty="0" err="1">
                <a:ln w="12700">
                  <a:noFill/>
                  <a:prstDash val="solid"/>
                </a:ln>
                <a:latin typeface="+mj-lt"/>
              </a:rPr>
              <a:t>pré-version</a:t>
            </a:r>
            <a:r>
              <a:rPr lang="fr-FR" sz="1600" b="1" dirty="0">
                <a:ln w="12700">
                  <a:noFill/>
                  <a:prstDash val="solid"/>
                </a:ln>
                <a:latin typeface="+mj-lt"/>
              </a:rPr>
              <a:t>)</a:t>
            </a:r>
          </a:p>
        </p:txBody>
      </p:sp>
      <p:sp>
        <p:nvSpPr>
          <p:cNvPr id="8" name="Autre processus 7">
            <a:extLst>
              <a:ext uri="{FF2B5EF4-FFF2-40B4-BE49-F238E27FC236}">
                <a16:creationId xmlns:a16="http://schemas.microsoft.com/office/drawing/2014/main" id="{12D9BA0B-6131-65FA-26D2-8F3496E77619}"/>
              </a:ext>
            </a:extLst>
          </p:cNvPr>
          <p:cNvSpPr/>
          <p:nvPr/>
        </p:nvSpPr>
        <p:spPr>
          <a:xfrm>
            <a:off x="634150" y="744752"/>
            <a:ext cx="7766900" cy="430887"/>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i="0" u="none" strike="noStrike" dirty="0">
                <a:solidFill>
                  <a:srgbClr val="694AEC"/>
                </a:solidFill>
                <a:effectLst/>
                <a:highlight>
                  <a:srgbClr val="FFFFFF"/>
                </a:highlight>
                <a:latin typeface="Segoe UI" panose="020B0502040204020203" pitchFamily="34" charset="0"/>
              </a:rPr>
              <a:t>Planifiez comme un professionnel avec Copilot dans le Planificateur : </a:t>
            </a:r>
            <a:r>
              <a:rPr lang="fr-CA" sz="1600" i="0" u="none" strike="noStrike" dirty="0">
                <a:solidFill>
                  <a:schemeClr val="tx1"/>
                </a:solidFill>
                <a:effectLst/>
                <a:highlight>
                  <a:srgbClr val="FFFFFF"/>
                </a:highlight>
                <a:latin typeface="Segoe UI" panose="020B0502040204020203" pitchFamily="34" charset="0"/>
              </a:rPr>
              <a:t>Créer un plan</a:t>
            </a:r>
          </a:p>
        </p:txBody>
      </p:sp>
      <p:sp>
        <p:nvSpPr>
          <p:cNvPr id="4" name="Autre processus 3">
            <a:extLst>
              <a:ext uri="{FF2B5EF4-FFF2-40B4-BE49-F238E27FC236}">
                <a16:creationId xmlns:a16="http://schemas.microsoft.com/office/drawing/2014/main" id="{40D5AC96-C2B6-B2A1-3351-77B311DA0E7A}"/>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7</a:t>
            </a:r>
          </a:p>
        </p:txBody>
      </p:sp>
      <p:sp>
        <p:nvSpPr>
          <p:cNvPr id="9" name="Autre processus 7">
            <a:extLst>
              <a:ext uri="{FF2B5EF4-FFF2-40B4-BE49-F238E27FC236}">
                <a16:creationId xmlns:a16="http://schemas.microsoft.com/office/drawing/2014/main" id="{2E4D0F47-66F5-06D7-9B91-E0CC3D04987D}"/>
              </a:ext>
            </a:extLst>
          </p:cNvPr>
          <p:cNvSpPr/>
          <p:nvPr/>
        </p:nvSpPr>
        <p:spPr>
          <a:xfrm>
            <a:off x="512230" y="1155664"/>
            <a:ext cx="7766900" cy="654086"/>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Créer un plan </a:t>
            </a:r>
            <a:r>
              <a:rPr lang="fr-CA" sz="1400" b="0" i="0" dirty="0">
                <a:solidFill>
                  <a:srgbClr val="1E1E1E"/>
                </a:solidFill>
                <a:effectLst/>
                <a:latin typeface="Segoe UI" panose="020B0502040204020203" pitchFamily="34" charset="0"/>
              </a:rPr>
              <a:t>avec Copilot dans le Planificateur. Copilot génère une </a:t>
            </a:r>
            <a:r>
              <a:rPr lang="fr-CA" sz="1400" b="1" i="0" dirty="0">
                <a:solidFill>
                  <a:srgbClr val="1E1E1E"/>
                </a:solidFill>
                <a:effectLst/>
                <a:latin typeface="Segoe UI" panose="020B0502040204020203" pitchFamily="34" charset="0"/>
              </a:rPr>
              <a:t>liste de tâches</a:t>
            </a:r>
            <a:r>
              <a:rPr lang="fr-CA" sz="1400" b="0" i="0" dirty="0">
                <a:solidFill>
                  <a:srgbClr val="1E1E1E"/>
                </a:solidFill>
                <a:effectLst/>
                <a:latin typeface="Segoe UI" panose="020B0502040204020203" pitchFamily="34" charset="0"/>
              </a:rPr>
              <a:t>, de </a:t>
            </a:r>
            <a:r>
              <a:rPr lang="fr-CA" sz="1400" b="1" i="0" dirty="0">
                <a:solidFill>
                  <a:srgbClr val="1E1E1E"/>
                </a:solidFill>
                <a:effectLst/>
                <a:latin typeface="Segoe UI" panose="020B0502040204020203" pitchFamily="34" charset="0"/>
              </a:rPr>
              <a:t>compartiments et d’objectifs </a:t>
            </a:r>
            <a:r>
              <a:rPr lang="fr-CA" sz="1400" b="0" i="0" dirty="0">
                <a:solidFill>
                  <a:srgbClr val="1E1E1E"/>
                </a:solidFill>
                <a:effectLst/>
                <a:latin typeface="Segoe UI" panose="020B0502040204020203" pitchFamily="34" charset="0"/>
              </a:rPr>
              <a:t>que vous pouvez examiner et personnaliser.</a:t>
            </a:r>
            <a:endParaRPr lang="fr-CA" sz="1400" i="0" u="none" strike="noStrike" dirty="0">
              <a:solidFill>
                <a:schemeClr val="tx1"/>
              </a:solidFill>
              <a:effectLst/>
              <a:highlight>
                <a:srgbClr val="FFFFFF"/>
              </a:highlight>
              <a:latin typeface="Segoe UI" panose="020B0502040204020203" pitchFamily="34" charset="0"/>
            </a:endParaRPr>
          </a:p>
        </p:txBody>
      </p:sp>
      <p:pic>
        <p:nvPicPr>
          <p:cNvPr id="2050" name="Picture 2" descr="Capture d’écran montrant l’interface utilisateur de Copilot dans Planificateur la création d’un plan.">
            <a:extLst>
              <a:ext uri="{FF2B5EF4-FFF2-40B4-BE49-F238E27FC236}">
                <a16:creationId xmlns:a16="http://schemas.microsoft.com/office/drawing/2014/main" id="{9478B2E8-73DA-DCC0-134F-84C9CA5223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3580" y="1798320"/>
            <a:ext cx="5276215" cy="3054304"/>
          </a:xfrm>
          <a:prstGeom prst="roundRect">
            <a:avLst>
              <a:gd name="adj" fmla="val 4167"/>
            </a:avLst>
          </a:prstGeom>
          <a:solidFill>
            <a:srgbClr val="FFFFFF"/>
          </a:solidFill>
          <a:ln w="6350" cap="sq">
            <a:solidFill>
              <a:srgbClr val="6F7AFE"/>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99633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CE18C782-B7D2-74AE-6F2D-3EBE8761AA65}"/>
              </a:ext>
            </a:extLst>
          </p:cNvPr>
          <p:cNvSpPr txBox="1"/>
          <p:nvPr/>
        </p:nvSpPr>
        <p:spPr>
          <a:xfrm>
            <a:off x="109121" y="90062"/>
            <a:ext cx="3374859" cy="523220"/>
          </a:xfrm>
          <a:prstGeom prst="rect">
            <a:avLst/>
          </a:prstGeom>
          <a:noFill/>
          <a:ln>
            <a:noFill/>
          </a:ln>
        </p:spPr>
        <p:txBody>
          <a:bodyPr wrap="square" rtlCol="0">
            <a:spAutoFit/>
          </a:bodyPr>
          <a:lstStyle/>
          <a:p>
            <a:pPr>
              <a:defRPr/>
            </a:pPr>
            <a:r>
              <a:rPr lang="fr-FR" sz="2800" b="1" dirty="0">
                <a:ln w="12700">
                  <a:noFill/>
                  <a:prstDash val="solid"/>
                </a:ln>
                <a:latin typeface="+mj-lt"/>
              </a:rPr>
              <a:t>Plan du jour</a:t>
            </a:r>
          </a:p>
        </p:txBody>
      </p:sp>
      <p:graphicFrame>
        <p:nvGraphicFramePr>
          <p:cNvPr id="4" name="Diagramme 3">
            <a:extLst>
              <a:ext uri="{FF2B5EF4-FFF2-40B4-BE49-F238E27FC236}">
                <a16:creationId xmlns:a16="http://schemas.microsoft.com/office/drawing/2014/main" id="{A450E093-FE0C-3C78-832F-B55C61E33E8F}"/>
              </a:ext>
            </a:extLst>
          </p:cNvPr>
          <p:cNvGraphicFramePr/>
          <p:nvPr>
            <p:extLst>
              <p:ext uri="{D42A27DB-BD31-4B8C-83A1-F6EECF244321}">
                <p14:modId xmlns:p14="http://schemas.microsoft.com/office/powerpoint/2010/main" val="2680971071"/>
              </p:ext>
            </p:extLst>
          </p:nvPr>
        </p:nvGraphicFramePr>
        <p:xfrm>
          <a:off x="1174318" y="795698"/>
          <a:ext cx="7055282" cy="37856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4904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35759-1F5A-EBF5-1E0E-529A51FC883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6022AA5-5AFC-DCAC-945F-C5D42BA6C5C2}"/>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F197DB19-73DB-0BA6-2D35-DFB445AE4C30}"/>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EE3D188F-3BE0-8EAF-E107-35FA920509C9}"/>
              </a:ext>
            </a:extLst>
          </p:cNvPr>
          <p:cNvSpPr txBox="1"/>
          <p:nvPr/>
        </p:nvSpPr>
        <p:spPr>
          <a:xfrm>
            <a:off x="1092615" y="118878"/>
            <a:ext cx="7038144" cy="430887"/>
          </a:xfrm>
          <a:prstGeom prst="rect">
            <a:avLst/>
          </a:prstGeom>
          <a:noFill/>
          <a:ln>
            <a:noFill/>
          </a:ln>
        </p:spPr>
        <p:txBody>
          <a:bodyPr wrap="square" rtlCol="0">
            <a:spAutoFit/>
          </a:bodyPr>
          <a:lstStyle/>
          <a:p>
            <a:pPr algn="ctr">
              <a:defRPr/>
            </a:pPr>
            <a:r>
              <a:rPr lang="fr-FR" sz="2200" b="1" dirty="0">
                <a:ln w="12700">
                  <a:noFill/>
                  <a:prstDash val="solid"/>
                </a:ln>
                <a:latin typeface="+mj-lt"/>
              </a:rPr>
              <a:t>Microsoft </a:t>
            </a:r>
            <a:r>
              <a:rPr lang="fr-FR" sz="2200" b="1" dirty="0" err="1">
                <a:ln w="12700">
                  <a:noFill/>
                  <a:prstDash val="solid"/>
                </a:ln>
                <a:latin typeface="+mj-lt"/>
              </a:rPr>
              <a:t>Copilot</a:t>
            </a:r>
            <a:r>
              <a:rPr lang="fr-FR" sz="2200" b="1" dirty="0">
                <a:ln w="12700">
                  <a:noFill/>
                  <a:prstDash val="solid"/>
                </a:ln>
                <a:latin typeface="+mj-lt"/>
              </a:rPr>
              <a:t> dans Planificateur </a:t>
            </a:r>
            <a:r>
              <a:rPr lang="fr-FR" sz="1600" b="1" dirty="0">
                <a:ln w="12700">
                  <a:noFill/>
                  <a:prstDash val="solid"/>
                </a:ln>
                <a:latin typeface="+mj-lt"/>
              </a:rPr>
              <a:t>(</a:t>
            </a:r>
            <a:r>
              <a:rPr lang="fr-FR" sz="1600" b="1" dirty="0" err="1">
                <a:ln w="12700">
                  <a:noFill/>
                  <a:prstDash val="solid"/>
                </a:ln>
                <a:latin typeface="+mj-lt"/>
              </a:rPr>
              <a:t>pré-version</a:t>
            </a:r>
            <a:r>
              <a:rPr lang="fr-FR" sz="1600" b="1" dirty="0">
                <a:ln w="12700">
                  <a:noFill/>
                  <a:prstDash val="solid"/>
                </a:ln>
                <a:latin typeface="+mj-lt"/>
              </a:rPr>
              <a:t>)</a:t>
            </a:r>
          </a:p>
        </p:txBody>
      </p:sp>
      <p:sp>
        <p:nvSpPr>
          <p:cNvPr id="8" name="Autre processus 7">
            <a:extLst>
              <a:ext uri="{FF2B5EF4-FFF2-40B4-BE49-F238E27FC236}">
                <a16:creationId xmlns:a16="http://schemas.microsoft.com/office/drawing/2014/main" id="{3DDB8B2F-8638-E471-A46C-71AA260BD335}"/>
              </a:ext>
            </a:extLst>
          </p:cNvPr>
          <p:cNvSpPr/>
          <p:nvPr/>
        </p:nvSpPr>
        <p:spPr>
          <a:xfrm>
            <a:off x="668017" y="719354"/>
            <a:ext cx="7946817" cy="553997"/>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i="0" u="none" strike="noStrike" dirty="0">
                <a:solidFill>
                  <a:srgbClr val="694AEC"/>
                </a:solidFill>
                <a:effectLst/>
                <a:highlight>
                  <a:srgbClr val="FFFFFF"/>
                </a:highlight>
                <a:latin typeface="Segoe UI" panose="020B0502040204020203" pitchFamily="34" charset="0"/>
              </a:rPr>
              <a:t>Planifiez comme un professionnel avec Copilot dans le Planificateur : </a:t>
            </a:r>
            <a:r>
              <a:rPr lang="fr-CA" sz="1600" i="0" u="none" strike="noStrike" dirty="0">
                <a:solidFill>
                  <a:schemeClr val="tx1"/>
                </a:solidFill>
                <a:effectLst/>
                <a:highlight>
                  <a:srgbClr val="FFFFFF"/>
                </a:highlight>
                <a:latin typeface="Segoe UI" panose="020B0502040204020203" pitchFamily="34" charset="0"/>
              </a:rPr>
              <a:t>Créer de nouveaux objectifs</a:t>
            </a:r>
          </a:p>
        </p:txBody>
      </p:sp>
      <p:sp>
        <p:nvSpPr>
          <p:cNvPr id="4" name="Autre processus 3">
            <a:extLst>
              <a:ext uri="{FF2B5EF4-FFF2-40B4-BE49-F238E27FC236}">
                <a16:creationId xmlns:a16="http://schemas.microsoft.com/office/drawing/2014/main" id="{3B18DA66-F0EF-380D-9128-5E7EF00A46EF}"/>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7</a:t>
            </a:r>
          </a:p>
        </p:txBody>
      </p:sp>
      <p:sp>
        <p:nvSpPr>
          <p:cNvPr id="9" name="Autre processus 7">
            <a:extLst>
              <a:ext uri="{FF2B5EF4-FFF2-40B4-BE49-F238E27FC236}">
                <a16:creationId xmlns:a16="http://schemas.microsoft.com/office/drawing/2014/main" id="{ED21614E-1F27-9FFB-86F9-7C570C2E8E72}"/>
              </a:ext>
            </a:extLst>
          </p:cNvPr>
          <p:cNvSpPr/>
          <p:nvPr/>
        </p:nvSpPr>
        <p:spPr>
          <a:xfrm>
            <a:off x="529166" y="1248134"/>
            <a:ext cx="8005234" cy="500416"/>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Avez-vous un nouveau plan ou existant qui a besoin de certains objectifs ? Laissez Copilot dans le Planificateur les créer pour vous.</a:t>
            </a:r>
          </a:p>
        </p:txBody>
      </p:sp>
      <p:pic>
        <p:nvPicPr>
          <p:cNvPr id="3074" name="Picture 2" descr="Capture d’écran montre l’interface utilisateur de Copilot dans Planificateur en train de créer des objectifs.">
            <a:extLst>
              <a:ext uri="{FF2B5EF4-FFF2-40B4-BE49-F238E27FC236}">
                <a16:creationId xmlns:a16="http://schemas.microsoft.com/office/drawing/2014/main" id="{19B5B2D5-4CB8-0A73-0C78-4C9D5B77443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8" t="1579" r="1385" b="4956"/>
          <a:stretch/>
        </p:blipFill>
        <p:spPr bwMode="auto">
          <a:xfrm>
            <a:off x="1673224" y="1767205"/>
            <a:ext cx="5683251" cy="3173095"/>
          </a:xfrm>
          <a:prstGeom prst="roundRect">
            <a:avLst>
              <a:gd name="adj" fmla="val 4167"/>
            </a:avLst>
          </a:prstGeom>
          <a:solidFill>
            <a:srgbClr val="FFFFFF"/>
          </a:solidFill>
          <a:ln w="6350" cap="sq">
            <a:solidFill>
              <a:srgbClr val="6F7AFE"/>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19356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755F4-4436-62C3-D6FC-C70C72D866B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33E439C-A02C-A88C-376A-BB5E8821D975}"/>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20C0E801-AF22-C0E7-251A-6BB5DB389B7C}"/>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1F465817-9E4E-759B-C99C-AD5478D9AEB6}"/>
              </a:ext>
            </a:extLst>
          </p:cNvPr>
          <p:cNvSpPr txBox="1"/>
          <p:nvPr/>
        </p:nvSpPr>
        <p:spPr>
          <a:xfrm>
            <a:off x="1092615" y="118878"/>
            <a:ext cx="7038144" cy="430887"/>
          </a:xfrm>
          <a:prstGeom prst="rect">
            <a:avLst/>
          </a:prstGeom>
          <a:noFill/>
          <a:ln>
            <a:noFill/>
          </a:ln>
        </p:spPr>
        <p:txBody>
          <a:bodyPr wrap="square" rtlCol="0">
            <a:spAutoFit/>
          </a:bodyPr>
          <a:lstStyle/>
          <a:p>
            <a:pPr algn="ctr">
              <a:defRPr/>
            </a:pPr>
            <a:r>
              <a:rPr lang="fr-FR" sz="2200" b="1" dirty="0">
                <a:ln w="12700">
                  <a:noFill/>
                  <a:prstDash val="solid"/>
                </a:ln>
                <a:latin typeface="+mj-lt"/>
              </a:rPr>
              <a:t>Microsoft </a:t>
            </a:r>
            <a:r>
              <a:rPr lang="fr-FR" sz="2200" b="1" dirty="0" err="1">
                <a:ln w="12700">
                  <a:noFill/>
                  <a:prstDash val="solid"/>
                </a:ln>
                <a:latin typeface="+mj-lt"/>
              </a:rPr>
              <a:t>Copilot</a:t>
            </a:r>
            <a:r>
              <a:rPr lang="fr-FR" sz="2200" b="1" dirty="0">
                <a:ln w="12700">
                  <a:noFill/>
                  <a:prstDash val="solid"/>
                </a:ln>
                <a:latin typeface="+mj-lt"/>
              </a:rPr>
              <a:t> dans Planificateur </a:t>
            </a:r>
            <a:r>
              <a:rPr lang="fr-FR" sz="1600" b="1" dirty="0">
                <a:ln w="12700">
                  <a:noFill/>
                  <a:prstDash val="solid"/>
                </a:ln>
                <a:latin typeface="+mj-lt"/>
              </a:rPr>
              <a:t>(</a:t>
            </a:r>
            <a:r>
              <a:rPr lang="fr-FR" sz="1600" b="1" dirty="0" err="1">
                <a:ln w="12700">
                  <a:noFill/>
                  <a:prstDash val="solid"/>
                </a:ln>
                <a:latin typeface="+mj-lt"/>
              </a:rPr>
              <a:t>pré-version</a:t>
            </a:r>
            <a:r>
              <a:rPr lang="fr-FR" sz="1600" b="1" dirty="0">
                <a:ln w="12700">
                  <a:noFill/>
                  <a:prstDash val="solid"/>
                </a:ln>
                <a:latin typeface="+mj-lt"/>
              </a:rPr>
              <a:t>)</a:t>
            </a:r>
          </a:p>
        </p:txBody>
      </p:sp>
      <p:sp>
        <p:nvSpPr>
          <p:cNvPr id="8" name="Autre processus 7">
            <a:extLst>
              <a:ext uri="{FF2B5EF4-FFF2-40B4-BE49-F238E27FC236}">
                <a16:creationId xmlns:a16="http://schemas.microsoft.com/office/drawing/2014/main" id="{7741D59D-5E97-DDE0-B646-C923ED1D7A60}"/>
              </a:ext>
            </a:extLst>
          </p:cNvPr>
          <p:cNvSpPr/>
          <p:nvPr/>
        </p:nvSpPr>
        <p:spPr>
          <a:xfrm>
            <a:off x="668017" y="719354"/>
            <a:ext cx="8005234" cy="350621"/>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rgbClr val="694AEC"/>
                </a:solidFill>
                <a:effectLst/>
                <a:highlight>
                  <a:srgbClr val="FFFFFF"/>
                </a:highlight>
                <a:latin typeface="Segoe UI" panose="020B0502040204020203" pitchFamily="34" charset="0"/>
              </a:rPr>
              <a:t>Planifiez comme un professionnel avec Copilot dans le Planificateur : </a:t>
            </a:r>
            <a:r>
              <a:rPr lang="fr-CA" sz="1400" b="0" i="0" dirty="0">
                <a:solidFill>
                  <a:srgbClr val="1E1E1E"/>
                </a:solidFill>
                <a:effectLst/>
                <a:latin typeface="Segoe UI Semilight" panose="020B0402040204020203" pitchFamily="34" charset="0"/>
              </a:rPr>
              <a:t>Suivez vos progrès</a:t>
            </a:r>
          </a:p>
        </p:txBody>
      </p:sp>
      <p:sp>
        <p:nvSpPr>
          <p:cNvPr id="4" name="Autre processus 3">
            <a:extLst>
              <a:ext uri="{FF2B5EF4-FFF2-40B4-BE49-F238E27FC236}">
                <a16:creationId xmlns:a16="http://schemas.microsoft.com/office/drawing/2014/main" id="{E273AA1B-89D8-C290-C7AA-6FA5A940C492}"/>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7</a:t>
            </a:r>
          </a:p>
        </p:txBody>
      </p:sp>
      <p:sp>
        <p:nvSpPr>
          <p:cNvPr id="9" name="Autre processus 7">
            <a:extLst>
              <a:ext uri="{FF2B5EF4-FFF2-40B4-BE49-F238E27FC236}">
                <a16:creationId xmlns:a16="http://schemas.microsoft.com/office/drawing/2014/main" id="{F9636258-0D1B-A8E4-55A6-B4F7E0FD6C7A}"/>
              </a:ext>
            </a:extLst>
          </p:cNvPr>
          <p:cNvSpPr/>
          <p:nvPr/>
        </p:nvSpPr>
        <p:spPr>
          <a:xfrm>
            <a:off x="538691" y="1046838"/>
            <a:ext cx="8005234" cy="500416"/>
          </a:xfrm>
          <a:prstGeom prst="flowChartAlternateProcess">
            <a:avLst/>
          </a:prstGeom>
          <a:ln w="6350">
            <a:solidFill>
              <a:srgbClr val="6F7AFE"/>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Copilot dans le Planificateur peut répondre à des questions sur votre plan et vous aider à rester informé des derniers développements.</a:t>
            </a:r>
          </a:p>
        </p:txBody>
      </p:sp>
      <p:pic>
        <p:nvPicPr>
          <p:cNvPr id="4098" name="Picture 2" descr="Capture d’écran montre l’interface utilisateur de Copilot dans le suivi de la progression du Planificateur.">
            <a:extLst>
              <a:ext uri="{FF2B5EF4-FFF2-40B4-BE49-F238E27FC236}">
                <a16:creationId xmlns:a16="http://schemas.microsoft.com/office/drawing/2014/main" id="{D5A6A5F5-2C17-23CE-A598-3D6D858BC7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1" t="1366" r="1680" b="4927"/>
          <a:stretch/>
        </p:blipFill>
        <p:spPr bwMode="auto">
          <a:xfrm>
            <a:off x="2006599" y="1526131"/>
            <a:ext cx="6038851" cy="3395666"/>
          </a:xfrm>
          <a:prstGeom prst="roundRect">
            <a:avLst>
              <a:gd name="adj" fmla="val 4167"/>
            </a:avLst>
          </a:prstGeom>
          <a:solidFill>
            <a:srgbClr val="FFFFFF"/>
          </a:solidFill>
          <a:ln w="6350" cap="sq">
            <a:solidFill>
              <a:srgbClr val="6F7AFE"/>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404162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163E3-3514-7855-360F-161EB0AA6E4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77D9390-ADAE-87BC-2754-7A98ECEA2FD7}"/>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pic>
        <p:nvPicPr>
          <p:cNvPr id="7" name="Image 6">
            <a:extLst>
              <a:ext uri="{FF2B5EF4-FFF2-40B4-BE49-F238E27FC236}">
                <a16:creationId xmlns:a16="http://schemas.microsoft.com/office/drawing/2014/main" id="{D80FF8B2-7991-4681-503E-373EBC4F4E54}"/>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38159" y="90613"/>
            <a:ext cx="2619489" cy="2234133"/>
          </a:xfrm>
          <a:prstGeom prst="roundRect">
            <a:avLst>
              <a:gd name="adj" fmla="val 8594"/>
            </a:avLst>
          </a:prstGeom>
          <a:no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6EAC0928-898D-FA9B-C9EE-19CE918368FE}"/>
              </a:ext>
            </a:extLst>
          </p:cNvPr>
          <p:cNvSpPr/>
          <p:nvPr/>
        </p:nvSpPr>
        <p:spPr>
          <a:xfrm>
            <a:off x="-580974" y="0"/>
            <a:ext cx="5897029" cy="3816429"/>
          </a:xfrm>
          <a:prstGeom prst="rect">
            <a:avLst/>
          </a:prstGeom>
          <a:noFill/>
        </p:spPr>
        <p:txBody>
          <a:bodyPr wrap="square" lIns="91440" tIns="45720" rIns="91440" bIns="45720">
            <a:spAutoFit/>
          </a:bodyPr>
          <a:lstStyle/>
          <a:p>
            <a:pPr algn="ctr"/>
            <a:r>
              <a:rPr kumimoji="0" lang="fr-CA" sz="6600" b="1" i="0" u="none" strike="noStrike" kern="1200" normalizeH="0" baseline="0" noProof="0" dirty="0">
                <a:ln w="12700">
                  <a:solidFill>
                    <a:schemeClr val="tx1"/>
                  </a:solidFill>
                  <a:prstDash val="solid"/>
                </a:ln>
                <a:solidFill>
                  <a:schemeClr val="accent5">
                    <a:lumMod val="40000"/>
                    <a:lumOff val="60000"/>
                  </a:schemeClr>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6600" b="1" i="1" u="none" strike="noStrike" kern="1200" normalizeH="0" baseline="0" noProof="0" dirty="0">
                <a:ln w="12700">
                  <a:solidFill>
                    <a:schemeClr val="tx1"/>
                  </a:solidFill>
                  <a:prstDash val="solid"/>
                </a:ln>
                <a:solidFill>
                  <a:schemeClr val="accent5">
                    <a:lumMod val="40000"/>
                    <a:lumOff val="60000"/>
                  </a:schemeClr>
                </a:solidFill>
                <a:effectLst/>
                <a:uLnTx/>
                <a:uFillTx/>
                <a:latin typeface="Arial"/>
                <a:ea typeface="+mj-ea"/>
                <a:cs typeface="+mj-cs"/>
              </a:rPr>
              <a:t> </a:t>
            </a:r>
          </a:p>
          <a:p>
            <a:pPr algn="ctr"/>
            <a:r>
              <a:rPr lang="fr-CA" sz="4400" b="1" i="1" dirty="0">
                <a:ln w="12700">
                  <a:solidFill>
                    <a:schemeClr val="tx1"/>
                  </a:solidFill>
                  <a:prstDash val="solid"/>
                </a:ln>
                <a:solidFill>
                  <a:schemeClr val="accent5">
                    <a:lumMod val="40000"/>
                    <a:lumOff val="60000"/>
                  </a:schemeClr>
                </a:solidFill>
                <a:latin typeface="Arial"/>
                <a:ea typeface="+mj-ea"/>
                <a:cs typeface="+mj-cs"/>
              </a:rPr>
              <a:t>et </a:t>
            </a:r>
          </a:p>
          <a:p>
            <a:pPr algn="ctr"/>
            <a:r>
              <a:rPr lang="fr-CA" sz="6600" b="1" dirty="0">
                <a:ln w="12700">
                  <a:solidFill>
                    <a:schemeClr val="tx1"/>
                  </a:solidFill>
                  <a:prstDash val="solid"/>
                </a:ln>
                <a:solidFill>
                  <a:schemeClr val="accent5">
                    <a:lumMod val="40000"/>
                    <a:lumOff val="60000"/>
                  </a:schemeClr>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OneNote</a:t>
            </a:r>
            <a:endParaRPr lang="fr-FR" sz="6600" b="1" dirty="0">
              <a:ln w="12700">
                <a:solidFill>
                  <a:schemeClr val="tx1"/>
                </a:solidFill>
                <a:prstDash val="solid"/>
              </a:ln>
              <a:solidFill>
                <a:schemeClr val="accent5">
                  <a:lumMod val="40000"/>
                  <a:lumOff val="60000"/>
                </a:schemeClr>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endParaRPr>
          </a:p>
        </p:txBody>
      </p:sp>
      <p:pic>
        <p:nvPicPr>
          <p:cNvPr id="4" name="Image 3">
            <a:extLst>
              <a:ext uri="{FF2B5EF4-FFF2-40B4-BE49-F238E27FC236}">
                <a16:creationId xmlns:a16="http://schemas.microsoft.com/office/drawing/2014/main" id="{1EA6AFC0-6A47-FBE4-7DBD-72FA1CFB3500}"/>
              </a:ext>
            </a:extLst>
          </p:cNvPr>
          <p:cNvPicPr>
            <a:picLocks noChangeAspect="1"/>
          </p:cNvPicPr>
          <p:nvPr/>
        </p:nvPicPr>
        <p:blipFill>
          <a:blip r:embed="rId7">
            <a:extLst>
              <a:ext uri="{28A0092B-C50C-407E-A947-70E740481C1C}">
                <a14:useLocalDpi xmlns:a14="http://schemas.microsoft.com/office/drawing/2010/main" val="0"/>
              </a:ext>
            </a:extLst>
          </a:blip>
          <a:srcRect l="22503" t="11089" r="28147" b="9782"/>
          <a:stretch/>
        </p:blipFill>
        <p:spPr>
          <a:xfrm>
            <a:off x="4964380" y="1875758"/>
            <a:ext cx="2271433" cy="2026816"/>
          </a:xfrm>
          <a:prstGeom prst="roundRect">
            <a:avLst/>
          </a:prstGeom>
        </p:spPr>
      </p:pic>
      <p:sp>
        <p:nvSpPr>
          <p:cNvPr id="6" name="Rectangle 5">
            <a:extLst>
              <a:ext uri="{FF2B5EF4-FFF2-40B4-BE49-F238E27FC236}">
                <a16:creationId xmlns:a16="http://schemas.microsoft.com/office/drawing/2014/main" id="{5B6AEFF3-C627-539C-331C-1B5EA5372B16}"/>
              </a:ext>
            </a:extLst>
          </p:cNvPr>
          <p:cNvSpPr/>
          <p:nvPr/>
        </p:nvSpPr>
        <p:spPr>
          <a:xfrm>
            <a:off x="4889715" y="1790054"/>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349DE73-DB47-E7B1-7536-C4A7AE3C977A}"/>
              </a:ext>
            </a:extLst>
          </p:cNvPr>
          <p:cNvSpPr/>
          <p:nvPr/>
        </p:nvSpPr>
        <p:spPr>
          <a:xfrm rot="14530439">
            <a:off x="5052447" y="1538467"/>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2B4F2DE-4C5F-02D6-2C1E-2B7FF90B5820}"/>
              </a:ext>
            </a:extLst>
          </p:cNvPr>
          <p:cNvSpPr/>
          <p:nvPr/>
        </p:nvSpPr>
        <p:spPr>
          <a:xfrm rot="10800000">
            <a:off x="4868843" y="3430616"/>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708A35A-8B44-EFFD-9588-988A47672F6E}"/>
              </a:ext>
            </a:extLst>
          </p:cNvPr>
          <p:cNvSpPr/>
          <p:nvPr/>
        </p:nvSpPr>
        <p:spPr>
          <a:xfrm rot="7466216">
            <a:off x="4995382" y="3602341"/>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535572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0448C-BA7E-2180-92D9-B76762AE8396}"/>
            </a:ext>
          </a:extLst>
        </p:cNvPr>
        <p:cNvGrpSpPr/>
        <p:nvPr/>
      </p:nvGrpSpPr>
      <p:grpSpPr>
        <a:xfrm>
          <a:off x="0" y="0"/>
          <a:ext cx="0" cy="0"/>
          <a:chOff x="0" y="0"/>
          <a:chExt cx="0" cy="0"/>
        </a:xfrm>
      </p:grpSpPr>
      <p:pic>
        <p:nvPicPr>
          <p:cNvPr id="3" name="Image 4">
            <a:extLst>
              <a:ext uri="{FF2B5EF4-FFF2-40B4-BE49-F238E27FC236}">
                <a16:creationId xmlns:a16="http://schemas.microsoft.com/office/drawing/2014/main" id="{73177A81-ACB9-3901-9A14-313934BC5066}"/>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2" name="Title 1">
            <a:extLst>
              <a:ext uri="{FF2B5EF4-FFF2-40B4-BE49-F238E27FC236}">
                <a16:creationId xmlns:a16="http://schemas.microsoft.com/office/drawing/2014/main" id="{3728C40A-EFA4-D966-B300-6EF3E37C7D4B}"/>
              </a:ext>
            </a:extLst>
          </p:cNvPr>
          <p:cNvSpPr>
            <a:spLocks noGrp="1"/>
          </p:cNvSpPr>
          <p:nvPr>
            <p:ph type="title"/>
          </p:nvPr>
        </p:nvSpPr>
        <p:spPr>
          <a:xfrm>
            <a:off x="395124" y="103996"/>
            <a:ext cx="8263890" cy="323165"/>
          </a:xfrm>
        </p:spPr>
        <p:txBody>
          <a:bodyPr>
            <a:normAutofit fontScale="90000"/>
          </a:bodyPr>
          <a:lstStyle/>
          <a:p>
            <a:br>
              <a:rPr lang="en-US" dirty="0"/>
            </a:br>
            <a:endParaRPr lang="en-GB" dirty="0"/>
          </a:p>
        </p:txBody>
      </p:sp>
      <p:pic>
        <p:nvPicPr>
          <p:cNvPr id="6" name="object 27">
            <a:extLst>
              <a:ext uri="{FF2B5EF4-FFF2-40B4-BE49-F238E27FC236}">
                <a16:creationId xmlns:a16="http://schemas.microsoft.com/office/drawing/2014/main" id="{C8B7608C-2C88-5056-8CF1-DEA1C677291D}"/>
              </a:ext>
            </a:extLst>
          </p:cNvPr>
          <p:cNvPicPr/>
          <p:nvPr/>
        </p:nvPicPr>
        <p:blipFill>
          <a:blip r:embed="rId5" cstate="print"/>
          <a:stretch>
            <a:fillRect/>
          </a:stretch>
        </p:blipFill>
        <p:spPr>
          <a:xfrm>
            <a:off x="8240244" y="-43140"/>
            <a:ext cx="879881" cy="898273"/>
          </a:xfrm>
          <a:prstGeom prst="rect">
            <a:avLst/>
          </a:prstGeom>
        </p:spPr>
      </p:pic>
      <p:sp>
        <p:nvSpPr>
          <p:cNvPr id="7" name="Title 1">
            <a:extLst>
              <a:ext uri="{FF2B5EF4-FFF2-40B4-BE49-F238E27FC236}">
                <a16:creationId xmlns:a16="http://schemas.microsoft.com/office/drawing/2014/main" id="{DD2CDD4B-11EF-798C-8B71-85AA7EA27835}"/>
              </a:ext>
            </a:extLst>
          </p:cNvPr>
          <p:cNvSpPr txBox="1">
            <a:spLocks/>
          </p:cNvSpPr>
          <p:nvPr/>
        </p:nvSpPr>
        <p:spPr>
          <a:xfrm>
            <a:off x="1629768" y="201961"/>
            <a:ext cx="7259801" cy="323165"/>
          </a:xfrm>
          <a:prstGeom prst="rect">
            <a:avLst/>
          </a:prstGeom>
        </p:spPr>
        <p:txBody>
          <a:bodyPr vert="horz" lIns="91440" tIns="45720" rIns="91440" bIns="45720" rtlCol="0" anchor="t" anchorCtr="0">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CA" sz="9300" b="1" dirty="0">
                <a:ln w="12700">
                  <a:noFill/>
                  <a:prstDash val="solid"/>
                </a:ln>
                <a:solidFill>
                  <a:prstClr val="black"/>
                </a:solidFill>
                <a:latin typeface="+mn-lt"/>
                <a:ea typeface="+mn-ea"/>
                <a:cs typeface="+mn-cs"/>
              </a:rPr>
              <a:t>Copilot travaille à vos côtés dans OneNote</a:t>
            </a:r>
            <a:br>
              <a:rPr lang="en-US" dirty="0"/>
            </a:br>
            <a:endParaRPr lang="en-GB" dirty="0"/>
          </a:p>
        </p:txBody>
      </p:sp>
      <p:sp>
        <p:nvSpPr>
          <p:cNvPr id="8" name="Autre processus 5">
            <a:extLst>
              <a:ext uri="{FF2B5EF4-FFF2-40B4-BE49-F238E27FC236}">
                <a16:creationId xmlns:a16="http://schemas.microsoft.com/office/drawing/2014/main" id="{802C6775-ED27-4EAC-A9B5-ECBB6889028F}"/>
              </a:ext>
            </a:extLst>
          </p:cNvPr>
          <p:cNvSpPr/>
          <p:nvPr/>
        </p:nvSpPr>
        <p:spPr>
          <a:xfrm>
            <a:off x="435347" y="812859"/>
            <a:ext cx="8008125" cy="445775"/>
          </a:xfrm>
          <a:prstGeom prst="flowChartAlternateProcess">
            <a:avLst/>
          </a:prstGeom>
          <a:ln w="1270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i="0" u="none" strike="noStrike" dirty="0">
                <a:solidFill>
                  <a:srgbClr val="9437FF"/>
                </a:solidFill>
                <a:effectLst/>
                <a:highlight>
                  <a:srgbClr val="FFFFFF"/>
                </a:highlight>
                <a:latin typeface="Segoe UI" panose="020B0502040204020203" pitchFamily="34" charset="0"/>
              </a:rPr>
              <a:t>Discuter librement avec Copilot dans OneNote et augmenter votre productivité ! </a:t>
            </a:r>
          </a:p>
        </p:txBody>
      </p:sp>
      <p:pic>
        <p:nvPicPr>
          <p:cNvPr id="11" name="Picture 10">
            <a:extLst>
              <a:ext uri="{FF2B5EF4-FFF2-40B4-BE49-F238E27FC236}">
                <a16:creationId xmlns:a16="http://schemas.microsoft.com/office/drawing/2014/main" id="{E0F03D04-1804-7FEB-7D49-073DA0EA9AAF}"/>
              </a:ext>
            </a:extLst>
          </p:cNvPr>
          <p:cNvPicPr>
            <a:picLocks noChangeAspect="1"/>
          </p:cNvPicPr>
          <p:nvPr/>
        </p:nvPicPr>
        <p:blipFill>
          <a:blip r:embed="rId6"/>
          <a:stretch>
            <a:fillRect/>
          </a:stretch>
        </p:blipFill>
        <p:spPr>
          <a:xfrm>
            <a:off x="3024593" y="1409802"/>
            <a:ext cx="5390683" cy="3022437"/>
          </a:xfrm>
          <a:prstGeom prst="roundRect">
            <a:avLst>
              <a:gd name="adj" fmla="val 4167"/>
            </a:avLst>
          </a:prstGeom>
          <a:solidFill>
            <a:srgbClr val="FFFFFF"/>
          </a:solidFill>
          <a:ln w="6350"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5597F4DF-2693-50B1-9C73-D7A4FED9DDA4}"/>
              </a:ext>
            </a:extLst>
          </p:cNvPr>
          <p:cNvPicPr>
            <a:picLocks noChangeAspect="1"/>
          </p:cNvPicPr>
          <p:nvPr/>
        </p:nvPicPr>
        <p:blipFill>
          <a:blip r:embed="rId7"/>
          <a:srcRect r="50281"/>
          <a:stretch/>
        </p:blipFill>
        <p:spPr>
          <a:xfrm>
            <a:off x="610592" y="1713880"/>
            <a:ext cx="2043711" cy="942139"/>
          </a:xfrm>
          <a:prstGeom prst="roundRect">
            <a:avLst>
              <a:gd name="adj" fmla="val 4167"/>
            </a:avLst>
          </a:prstGeom>
          <a:solidFill>
            <a:srgbClr val="FFFFFF"/>
          </a:solidFill>
          <a:ln w="6350"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56FC85E4-DF22-C808-58BD-47387A5C24F4}"/>
              </a:ext>
            </a:extLst>
          </p:cNvPr>
          <p:cNvPicPr>
            <a:picLocks noChangeAspect="1"/>
          </p:cNvPicPr>
          <p:nvPr/>
        </p:nvPicPr>
        <p:blipFill>
          <a:blip r:embed="rId7"/>
          <a:srcRect l="50281"/>
          <a:stretch/>
        </p:blipFill>
        <p:spPr>
          <a:xfrm>
            <a:off x="610592" y="2908321"/>
            <a:ext cx="2043711" cy="942139"/>
          </a:xfrm>
          <a:prstGeom prst="roundRect">
            <a:avLst>
              <a:gd name="adj" fmla="val 4167"/>
            </a:avLst>
          </a:prstGeom>
          <a:solidFill>
            <a:srgbClr val="FFFFFF"/>
          </a:solidFill>
          <a:ln w="6350"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Oval 14">
            <a:extLst>
              <a:ext uri="{FF2B5EF4-FFF2-40B4-BE49-F238E27FC236}">
                <a16:creationId xmlns:a16="http://schemas.microsoft.com/office/drawing/2014/main" id="{C3DCADB1-1536-B383-2E65-5F32964377A2}"/>
              </a:ext>
            </a:extLst>
          </p:cNvPr>
          <p:cNvSpPr/>
          <p:nvPr/>
        </p:nvSpPr>
        <p:spPr>
          <a:xfrm>
            <a:off x="7534275" y="1736725"/>
            <a:ext cx="460375" cy="231775"/>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solidFill>
                <a:srgbClr val="694AEC"/>
              </a:solidFill>
            </a:endParaRPr>
          </a:p>
        </p:txBody>
      </p:sp>
      <p:sp>
        <p:nvSpPr>
          <p:cNvPr id="4" name="Autre processus 3">
            <a:extLst>
              <a:ext uri="{FF2B5EF4-FFF2-40B4-BE49-F238E27FC236}">
                <a16:creationId xmlns:a16="http://schemas.microsoft.com/office/drawing/2014/main" id="{3912CF01-186B-276C-C29A-A25E7B54DDF7}"/>
              </a:ext>
            </a:extLst>
          </p:cNvPr>
          <p:cNvSpPr/>
          <p:nvPr/>
        </p:nvSpPr>
        <p:spPr>
          <a:xfrm rot="20574392">
            <a:off x="133250" y="203494"/>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8</a:t>
            </a:r>
          </a:p>
        </p:txBody>
      </p:sp>
    </p:spTree>
    <p:custDataLst>
      <p:tags r:id="rId1"/>
    </p:custDataLst>
    <p:extLst>
      <p:ext uri="{BB962C8B-B14F-4D97-AF65-F5344CB8AC3E}">
        <p14:creationId xmlns:p14="http://schemas.microsoft.com/office/powerpoint/2010/main" val="33619190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343E-0FC9-3270-D163-F472999EDF2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995F71D-E249-2B89-A3CF-34805EBFAE47}"/>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a:ln w="3175">
            <a:solidFill>
              <a:schemeClr val="tx1"/>
            </a:solidFill>
          </a:ln>
        </p:spPr>
      </p:pic>
      <p:pic>
        <p:nvPicPr>
          <p:cNvPr id="7" name="Image 6">
            <a:extLst>
              <a:ext uri="{FF2B5EF4-FFF2-40B4-BE49-F238E27FC236}">
                <a16:creationId xmlns:a16="http://schemas.microsoft.com/office/drawing/2014/main" id="{92D562D7-E1EC-28E1-F127-D3F584C15900}"/>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FE90F34B-3EBB-386C-A4D2-82A22DC75084}"/>
              </a:ext>
            </a:extLst>
          </p:cNvPr>
          <p:cNvSpPr/>
          <p:nvPr/>
        </p:nvSpPr>
        <p:spPr>
          <a:xfrm>
            <a:off x="634150" y="744752"/>
            <a:ext cx="7766900" cy="430887"/>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dirty="0">
                <a:solidFill>
                  <a:srgbClr val="9437FF"/>
                </a:solidFill>
                <a:highlight>
                  <a:srgbClr val="FFFFFF"/>
                </a:highlight>
                <a:latin typeface="Segoe UI" panose="020B0502040204020203" pitchFamily="34" charset="0"/>
              </a:rPr>
              <a:t>Copilot dans OneNote : </a:t>
            </a:r>
            <a:r>
              <a:rPr lang="fr-CA" sz="1600" i="0" u="none" strike="noStrike" dirty="0">
                <a:solidFill>
                  <a:srgbClr val="9437FF"/>
                </a:solidFill>
                <a:effectLst/>
                <a:highlight>
                  <a:srgbClr val="FFFFFF"/>
                </a:highlight>
                <a:latin typeface="Segoe UI" panose="020B0502040204020203" pitchFamily="34" charset="0"/>
              </a:rPr>
              <a:t>Résumer vos notes</a:t>
            </a:r>
          </a:p>
        </p:txBody>
      </p:sp>
      <p:sp>
        <p:nvSpPr>
          <p:cNvPr id="4" name="Autre processus 3">
            <a:extLst>
              <a:ext uri="{FF2B5EF4-FFF2-40B4-BE49-F238E27FC236}">
                <a16:creationId xmlns:a16="http://schemas.microsoft.com/office/drawing/2014/main" id="{B159C39F-1569-2A7E-54FD-65A13458EA8B}"/>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8</a:t>
            </a:r>
          </a:p>
        </p:txBody>
      </p:sp>
      <p:sp>
        <p:nvSpPr>
          <p:cNvPr id="9" name="Autre processus 7">
            <a:extLst>
              <a:ext uri="{FF2B5EF4-FFF2-40B4-BE49-F238E27FC236}">
                <a16:creationId xmlns:a16="http://schemas.microsoft.com/office/drawing/2014/main" id="{97DAC044-F599-6A99-2A7E-08C70938E29D}"/>
              </a:ext>
            </a:extLst>
          </p:cNvPr>
          <p:cNvSpPr/>
          <p:nvPr/>
        </p:nvSpPr>
        <p:spPr>
          <a:xfrm>
            <a:off x="512230" y="1155664"/>
            <a:ext cx="7766900" cy="520736"/>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Copilot peut résumer une </a:t>
            </a:r>
            <a:r>
              <a:rPr lang="fr-CA" sz="1400" b="1" i="0" u="none" strike="noStrike" dirty="0">
                <a:solidFill>
                  <a:schemeClr val="tx1"/>
                </a:solidFill>
                <a:effectLst/>
                <a:highlight>
                  <a:srgbClr val="FFFFFF"/>
                </a:highlight>
                <a:latin typeface="Segoe UI" panose="020B0502040204020203" pitchFamily="34" charset="0"/>
              </a:rPr>
              <a:t>sélection de texte</a:t>
            </a:r>
            <a:r>
              <a:rPr lang="fr-CA" sz="1400" i="0" u="none" strike="noStrike" dirty="0">
                <a:solidFill>
                  <a:schemeClr val="tx1"/>
                </a:solidFill>
                <a:effectLst/>
                <a:highlight>
                  <a:srgbClr val="FFFFFF"/>
                </a:highlight>
                <a:latin typeface="Segoe UI" panose="020B0502040204020203" pitchFamily="34" charset="0"/>
              </a:rPr>
              <a:t>, </a:t>
            </a:r>
            <a:r>
              <a:rPr lang="fr-CA" sz="1400" b="1" i="0" u="none" strike="noStrike" dirty="0">
                <a:solidFill>
                  <a:schemeClr val="tx1"/>
                </a:solidFill>
                <a:effectLst/>
                <a:highlight>
                  <a:srgbClr val="FFFFFF"/>
                </a:highlight>
                <a:latin typeface="Segoe UI" panose="020B0502040204020203" pitchFamily="34" charset="0"/>
              </a:rPr>
              <a:t>de page et de section de notes </a:t>
            </a:r>
            <a:r>
              <a:rPr lang="fr-CA" sz="1400" i="0" u="none" strike="noStrike" dirty="0">
                <a:solidFill>
                  <a:schemeClr val="tx1"/>
                </a:solidFill>
                <a:effectLst/>
                <a:highlight>
                  <a:srgbClr val="FFFFFF"/>
                </a:highlight>
                <a:latin typeface="Segoe UI" panose="020B0502040204020203" pitchFamily="34" charset="0"/>
              </a:rPr>
              <a:t>dans un format partageable.</a:t>
            </a:r>
          </a:p>
        </p:txBody>
      </p:sp>
      <p:sp>
        <p:nvSpPr>
          <p:cNvPr id="10" name="Title 1">
            <a:extLst>
              <a:ext uri="{FF2B5EF4-FFF2-40B4-BE49-F238E27FC236}">
                <a16:creationId xmlns:a16="http://schemas.microsoft.com/office/drawing/2014/main" id="{073F3E4B-C1EF-B3D8-3605-68DB1E9EAB88}"/>
              </a:ext>
            </a:extLst>
          </p:cNvPr>
          <p:cNvSpPr txBox="1">
            <a:spLocks/>
          </p:cNvSpPr>
          <p:nvPr/>
        </p:nvSpPr>
        <p:spPr>
          <a:xfrm>
            <a:off x="1457697" y="170586"/>
            <a:ext cx="7259801" cy="323165"/>
          </a:xfrm>
          <a:prstGeom prst="rect">
            <a:avLst/>
          </a:prstGeom>
        </p:spPr>
        <p:txBody>
          <a:bodyPr vert="horz" lIns="91440" tIns="45720" rIns="91440" bIns="45720" rtlCol="0" anchor="t" anchorCtr="0">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CA" sz="9300" b="1" dirty="0">
                <a:ln w="12700">
                  <a:noFill/>
                  <a:prstDash val="solid"/>
                </a:ln>
                <a:solidFill>
                  <a:prstClr val="black"/>
                </a:solidFill>
                <a:latin typeface="+mn-lt"/>
                <a:ea typeface="+mn-ea"/>
                <a:cs typeface="+mn-cs"/>
              </a:rPr>
              <a:t>Copilot travaille à vos côtés dans OneNote</a:t>
            </a:r>
            <a:br>
              <a:rPr lang="en-US" dirty="0"/>
            </a:br>
            <a:endParaRPr lang="en-GB" dirty="0"/>
          </a:p>
        </p:txBody>
      </p:sp>
      <p:pic>
        <p:nvPicPr>
          <p:cNvPr id="5122" name="Picture 2" descr="Capture d’écran montrant Copilot dans OneNote résumant la note.">
            <a:extLst>
              <a:ext uri="{FF2B5EF4-FFF2-40B4-BE49-F238E27FC236}">
                <a16:creationId xmlns:a16="http://schemas.microsoft.com/office/drawing/2014/main" id="{96EBC56F-DE83-E2B6-524B-F516985E0B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619" r="9458"/>
          <a:stretch/>
        </p:blipFill>
        <p:spPr bwMode="auto">
          <a:xfrm>
            <a:off x="1823575" y="1527462"/>
            <a:ext cx="6340215" cy="3466235"/>
          </a:xfrm>
          <a:prstGeom prst="roundRect">
            <a:avLst>
              <a:gd name="adj" fmla="val 4167"/>
            </a:avLst>
          </a:prstGeom>
          <a:solidFill>
            <a:srgbClr val="FFFFFF"/>
          </a:solidFill>
          <a:ln w="3175"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0270295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9FE02-670C-5B2E-7EA9-98CFED87A44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0DDEDFE-3A86-1306-E6CE-A2BAD1240DD5}"/>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a:ln w="3175">
            <a:solidFill>
              <a:schemeClr val="tx1"/>
            </a:solidFill>
          </a:ln>
        </p:spPr>
      </p:pic>
      <p:pic>
        <p:nvPicPr>
          <p:cNvPr id="7" name="Image 6">
            <a:extLst>
              <a:ext uri="{FF2B5EF4-FFF2-40B4-BE49-F238E27FC236}">
                <a16:creationId xmlns:a16="http://schemas.microsoft.com/office/drawing/2014/main" id="{1C0947E1-4D2D-9092-8AE5-4749C05CB27F}"/>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12E352D8-D7B7-D720-AC7A-0471284CB0D0}"/>
              </a:ext>
            </a:extLst>
          </p:cNvPr>
          <p:cNvSpPr/>
          <p:nvPr/>
        </p:nvSpPr>
        <p:spPr>
          <a:xfrm>
            <a:off x="634150" y="744752"/>
            <a:ext cx="7766900" cy="323165"/>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dirty="0">
                <a:solidFill>
                  <a:srgbClr val="9437FF"/>
                </a:solidFill>
                <a:highlight>
                  <a:srgbClr val="FFFFFF"/>
                </a:highlight>
                <a:latin typeface="Segoe UI" panose="020B0502040204020203" pitchFamily="34" charset="0"/>
              </a:rPr>
              <a:t>Copilot dans OneNote : Créer une liste de tâches</a:t>
            </a:r>
          </a:p>
        </p:txBody>
      </p:sp>
      <p:sp>
        <p:nvSpPr>
          <p:cNvPr id="4" name="Autre processus 3">
            <a:extLst>
              <a:ext uri="{FF2B5EF4-FFF2-40B4-BE49-F238E27FC236}">
                <a16:creationId xmlns:a16="http://schemas.microsoft.com/office/drawing/2014/main" id="{C9581055-B832-2509-6928-9390A6D59206}"/>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8</a:t>
            </a:r>
          </a:p>
        </p:txBody>
      </p:sp>
      <p:sp>
        <p:nvSpPr>
          <p:cNvPr id="9" name="Autre processus 7">
            <a:extLst>
              <a:ext uri="{FF2B5EF4-FFF2-40B4-BE49-F238E27FC236}">
                <a16:creationId xmlns:a16="http://schemas.microsoft.com/office/drawing/2014/main" id="{ADD1F979-F098-EA56-B6FF-BE3E63EB05FB}"/>
              </a:ext>
            </a:extLst>
          </p:cNvPr>
          <p:cNvSpPr/>
          <p:nvPr/>
        </p:nvSpPr>
        <p:spPr>
          <a:xfrm>
            <a:off x="512230" y="1062140"/>
            <a:ext cx="7766900" cy="358932"/>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Autorisez Copilot à créer des listes de tâches exploitables à partir de vos notes.</a:t>
            </a:r>
          </a:p>
        </p:txBody>
      </p:sp>
      <p:sp>
        <p:nvSpPr>
          <p:cNvPr id="10" name="Title 1">
            <a:extLst>
              <a:ext uri="{FF2B5EF4-FFF2-40B4-BE49-F238E27FC236}">
                <a16:creationId xmlns:a16="http://schemas.microsoft.com/office/drawing/2014/main" id="{98CA6164-314B-B124-80A0-221A98F20924}"/>
              </a:ext>
            </a:extLst>
          </p:cNvPr>
          <p:cNvSpPr txBox="1">
            <a:spLocks/>
          </p:cNvSpPr>
          <p:nvPr/>
        </p:nvSpPr>
        <p:spPr>
          <a:xfrm>
            <a:off x="1457697" y="170586"/>
            <a:ext cx="7259801" cy="323165"/>
          </a:xfrm>
          <a:prstGeom prst="rect">
            <a:avLst/>
          </a:prstGeom>
        </p:spPr>
        <p:txBody>
          <a:bodyPr vert="horz" lIns="91440" tIns="45720" rIns="91440" bIns="45720" rtlCol="0" anchor="t" anchorCtr="0">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CA" sz="9300" b="1" dirty="0">
                <a:ln w="12700">
                  <a:noFill/>
                  <a:prstDash val="solid"/>
                </a:ln>
                <a:solidFill>
                  <a:prstClr val="black"/>
                </a:solidFill>
                <a:latin typeface="+mn-lt"/>
                <a:ea typeface="+mn-ea"/>
                <a:cs typeface="+mn-cs"/>
              </a:rPr>
              <a:t>Copilot travaille à vos côtés dans OneNote</a:t>
            </a:r>
            <a:br>
              <a:rPr lang="en-US" dirty="0"/>
            </a:br>
            <a:endParaRPr lang="en-GB" dirty="0"/>
          </a:p>
        </p:txBody>
      </p:sp>
      <p:pic>
        <p:nvPicPr>
          <p:cNvPr id="6146" name="Picture 2" descr="Capture d’écran montrant Copilot dans OneNote créant une liste de tâches.">
            <a:extLst>
              <a:ext uri="{FF2B5EF4-FFF2-40B4-BE49-F238E27FC236}">
                <a16:creationId xmlns:a16="http://schemas.microsoft.com/office/drawing/2014/main" id="{11057060-F5CA-FF43-85FF-CFCF3B8B762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160" r="9458"/>
          <a:stretch/>
        </p:blipFill>
        <p:spPr bwMode="auto">
          <a:xfrm>
            <a:off x="1219200" y="1404142"/>
            <a:ext cx="6533457" cy="3550015"/>
          </a:xfrm>
          <a:prstGeom prst="roundRect">
            <a:avLst>
              <a:gd name="adj" fmla="val 4167"/>
            </a:avLst>
          </a:prstGeom>
          <a:solidFill>
            <a:srgbClr val="FFFFFF"/>
          </a:solidFill>
          <a:ln w="3175"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693172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D3D58-5248-68D2-5AA0-6C2AD4CEE6C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237174B-C8E4-D87E-3F66-2CB2FD406F8B}"/>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a:ln w="3175">
            <a:solidFill>
              <a:schemeClr val="tx1"/>
            </a:solidFill>
          </a:ln>
        </p:spPr>
      </p:pic>
      <p:pic>
        <p:nvPicPr>
          <p:cNvPr id="7" name="Image 6">
            <a:extLst>
              <a:ext uri="{FF2B5EF4-FFF2-40B4-BE49-F238E27FC236}">
                <a16:creationId xmlns:a16="http://schemas.microsoft.com/office/drawing/2014/main" id="{05FB8304-AF42-6ABF-8630-A5AA461A8CA0}"/>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4151C9F1-1575-18B6-427B-B4334B0E4B38}"/>
              </a:ext>
            </a:extLst>
          </p:cNvPr>
          <p:cNvSpPr/>
          <p:nvPr/>
        </p:nvSpPr>
        <p:spPr>
          <a:xfrm>
            <a:off x="634150" y="744752"/>
            <a:ext cx="7766900" cy="323165"/>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600" dirty="0">
                <a:solidFill>
                  <a:srgbClr val="9437FF"/>
                </a:solidFill>
                <a:highlight>
                  <a:srgbClr val="FFFFFF"/>
                </a:highlight>
                <a:latin typeface="Segoe UI" panose="020B0502040204020203" pitchFamily="34" charset="0"/>
              </a:rPr>
              <a:t>Copilot dans OneNote : Concevoir un plan</a:t>
            </a:r>
          </a:p>
        </p:txBody>
      </p:sp>
      <p:sp>
        <p:nvSpPr>
          <p:cNvPr id="4" name="Autre processus 3">
            <a:extLst>
              <a:ext uri="{FF2B5EF4-FFF2-40B4-BE49-F238E27FC236}">
                <a16:creationId xmlns:a16="http://schemas.microsoft.com/office/drawing/2014/main" id="{65B766D3-F652-5FED-57E3-FFB7FF25E005}"/>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8</a:t>
            </a:r>
          </a:p>
        </p:txBody>
      </p:sp>
      <p:sp>
        <p:nvSpPr>
          <p:cNvPr id="9" name="Autre processus 7">
            <a:extLst>
              <a:ext uri="{FF2B5EF4-FFF2-40B4-BE49-F238E27FC236}">
                <a16:creationId xmlns:a16="http://schemas.microsoft.com/office/drawing/2014/main" id="{5557E31D-D602-4C73-8BC5-31589EAD9423}"/>
              </a:ext>
            </a:extLst>
          </p:cNvPr>
          <p:cNvSpPr/>
          <p:nvPr/>
        </p:nvSpPr>
        <p:spPr>
          <a:xfrm>
            <a:off x="512230" y="1062139"/>
            <a:ext cx="7766900" cy="562305"/>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Copilot peut créer des plans actionnables pour </a:t>
            </a:r>
            <a:r>
              <a:rPr lang="fr-CA" sz="1400" b="1" i="0" u="none" strike="noStrike" dirty="0">
                <a:solidFill>
                  <a:schemeClr val="tx1"/>
                </a:solidFill>
                <a:effectLst/>
                <a:highlight>
                  <a:srgbClr val="FFFFFF"/>
                </a:highlight>
                <a:latin typeface="Segoe UI" panose="020B0502040204020203" pitchFamily="34" charset="0"/>
              </a:rPr>
              <a:t>des événements, des réunions et des célébrations.</a:t>
            </a:r>
          </a:p>
        </p:txBody>
      </p:sp>
      <p:sp>
        <p:nvSpPr>
          <p:cNvPr id="10" name="Title 1">
            <a:extLst>
              <a:ext uri="{FF2B5EF4-FFF2-40B4-BE49-F238E27FC236}">
                <a16:creationId xmlns:a16="http://schemas.microsoft.com/office/drawing/2014/main" id="{F6E9EE19-C0C4-F4F0-E917-B19AED15F0D9}"/>
              </a:ext>
            </a:extLst>
          </p:cNvPr>
          <p:cNvSpPr txBox="1">
            <a:spLocks/>
          </p:cNvSpPr>
          <p:nvPr/>
        </p:nvSpPr>
        <p:spPr>
          <a:xfrm>
            <a:off x="1457697" y="170586"/>
            <a:ext cx="7259801" cy="323165"/>
          </a:xfrm>
          <a:prstGeom prst="rect">
            <a:avLst/>
          </a:prstGeom>
        </p:spPr>
        <p:txBody>
          <a:bodyPr vert="horz" lIns="91440" tIns="45720" rIns="91440" bIns="45720" rtlCol="0" anchor="t" anchorCtr="0">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CA" sz="9300" b="1" dirty="0">
                <a:ln w="12700">
                  <a:noFill/>
                  <a:prstDash val="solid"/>
                </a:ln>
                <a:solidFill>
                  <a:prstClr val="black"/>
                </a:solidFill>
                <a:latin typeface="+mn-lt"/>
                <a:ea typeface="+mn-ea"/>
                <a:cs typeface="+mn-cs"/>
              </a:rPr>
              <a:t>Copilot travaille à vos côtés dans OneNote</a:t>
            </a:r>
            <a:br>
              <a:rPr lang="en-US" dirty="0"/>
            </a:br>
            <a:endParaRPr lang="en-GB" dirty="0"/>
          </a:p>
        </p:txBody>
      </p:sp>
      <p:pic>
        <p:nvPicPr>
          <p:cNvPr id="7170" name="Picture 2" descr="Capture d’écran montrant Copilot dans OneNote rédigeant un plan.">
            <a:extLst>
              <a:ext uri="{FF2B5EF4-FFF2-40B4-BE49-F238E27FC236}">
                <a16:creationId xmlns:a16="http://schemas.microsoft.com/office/drawing/2014/main" id="{9F4ECE50-F04C-D58E-DB79-DA9C23083A6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02" t="11619" r="5602"/>
          <a:stretch/>
        </p:blipFill>
        <p:spPr bwMode="auto">
          <a:xfrm>
            <a:off x="1785118" y="1426867"/>
            <a:ext cx="6586408" cy="3671605"/>
          </a:xfrm>
          <a:prstGeom prst="roundRect">
            <a:avLst>
              <a:gd name="adj" fmla="val 4167"/>
            </a:avLst>
          </a:prstGeom>
          <a:solidFill>
            <a:srgbClr val="FFFFFF"/>
          </a:solidFill>
          <a:ln w="3175"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2048817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F0B3-65B8-6016-4609-F8B6E68A942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31389F2-6E43-AD31-13CB-5E8190B9A697}"/>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a:ln w="3175">
            <a:solidFill>
              <a:schemeClr val="tx1"/>
            </a:solidFill>
          </a:ln>
        </p:spPr>
      </p:pic>
      <p:pic>
        <p:nvPicPr>
          <p:cNvPr id="7" name="Image 6">
            <a:extLst>
              <a:ext uri="{FF2B5EF4-FFF2-40B4-BE49-F238E27FC236}">
                <a16:creationId xmlns:a16="http://schemas.microsoft.com/office/drawing/2014/main" id="{AE8B5317-D46E-72FE-6AF3-767E6E53EDC7}"/>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8" name="Autre processus 7">
            <a:extLst>
              <a:ext uri="{FF2B5EF4-FFF2-40B4-BE49-F238E27FC236}">
                <a16:creationId xmlns:a16="http://schemas.microsoft.com/office/drawing/2014/main" id="{A52BCA52-A33F-A9F4-CBA2-5B91D81B685F}"/>
              </a:ext>
            </a:extLst>
          </p:cNvPr>
          <p:cNvSpPr/>
          <p:nvPr/>
        </p:nvSpPr>
        <p:spPr>
          <a:xfrm>
            <a:off x="686110" y="706648"/>
            <a:ext cx="7766900" cy="323165"/>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1500"/>
              </a:spcAft>
            </a:pPr>
            <a:r>
              <a:rPr lang="fr-CA" sz="1600" dirty="0">
                <a:solidFill>
                  <a:srgbClr val="9437FF"/>
                </a:solidFill>
                <a:highlight>
                  <a:srgbClr val="FFFFFF"/>
                </a:highlight>
                <a:latin typeface="Segoe UI" panose="020B0502040204020203" pitchFamily="34" charset="0"/>
              </a:rPr>
              <a:t>Copilot dans OneNote </a:t>
            </a:r>
            <a:r>
              <a:rPr lang="fr-CA" sz="1600" dirty="0">
                <a:solidFill>
                  <a:srgbClr val="9437FF"/>
                </a:solidFill>
                <a:highlight>
                  <a:srgbClr val="FFFFFF"/>
                </a:highlight>
                <a:latin typeface="Segoe UI" panose="020B0502040204020203" pitchFamily="34" charset="0"/>
                <a:cs typeface="Segoe UI" panose="020B0502040204020203" pitchFamily="34" charset="0"/>
              </a:rPr>
              <a:t>: </a:t>
            </a:r>
            <a:r>
              <a:rPr lang="fr-CA" sz="1600" i="0" dirty="0">
                <a:solidFill>
                  <a:srgbClr val="9437FF"/>
                </a:solidFill>
                <a:effectLst/>
                <a:latin typeface="Segoe UI" panose="020B0502040204020203" pitchFamily="34" charset="0"/>
                <a:cs typeface="Segoe UI" panose="020B0502040204020203" pitchFamily="34" charset="0"/>
              </a:rPr>
              <a:t>Conversation avec Copilot</a:t>
            </a:r>
            <a:endParaRPr lang="fr-CA" sz="1600" dirty="0">
              <a:solidFill>
                <a:srgbClr val="9437FF"/>
              </a:solidFill>
              <a:highlight>
                <a:srgbClr val="FFFFFF"/>
              </a:highlight>
              <a:latin typeface="Segoe UI" panose="020B0502040204020203" pitchFamily="34" charset="0"/>
              <a:cs typeface="Segoe UI" panose="020B0502040204020203" pitchFamily="34" charset="0"/>
            </a:endParaRPr>
          </a:p>
        </p:txBody>
      </p:sp>
      <p:sp>
        <p:nvSpPr>
          <p:cNvPr id="4" name="Autre processus 3">
            <a:extLst>
              <a:ext uri="{FF2B5EF4-FFF2-40B4-BE49-F238E27FC236}">
                <a16:creationId xmlns:a16="http://schemas.microsoft.com/office/drawing/2014/main" id="{C8E873CB-16FC-A2F5-E2BA-8DFD2E28378E}"/>
              </a:ext>
            </a:extLst>
          </p:cNvPr>
          <p:cNvSpPr/>
          <p:nvPr/>
        </p:nvSpPr>
        <p:spPr>
          <a:xfrm rot="19594614">
            <a:off x="-49571" y="367969"/>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8</a:t>
            </a:r>
          </a:p>
        </p:txBody>
      </p:sp>
      <p:sp>
        <p:nvSpPr>
          <p:cNvPr id="9" name="Autre processus 7">
            <a:extLst>
              <a:ext uri="{FF2B5EF4-FFF2-40B4-BE49-F238E27FC236}">
                <a16:creationId xmlns:a16="http://schemas.microsoft.com/office/drawing/2014/main" id="{BAA37853-5D62-FDD0-CCDD-F571AB181E5B}"/>
              </a:ext>
            </a:extLst>
          </p:cNvPr>
          <p:cNvSpPr/>
          <p:nvPr/>
        </p:nvSpPr>
        <p:spPr>
          <a:xfrm>
            <a:off x="564190" y="1024035"/>
            <a:ext cx="7766900" cy="351635"/>
          </a:xfrm>
          <a:prstGeom prst="flowChartAlternateProcess">
            <a:avLst/>
          </a:prstGeom>
          <a:ln w="6350">
            <a:solidFill>
              <a:srgbClr val="9437FF"/>
            </a:solidFill>
          </a:ln>
        </p:spPr>
        <p:style>
          <a:lnRef idx="2">
            <a:schemeClr val="accent6"/>
          </a:lnRef>
          <a:fillRef idx="1">
            <a:schemeClr val="lt1"/>
          </a:fillRef>
          <a:effectRef idx="0">
            <a:schemeClr val="accent6"/>
          </a:effectRef>
          <a:fontRef idx="minor">
            <a:schemeClr val="dk1"/>
          </a:fontRef>
        </p:style>
        <p:txBody>
          <a:bodyPr rtlCol="0" anchor="ctr"/>
          <a:lstStyle/>
          <a:p>
            <a:r>
              <a:rPr lang="fr-CA" sz="1400" i="0" u="none" strike="noStrike" dirty="0">
                <a:solidFill>
                  <a:schemeClr val="tx1"/>
                </a:solidFill>
                <a:effectLst/>
                <a:highlight>
                  <a:srgbClr val="FFFFFF"/>
                </a:highlight>
                <a:latin typeface="Segoe UI" panose="020B0502040204020203" pitchFamily="34" charset="0"/>
              </a:rPr>
              <a:t>Discutez ouvertement avec Copilot pour obtenir des réponses à vos invites et notes uniques.</a:t>
            </a:r>
          </a:p>
        </p:txBody>
      </p:sp>
      <p:sp>
        <p:nvSpPr>
          <p:cNvPr id="10" name="Title 1">
            <a:extLst>
              <a:ext uri="{FF2B5EF4-FFF2-40B4-BE49-F238E27FC236}">
                <a16:creationId xmlns:a16="http://schemas.microsoft.com/office/drawing/2014/main" id="{F09BD4CC-30F0-5EE0-B6B3-573D8AE110ED}"/>
              </a:ext>
            </a:extLst>
          </p:cNvPr>
          <p:cNvSpPr txBox="1">
            <a:spLocks/>
          </p:cNvSpPr>
          <p:nvPr/>
        </p:nvSpPr>
        <p:spPr>
          <a:xfrm>
            <a:off x="1457697" y="170586"/>
            <a:ext cx="7259801" cy="323165"/>
          </a:xfrm>
          <a:prstGeom prst="rect">
            <a:avLst/>
          </a:prstGeom>
        </p:spPr>
        <p:txBody>
          <a:bodyPr vert="horz" lIns="91440" tIns="45720" rIns="91440" bIns="45720" rtlCol="0" anchor="t" anchorCtr="0">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CA" sz="9300" b="1" dirty="0">
                <a:ln w="12700">
                  <a:noFill/>
                  <a:prstDash val="solid"/>
                </a:ln>
                <a:solidFill>
                  <a:prstClr val="black"/>
                </a:solidFill>
                <a:latin typeface="+mn-lt"/>
                <a:ea typeface="+mn-ea"/>
                <a:cs typeface="+mn-cs"/>
              </a:rPr>
              <a:t>Copilot travaille à vos côtés dans OneNote</a:t>
            </a:r>
            <a:br>
              <a:rPr lang="en-US" dirty="0"/>
            </a:br>
            <a:endParaRPr lang="en-GB" dirty="0"/>
          </a:p>
        </p:txBody>
      </p:sp>
      <p:pic>
        <p:nvPicPr>
          <p:cNvPr id="8194" name="Picture 2" descr="Capture d’écran montrant Copilot dans OneNote faisant des suggestions à essayer.">
            <a:extLst>
              <a:ext uri="{FF2B5EF4-FFF2-40B4-BE49-F238E27FC236}">
                <a16:creationId xmlns:a16="http://schemas.microsoft.com/office/drawing/2014/main" id="{48B40957-C49A-7BFE-9F01-4BBF5781236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53" t="11551" r="9458"/>
          <a:stretch/>
        </p:blipFill>
        <p:spPr bwMode="auto">
          <a:xfrm>
            <a:off x="1329153" y="1362589"/>
            <a:ext cx="6007868" cy="3652228"/>
          </a:xfrm>
          <a:prstGeom prst="roundRect">
            <a:avLst>
              <a:gd name="adj" fmla="val 4167"/>
            </a:avLst>
          </a:prstGeom>
          <a:solidFill>
            <a:srgbClr val="FFFFFF"/>
          </a:solidFill>
          <a:ln w="3175" cap="sq">
            <a:solidFill>
              <a:srgbClr val="9437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487463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EFCC6-7375-F718-E5E4-70717C227F5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7219E1-709F-9B4D-5481-D264526EA811}"/>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4469"/>
            <a:ext cx="9143999" cy="4140109"/>
          </a:xfrm>
          <a:prstGeom prst="rect">
            <a:avLst/>
          </a:prstGeom>
          <a:solidFill>
            <a:schemeClr val="bg1"/>
          </a:solidFill>
        </p:spPr>
      </p:pic>
      <p:sp>
        <p:nvSpPr>
          <p:cNvPr id="9" name="Rectangle 8">
            <a:extLst>
              <a:ext uri="{FF2B5EF4-FFF2-40B4-BE49-F238E27FC236}">
                <a16:creationId xmlns:a16="http://schemas.microsoft.com/office/drawing/2014/main" id="{FC2BB2B3-3CEF-F349-53B1-67A46EE72ED6}"/>
              </a:ext>
            </a:extLst>
          </p:cNvPr>
          <p:cNvSpPr/>
          <p:nvPr/>
        </p:nvSpPr>
        <p:spPr>
          <a:xfrm>
            <a:off x="-580974" y="0"/>
            <a:ext cx="5897029" cy="3816429"/>
          </a:xfrm>
          <a:prstGeom prst="rect">
            <a:avLst/>
          </a:prstGeom>
          <a:noFill/>
        </p:spPr>
        <p:txBody>
          <a:bodyPr wrap="square" lIns="91440" tIns="45720" rIns="91440" bIns="45720">
            <a:spAutoFit/>
          </a:bodyPr>
          <a:lstStyle/>
          <a:p>
            <a:pPr algn="ctr"/>
            <a:r>
              <a:rPr kumimoji="0" lang="fr-CA" sz="6600" b="1" i="0" u="none" strike="noStrike" kern="1200" normalizeH="0" baseline="0" noProof="0" dirty="0">
                <a:ln w="12700">
                  <a:solidFill>
                    <a:schemeClr val="tx1"/>
                  </a:solidFill>
                  <a:prstDash val="solid"/>
                </a:ln>
                <a:solidFill>
                  <a:schemeClr val="tx1">
                    <a:lumMod val="50000"/>
                    <a:lumOff val="50000"/>
                  </a:schemeClr>
                </a:solidFill>
                <a:effectLst>
                  <a:outerShdw dist="38100" dir="2640000" algn="bl" rotWithShape="0">
                    <a:schemeClr val="tx2">
                      <a:lumMod val="75000"/>
                    </a:schemeClr>
                  </a:outerShdw>
                  <a:reflection blurRad="6350" stA="55000" endA="300" endPos="45500" dir="5400000" sy="-100000" algn="bl" rotWithShape="0"/>
                </a:effectLst>
                <a:uLnTx/>
                <a:uFillTx/>
                <a:latin typeface="Arial"/>
                <a:ea typeface="+mj-ea"/>
                <a:cs typeface="+mj-cs"/>
              </a:rPr>
              <a:t>Microsoft Copilot</a:t>
            </a:r>
            <a:r>
              <a:rPr kumimoji="0" lang="fr-CA" sz="6600" b="1" i="1" u="none" strike="noStrike" kern="1200" normalizeH="0" baseline="0" noProof="0" dirty="0">
                <a:ln w="12700">
                  <a:solidFill>
                    <a:schemeClr val="tx1"/>
                  </a:solidFill>
                  <a:prstDash val="solid"/>
                </a:ln>
                <a:solidFill>
                  <a:schemeClr val="tx1">
                    <a:lumMod val="50000"/>
                    <a:lumOff val="50000"/>
                  </a:schemeClr>
                </a:solidFill>
                <a:effectLst/>
                <a:uLnTx/>
                <a:uFillTx/>
                <a:latin typeface="Arial"/>
                <a:ea typeface="+mj-ea"/>
                <a:cs typeface="+mj-cs"/>
              </a:rPr>
              <a:t> </a:t>
            </a:r>
          </a:p>
          <a:p>
            <a:pPr algn="ctr"/>
            <a:r>
              <a:rPr lang="fr-CA" sz="4400" b="1" i="1" dirty="0">
                <a:ln w="12700">
                  <a:solidFill>
                    <a:schemeClr val="tx1"/>
                  </a:solidFill>
                  <a:prstDash val="solid"/>
                </a:ln>
                <a:solidFill>
                  <a:schemeClr val="tx1">
                    <a:lumMod val="50000"/>
                    <a:lumOff val="50000"/>
                  </a:schemeClr>
                </a:solidFill>
                <a:latin typeface="Arial"/>
                <a:ea typeface="+mj-ea"/>
                <a:cs typeface="+mj-cs"/>
              </a:rPr>
              <a:t>Sur le </a:t>
            </a:r>
          </a:p>
          <a:p>
            <a:pPr algn="ctr"/>
            <a:r>
              <a:rPr lang="fr-CA" sz="6600" b="1" dirty="0">
                <a:ln w="12700">
                  <a:solidFill>
                    <a:schemeClr val="tx1"/>
                  </a:solidFill>
                  <a:prstDash val="solid"/>
                </a:ln>
                <a:solidFill>
                  <a:schemeClr val="tx1">
                    <a:lumMod val="50000"/>
                    <a:lumOff val="50000"/>
                  </a:schemeClr>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rPr>
              <a:t>Mobile</a:t>
            </a:r>
            <a:endParaRPr lang="fr-FR" sz="6600" b="1" dirty="0">
              <a:ln w="12700">
                <a:solidFill>
                  <a:schemeClr val="tx1"/>
                </a:solidFill>
                <a:prstDash val="solid"/>
              </a:ln>
              <a:solidFill>
                <a:schemeClr val="tx1">
                  <a:lumMod val="50000"/>
                  <a:lumOff val="50000"/>
                </a:schemeClr>
              </a:solidFill>
              <a:effectLst>
                <a:outerShdw dist="38100" dir="2640000" algn="bl" rotWithShape="0">
                  <a:schemeClr val="tx2">
                    <a:lumMod val="75000"/>
                  </a:schemeClr>
                </a:outerShdw>
                <a:reflection blurRad="6350" stA="55000" endA="300" endPos="45500" dir="5400000" sy="-100000" algn="bl" rotWithShape="0"/>
              </a:effectLst>
              <a:latin typeface="Arial"/>
              <a:ea typeface="+mj-ea"/>
              <a:cs typeface="+mj-cs"/>
            </a:endParaRPr>
          </a:p>
        </p:txBody>
      </p:sp>
      <p:sp>
        <p:nvSpPr>
          <p:cNvPr id="6" name="Rectangle 5">
            <a:extLst>
              <a:ext uri="{FF2B5EF4-FFF2-40B4-BE49-F238E27FC236}">
                <a16:creationId xmlns:a16="http://schemas.microsoft.com/office/drawing/2014/main" id="{17194669-2D7A-59EE-830C-008C9B9B060C}"/>
              </a:ext>
            </a:extLst>
          </p:cNvPr>
          <p:cNvSpPr/>
          <p:nvPr/>
        </p:nvSpPr>
        <p:spPr>
          <a:xfrm>
            <a:off x="4889715" y="1790054"/>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27CDBD1-3595-5A79-01A0-D4B11895E562}"/>
              </a:ext>
            </a:extLst>
          </p:cNvPr>
          <p:cNvSpPr/>
          <p:nvPr/>
        </p:nvSpPr>
        <p:spPr>
          <a:xfrm rot="14530439">
            <a:off x="5052447" y="1538467"/>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D1A744C-0A46-5896-29AB-9F004DC161FB}"/>
              </a:ext>
            </a:extLst>
          </p:cNvPr>
          <p:cNvSpPr/>
          <p:nvPr/>
        </p:nvSpPr>
        <p:spPr>
          <a:xfrm rot="10800000">
            <a:off x="4868843" y="3430616"/>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86D000E-7B5E-0CE8-376D-5E6233EDDEF8}"/>
              </a:ext>
            </a:extLst>
          </p:cNvPr>
          <p:cNvSpPr/>
          <p:nvPr/>
        </p:nvSpPr>
        <p:spPr>
          <a:xfrm rot="7466216">
            <a:off x="4995382" y="3602341"/>
            <a:ext cx="325465" cy="534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8821152-2E2C-FFA6-3746-2591C122FBE3}"/>
              </a:ext>
            </a:extLst>
          </p:cNvPr>
          <p:cNvPicPr>
            <a:picLocks noChangeAspect="1"/>
          </p:cNvPicPr>
          <p:nvPr/>
        </p:nvPicPr>
        <p:blipFill rotWithShape="1">
          <a:blip r:embed="rId5">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6438159" y="90613"/>
            <a:ext cx="2619489" cy="2234133"/>
          </a:xfrm>
          <a:prstGeom prst="roundRect">
            <a:avLst>
              <a:gd name="adj" fmla="val 8594"/>
            </a:avLst>
          </a:prstGeom>
          <a:noFill/>
          <a:ln>
            <a:noFill/>
          </a:ln>
          <a:effectLst>
            <a:reflection blurRad="12700" stA="38000" endPos="28000" dist="5000" dir="5400000" sy="-100000" algn="bl" rotWithShape="0"/>
          </a:effectLst>
        </p:spPr>
      </p:pic>
      <p:pic>
        <p:nvPicPr>
          <p:cNvPr id="2" name="Image 1" descr="Téléphone intelligent">
            <a:extLst>
              <a:ext uri="{FF2B5EF4-FFF2-40B4-BE49-F238E27FC236}">
                <a16:creationId xmlns:a16="http://schemas.microsoft.com/office/drawing/2014/main" id="{8027F32B-38FC-B722-7440-6893631D00FA}"/>
              </a:ext>
            </a:extLst>
          </p:cNvPr>
          <p:cNvPicPr>
            <a:picLocks noChangeAspect="1"/>
          </p:cNvPicPr>
          <p:nvPr/>
        </p:nvPicPr>
        <p:blipFill>
          <a:blip r:embed="rId7"/>
          <a:srcRect l="12908" t="6831" r="39944" b="9022"/>
          <a:stretch/>
        </p:blipFill>
        <p:spPr>
          <a:xfrm rot="19808022">
            <a:off x="4679577" y="1198512"/>
            <a:ext cx="2117911" cy="25175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3287413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3BD9-250C-DCE1-AE9D-147FFB13B44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07C16D8-B35A-BF89-4871-462292100849}"/>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77B30B8C-3F5D-CFA9-B8EE-FED618EC2A7C}"/>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250767" y="-4232"/>
            <a:ext cx="904806" cy="771699"/>
          </a:xfrm>
          <a:prstGeom prst="roundRect">
            <a:avLst>
              <a:gd name="adj" fmla="val 8594"/>
            </a:avLst>
          </a:prstGeom>
          <a:noFill/>
          <a:ln>
            <a:noFill/>
          </a:ln>
          <a:effectLst>
            <a:reflection blurRad="12700" stA="38000" endPos="28000" dist="5000" dir="5400000" sy="-100000" algn="bl" rotWithShape="0"/>
          </a:effectLst>
        </p:spPr>
      </p:pic>
      <p:sp>
        <p:nvSpPr>
          <p:cNvPr id="3" name="ZoneTexte 1">
            <a:extLst>
              <a:ext uri="{FF2B5EF4-FFF2-40B4-BE49-F238E27FC236}">
                <a16:creationId xmlns:a16="http://schemas.microsoft.com/office/drawing/2014/main" id="{FF734DF1-7339-83C4-4B4E-5BF53F9E9DD9}"/>
              </a:ext>
            </a:extLst>
          </p:cNvPr>
          <p:cNvSpPr txBox="1"/>
          <p:nvPr/>
        </p:nvSpPr>
        <p:spPr>
          <a:xfrm>
            <a:off x="1542553" y="106330"/>
            <a:ext cx="5677336" cy="461665"/>
          </a:xfrm>
          <a:prstGeom prst="rect">
            <a:avLst/>
          </a:prstGeom>
          <a:noFill/>
          <a:ln>
            <a:noFill/>
          </a:ln>
        </p:spPr>
        <p:txBody>
          <a:bodyPr wrap="square" rtlCol="0">
            <a:spAutoFit/>
          </a:bodyPr>
          <a:lstStyle/>
          <a:p>
            <a:pPr algn="ctr">
              <a:defRPr/>
            </a:pPr>
            <a:r>
              <a:rPr lang="fr-FR" sz="2400" b="1" dirty="0">
                <a:ln w="12700">
                  <a:noFill/>
                  <a:prstDash val="solid"/>
                </a:ln>
                <a:latin typeface="+mj-lt"/>
              </a:rPr>
              <a:t>Conclusion sur Microsoft </a:t>
            </a:r>
            <a:r>
              <a:rPr lang="fr-FR" sz="2400" b="1" dirty="0" err="1">
                <a:ln w="12700">
                  <a:noFill/>
                  <a:prstDash val="solid"/>
                </a:ln>
                <a:latin typeface="+mj-lt"/>
              </a:rPr>
              <a:t>Copilot</a:t>
            </a:r>
            <a:endParaRPr lang="fr-FR" sz="2400" b="1" dirty="0">
              <a:ln w="12700">
                <a:noFill/>
                <a:prstDash val="solid"/>
              </a:ln>
              <a:latin typeface="+mj-lt"/>
            </a:endParaRPr>
          </a:p>
        </p:txBody>
      </p:sp>
      <p:graphicFrame>
        <p:nvGraphicFramePr>
          <p:cNvPr id="6" name="ZoneTexte 5">
            <a:extLst>
              <a:ext uri="{FF2B5EF4-FFF2-40B4-BE49-F238E27FC236}">
                <a16:creationId xmlns:a16="http://schemas.microsoft.com/office/drawing/2014/main" id="{0BEE9412-EDC5-02A5-AEDB-05842E58E30A}"/>
              </a:ext>
            </a:extLst>
          </p:cNvPr>
          <p:cNvGraphicFramePr/>
          <p:nvPr>
            <p:extLst>
              <p:ext uri="{D42A27DB-BD31-4B8C-83A1-F6EECF244321}">
                <p14:modId xmlns:p14="http://schemas.microsoft.com/office/powerpoint/2010/main" val="1195179640"/>
              </p:ext>
            </p:extLst>
          </p:nvPr>
        </p:nvGraphicFramePr>
        <p:xfrm>
          <a:off x="1430440" y="1059628"/>
          <a:ext cx="6210764" cy="37111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33779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CA4D-440E-8D43-5FA8-F057003F96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371DB0D-1B7F-0A8F-DFBA-A680A7E38C2E}"/>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sp>
        <p:nvSpPr>
          <p:cNvPr id="4" name="object 18">
            <a:extLst>
              <a:ext uri="{FF2B5EF4-FFF2-40B4-BE49-F238E27FC236}">
                <a16:creationId xmlns:a16="http://schemas.microsoft.com/office/drawing/2014/main" id="{8590D67A-2620-EBE5-3469-2F8ADEEE5E2A}"/>
              </a:ext>
            </a:extLst>
          </p:cNvPr>
          <p:cNvSpPr txBox="1">
            <a:spLocks/>
          </p:cNvSpPr>
          <p:nvPr/>
        </p:nvSpPr>
        <p:spPr>
          <a:xfrm>
            <a:off x="1833371" y="124452"/>
            <a:ext cx="5022391" cy="443711"/>
          </a:xfrm>
          <a:prstGeom prst="rect">
            <a:avLst/>
          </a:prstGeom>
        </p:spPr>
        <p:txBody>
          <a:bodyPr vert="horz" wrap="square" lIns="0" tIns="12700" rIns="0" bIns="0" rtlCol="0" anchor="b">
            <a:spAutoFit/>
          </a:bodyPr>
          <a:lstStyle>
            <a:lvl1pPr algn="l" defTabSz="685800" rtl="0" eaLnBrk="1" latinLnBrk="0" hangingPunct="1">
              <a:lnSpc>
                <a:spcPct val="90000"/>
              </a:lnSpc>
              <a:spcBef>
                <a:spcPts val="0"/>
              </a:spcBef>
              <a:buNone/>
              <a:defRPr sz="2800" kern="1200">
                <a:solidFill>
                  <a:schemeClr val="tx1"/>
                </a:solidFill>
                <a:latin typeface="+mj-lt"/>
                <a:ea typeface="+mj-ea"/>
                <a:cs typeface="+mj-cs"/>
              </a:defRPr>
            </a:lvl1pPr>
          </a:lstStyle>
          <a:p>
            <a:pPr marL="12700">
              <a:lnSpc>
                <a:spcPct val="100000"/>
              </a:lnSpc>
              <a:spcBef>
                <a:spcPts val="100"/>
              </a:spcBef>
            </a:pPr>
            <a:r>
              <a:rPr lang="fr-CA" b="1" dirty="0">
                <a:ln w="12700">
                  <a:noFill/>
                  <a:prstDash val="solid"/>
                </a:ln>
                <a:ea typeface="+mn-ea"/>
                <a:cs typeface="+mn-cs"/>
              </a:rPr>
              <a:t>Copilot</a:t>
            </a:r>
            <a:r>
              <a:rPr lang="fr-CA" spc="-145" dirty="0">
                <a:solidFill>
                  <a:srgbClr val="000000"/>
                </a:solidFill>
                <a:latin typeface="Montserrat"/>
                <a:cs typeface="Montserrat"/>
              </a:rPr>
              <a:t> </a:t>
            </a:r>
            <a:r>
              <a:rPr lang="fr-CA" b="1" dirty="0">
                <a:ln w="12700">
                  <a:noFill/>
                  <a:prstDash val="solid"/>
                </a:ln>
                <a:ea typeface="+mn-ea"/>
                <a:cs typeface="+mn-cs"/>
              </a:rPr>
              <a:t>pour Microsoft 365</a:t>
            </a:r>
          </a:p>
        </p:txBody>
      </p:sp>
      <p:pic>
        <p:nvPicPr>
          <p:cNvPr id="6" name="object 31">
            <a:extLst>
              <a:ext uri="{FF2B5EF4-FFF2-40B4-BE49-F238E27FC236}">
                <a16:creationId xmlns:a16="http://schemas.microsoft.com/office/drawing/2014/main" id="{2F128CA5-AC89-9381-E192-F0F0766E2773}"/>
              </a:ext>
            </a:extLst>
          </p:cNvPr>
          <p:cNvPicPr/>
          <p:nvPr/>
        </p:nvPicPr>
        <p:blipFill>
          <a:blip r:embed="rId5" cstate="print"/>
          <a:stretch>
            <a:fillRect/>
          </a:stretch>
        </p:blipFill>
        <p:spPr>
          <a:xfrm>
            <a:off x="2929808" y="3124833"/>
            <a:ext cx="364666" cy="323900"/>
          </a:xfrm>
          <a:prstGeom prst="rect">
            <a:avLst/>
          </a:prstGeom>
        </p:spPr>
      </p:pic>
      <p:pic>
        <p:nvPicPr>
          <p:cNvPr id="8" name="object 32">
            <a:extLst>
              <a:ext uri="{FF2B5EF4-FFF2-40B4-BE49-F238E27FC236}">
                <a16:creationId xmlns:a16="http://schemas.microsoft.com/office/drawing/2014/main" id="{D3AF1A35-480F-F428-EE56-77097CAF837D}"/>
              </a:ext>
            </a:extLst>
          </p:cNvPr>
          <p:cNvPicPr/>
          <p:nvPr/>
        </p:nvPicPr>
        <p:blipFill>
          <a:blip r:embed="rId6" cstate="print"/>
          <a:stretch>
            <a:fillRect/>
          </a:stretch>
        </p:blipFill>
        <p:spPr>
          <a:xfrm>
            <a:off x="2321073" y="3124833"/>
            <a:ext cx="364666" cy="323900"/>
          </a:xfrm>
          <a:prstGeom prst="rect">
            <a:avLst/>
          </a:prstGeom>
        </p:spPr>
      </p:pic>
      <p:pic>
        <p:nvPicPr>
          <p:cNvPr id="9" name="object 33">
            <a:extLst>
              <a:ext uri="{FF2B5EF4-FFF2-40B4-BE49-F238E27FC236}">
                <a16:creationId xmlns:a16="http://schemas.microsoft.com/office/drawing/2014/main" id="{57121BB6-3F71-C022-6368-EDCB352FDEF8}"/>
              </a:ext>
            </a:extLst>
          </p:cNvPr>
          <p:cNvPicPr/>
          <p:nvPr/>
        </p:nvPicPr>
        <p:blipFill>
          <a:blip r:embed="rId7" cstate="print"/>
          <a:stretch>
            <a:fillRect/>
          </a:stretch>
        </p:blipFill>
        <p:spPr>
          <a:xfrm>
            <a:off x="1103612" y="3124833"/>
            <a:ext cx="364666" cy="323900"/>
          </a:xfrm>
          <a:prstGeom prst="rect">
            <a:avLst/>
          </a:prstGeom>
        </p:spPr>
      </p:pic>
      <p:pic>
        <p:nvPicPr>
          <p:cNvPr id="10" name="object 34">
            <a:extLst>
              <a:ext uri="{FF2B5EF4-FFF2-40B4-BE49-F238E27FC236}">
                <a16:creationId xmlns:a16="http://schemas.microsoft.com/office/drawing/2014/main" id="{C8DEABFE-B869-AC51-88EF-1071410E6916}"/>
              </a:ext>
            </a:extLst>
          </p:cNvPr>
          <p:cNvPicPr/>
          <p:nvPr/>
        </p:nvPicPr>
        <p:blipFill>
          <a:blip r:embed="rId8" cstate="print"/>
          <a:stretch>
            <a:fillRect/>
          </a:stretch>
        </p:blipFill>
        <p:spPr>
          <a:xfrm>
            <a:off x="1712348" y="3124833"/>
            <a:ext cx="364666" cy="323900"/>
          </a:xfrm>
          <a:prstGeom prst="rect">
            <a:avLst/>
          </a:prstGeom>
        </p:spPr>
      </p:pic>
      <p:pic>
        <p:nvPicPr>
          <p:cNvPr id="11" name="object 35">
            <a:extLst>
              <a:ext uri="{FF2B5EF4-FFF2-40B4-BE49-F238E27FC236}">
                <a16:creationId xmlns:a16="http://schemas.microsoft.com/office/drawing/2014/main" id="{D33EBA4B-30D8-B19A-17BF-DA7169B162E3}"/>
              </a:ext>
            </a:extLst>
          </p:cNvPr>
          <p:cNvPicPr/>
          <p:nvPr/>
        </p:nvPicPr>
        <p:blipFill>
          <a:blip r:embed="rId9" cstate="print"/>
          <a:stretch>
            <a:fillRect/>
          </a:stretch>
        </p:blipFill>
        <p:spPr>
          <a:xfrm>
            <a:off x="3538528" y="3124833"/>
            <a:ext cx="364666" cy="323900"/>
          </a:xfrm>
          <a:prstGeom prst="rect">
            <a:avLst/>
          </a:prstGeom>
        </p:spPr>
      </p:pic>
      <p:pic>
        <p:nvPicPr>
          <p:cNvPr id="12" name="object 36">
            <a:extLst>
              <a:ext uri="{FF2B5EF4-FFF2-40B4-BE49-F238E27FC236}">
                <a16:creationId xmlns:a16="http://schemas.microsoft.com/office/drawing/2014/main" id="{084D3BF8-8BB1-10D5-C3A7-DDB71B316AC8}"/>
              </a:ext>
            </a:extLst>
          </p:cNvPr>
          <p:cNvPicPr/>
          <p:nvPr/>
        </p:nvPicPr>
        <p:blipFill>
          <a:blip r:embed="rId10" cstate="print"/>
          <a:stretch>
            <a:fillRect/>
          </a:stretch>
        </p:blipFill>
        <p:spPr>
          <a:xfrm>
            <a:off x="762705" y="2883595"/>
            <a:ext cx="3555740" cy="754516"/>
          </a:xfrm>
          <a:prstGeom prst="rect">
            <a:avLst/>
          </a:prstGeom>
        </p:spPr>
      </p:pic>
      <p:pic>
        <p:nvPicPr>
          <p:cNvPr id="13" name="object 40">
            <a:extLst>
              <a:ext uri="{FF2B5EF4-FFF2-40B4-BE49-F238E27FC236}">
                <a16:creationId xmlns:a16="http://schemas.microsoft.com/office/drawing/2014/main" id="{B3074A02-8363-DCB0-153C-C0FD229F8212}"/>
              </a:ext>
            </a:extLst>
          </p:cNvPr>
          <p:cNvPicPr/>
          <p:nvPr/>
        </p:nvPicPr>
        <p:blipFill>
          <a:blip r:embed="rId10" cstate="print"/>
          <a:stretch>
            <a:fillRect/>
          </a:stretch>
        </p:blipFill>
        <p:spPr>
          <a:xfrm>
            <a:off x="4663334" y="2883595"/>
            <a:ext cx="3555740" cy="754516"/>
          </a:xfrm>
          <a:prstGeom prst="rect">
            <a:avLst/>
          </a:prstGeom>
        </p:spPr>
      </p:pic>
      <p:pic>
        <p:nvPicPr>
          <p:cNvPr id="14" name="object 41">
            <a:extLst>
              <a:ext uri="{FF2B5EF4-FFF2-40B4-BE49-F238E27FC236}">
                <a16:creationId xmlns:a16="http://schemas.microsoft.com/office/drawing/2014/main" id="{08C71265-494A-5694-EEB0-331470FD5619}"/>
              </a:ext>
            </a:extLst>
          </p:cNvPr>
          <p:cNvPicPr/>
          <p:nvPr/>
        </p:nvPicPr>
        <p:blipFill>
          <a:blip r:embed="rId11" cstate="print"/>
          <a:stretch>
            <a:fillRect/>
          </a:stretch>
        </p:blipFill>
        <p:spPr>
          <a:xfrm>
            <a:off x="5462697" y="3171672"/>
            <a:ext cx="436509" cy="348462"/>
          </a:xfrm>
          <a:prstGeom prst="rect">
            <a:avLst/>
          </a:prstGeom>
        </p:spPr>
      </p:pic>
      <p:pic>
        <p:nvPicPr>
          <p:cNvPr id="15" name="object 42">
            <a:extLst>
              <a:ext uri="{FF2B5EF4-FFF2-40B4-BE49-F238E27FC236}">
                <a16:creationId xmlns:a16="http://schemas.microsoft.com/office/drawing/2014/main" id="{AECA57B4-B563-1A29-A5F6-AFFFB5A18769}"/>
              </a:ext>
            </a:extLst>
          </p:cNvPr>
          <p:cNvPicPr/>
          <p:nvPr/>
        </p:nvPicPr>
        <p:blipFill>
          <a:blip r:embed="rId12" cstate="print"/>
          <a:stretch>
            <a:fillRect/>
          </a:stretch>
        </p:blipFill>
        <p:spPr>
          <a:xfrm>
            <a:off x="5444390" y="3153740"/>
            <a:ext cx="337779" cy="256083"/>
          </a:xfrm>
          <a:prstGeom prst="rect">
            <a:avLst/>
          </a:prstGeom>
        </p:spPr>
      </p:pic>
      <p:pic>
        <p:nvPicPr>
          <p:cNvPr id="16" name="object 43">
            <a:extLst>
              <a:ext uri="{FF2B5EF4-FFF2-40B4-BE49-F238E27FC236}">
                <a16:creationId xmlns:a16="http://schemas.microsoft.com/office/drawing/2014/main" id="{7082379B-B8D8-4617-56C5-58A883D819F9}"/>
              </a:ext>
            </a:extLst>
          </p:cNvPr>
          <p:cNvPicPr/>
          <p:nvPr/>
        </p:nvPicPr>
        <p:blipFill>
          <a:blip r:embed="rId13" cstate="print"/>
          <a:stretch>
            <a:fillRect/>
          </a:stretch>
        </p:blipFill>
        <p:spPr>
          <a:xfrm>
            <a:off x="6999669" y="3184739"/>
            <a:ext cx="434212" cy="348462"/>
          </a:xfrm>
          <a:prstGeom prst="rect">
            <a:avLst/>
          </a:prstGeom>
        </p:spPr>
      </p:pic>
      <p:pic>
        <p:nvPicPr>
          <p:cNvPr id="17" name="object 44">
            <a:extLst>
              <a:ext uri="{FF2B5EF4-FFF2-40B4-BE49-F238E27FC236}">
                <a16:creationId xmlns:a16="http://schemas.microsoft.com/office/drawing/2014/main" id="{013BFACC-D249-1DE3-17E0-54E34F7B3F3D}"/>
              </a:ext>
            </a:extLst>
          </p:cNvPr>
          <p:cNvPicPr/>
          <p:nvPr/>
        </p:nvPicPr>
        <p:blipFill>
          <a:blip r:embed="rId14" cstate="print"/>
          <a:stretch>
            <a:fillRect/>
          </a:stretch>
        </p:blipFill>
        <p:spPr>
          <a:xfrm>
            <a:off x="6980309" y="3167312"/>
            <a:ext cx="337701" cy="256239"/>
          </a:xfrm>
          <a:prstGeom prst="rect">
            <a:avLst/>
          </a:prstGeom>
        </p:spPr>
      </p:pic>
      <p:pic>
        <p:nvPicPr>
          <p:cNvPr id="18" name="object 45">
            <a:extLst>
              <a:ext uri="{FF2B5EF4-FFF2-40B4-BE49-F238E27FC236}">
                <a16:creationId xmlns:a16="http://schemas.microsoft.com/office/drawing/2014/main" id="{BF7A35C9-CFBC-22BF-959B-243DCBAD4CC5}"/>
              </a:ext>
            </a:extLst>
          </p:cNvPr>
          <p:cNvPicPr/>
          <p:nvPr/>
        </p:nvPicPr>
        <p:blipFill>
          <a:blip r:embed="rId15" cstate="print"/>
          <a:stretch>
            <a:fillRect/>
          </a:stretch>
        </p:blipFill>
        <p:spPr>
          <a:xfrm>
            <a:off x="6020969" y="3139004"/>
            <a:ext cx="436509" cy="413797"/>
          </a:xfrm>
          <a:prstGeom prst="rect">
            <a:avLst/>
          </a:prstGeom>
        </p:spPr>
      </p:pic>
      <p:pic>
        <p:nvPicPr>
          <p:cNvPr id="19" name="object 46">
            <a:extLst>
              <a:ext uri="{FF2B5EF4-FFF2-40B4-BE49-F238E27FC236}">
                <a16:creationId xmlns:a16="http://schemas.microsoft.com/office/drawing/2014/main" id="{A8E4F747-1CD2-BB87-247B-BC8B7450B5C2}"/>
              </a:ext>
            </a:extLst>
          </p:cNvPr>
          <p:cNvPicPr/>
          <p:nvPr/>
        </p:nvPicPr>
        <p:blipFill>
          <a:blip r:embed="rId16" cstate="print"/>
          <a:stretch>
            <a:fillRect/>
          </a:stretch>
        </p:blipFill>
        <p:spPr>
          <a:xfrm>
            <a:off x="6001985" y="3121637"/>
            <a:ext cx="338024" cy="320205"/>
          </a:xfrm>
          <a:prstGeom prst="rect">
            <a:avLst/>
          </a:prstGeom>
        </p:spPr>
      </p:pic>
      <p:pic>
        <p:nvPicPr>
          <p:cNvPr id="20" name="object 47">
            <a:extLst>
              <a:ext uri="{FF2B5EF4-FFF2-40B4-BE49-F238E27FC236}">
                <a16:creationId xmlns:a16="http://schemas.microsoft.com/office/drawing/2014/main" id="{B484E2FD-1998-18E1-26F6-9A142E60D407}"/>
              </a:ext>
            </a:extLst>
          </p:cNvPr>
          <p:cNvPicPr/>
          <p:nvPr/>
        </p:nvPicPr>
        <p:blipFill>
          <a:blip r:embed="rId17" cstate="print"/>
          <a:stretch>
            <a:fillRect/>
          </a:stretch>
        </p:blipFill>
        <p:spPr>
          <a:xfrm>
            <a:off x="6553970" y="3152071"/>
            <a:ext cx="326233" cy="374596"/>
          </a:xfrm>
          <a:prstGeom prst="rect">
            <a:avLst/>
          </a:prstGeom>
        </p:spPr>
      </p:pic>
      <p:pic>
        <p:nvPicPr>
          <p:cNvPr id="21" name="object 48">
            <a:extLst>
              <a:ext uri="{FF2B5EF4-FFF2-40B4-BE49-F238E27FC236}">
                <a16:creationId xmlns:a16="http://schemas.microsoft.com/office/drawing/2014/main" id="{8F5ECD55-9CCF-F8D5-0D76-73FD4E79BF04}"/>
              </a:ext>
            </a:extLst>
          </p:cNvPr>
          <p:cNvPicPr/>
          <p:nvPr/>
        </p:nvPicPr>
        <p:blipFill>
          <a:blip r:embed="rId18" cstate="print"/>
          <a:stretch>
            <a:fillRect/>
          </a:stretch>
        </p:blipFill>
        <p:spPr>
          <a:xfrm>
            <a:off x="6534779" y="3135292"/>
            <a:ext cx="228000" cy="280179"/>
          </a:xfrm>
          <a:prstGeom prst="rect">
            <a:avLst/>
          </a:prstGeom>
        </p:spPr>
      </p:pic>
      <p:pic>
        <p:nvPicPr>
          <p:cNvPr id="22" name="object 49">
            <a:extLst>
              <a:ext uri="{FF2B5EF4-FFF2-40B4-BE49-F238E27FC236}">
                <a16:creationId xmlns:a16="http://schemas.microsoft.com/office/drawing/2014/main" id="{64CE6AB6-5828-166A-9F9A-07460CC45175}"/>
              </a:ext>
            </a:extLst>
          </p:cNvPr>
          <p:cNvPicPr/>
          <p:nvPr/>
        </p:nvPicPr>
        <p:blipFill>
          <a:blip r:embed="rId19" cstate="print"/>
          <a:stretch>
            <a:fillRect/>
          </a:stretch>
        </p:blipFill>
        <p:spPr>
          <a:xfrm>
            <a:off x="4948076" y="3141181"/>
            <a:ext cx="402048" cy="381130"/>
          </a:xfrm>
          <a:prstGeom prst="rect">
            <a:avLst/>
          </a:prstGeom>
        </p:spPr>
      </p:pic>
      <p:pic>
        <p:nvPicPr>
          <p:cNvPr id="23" name="object 50">
            <a:extLst>
              <a:ext uri="{FF2B5EF4-FFF2-40B4-BE49-F238E27FC236}">
                <a16:creationId xmlns:a16="http://schemas.microsoft.com/office/drawing/2014/main" id="{D296F748-B4B8-22BE-660E-EF2AE18D2656}"/>
              </a:ext>
            </a:extLst>
          </p:cNvPr>
          <p:cNvPicPr/>
          <p:nvPr/>
        </p:nvPicPr>
        <p:blipFill>
          <a:blip r:embed="rId20" cstate="print"/>
          <a:stretch>
            <a:fillRect/>
          </a:stretch>
        </p:blipFill>
        <p:spPr>
          <a:xfrm>
            <a:off x="4928733" y="3123296"/>
            <a:ext cx="304001" cy="288185"/>
          </a:xfrm>
          <a:prstGeom prst="rect">
            <a:avLst/>
          </a:prstGeom>
        </p:spPr>
      </p:pic>
      <p:pic>
        <p:nvPicPr>
          <p:cNvPr id="24" name="object 51">
            <a:extLst>
              <a:ext uri="{FF2B5EF4-FFF2-40B4-BE49-F238E27FC236}">
                <a16:creationId xmlns:a16="http://schemas.microsoft.com/office/drawing/2014/main" id="{D202E559-9986-82BA-4E78-8261313E8A5A}"/>
              </a:ext>
            </a:extLst>
          </p:cNvPr>
          <p:cNvPicPr/>
          <p:nvPr/>
        </p:nvPicPr>
        <p:blipFill>
          <a:blip r:embed="rId21" cstate="print"/>
          <a:stretch>
            <a:fillRect/>
          </a:stretch>
        </p:blipFill>
        <p:spPr>
          <a:xfrm>
            <a:off x="7546454" y="3184739"/>
            <a:ext cx="436509" cy="348462"/>
          </a:xfrm>
          <a:prstGeom prst="rect">
            <a:avLst/>
          </a:prstGeom>
        </p:spPr>
      </p:pic>
      <p:pic>
        <p:nvPicPr>
          <p:cNvPr id="25" name="object 52">
            <a:extLst>
              <a:ext uri="{FF2B5EF4-FFF2-40B4-BE49-F238E27FC236}">
                <a16:creationId xmlns:a16="http://schemas.microsoft.com/office/drawing/2014/main" id="{432CA276-5AFF-F668-CEB4-B4EFE03399B9}"/>
              </a:ext>
            </a:extLst>
          </p:cNvPr>
          <p:cNvPicPr/>
          <p:nvPr/>
        </p:nvPicPr>
        <p:blipFill>
          <a:blip r:embed="rId22" cstate="print"/>
          <a:stretch>
            <a:fillRect/>
          </a:stretch>
        </p:blipFill>
        <p:spPr>
          <a:xfrm>
            <a:off x="7528184" y="3167312"/>
            <a:ext cx="337778" cy="256239"/>
          </a:xfrm>
          <a:prstGeom prst="rect">
            <a:avLst/>
          </a:prstGeom>
        </p:spPr>
      </p:pic>
      <p:pic>
        <p:nvPicPr>
          <p:cNvPr id="26" name="object 53">
            <a:extLst>
              <a:ext uri="{FF2B5EF4-FFF2-40B4-BE49-F238E27FC236}">
                <a16:creationId xmlns:a16="http://schemas.microsoft.com/office/drawing/2014/main" id="{CC75C397-13F3-6FF2-698F-70B0231F48D6}"/>
              </a:ext>
            </a:extLst>
          </p:cNvPr>
          <p:cNvPicPr/>
          <p:nvPr/>
        </p:nvPicPr>
        <p:blipFill>
          <a:blip r:embed="rId23" cstate="print"/>
          <a:stretch>
            <a:fillRect/>
          </a:stretch>
        </p:blipFill>
        <p:spPr>
          <a:xfrm>
            <a:off x="762705" y="3807785"/>
            <a:ext cx="7456369" cy="961531"/>
          </a:xfrm>
          <a:prstGeom prst="rect">
            <a:avLst/>
          </a:prstGeom>
        </p:spPr>
      </p:pic>
      <p:pic>
        <p:nvPicPr>
          <p:cNvPr id="27" name="object 54">
            <a:extLst>
              <a:ext uri="{FF2B5EF4-FFF2-40B4-BE49-F238E27FC236}">
                <a16:creationId xmlns:a16="http://schemas.microsoft.com/office/drawing/2014/main" id="{41C63BE7-9FC2-1B50-5885-26C5AF4B762B}"/>
              </a:ext>
            </a:extLst>
          </p:cNvPr>
          <p:cNvPicPr/>
          <p:nvPr/>
        </p:nvPicPr>
        <p:blipFill>
          <a:blip r:embed="rId24" cstate="print"/>
          <a:stretch>
            <a:fillRect/>
          </a:stretch>
        </p:blipFill>
        <p:spPr>
          <a:xfrm>
            <a:off x="1711017" y="4077672"/>
            <a:ext cx="346910" cy="328861"/>
          </a:xfrm>
          <a:prstGeom prst="rect">
            <a:avLst/>
          </a:prstGeom>
        </p:spPr>
      </p:pic>
      <p:pic>
        <p:nvPicPr>
          <p:cNvPr id="28" name="object 55">
            <a:extLst>
              <a:ext uri="{FF2B5EF4-FFF2-40B4-BE49-F238E27FC236}">
                <a16:creationId xmlns:a16="http://schemas.microsoft.com/office/drawing/2014/main" id="{B4FD1B63-06D4-C18E-2971-883CD87FA6B7}"/>
              </a:ext>
            </a:extLst>
          </p:cNvPr>
          <p:cNvPicPr/>
          <p:nvPr/>
        </p:nvPicPr>
        <p:blipFill>
          <a:blip r:embed="rId25" cstate="print"/>
          <a:stretch>
            <a:fillRect/>
          </a:stretch>
        </p:blipFill>
        <p:spPr>
          <a:xfrm>
            <a:off x="1629203" y="4478422"/>
            <a:ext cx="538849" cy="119547"/>
          </a:xfrm>
          <a:prstGeom prst="rect">
            <a:avLst/>
          </a:prstGeom>
        </p:spPr>
      </p:pic>
      <p:pic>
        <p:nvPicPr>
          <p:cNvPr id="29" name="object 56">
            <a:extLst>
              <a:ext uri="{FF2B5EF4-FFF2-40B4-BE49-F238E27FC236}">
                <a16:creationId xmlns:a16="http://schemas.microsoft.com/office/drawing/2014/main" id="{106DCED6-3BB9-9A80-1D49-1316B2F0CE6A}"/>
              </a:ext>
            </a:extLst>
          </p:cNvPr>
          <p:cNvPicPr/>
          <p:nvPr/>
        </p:nvPicPr>
        <p:blipFill>
          <a:blip r:embed="rId26" cstate="print"/>
          <a:stretch>
            <a:fillRect/>
          </a:stretch>
        </p:blipFill>
        <p:spPr>
          <a:xfrm>
            <a:off x="2693663" y="4170617"/>
            <a:ext cx="155247" cy="147146"/>
          </a:xfrm>
          <a:prstGeom prst="rect">
            <a:avLst/>
          </a:prstGeom>
        </p:spPr>
      </p:pic>
      <p:pic>
        <p:nvPicPr>
          <p:cNvPr id="30" name="object 57">
            <a:extLst>
              <a:ext uri="{FF2B5EF4-FFF2-40B4-BE49-F238E27FC236}">
                <a16:creationId xmlns:a16="http://schemas.microsoft.com/office/drawing/2014/main" id="{FBA77575-9B5A-302D-29CC-4A471D70D6FD}"/>
              </a:ext>
            </a:extLst>
          </p:cNvPr>
          <p:cNvPicPr/>
          <p:nvPr/>
        </p:nvPicPr>
        <p:blipFill>
          <a:blip r:embed="rId26" cstate="print"/>
          <a:stretch>
            <a:fillRect/>
          </a:stretch>
        </p:blipFill>
        <p:spPr>
          <a:xfrm>
            <a:off x="4420091" y="4170617"/>
            <a:ext cx="155247" cy="147146"/>
          </a:xfrm>
          <a:prstGeom prst="rect">
            <a:avLst/>
          </a:prstGeom>
        </p:spPr>
      </p:pic>
      <p:pic>
        <p:nvPicPr>
          <p:cNvPr id="31" name="object 58">
            <a:extLst>
              <a:ext uri="{FF2B5EF4-FFF2-40B4-BE49-F238E27FC236}">
                <a16:creationId xmlns:a16="http://schemas.microsoft.com/office/drawing/2014/main" id="{3FB83E0F-1373-C226-81BC-DC03B27BEDF9}"/>
              </a:ext>
            </a:extLst>
          </p:cNvPr>
          <p:cNvPicPr/>
          <p:nvPr/>
        </p:nvPicPr>
        <p:blipFill>
          <a:blip r:embed="rId27" cstate="print"/>
          <a:stretch>
            <a:fillRect/>
          </a:stretch>
        </p:blipFill>
        <p:spPr>
          <a:xfrm>
            <a:off x="6089030" y="4170617"/>
            <a:ext cx="155247" cy="147146"/>
          </a:xfrm>
          <a:prstGeom prst="rect">
            <a:avLst/>
          </a:prstGeom>
        </p:spPr>
      </p:pic>
      <p:pic>
        <p:nvPicPr>
          <p:cNvPr id="32" name="object 59">
            <a:extLst>
              <a:ext uri="{FF2B5EF4-FFF2-40B4-BE49-F238E27FC236}">
                <a16:creationId xmlns:a16="http://schemas.microsoft.com/office/drawing/2014/main" id="{5ACC1FA5-5BF7-E8C2-C78B-A49DDDA91330}"/>
              </a:ext>
            </a:extLst>
          </p:cNvPr>
          <p:cNvPicPr/>
          <p:nvPr/>
        </p:nvPicPr>
        <p:blipFill>
          <a:blip r:embed="rId28" cstate="print"/>
          <a:stretch>
            <a:fillRect/>
          </a:stretch>
        </p:blipFill>
        <p:spPr>
          <a:xfrm>
            <a:off x="3255027" y="4487496"/>
            <a:ext cx="798917" cy="118912"/>
          </a:xfrm>
          <a:prstGeom prst="rect">
            <a:avLst/>
          </a:prstGeom>
        </p:spPr>
      </p:pic>
      <p:pic>
        <p:nvPicPr>
          <p:cNvPr id="33" name="object 60">
            <a:extLst>
              <a:ext uri="{FF2B5EF4-FFF2-40B4-BE49-F238E27FC236}">
                <a16:creationId xmlns:a16="http://schemas.microsoft.com/office/drawing/2014/main" id="{0E0F1A51-6BA9-5B33-49E3-D39D92762721}"/>
              </a:ext>
            </a:extLst>
          </p:cNvPr>
          <p:cNvPicPr/>
          <p:nvPr/>
        </p:nvPicPr>
        <p:blipFill>
          <a:blip r:embed="rId29" cstate="print"/>
          <a:stretch>
            <a:fillRect/>
          </a:stretch>
        </p:blipFill>
        <p:spPr>
          <a:xfrm>
            <a:off x="3480026" y="4077672"/>
            <a:ext cx="346910" cy="328861"/>
          </a:xfrm>
          <a:prstGeom prst="rect">
            <a:avLst/>
          </a:prstGeom>
        </p:spPr>
      </p:pic>
      <p:pic>
        <p:nvPicPr>
          <p:cNvPr id="34" name="object 61">
            <a:extLst>
              <a:ext uri="{FF2B5EF4-FFF2-40B4-BE49-F238E27FC236}">
                <a16:creationId xmlns:a16="http://schemas.microsoft.com/office/drawing/2014/main" id="{DC172EEA-AC5F-40B8-AEE3-35358D394347}"/>
              </a:ext>
            </a:extLst>
          </p:cNvPr>
          <p:cNvPicPr/>
          <p:nvPr/>
        </p:nvPicPr>
        <p:blipFill>
          <a:blip r:embed="rId30" cstate="print"/>
          <a:stretch>
            <a:fillRect/>
          </a:stretch>
        </p:blipFill>
        <p:spPr>
          <a:xfrm>
            <a:off x="5104558" y="4486617"/>
            <a:ext cx="470042" cy="119547"/>
          </a:xfrm>
          <a:prstGeom prst="rect">
            <a:avLst/>
          </a:prstGeom>
        </p:spPr>
      </p:pic>
      <p:pic>
        <p:nvPicPr>
          <p:cNvPr id="35" name="object 62">
            <a:extLst>
              <a:ext uri="{FF2B5EF4-FFF2-40B4-BE49-F238E27FC236}">
                <a16:creationId xmlns:a16="http://schemas.microsoft.com/office/drawing/2014/main" id="{39CB9E3D-E5D6-39BA-12A1-D7B64B798C4C}"/>
              </a:ext>
            </a:extLst>
          </p:cNvPr>
          <p:cNvPicPr/>
          <p:nvPr/>
        </p:nvPicPr>
        <p:blipFill>
          <a:blip r:embed="rId31" cstate="print"/>
          <a:stretch>
            <a:fillRect/>
          </a:stretch>
        </p:blipFill>
        <p:spPr>
          <a:xfrm>
            <a:off x="5152545" y="4073316"/>
            <a:ext cx="358396" cy="337571"/>
          </a:xfrm>
          <a:prstGeom prst="rect">
            <a:avLst/>
          </a:prstGeom>
        </p:spPr>
      </p:pic>
      <p:pic>
        <p:nvPicPr>
          <p:cNvPr id="36" name="object 64">
            <a:extLst>
              <a:ext uri="{FF2B5EF4-FFF2-40B4-BE49-F238E27FC236}">
                <a16:creationId xmlns:a16="http://schemas.microsoft.com/office/drawing/2014/main" id="{7A9CA33F-3E57-EA0B-F419-030CFE7EE6C1}"/>
              </a:ext>
            </a:extLst>
          </p:cNvPr>
          <p:cNvPicPr/>
          <p:nvPr/>
        </p:nvPicPr>
        <p:blipFill>
          <a:blip r:embed="rId32" cstate="print"/>
          <a:stretch>
            <a:fillRect/>
          </a:stretch>
        </p:blipFill>
        <p:spPr>
          <a:xfrm>
            <a:off x="6740060" y="4086383"/>
            <a:ext cx="344612" cy="326683"/>
          </a:xfrm>
          <a:prstGeom prst="rect">
            <a:avLst/>
          </a:prstGeom>
        </p:spPr>
      </p:pic>
      <p:pic>
        <p:nvPicPr>
          <p:cNvPr id="37" name="object 7">
            <a:extLst>
              <a:ext uri="{FF2B5EF4-FFF2-40B4-BE49-F238E27FC236}">
                <a16:creationId xmlns:a16="http://schemas.microsoft.com/office/drawing/2014/main" id="{CFFCFD29-46E0-FFF0-DB58-A6705C4C885E}"/>
              </a:ext>
            </a:extLst>
          </p:cNvPr>
          <p:cNvPicPr/>
          <p:nvPr/>
        </p:nvPicPr>
        <p:blipFill>
          <a:blip r:embed="rId33" cstate="print"/>
          <a:stretch>
            <a:fillRect/>
          </a:stretch>
        </p:blipFill>
        <p:spPr>
          <a:xfrm>
            <a:off x="2482957" y="1466297"/>
            <a:ext cx="205968" cy="205934"/>
          </a:xfrm>
          <a:prstGeom prst="rect">
            <a:avLst/>
          </a:prstGeom>
        </p:spPr>
      </p:pic>
      <p:pic>
        <p:nvPicPr>
          <p:cNvPr id="38" name="object 9">
            <a:extLst>
              <a:ext uri="{FF2B5EF4-FFF2-40B4-BE49-F238E27FC236}">
                <a16:creationId xmlns:a16="http://schemas.microsoft.com/office/drawing/2014/main" id="{E8F6352E-DFE0-4D99-2F17-FA26D8EB3A03}"/>
              </a:ext>
            </a:extLst>
          </p:cNvPr>
          <p:cNvPicPr/>
          <p:nvPr/>
        </p:nvPicPr>
        <p:blipFill>
          <a:blip r:embed="rId34" cstate="print"/>
          <a:stretch>
            <a:fillRect/>
          </a:stretch>
        </p:blipFill>
        <p:spPr>
          <a:xfrm>
            <a:off x="2927028" y="2253999"/>
            <a:ext cx="46583" cy="11023"/>
          </a:xfrm>
          <a:prstGeom prst="rect">
            <a:avLst/>
          </a:prstGeom>
        </p:spPr>
      </p:pic>
      <p:pic>
        <p:nvPicPr>
          <p:cNvPr id="39" name="object 11">
            <a:extLst>
              <a:ext uri="{FF2B5EF4-FFF2-40B4-BE49-F238E27FC236}">
                <a16:creationId xmlns:a16="http://schemas.microsoft.com/office/drawing/2014/main" id="{CA001B79-0DB3-BC30-EB35-583C45F87974}"/>
              </a:ext>
            </a:extLst>
          </p:cNvPr>
          <p:cNvPicPr/>
          <p:nvPr/>
        </p:nvPicPr>
        <p:blipFill>
          <a:blip r:embed="rId34" cstate="print"/>
          <a:stretch>
            <a:fillRect/>
          </a:stretch>
        </p:blipFill>
        <p:spPr>
          <a:xfrm>
            <a:off x="3976365" y="2253999"/>
            <a:ext cx="46583" cy="11023"/>
          </a:xfrm>
          <a:prstGeom prst="rect">
            <a:avLst/>
          </a:prstGeom>
        </p:spPr>
      </p:pic>
      <p:pic>
        <p:nvPicPr>
          <p:cNvPr id="40" name="object 12">
            <a:extLst>
              <a:ext uri="{FF2B5EF4-FFF2-40B4-BE49-F238E27FC236}">
                <a16:creationId xmlns:a16="http://schemas.microsoft.com/office/drawing/2014/main" id="{A55FD95F-F47F-9D5C-C385-20216A17A6E9}"/>
              </a:ext>
            </a:extLst>
          </p:cNvPr>
          <p:cNvPicPr/>
          <p:nvPr/>
        </p:nvPicPr>
        <p:blipFill>
          <a:blip r:embed="rId35" cstate="print"/>
          <a:stretch>
            <a:fillRect/>
          </a:stretch>
        </p:blipFill>
        <p:spPr>
          <a:xfrm>
            <a:off x="3225510" y="1320345"/>
            <a:ext cx="499872" cy="502920"/>
          </a:xfrm>
          <a:prstGeom prst="rect">
            <a:avLst/>
          </a:prstGeom>
        </p:spPr>
      </p:pic>
      <p:pic>
        <p:nvPicPr>
          <p:cNvPr id="41" name="object 15">
            <a:extLst>
              <a:ext uri="{FF2B5EF4-FFF2-40B4-BE49-F238E27FC236}">
                <a16:creationId xmlns:a16="http://schemas.microsoft.com/office/drawing/2014/main" id="{CFC196CD-D10F-4265-5C12-2CDDE9203B08}"/>
              </a:ext>
            </a:extLst>
          </p:cNvPr>
          <p:cNvPicPr/>
          <p:nvPr/>
        </p:nvPicPr>
        <p:blipFill>
          <a:blip r:embed="rId36" cstate="print"/>
          <a:stretch>
            <a:fillRect/>
          </a:stretch>
        </p:blipFill>
        <p:spPr>
          <a:xfrm>
            <a:off x="1222847" y="1350825"/>
            <a:ext cx="451104" cy="448055"/>
          </a:xfrm>
          <a:prstGeom prst="rect">
            <a:avLst/>
          </a:prstGeom>
        </p:spPr>
      </p:pic>
      <p:pic>
        <p:nvPicPr>
          <p:cNvPr id="42" name="object 17">
            <a:extLst>
              <a:ext uri="{FF2B5EF4-FFF2-40B4-BE49-F238E27FC236}">
                <a16:creationId xmlns:a16="http://schemas.microsoft.com/office/drawing/2014/main" id="{A347560F-398A-42F9-CFE8-9508FABC7235}"/>
              </a:ext>
            </a:extLst>
          </p:cNvPr>
          <p:cNvPicPr/>
          <p:nvPr/>
        </p:nvPicPr>
        <p:blipFill>
          <a:blip r:embed="rId37" cstate="print"/>
          <a:stretch>
            <a:fillRect/>
          </a:stretch>
        </p:blipFill>
        <p:spPr>
          <a:xfrm>
            <a:off x="4479395" y="1466297"/>
            <a:ext cx="205967" cy="205934"/>
          </a:xfrm>
          <a:prstGeom prst="rect">
            <a:avLst/>
          </a:prstGeom>
        </p:spPr>
      </p:pic>
      <p:pic>
        <p:nvPicPr>
          <p:cNvPr id="43" name="object 20">
            <a:extLst>
              <a:ext uri="{FF2B5EF4-FFF2-40B4-BE49-F238E27FC236}">
                <a16:creationId xmlns:a16="http://schemas.microsoft.com/office/drawing/2014/main" id="{FFE489C0-5166-168A-6DF2-5311B45A0CE1}"/>
              </a:ext>
            </a:extLst>
          </p:cNvPr>
          <p:cNvPicPr/>
          <p:nvPr/>
        </p:nvPicPr>
        <p:blipFill>
          <a:blip r:embed="rId33" cstate="print"/>
          <a:stretch>
            <a:fillRect/>
          </a:stretch>
        </p:blipFill>
        <p:spPr>
          <a:xfrm>
            <a:off x="6162704" y="1466297"/>
            <a:ext cx="205968" cy="205934"/>
          </a:xfrm>
          <a:prstGeom prst="rect">
            <a:avLst/>
          </a:prstGeom>
        </p:spPr>
      </p:pic>
      <p:pic>
        <p:nvPicPr>
          <p:cNvPr id="44" name="object 22">
            <a:extLst>
              <a:ext uri="{FF2B5EF4-FFF2-40B4-BE49-F238E27FC236}">
                <a16:creationId xmlns:a16="http://schemas.microsoft.com/office/drawing/2014/main" id="{9AAECAB3-42C2-ED9F-FF28-9565A3571D55}"/>
              </a:ext>
            </a:extLst>
          </p:cNvPr>
          <p:cNvPicPr/>
          <p:nvPr/>
        </p:nvPicPr>
        <p:blipFill>
          <a:blip r:embed="rId38" cstate="print"/>
          <a:stretch>
            <a:fillRect/>
          </a:stretch>
        </p:blipFill>
        <p:spPr>
          <a:xfrm>
            <a:off x="5178919" y="1970734"/>
            <a:ext cx="700633" cy="125349"/>
          </a:xfrm>
          <a:prstGeom prst="rect">
            <a:avLst/>
          </a:prstGeom>
          <a:noFill/>
        </p:spPr>
      </p:pic>
      <p:sp>
        <p:nvSpPr>
          <p:cNvPr id="45" name="object 23">
            <a:extLst>
              <a:ext uri="{FF2B5EF4-FFF2-40B4-BE49-F238E27FC236}">
                <a16:creationId xmlns:a16="http://schemas.microsoft.com/office/drawing/2014/main" id="{C9F55917-0E3D-2395-D606-D45E644B7425}"/>
              </a:ext>
            </a:extLst>
          </p:cNvPr>
          <p:cNvSpPr/>
          <p:nvPr/>
        </p:nvSpPr>
        <p:spPr>
          <a:xfrm>
            <a:off x="5217060" y="1322774"/>
            <a:ext cx="455295" cy="454659"/>
          </a:xfrm>
          <a:custGeom>
            <a:avLst/>
            <a:gdLst/>
            <a:ahLst/>
            <a:cxnLst/>
            <a:rect l="l" t="t" r="r" b="b"/>
            <a:pathLst>
              <a:path w="455295" h="454660">
                <a:moveTo>
                  <a:pt x="223951" y="352576"/>
                </a:moveTo>
                <a:lnTo>
                  <a:pt x="174275" y="352576"/>
                </a:lnTo>
                <a:lnTo>
                  <a:pt x="270918" y="449219"/>
                </a:lnTo>
                <a:lnTo>
                  <a:pt x="276727" y="453075"/>
                </a:lnTo>
                <a:lnTo>
                  <a:pt x="283333" y="454360"/>
                </a:lnTo>
                <a:lnTo>
                  <a:pt x="289940" y="453075"/>
                </a:lnTo>
                <a:lnTo>
                  <a:pt x="295748" y="449219"/>
                </a:lnTo>
                <a:lnTo>
                  <a:pt x="299359" y="443983"/>
                </a:lnTo>
                <a:lnTo>
                  <a:pt x="300846" y="438028"/>
                </a:lnTo>
                <a:lnTo>
                  <a:pt x="300335" y="433155"/>
                </a:lnTo>
                <a:lnTo>
                  <a:pt x="300209" y="431953"/>
                </a:lnTo>
                <a:lnTo>
                  <a:pt x="297447" y="426358"/>
                </a:lnTo>
                <a:lnTo>
                  <a:pt x="295748" y="424389"/>
                </a:lnTo>
                <a:lnTo>
                  <a:pt x="223951" y="352576"/>
                </a:lnTo>
                <a:close/>
              </a:path>
              <a:path w="455295" h="454660">
                <a:moveTo>
                  <a:pt x="365170" y="47470"/>
                </a:moveTo>
                <a:lnTo>
                  <a:pt x="298489" y="47470"/>
                </a:lnTo>
                <a:lnTo>
                  <a:pt x="299008" y="47668"/>
                </a:lnTo>
                <a:lnTo>
                  <a:pt x="332080" y="64703"/>
                </a:lnTo>
                <a:lnTo>
                  <a:pt x="361053" y="87550"/>
                </a:lnTo>
                <a:lnTo>
                  <a:pt x="385161" y="115444"/>
                </a:lnTo>
                <a:lnTo>
                  <a:pt x="403637" y="147617"/>
                </a:lnTo>
                <a:lnTo>
                  <a:pt x="186235" y="147617"/>
                </a:lnTo>
                <a:lnTo>
                  <a:pt x="191638" y="151402"/>
                </a:lnTo>
                <a:lnTo>
                  <a:pt x="221434" y="181678"/>
                </a:lnTo>
                <a:lnTo>
                  <a:pt x="415319" y="181678"/>
                </a:lnTo>
                <a:lnTo>
                  <a:pt x="420702" y="227089"/>
                </a:lnTo>
                <a:lnTo>
                  <a:pt x="419903" y="244695"/>
                </a:lnTo>
                <a:lnTo>
                  <a:pt x="408336" y="295224"/>
                </a:lnTo>
                <a:lnTo>
                  <a:pt x="241665" y="295224"/>
                </a:lnTo>
                <a:lnTo>
                  <a:pt x="239905" y="301696"/>
                </a:lnTo>
                <a:lnTo>
                  <a:pt x="237641" y="308080"/>
                </a:lnTo>
                <a:lnTo>
                  <a:pt x="234881" y="314307"/>
                </a:lnTo>
                <a:lnTo>
                  <a:pt x="231954" y="320475"/>
                </a:lnTo>
                <a:lnTo>
                  <a:pt x="229168" y="325685"/>
                </a:lnTo>
                <a:lnTo>
                  <a:pt x="232800" y="329279"/>
                </a:lnTo>
                <a:lnTo>
                  <a:pt x="391463" y="329279"/>
                </a:lnTo>
                <a:lnTo>
                  <a:pt x="374637" y="352244"/>
                </a:lnTo>
                <a:lnTo>
                  <a:pt x="354660" y="372472"/>
                </a:lnTo>
                <a:lnTo>
                  <a:pt x="331897" y="389592"/>
                </a:lnTo>
                <a:lnTo>
                  <a:pt x="306699" y="403254"/>
                </a:lnTo>
                <a:lnTo>
                  <a:pt x="311805" y="408336"/>
                </a:lnTo>
                <a:lnTo>
                  <a:pt x="314632" y="411521"/>
                </a:lnTo>
                <a:lnTo>
                  <a:pt x="319638" y="418224"/>
                </a:lnTo>
                <a:lnTo>
                  <a:pt x="322465" y="425695"/>
                </a:lnTo>
                <a:lnTo>
                  <a:pt x="323097" y="431953"/>
                </a:lnTo>
                <a:lnTo>
                  <a:pt x="323218" y="433155"/>
                </a:lnTo>
                <a:lnTo>
                  <a:pt x="366725" y="406641"/>
                </a:lnTo>
                <a:lnTo>
                  <a:pt x="403077" y="371334"/>
                </a:lnTo>
                <a:lnTo>
                  <a:pt x="430829" y="328677"/>
                </a:lnTo>
                <a:lnTo>
                  <a:pt x="448538" y="280115"/>
                </a:lnTo>
                <a:lnTo>
                  <a:pt x="454762" y="227089"/>
                </a:lnTo>
                <a:lnTo>
                  <a:pt x="450321" y="183028"/>
                </a:lnTo>
                <a:lnTo>
                  <a:pt x="450252" y="182347"/>
                </a:lnTo>
                <a:lnTo>
                  <a:pt x="450149" y="181322"/>
                </a:lnTo>
                <a:lnTo>
                  <a:pt x="436917" y="138695"/>
                </a:lnTo>
                <a:lnTo>
                  <a:pt x="415979" y="100121"/>
                </a:lnTo>
                <a:lnTo>
                  <a:pt x="388250" y="66512"/>
                </a:lnTo>
                <a:lnTo>
                  <a:pt x="365170" y="47470"/>
                </a:lnTo>
                <a:close/>
              </a:path>
              <a:path w="455295" h="454660">
                <a:moveTo>
                  <a:pt x="329660" y="329279"/>
                </a:moveTo>
                <a:lnTo>
                  <a:pt x="294396" y="329279"/>
                </a:lnTo>
                <a:lnTo>
                  <a:pt x="290768" y="341656"/>
                </a:lnTo>
                <a:lnTo>
                  <a:pt x="286768" y="353331"/>
                </a:lnTo>
                <a:lnTo>
                  <a:pt x="282433" y="364234"/>
                </a:lnTo>
                <a:lnTo>
                  <a:pt x="277790" y="374315"/>
                </a:lnTo>
                <a:lnTo>
                  <a:pt x="302892" y="399467"/>
                </a:lnTo>
                <a:lnTo>
                  <a:pt x="310870" y="384056"/>
                </a:lnTo>
                <a:lnTo>
                  <a:pt x="318020" y="367135"/>
                </a:lnTo>
                <a:lnTo>
                  <a:pt x="324298" y="348833"/>
                </a:lnTo>
                <a:lnTo>
                  <a:pt x="329660" y="329279"/>
                </a:lnTo>
                <a:close/>
              </a:path>
              <a:path w="455295" h="454660">
                <a:moveTo>
                  <a:pt x="111841" y="147916"/>
                </a:moveTo>
                <a:lnTo>
                  <a:pt x="69712" y="156134"/>
                </a:lnTo>
                <a:lnTo>
                  <a:pt x="32758" y="180672"/>
                </a:lnTo>
                <a:lnTo>
                  <a:pt x="8189" y="217671"/>
                </a:lnTo>
                <a:lnTo>
                  <a:pt x="0" y="259757"/>
                </a:lnTo>
                <a:lnTo>
                  <a:pt x="8160" y="301696"/>
                </a:lnTo>
                <a:lnTo>
                  <a:pt x="8189" y="301843"/>
                </a:lnTo>
                <a:lnTo>
                  <a:pt x="32758" y="338841"/>
                </a:lnTo>
                <a:lnTo>
                  <a:pt x="64987" y="361344"/>
                </a:lnTo>
                <a:lnTo>
                  <a:pt x="101636" y="371135"/>
                </a:lnTo>
                <a:lnTo>
                  <a:pt x="139225" y="368212"/>
                </a:lnTo>
                <a:lnTo>
                  <a:pt x="174275" y="352576"/>
                </a:lnTo>
                <a:lnTo>
                  <a:pt x="223951" y="352576"/>
                </a:lnTo>
                <a:lnTo>
                  <a:pt x="207863" y="336484"/>
                </a:lnTo>
                <a:lnTo>
                  <a:pt x="111843" y="336484"/>
                </a:lnTo>
                <a:lnTo>
                  <a:pt x="82970" y="330866"/>
                </a:lnTo>
                <a:lnTo>
                  <a:pt x="57588" y="314011"/>
                </a:lnTo>
                <a:lnTo>
                  <a:pt x="40731" y="288629"/>
                </a:lnTo>
                <a:lnTo>
                  <a:pt x="35113" y="259757"/>
                </a:lnTo>
                <a:lnTo>
                  <a:pt x="40731" y="230882"/>
                </a:lnTo>
                <a:lnTo>
                  <a:pt x="57588" y="205499"/>
                </a:lnTo>
                <a:lnTo>
                  <a:pt x="82970" y="188646"/>
                </a:lnTo>
                <a:lnTo>
                  <a:pt x="111843" y="183028"/>
                </a:lnTo>
                <a:lnTo>
                  <a:pt x="192538" y="183028"/>
                </a:lnTo>
                <a:lnTo>
                  <a:pt x="190924" y="180672"/>
                </a:lnTo>
                <a:lnTo>
                  <a:pt x="153970" y="156134"/>
                </a:lnTo>
                <a:lnTo>
                  <a:pt x="111841" y="147916"/>
                </a:lnTo>
                <a:close/>
              </a:path>
              <a:path w="455295" h="454660">
                <a:moveTo>
                  <a:pt x="192538" y="183028"/>
                </a:moveTo>
                <a:lnTo>
                  <a:pt x="111843" y="183028"/>
                </a:lnTo>
                <a:lnTo>
                  <a:pt x="140715" y="188646"/>
                </a:lnTo>
                <a:lnTo>
                  <a:pt x="166096" y="205499"/>
                </a:lnTo>
                <a:lnTo>
                  <a:pt x="182951" y="230882"/>
                </a:lnTo>
                <a:lnTo>
                  <a:pt x="188569" y="259757"/>
                </a:lnTo>
                <a:lnTo>
                  <a:pt x="182951" y="288629"/>
                </a:lnTo>
                <a:lnTo>
                  <a:pt x="166096" y="314011"/>
                </a:lnTo>
                <a:lnTo>
                  <a:pt x="140715" y="330866"/>
                </a:lnTo>
                <a:lnTo>
                  <a:pt x="111843" y="336484"/>
                </a:lnTo>
                <a:lnTo>
                  <a:pt x="207863" y="336484"/>
                </a:lnTo>
                <a:lnTo>
                  <a:pt x="200058" y="328677"/>
                </a:lnTo>
                <a:lnTo>
                  <a:pt x="201519" y="325685"/>
                </a:lnTo>
                <a:lnTo>
                  <a:pt x="218756" y="292664"/>
                </a:lnTo>
                <a:lnTo>
                  <a:pt x="223500" y="253338"/>
                </a:lnTo>
                <a:lnTo>
                  <a:pt x="214223" y="214664"/>
                </a:lnTo>
                <a:lnTo>
                  <a:pt x="192538" y="183028"/>
                </a:lnTo>
                <a:close/>
              </a:path>
              <a:path w="455295" h="454660">
                <a:moveTo>
                  <a:pt x="339079" y="181678"/>
                </a:moveTo>
                <a:lnTo>
                  <a:pt x="304802" y="181678"/>
                </a:lnTo>
                <a:lnTo>
                  <a:pt x="305831" y="192790"/>
                </a:lnTo>
                <a:lnTo>
                  <a:pt x="306573" y="204073"/>
                </a:lnTo>
                <a:lnTo>
                  <a:pt x="306992" y="214664"/>
                </a:lnTo>
                <a:lnTo>
                  <a:pt x="307099" y="230882"/>
                </a:lnTo>
                <a:lnTo>
                  <a:pt x="306820" y="244695"/>
                </a:lnTo>
                <a:lnTo>
                  <a:pt x="305780" y="261954"/>
                </a:lnTo>
                <a:lnTo>
                  <a:pt x="304078" y="278815"/>
                </a:lnTo>
                <a:lnTo>
                  <a:pt x="301731" y="295224"/>
                </a:lnTo>
                <a:lnTo>
                  <a:pt x="336289" y="295224"/>
                </a:lnTo>
                <a:lnTo>
                  <a:pt x="338397" y="279036"/>
                </a:lnTo>
                <a:lnTo>
                  <a:pt x="339947" y="262248"/>
                </a:lnTo>
                <a:lnTo>
                  <a:pt x="340905" y="244911"/>
                </a:lnTo>
                <a:lnTo>
                  <a:pt x="341166" y="230882"/>
                </a:lnTo>
                <a:lnTo>
                  <a:pt x="341067" y="214664"/>
                </a:lnTo>
                <a:lnTo>
                  <a:pt x="340740" y="205499"/>
                </a:lnTo>
                <a:lnTo>
                  <a:pt x="340689" y="204073"/>
                </a:lnTo>
                <a:lnTo>
                  <a:pt x="340041" y="193230"/>
                </a:lnTo>
                <a:lnTo>
                  <a:pt x="339193" y="183028"/>
                </a:lnTo>
                <a:lnTo>
                  <a:pt x="339079" y="181678"/>
                </a:lnTo>
                <a:close/>
              </a:path>
              <a:path w="455295" h="454660">
                <a:moveTo>
                  <a:pt x="227675" y="0"/>
                </a:moveTo>
                <a:lnTo>
                  <a:pt x="175384" y="6049"/>
                </a:lnTo>
                <a:lnTo>
                  <a:pt x="127408" y="23276"/>
                </a:lnTo>
                <a:lnTo>
                  <a:pt x="85128" y="50301"/>
                </a:lnTo>
                <a:lnTo>
                  <a:pt x="49925" y="85741"/>
                </a:lnTo>
                <a:lnTo>
                  <a:pt x="23180" y="128215"/>
                </a:lnTo>
                <a:lnTo>
                  <a:pt x="6275" y="176343"/>
                </a:lnTo>
                <a:lnTo>
                  <a:pt x="9479" y="172274"/>
                </a:lnTo>
                <a:lnTo>
                  <a:pt x="12956" y="168362"/>
                </a:lnTo>
                <a:lnTo>
                  <a:pt x="46238" y="142247"/>
                </a:lnTo>
                <a:lnTo>
                  <a:pt x="57020" y="136845"/>
                </a:lnTo>
                <a:lnTo>
                  <a:pt x="75605" y="108191"/>
                </a:lnTo>
                <a:lnTo>
                  <a:pt x="98839" y="83341"/>
                </a:lnTo>
                <a:lnTo>
                  <a:pt x="126117" y="62899"/>
                </a:lnTo>
                <a:lnTo>
                  <a:pt x="156832" y="47470"/>
                </a:lnTo>
                <a:lnTo>
                  <a:pt x="201417" y="47470"/>
                </a:lnTo>
                <a:lnTo>
                  <a:pt x="207295" y="41223"/>
                </a:lnTo>
                <a:lnTo>
                  <a:pt x="227335" y="34178"/>
                </a:lnTo>
                <a:lnTo>
                  <a:pt x="346158" y="34178"/>
                </a:lnTo>
                <a:lnTo>
                  <a:pt x="316067" y="17845"/>
                </a:lnTo>
                <a:lnTo>
                  <a:pt x="273441" y="4613"/>
                </a:lnTo>
                <a:lnTo>
                  <a:pt x="227675" y="0"/>
                </a:lnTo>
                <a:close/>
              </a:path>
              <a:path w="455295" h="454660">
                <a:moveTo>
                  <a:pt x="346158" y="34178"/>
                </a:moveTo>
                <a:lnTo>
                  <a:pt x="230299" y="34178"/>
                </a:lnTo>
                <a:lnTo>
                  <a:pt x="251449" y="43821"/>
                </a:lnTo>
                <a:lnTo>
                  <a:pt x="270930" y="67374"/>
                </a:lnTo>
                <a:lnTo>
                  <a:pt x="287440" y="102687"/>
                </a:lnTo>
                <a:lnTo>
                  <a:pt x="299680" y="147617"/>
                </a:lnTo>
                <a:lnTo>
                  <a:pt x="334428" y="147617"/>
                </a:lnTo>
                <a:lnTo>
                  <a:pt x="328115" y="118785"/>
                </a:lnTo>
                <a:lnTo>
                  <a:pt x="319941" y="92254"/>
                </a:lnTo>
                <a:lnTo>
                  <a:pt x="310024" y="68364"/>
                </a:lnTo>
                <a:lnTo>
                  <a:pt x="298598" y="47668"/>
                </a:lnTo>
                <a:lnTo>
                  <a:pt x="298489" y="47470"/>
                </a:lnTo>
                <a:lnTo>
                  <a:pt x="365170" y="47470"/>
                </a:lnTo>
                <a:lnTo>
                  <a:pt x="354641" y="38782"/>
                </a:lnTo>
                <a:lnTo>
                  <a:pt x="346158" y="34178"/>
                </a:lnTo>
                <a:close/>
              </a:path>
              <a:path w="455295" h="454660">
                <a:moveTo>
                  <a:pt x="201417" y="47470"/>
                </a:moveTo>
                <a:lnTo>
                  <a:pt x="156832" y="47470"/>
                </a:lnTo>
                <a:lnTo>
                  <a:pt x="154407" y="51424"/>
                </a:lnTo>
                <a:lnTo>
                  <a:pt x="131174" y="104953"/>
                </a:lnTo>
                <a:lnTo>
                  <a:pt x="125454" y="125879"/>
                </a:lnTo>
                <a:lnTo>
                  <a:pt x="133918" y="127016"/>
                </a:lnTo>
                <a:lnTo>
                  <a:pt x="142301" y="128683"/>
                </a:lnTo>
                <a:lnTo>
                  <a:pt x="150580" y="130880"/>
                </a:lnTo>
                <a:lnTo>
                  <a:pt x="158730" y="133610"/>
                </a:lnTo>
                <a:lnTo>
                  <a:pt x="171680" y="92885"/>
                </a:lnTo>
                <a:lnTo>
                  <a:pt x="188250" y="61461"/>
                </a:lnTo>
                <a:lnTo>
                  <a:pt x="201417" y="47470"/>
                </a:lnTo>
                <a:close/>
              </a:path>
            </a:pathLst>
          </a:custGeom>
          <a:solidFill>
            <a:srgbClr val="212121"/>
          </a:solidFill>
        </p:spPr>
        <p:txBody>
          <a:bodyPr wrap="square" lIns="0" tIns="0" rIns="0" bIns="0" rtlCol="0"/>
          <a:lstStyle/>
          <a:p>
            <a:endParaRPr/>
          </a:p>
        </p:txBody>
      </p:sp>
      <p:pic>
        <p:nvPicPr>
          <p:cNvPr id="46" name="object 24">
            <a:extLst>
              <a:ext uri="{FF2B5EF4-FFF2-40B4-BE49-F238E27FC236}">
                <a16:creationId xmlns:a16="http://schemas.microsoft.com/office/drawing/2014/main" id="{2B2A3F4D-80D4-A845-D4D1-B92A50FBF8AC}"/>
              </a:ext>
            </a:extLst>
          </p:cNvPr>
          <p:cNvPicPr/>
          <p:nvPr/>
        </p:nvPicPr>
        <p:blipFill>
          <a:blip r:embed="rId39" cstate="print"/>
          <a:stretch>
            <a:fillRect/>
          </a:stretch>
        </p:blipFill>
        <p:spPr>
          <a:xfrm>
            <a:off x="6917792" y="1937975"/>
            <a:ext cx="1157693" cy="133883"/>
          </a:xfrm>
          <a:prstGeom prst="rect">
            <a:avLst/>
          </a:prstGeom>
        </p:spPr>
      </p:pic>
      <p:pic>
        <p:nvPicPr>
          <p:cNvPr id="47" name="object 25">
            <a:extLst>
              <a:ext uri="{FF2B5EF4-FFF2-40B4-BE49-F238E27FC236}">
                <a16:creationId xmlns:a16="http://schemas.microsoft.com/office/drawing/2014/main" id="{50960F5F-5977-3048-C20C-EFD065DB1C6A}"/>
              </a:ext>
            </a:extLst>
          </p:cNvPr>
          <p:cNvPicPr/>
          <p:nvPr/>
        </p:nvPicPr>
        <p:blipFill>
          <a:blip r:embed="rId40" cstate="print"/>
          <a:stretch>
            <a:fillRect/>
          </a:stretch>
        </p:blipFill>
        <p:spPr>
          <a:xfrm>
            <a:off x="7262177" y="2162231"/>
            <a:ext cx="449199" cy="158953"/>
          </a:xfrm>
          <a:prstGeom prst="rect">
            <a:avLst/>
          </a:prstGeom>
        </p:spPr>
      </p:pic>
      <p:pic>
        <p:nvPicPr>
          <p:cNvPr id="48" name="object 26">
            <a:extLst>
              <a:ext uri="{FF2B5EF4-FFF2-40B4-BE49-F238E27FC236}">
                <a16:creationId xmlns:a16="http://schemas.microsoft.com/office/drawing/2014/main" id="{1C2B4128-A31C-FBEB-661D-92BE2A6B2722}"/>
              </a:ext>
            </a:extLst>
          </p:cNvPr>
          <p:cNvPicPr/>
          <p:nvPr/>
        </p:nvPicPr>
        <p:blipFill>
          <a:blip r:embed="rId41" cstate="print"/>
          <a:stretch>
            <a:fillRect/>
          </a:stretch>
        </p:blipFill>
        <p:spPr>
          <a:xfrm>
            <a:off x="7237312" y="1299008"/>
            <a:ext cx="505968" cy="509015"/>
          </a:xfrm>
          <a:prstGeom prst="rect">
            <a:avLst/>
          </a:prstGeom>
        </p:spPr>
      </p:pic>
      <p:sp>
        <p:nvSpPr>
          <p:cNvPr id="49" name="TextBox 48">
            <a:extLst>
              <a:ext uri="{FF2B5EF4-FFF2-40B4-BE49-F238E27FC236}">
                <a16:creationId xmlns:a16="http://schemas.microsoft.com/office/drawing/2014/main" id="{225033A2-7529-E366-A649-614C86E40DFB}"/>
              </a:ext>
            </a:extLst>
          </p:cNvPr>
          <p:cNvSpPr txBox="1"/>
          <p:nvPr/>
        </p:nvSpPr>
        <p:spPr>
          <a:xfrm>
            <a:off x="924105" y="1882803"/>
            <a:ext cx="1670699" cy="523220"/>
          </a:xfrm>
          <a:prstGeom prst="rect">
            <a:avLst/>
          </a:prstGeom>
          <a:noFill/>
        </p:spPr>
        <p:txBody>
          <a:bodyPr wrap="square" rtlCol="0">
            <a:spAutoFit/>
          </a:bodyPr>
          <a:lstStyle/>
          <a:p>
            <a:r>
              <a:rPr lang="en-US" sz="1400" dirty="0"/>
              <a:t>Mod</a:t>
            </a:r>
            <a:r>
              <a:rPr lang="fr-CA" sz="1400" dirty="0"/>
              <a:t>è</a:t>
            </a:r>
            <a:r>
              <a:rPr lang="en-US" sz="1400" dirty="0"/>
              <a:t>le de language naturel </a:t>
            </a:r>
            <a:endParaRPr lang="fr-CA" sz="1400" dirty="0"/>
          </a:p>
        </p:txBody>
      </p:sp>
      <p:sp>
        <p:nvSpPr>
          <p:cNvPr id="50" name="TextBox 49">
            <a:extLst>
              <a:ext uri="{FF2B5EF4-FFF2-40B4-BE49-F238E27FC236}">
                <a16:creationId xmlns:a16="http://schemas.microsoft.com/office/drawing/2014/main" id="{ECD1FF45-770C-E1E7-C740-D891DA43D9EC}"/>
              </a:ext>
            </a:extLst>
          </p:cNvPr>
          <p:cNvSpPr txBox="1"/>
          <p:nvPr/>
        </p:nvSpPr>
        <p:spPr>
          <a:xfrm>
            <a:off x="2673868" y="1889320"/>
            <a:ext cx="1670699" cy="307777"/>
          </a:xfrm>
          <a:prstGeom prst="rect">
            <a:avLst/>
          </a:prstGeom>
          <a:noFill/>
        </p:spPr>
        <p:txBody>
          <a:bodyPr wrap="square" rtlCol="0">
            <a:spAutoFit/>
          </a:bodyPr>
          <a:lstStyle/>
          <a:p>
            <a:r>
              <a:rPr lang="en-US" sz="1400" dirty="0"/>
              <a:t>Microsoft Graph </a:t>
            </a:r>
            <a:endParaRPr lang="fr-CA" sz="1400" dirty="0"/>
          </a:p>
        </p:txBody>
      </p:sp>
      <p:sp>
        <p:nvSpPr>
          <p:cNvPr id="51" name="TextBox 50">
            <a:extLst>
              <a:ext uri="{FF2B5EF4-FFF2-40B4-BE49-F238E27FC236}">
                <a16:creationId xmlns:a16="http://schemas.microsoft.com/office/drawing/2014/main" id="{0AE6B7E0-6BBE-1E45-441C-9A81324F07BF}"/>
              </a:ext>
            </a:extLst>
          </p:cNvPr>
          <p:cNvSpPr txBox="1"/>
          <p:nvPr/>
        </p:nvSpPr>
        <p:spPr>
          <a:xfrm>
            <a:off x="5448550" y="2743899"/>
            <a:ext cx="2241300" cy="261610"/>
          </a:xfrm>
          <a:prstGeom prst="rect">
            <a:avLst/>
          </a:prstGeom>
          <a:noFill/>
        </p:spPr>
        <p:txBody>
          <a:bodyPr wrap="square" rtlCol="0">
            <a:spAutoFit/>
          </a:bodyPr>
          <a:lstStyle/>
          <a:p>
            <a:r>
              <a:rPr lang="en-US" sz="1100" dirty="0" err="1"/>
              <a:t>Expérience</a:t>
            </a:r>
            <a:r>
              <a:rPr lang="en-US" sz="1100" dirty="0"/>
              <a:t> inter-applications </a:t>
            </a:r>
            <a:endParaRPr lang="fr-CA" sz="1100" dirty="0"/>
          </a:p>
        </p:txBody>
      </p:sp>
      <p:sp>
        <p:nvSpPr>
          <p:cNvPr id="52" name="TextBox 51">
            <a:extLst>
              <a:ext uri="{FF2B5EF4-FFF2-40B4-BE49-F238E27FC236}">
                <a16:creationId xmlns:a16="http://schemas.microsoft.com/office/drawing/2014/main" id="{02C7BB24-9E16-DABE-50D7-27025FAE44EB}"/>
              </a:ext>
            </a:extLst>
          </p:cNvPr>
          <p:cNvSpPr txBox="1"/>
          <p:nvPr/>
        </p:nvSpPr>
        <p:spPr>
          <a:xfrm>
            <a:off x="1610740" y="2717512"/>
            <a:ext cx="2001202" cy="307777"/>
          </a:xfrm>
          <a:prstGeom prst="rect">
            <a:avLst/>
          </a:prstGeom>
          <a:noFill/>
        </p:spPr>
        <p:txBody>
          <a:bodyPr wrap="square" rtlCol="0">
            <a:spAutoFit/>
          </a:bodyPr>
          <a:lstStyle/>
          <a:p>
            <a:r>
              <a:rPr lang="en-US" sz="1400" dirty="0"/>
              <a:t>Dans les applications </a:t>
            </a:r>
            <a:endParaRPr lang="fr-CA" sz="1400" dirty="0"/>
          </a:p>
        </p:txBody>
      </p:sp>
      <p:sp>
        <p:nvSpPr>
          <p:cNvPr id="53" name="Rectangle 52">
            <a:extLst>
              <a:ext uri="{FF2B5EF4-FFF2-40B4-BE49-F238E27FC236}">
                <a16:creationId xmlns:a16="http://schemas.microsoft.com/office/drawing/2014/main" id="{FF9FC3DE-8109-5C9E-1FBF-678966175F82}"/>
              </a:ext>
            </a:extLst>
          </p:cNvPr>
          <p:cNvSpPr/>
          <p:nvPr/>
        </p:nvSpPr>
        <p:spPr>
          <a:xfrm>
            <a:off x="2693663" y="3782291"/>
            <a:ext cx="3592837" cy="20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TextBox 53">
            <a:extLst>
              <a:ext uri="{FF2B5EF4-FFF2-40B4-BE49-F238E27FC236}">
                <a16:creationId xmlns:a16="http://schemas.microsoft.com/office/drawing/2014/main" id="{98781429-D955-A5E6-6B3C-6FB3FC762F9B}"/>
              </a:ext>
            </a:extLst>
          </p:cNvPr>
          <p:cNvSpPr txBox="1"/>
          <p:nvPr/>
        </p:nvSpPr>
        <p:spPr>
          <a:xfrm>
            <a:off x="2659541" y="3748937"/>
            <a:ext cx="3726451" cy="307777"/>
          </a:xfrm>
          <a:prstGeom prst="rect">
            <a:avLst/>
          </a:prstGeom>
          <a:noFill/>
        </p:spPr>
        <p:txBody>
          <a:bodyPr wrap="square" rtlCol="0">
            <a:spAutoFit/>
          </a:bodyPr>
          <a:lstStyle/>
          <a:p>
            <a:r>
              <a:rPr lang="fr-CA" sz="1400" dirty="0"/>
              <a:t>Fondé sur l'approche globale de Microsoft</a:t>
            </a:r>
          </a:p>
        </p:txBody>
      </p:sp>
      <p:sp>
        <p:nvSpPr>
          <p:cNvPr id="55" name="Rectangle 54">
            <a:extLst>
              <a:ext uri="{FF2B5EF4-FFF2-40B4-BE49-F238E27FC236}">
                <a16:creationId xmlns:a16="http://schemas.microsoft.com/office/drawing/2014/main" id="{CF43224A-022D-BBA7-F71D-F7F7E14D3BA1}"/>
              </a:ext>
            </a:extLst>
          </p:cNvPr>
          <p:cNvSpPr/>
          <p:nvPr/>
        </p:nvSpPr>
        <p:spPr>
          <a:xfrm>
            <a:off x="1519490" y="4464639"/>
            <a:ext cx="880689" cy="20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p>
        </p:txBody>
      </p:sp>
      <p:sp>
        <p:nvSpPr>
          <p:cNvPr id="56" name="TextBox 55">
            <a:extLst>
              <a:ext uri="{FF2B5EF4-FFF2-40B4-BE49-F238E27FC236}">
                <a16:creationId xmlns:a16="http://schemas.microsoft.com/office/drawing/2014/main" id="{5FA59415-0215-BBD2-55A5-1CCD1E368464}"/>
              </a:ext>
            </a:extLst>
          </p:cNvPr>
          <p:cNvSpPr txBox="1"/>
          <p:nvPr/>
        </p:nvSpPr>
        <p:spPr>
          <a:xfrm>
            <a:off x="1485368" y="4431285"/>
            <a:ext cx="913441" cy="276999"/>
          </a:xfrm>
          <a:prstGeom prst="rect">
            <a:avLst/>
          </a:prstGeom>
          <a:noFill/>
        </p:spPr>
        <p:txBody>
          <a:bodyPr wrap="square" rtlCol="0">
            <a:spAutoFit/>
          </a:bodyPr>
          <a:lstStyle/>
          <a:p>
            <a:pPr algn="ctr"/>
            <a:r>
              <a:rPr lang="fr-CA" sz="1200" dirty="0"/>
              <a:t>Sécurité</a:t>
            </a:r>
          </a:p>
        </p:txBody>
      </p:sp>
      <p:pic>
        <p:nvPicPr>
          <p:cNvPr id="57" name="object 55">
            <a:extLst>
              <a:ext uri="{FF2B5EF4-FFF2-40B4-BE49-F238E27FC236}">
                <a16:creationId xmlns:a16="http://schemas.microsoft.com/office/drawing/2014/main" id="{4D4D5B2E-C35D-030C-AD0B-A8D632CFBC89}"/>
              </a:ext>
            </a:extLst>
          </p:cNvPr>
          <p:cNvPicPr/>
          <p:nvPr/>
        </p:nvPicPr>
        <p:blipFill>
          <a:blip r:embed="rId25" cstate="print"/>
          <a:stretch>
            <a:fillRect/>
          </a:stretch>
        </p:blipFill>
        <p:spPr>
          <a:xfrm>
            <a:off x="4681713" y="4483518"/>
            <a:ext cx="884495" cy="119547"/>
          </a:xfrm>
          <a:prstGeom prst="rect">
            <a:avLst/>
          </a:prstGeom>
        </p:spPr>
      </p:pic>
      <p:sp>
        <p:nvSpPr>
          <p:cNvPr id="58" name="Rectangle 57">
            <a:extLst>
              <a:ext uri="{FF2B5EF4-FFF2-40B4-BE49-F238E27FC236}">
                <a16:creationId xmlns:a16="http://schemas.microsoft.com/office/drawing/2014/main" id="{A9F0ECA4-2C03-A467-0D15-16DF3779DE1B}"/>
              </a:ext>
            </a:extLst>
          </p:cNvPr>
          <p:cNvSpPr/>
          <p:nvPr/>
        </p:nvSpPr>
        <p:spPr>
          <a:xfrm>
            <a:off x="4572000" y="4469735"/>
            <a:ext cx="1445609" cy="20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200"/>
          </a:p>
        </p:txBody>
      </p:sp>
      <p:sp>
        <p:nvSpPr>
          <p:cNvPr id="59" name="TextBox 58">
            <a:extLst>
              <a:ext uri="{FF2B5EF4-FFF2-40B4-BE49-F238E27FC236}">
                <a16:creationId xmlns:a16="http://schemas.microsoft.com/office/drawing/2014/main" id="{F36BDE6E-7A7A-1BDF-71D1-DE46B8128F04}"/>
              </a:ext>
            </a:extLst>
          </p:cNvPr>
          <p:cNvSpPr txBox="1"/>
          <p:nvPr/>
        </p:nvSpPr>
        <p:spPr>
          <a:xfrm>
            <a:off x="4537878" y="4436381"/>
            <a:ext cx="1499370" cy="276999"/>
          </a:xfrm>
          <a:prstGeom prst="rect">
            <a:avLst/>
          </a:prstGeom>
          <a:noFill/>
        </p:spPr>
        <p:txBody>
          <a:bodyPr wrap="square" rtlCol="0">
            <a:spAutoFit/>
          </a:bodyPr>
          <a:lstStyle/>
          <a:p>
            <a:pPr algn="ctr"/>
            <a:r>
              <a:rPr lang="fr-CA" sz="1200" dirty="0"/>
              <a:t>Confidentialité</a:t>
            </a:r>
          </a:p>
        </p:txBody>
      </p:sp>
      <p:sp>
        <p:nvSpPr>
          <p:cNvPr id="60" name="TextBox 59">
            <a:extLst>
              <a:ext uri="{FF2B5EF4-FFF2-40B4-BE49-F238E27FC236}">
                <a16:creationId xmlns:a16="http://schemas.microsoft.com/office/drawing/2014/main" id="{41EBD6A6-971E-2BFE-D5C5-9E13FAB7E8C3}"/>
              </a:ext>
            </a:extLst>
          </p:cNvPr>
          <p:cNvSpPr txBox="1"/>
          <p:nvPr/>
        </p:nvSpPr>
        <p:spPr>
          <a:xfrm>
            <a:off x="5739061" y="4414241"/>
            <a:ext cx="2317142" cy="276999"/>
          </a:xfrm>
          <a:prstGeom prst="rect">
            <a:avLst/>
          </a:prstGeom>
          <a:noFill/>
        </p:spPr>
        <p:txBody>
          <a:bodyPr wrap="square" rtlCol="0">
            <a:spAutoFit/>
          </a:bodyPr>
          <a:lstStyle/>
          <a:p>
            <a:pPr algn="ctr"/>
            <a:r>
              <a:rPr lang="fr-CA" sz="1200" dirty="0"/>
              <a:t>Responsable de l’IA</a:t>
            </a:r>
          </a:p>
        </p:txBody>
      </p:sp>
      <p:pic>
        <p:nvPicPr>
          <p:cNvPr id="61" name="object 27">
            <a:extLst>
              <a:ext uri="{FF2B5EF4-FFF2-40B4-BE49-F238E27FC236}">
                <a16:creationId xmlns:a16="http://schemas.microsoft.com/office/drawing/2014/main" id="{D82FF4E7-307D-2634-5C4E-BEBEF939F8B9}"/>
              </a:ext>
            </a:extLst>
          </p:cNvPr>
          <p:cNvPicPr/>
          <p:nvPr/>
        </p:nvPicPr>
        <p:blipFill>
          <a:blip r:embed="rId42" cstate="print"/>
          <a:stretch>
            <a:fillRect/>
          </a:stretch>
        </p:blipFill>
        <p:spPr>
          <a:xfrm>
            <a:off x="8219074" y="-21975"/>
            <a:ext cx="879881" cy="898273"/>
          </a:xfrm>
          <a:prstGeom prst="rect">
            <a:avLst/>
          </a:prstGeom>
        </p:spPr>
      </p:pic>
      <p:sp>
        <p:nvSpPr>
          <p:cNvPr id="2" name="Autre processus 2">
            <a:extLst>
              <a:ext uri="{FF2B5EF4-FFF2-40B4-BE49-F238E27FC236}">
                <a16:creationId xmlns:a16="http://schemas.microsoft.com/office/drawing/2014/main" id="{2BFD004B-24E5-2E24-EE35-00F216B10FB3}"/>
              </a:ext>
            </a:extLst>
          </p:cNvPr>
          <p:cNvSpPr/>
          <p:nvPr/>
        </p:nvSpPr>
        <p:spPr>
          <a:xfrm rot="20891490">
            <a:off x="96017" y="257291"/>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1</a:t>
            </a:r>
          </a:p>
        </p:txBody>
      </p:sp>
    </p:spTree>
    <p:custDataLst>
      <p:tags r:id="rId1"/>
    </p:custDataLst>
    <p:extLst>
      <p:ext uri="{BB962C8B-B14F-4D97-AF65-F5344CB8AC3E}">
        <p14:creationId xmlns:p14="http://schemas.microsoft.com/office/powerpoint/2010/main" val="2977446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4" cstate="print">
            <a:alphaModFix amt="95000"/>
            <a:extLst>
              <a:ext uri="{BEBA8EAE-BF5A-486C-A8C5-ECC9F3942E4B}">
                <a14:imgProps xmlns:a14="http://schemas.microsoft.com/office/drawing/2010/main">
                  <a14:imgLayer r:embed="rId5">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mc:AlternateContent xmlns:mc="http://schemas.openxmlformats.org/markup-compatibility/2006">
        <mc:Choice xmlns:am3d="http://schemas.microsoft.com/office/drawing/2017/model3d" Requires="am3d">
          <p:graphicFrame>
            <p:nvGraphicFramePr>
              <p:cNvPr id="9" name="Modèle 3D 8" descr="Point d’interrogation">
                <a:extLst>
                  <a:ext uri="{FF2B5EF4-FFF2-40B4-BE49-F238E27FC236}">
                    <a16:creationId xmlns:a16="http://schemas.microsoft.com/office/drawing/2014/main" id="{0BA9B069-0922-9D08-E807-9C6FB3650163}"/>
                  </a:ext>
                </a:extLst>
              </p:cNvPr>
              <p:cNvGraphicFramePr/>
              <p:nvPr>
                <p:extLst>
                  <p:ext uri="{D42A27DB-BD31-4B8C-83A1-F6EECF244321}">
                    <p14:modId xmlns:p14="http://schemas.microsoft.com/office/powerpoint/2010/main" val="1598227003"/>
                  </p:ext>
                </p:extLst>
              </p:nvPr>
            </p:nvGraphicFramePr>
            <p:xfrm>
              <a:off x="3476809" y="991305"/>
              <a:ext cx="2190381" cy="3160889"/>
            </p:xfrm>
            <a:graphic>
              <a:graphicData uri="http://schemas.microsoft.com/office/drawing/2017/model3d">
                <am3d:model3d r:embed="rId6">
                  <am3d:spPr>
                    <a:xfrm>
                      <a:off x="0" y="0"/>
                      <a:ext cx="2190381" cy="3160889"/>
                    </a:xfrm>
                    <a:prstGeom prst="rect">
                      <a:avLst/>
                    </a:prstGeom>
                  </am3d:spPr>
                  <am3d:camera>
                    <am3d:pos x="0" y="0" z="57573114"/>
                    <am3d:up dx="0" dy="36000000" dz="0"/>
                    <am3d:lookAt x="0" y="0" z="0"/>
                    <am3d:perspective fov="2700000"/>
                  </am3d:camera>
                  <am3d:trans>
                    <am3d:meterPerModelUnit n="2100190" d="1000000"/>
                    <am3d:preTrans dx="-1666793" dy="-16252393" dz="260941"/>
                    <am3d:scale>
                      <am3d:sx n="1000000" d="1000000"/>
                      <am3d:sy n="1000000" d="1000000"/>
                      <am3d:sz n="1000000" d="1000000"/>
                    </am3d:scale>
                    <am3d:rot/>
                    <am3d:postTrans dx="0" dy="0" dz="0"/>
                  </am3d:trans>
                  <am3d:raster rName="Office3DRenderer" rVer="16.0.8326">
                    <am3d:blip r:embed="rId7"/>
                  </am3d:raster>
                  <am3d:objViewport viewportSz="40125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èle 3D 8" descr="Point d’interrogation">
                <a:extLst>
                  <a:ext uri="{FF2B5EF4-FFF2-40B4-BE49-F238E27FC236}">
                    <a16:creationId xmlns:a16="http://schemas.microsoft.com/office/drawing/2014/main" id="{0BA9B069-0922-9D08-E807-9C6FB3650163}"/>
                  </a:ext>
                </a:extLst>
              </p:cNvPr>
              <p:cNvPicPr>
                <a:picLocks noGrp="1" noRot="1" noChangeAspect="1" noMove="1" noResize="1" noEditPoints="1" noAdjustHandles="1" noChangeArrowheads="1" noChangeShapeType="1" noCrop="1"/>
              </p:cNvPicPr>
              <p:nvPr/>
            </p:nvPicPr>
            <p:blipFill>
              <a:blip r:embed="rId7"/>
              <a:stretch>
                <a:fillRect/>
              </a:stretch>
            </p:blipFill>
            <p:spPr>
              <a:xfrm>
                <a:off x="3476809" y="991305"/>
                <a:ext cx="2190381" cy="3160889"/>
              </a:xfrm>
              <a:prstGeom prst="rect">
                <a:avLst/>
              </a:prstGeom>
            </p:spPr>
          </p:pic>
        </mc:Fallback>
      </mc:AlternateContent>
    </p:spTree>
    <p:custDataLst>
      <p:tags r:id="rId1"/>
    </p:custDataLst>
    <p:extLst>
      <p:ext uri="{BB962C8B-B14F-4D97-AF65-F5344CB8AC3E}">
        <p14:creationId xmlns:p14="http://schemas.microsoft.com/office/powerpoint/2010/main" val="2479242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99342-73CE-88D5-2E56-E276C915AFB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D7ECBF8-BA90-8C80-50B7-6A9836E608E2}"/>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61" name="object 27">
            <a:extLst>
              <a:ext uri="{FF2B5EF4-FFF2-40B4-BE49-F238E27FC236}">
                <a16:creationId xmlns:a16="http://schemas.microsoft.com/office/drawing/2014/main" id="{862E7DF5-975D-D5AD-68C1-079B5B2D8F78}"/>
              </a:ext>
            </a:extLst>
          </p:cNvPr>
          <p:cNvPicPr/>
          <p:nvPr/>
        </p:nvPicPr>
        <p:blipFill>
          <a:blip r:embed="rId5" cstate="print"/>
          <a:stretch>
            <a:fillRect/>
          </a:stretch>
        </p:blipFill>
        <p:spPr>
          <a:xfrm>
            <a:off x="8219074" y="-21975"/>
            <a:ext cx="879881" cy="898273"/>
          </a:xfrm>
          <a:prstGeom prst="rect">
            <a:avLst/>
          </a:prstGeom>
        </p:spPr>
      </p:pic>
      <p:sp>
        <p:nvSpPr>
          <p:cNvPr id="2" name="object 7">
            <a:extLst>
              <a:ext uri="{FF2B5EF4-FFF2-40B4-BE49-F238E27FC236}">
                <a16:creationId xmlns:a16="http://schemas.microsoft.com/office/drawing/2014/main" id="{DFF9F771-DBE3-943D-DD11-172947A972FB}"/>
              </a:ext>
            </a:extLst>
          </p:cNvPr>
          <p:cNvSpPr txBox="1">
            <a:spLocks/>
          </p:cNvSpPr>
          <p:nvPr/>
        </p:nvSpPr>
        <p:spPr>
          <a:xfrm>
            <a:off x="1557520" y="111066"/>
            <a:ext cx="6388516" cy="443711"/>
          </a:xfrm>
          <a:prstGeom prst="rect">
            <a:avLst/>
          </a:prstGeom>
        </p:spPr>
        <p:txBody>
          <a:bodyPr vert="horz" wrap="square" lIns="0" tIns="12700" rIns="0" bIns="0" rtlCol="0" anchor="b">
            <a:spAutoFit/>
          </a:bodyPr>
          <a:lstStyle>
            <a:defPPr>
              <a:defRPr lang="fr-FR"/>
            </a:defPPr>
            <a:lvl1pPr marL="12700" defTabSz="685800">
              <a:lnSpc>
                <a:spcPct val="100000"/>
              </a:lnSpc>
              <a:spcBef>
                <a:spcPts val="100"/>
              </a:spcBef>
              <a:buNone/>
              <a:defRPr sz="2800" b="1">
                <a:ln w="12700">
                  <a:noFill/>
                  <a:prstDash val="solid"/>
                </a:ln>
                <a:latin typeface="+mj-lt"/>
              </a:defRPr>
            </a:lvl1pPr>
          </a:lstStyle>
          <a:p>
            <a:r>
              <a:rPr lang="fr-CA" dirty="0"/>
              <a:t>Rappel sur l’Intelligence Artificielle</a:t>
            </a:r>
          </a:p>
        </p:txBody>
      </p:sp>
      <p:pic>
        <p:nvPicPr>
          <p:cNvPr id="3" name="object 9">
            <a:extLst>
              <a:ext uri="{FF2B5EF4-FFF2-40B4-BE49-F238E27FC236}">
                <a16:creationId xmlns:a16="http://schemas.microsoft.com/office/drawing/2014/main" id="{E19CBB23-B658-474B-9D3F-562397A8363D}"/>
              </a:ext>
            </a:extLst>
          </p:cNvPr>
          <p:cNvPicPr/>
          <p:nvPr/>
        </p:nvPicPr>
        <p:blipFill>
          <a:blip r:embed="rId6" cstate="print"/>
          <a:stretch>
            <a:fillRect/>
          </a:stretch>
        </p:blipFill>
        <p:spPr>
          <a:xfrm>
            <a:off x="2032254" y="3838194"/>
            <a:ext cx="386334" cy="468629"/>
          </a:xfrm>
          <a:prstGeom prst="rect">
            <a:avLst/>
          </a:prstGeom>
        </p:spPr>
      </p:pic>
      <p:pic>
        <p:nvPicPr>
          <p:cNvPr id="62" name="object 11">
            <a:extLst>
              <a:ext uri="{FF2B5EF4-FFF2-40B4-BE49-F238E27FC236}">
                <a16:creationId xmlns:a16="http://schemas.microsoft.com/office/drawing/2014/main" id="{364A0051-1AE5-2020-DD30-FC6B9A9E2BD1}"/>
              </a:ext>
            </a:extLst>
          </p:cNvPr>
          <p:cNvPicPr/>
          <p:nvPr/>
        </p:nvPicPr>
        <p:blipFill>
          <a:blip r:embed="rId7" cstate="print"/>
          <a:stretch>
            <a:fillRect/>
          </a:stretch>
        </p:blipFill>
        <p:spPr>
          <a:xfrm>
            <a:off x="3131820" y="3879341"/>
            <a:ext cx="452627" cy="386334"/>
          </a:xfrm>
          <a:prstGeom prst="rect">
            <a:avLst/>
          </a:prstGeom>
        </p:spPr>
      </p:pic>
      <p:pic>
        <p:nvPicPr>
          <p:cNvPr id="64" name="object 13">
            <a:extLst>
              <a:ext uri="{FF2B5EF4-FFF2-40B4-BE49-F238E27FC236}">
                <a16:creationId xmlns:a16="http://schemas.microsoft.com/office/drawing/2014/main" id="{C7C57F67-17AA-89BC-3999-A50FBA7E6ED6}"/>
              </a:ext>
            </a:extLst>
          </p:cNvPr>
          <p:cNvPicPr/>
          <p:nvPr/>
        </p:nvPicPr>
        <p:blipFill>
          <a:blip r:embed="rId8" cstate="print"/>
          <a:stretch>
            <a:fillRect/>
          </a:stretch>
        </p:blipFill>
        <p:spPr>
          <a:xfrm>
            <a:off x="4334256" y="3911346"/>
            <a:ext cx="470916" cy="322325"/>
          </a:xfrm>
          <a:prstGeom prst="rect">
            <a:avLst/>
          </a:prstGeom>
        </p:spPr>
      </p:pic>
      <p:pic>
        <p:nvPicPr>
          <p:cNvPr id="66" name="object 15">
            <a:extLst>
              <a:ext uri="{FF2B5EF4-FFF2-40B4-BE49-F238E27FC236}">
                <a16:creationId xmlns:a16="http://schemas.microsoft.com/office/drawing/2014/main" id="{33CA7317-C8B6-315E-7B74-96DFDAAF02FC}"/>
              </a:ext>
            </a:extLst>
          </p:cNvPr>
          <p:cNvPicPr/>
          <p:nvPr/>
        </p:nvPicPr>
        <p:blipFill>
          <a:blip r:embed="rId9" cstate="print"/>
          <a:stretch>
            <a:fillRect/>
          </a:stretch>
        </p:blipFill>
        <p:spPr>
          <a:xfrm>
            <a:off x="5509260" y="3856482"/>
            <a:ext cx="390905" cy="432053"/>
          </a:xfrm>
          <a:prstGeom prst="rect">
            <a:avLst/>
          </a:prstGeom>
        </p:spPr>
      </p:pic>
      <p:pic>
        <p:nvPicPr>
          <p:cNvPr id="68" name="object 17">
            <a:extLst>
              <a:ext uri="{FF2B5EF4-FFF2-40B4-BE49-F238E27FC236}">
                <a16:creationId xmlns:a16="http://schemas.microsoft.com/office/drawing/2014/main" id="{8C6FAA36-5760-0D4F-060C-3FCD22262706}"/>
              </a:ext>
            </a:extLst>
          </p:cNvPr>
          <p:cNvPicPr/>
          <p:nvPr/>
        </p:nvPicPr>
        <p:blipFill>
          <a:blip r:embed="rId10" cstate="print"/>
          <a:stretch>
            <a:fillRect/>
          </a:stretch>
        </p:blipFill>
        <p:spPr>
          <a:xfrm>
            <a:off x="6524244" y="3888485"/>
            <a:ext cx="416051" cy="368046"/>
          </a:xfrm>
          <a:prstGeom prst="rect">
            <a:avLst/>
          </a:prstGeom>
        </p:spPr>
      </p:pic>
      <p:pic>
        <p:nvPicPr>
          <p:cNvPr id="71" name="object 20">
            <a:extLst>
              <a:ext uri="{FF2B5EF4-FFF2-40B4-BE49-F238E27FC236}">
                <a16:creationId xmlns:a16="http://schemas.microsoft.com/office/drawing/2014/main" id="{02C5A4A3-C5B0-9D7B-8029-313FDBE7619A}"/>
              </a:ext>
            </a:extLst>
          </p:cNvPr>
          <p:cNvPicPr/>
          <p:nvPr/>
        </p:nvPicPr>
        <p:blipFill>
          <a:blip r:embed="rId11" cstate="print"/>
          <a:stretch>
            <a:fillRect/>
          </a:stretch>
        </p:blipFill>
        <p:spPr>
          <a:xfrm>
            <a:off x="627963" y="1722120"/>
            <a:ext cx="1097968" cy="1043054"/>
          </a:xfrm>
          <a:prstGeom prst="rect">
            <a:avLst/>
          </a:prstGeom>
        </p:spPr>
      </p:pic>
      <p:sp>
        <p:nvSpPr>
          <p:cNvPr id="72" name="object 21">
            <a:extLst>
              <a:ext uri="{FF2B5EF4-FFF2-40B4-BE49-F238E27FC236}">
                <a16:creationId xmlns:a16="http://schemas.microsoft.com/office/drawing/2014/main" id="{25EF7C8A-F6E5-CF83-6FA9-26E89523B6BB}"/>
              </a:ext>
            </a:extLst>
          </p:cNvPr>
          <p:cNvSpPr txBox="1">
            <a:spLocks/>
          </p:cNvSpPr>
          <p:nvPr/>
        </p:nvSpPr>
        <p:spPr>
          <a:xfrm>
            <a:off x="493436" y="698659"/>
            <a:ext cx="8022602" cy="2034275"/>
          </a:xfrm>
          <a:prstGeom prst="rect">
            <a:avLst/>
          </a:prstGeom>
        </p:spPr>
        <p:txBody>
          <a:bodyPr vert="horz" wrap="square" lIns="0" tIns="9525" rIns="0" bIns="0" rtlCol="0">
            <a:spAutoFit/>
          </a:bodyPr>
          <a:lstStyle>
            <a:lvl1pPr marL="0" indent="0" algn="l" defTabSz="685800" rtl="0" eaLnBrk="1" latinLnBrk="0" hangingPunct="1">
              <a:lnSpc>
                <a:spcPct val="90000"/>
              </a:lnSpc>
              <a:spcBef>
                <a:spcPts val="0"/>
              </a:spcBef>
              <a:buFont typeface="Arial" panose="020B0604020202020204" pitchFamily="34" charset="0"/>
              <a:buNone/>
              <a:defRPr sz="1800" kern="1200">
                <a:solidFill>
                  <a:schemeClr val="tx1">
                    <a:tint val="75000"/>
                  </a:schemeClr>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marL="9525" marR="3810">
              <a:spcBef>
                <a:spcPts val="75"/>
              </a:spcBef>
            </a:pPr>
            <a:r>
              <a:rPr lang="fr-CA" dirty="0">
                <a:solidFill>
                  <a:schemeClr val="tx1"/>
                </a:solidFill>
              </a:rPr>
              <a:t>Copilot pour Microsoft 365 est votre assistant numérique IA, intégré à vos expériences de productivité et de collaboration que vous utilisez tous les jours !</a:t>
            </a:r>
            <a:endParaRPr lang="fr-CA" sz="1350" dirty="0">
              <a:solidFill>
                <a:schemeClr val="tx1"/>
              </a:solidFill>
            </a:endParaRPr>
          </a:p>
          <a:p>
            <a:pPr marL="9525" marR="3810">
              <a:spcBef>
                <a:spcPts val="75"/>
              </a:spcBef>
            </a:pPr>
            <a:endParaRPr lang="en-US" sz="1350" dirty="0">
              <a:solidFill>
                <a:srgbClr val="F8485E"/>
              </a:solidFill>
            </a:endParaRPr>
          </a:p>
          <a:p>
            <a:pPr marL="9525" marR="3810">
              <a:spcBef>
                <a:spcPts val="75"/>
              </a:spcBef>
            </a:pPr>
            <a:r>
              <a:rPr lang="fr-CA" sz="1350" dirty="0">
                <a:solidFill>
                  <a:srgbClr val="F8485E"/>
                </a:solidFill>
              </a:rPr>
              <a:t>Copilot est votre assistant Al génératif pour le travail</a:t>
            </a:r>
            <a:endParaRPr lang="en-US" sz="1350" dirty="0"/>
          </a:p>
          <a:p>
            <a:pPr marL="2047875" indent="-214313">
              <a:spcBef>
                <a:spcPts val="923"/>
              </a:spcBef>
              <a:buFont typeface="Arial"/>
              <a:buChar char="•"/>
              <a:tabLst>
                <a:tab pos="2047875" algn="l"/>
              </a:tabLst>
            </a:pPr>
            <a:r>
              <a:rPr lang="fr-CA" sz="1200" dirty="0">
                <a:solidFill>
                  <a:schemeClr val="tx1"/>
                </a:solidFill>
              </a:rPr>
              <a:t>Il vous permet de démarrer le contenu plus rapidement
Il vous permet de développer votre créativité
Il vous permet d’accéder rapidement aux informations
Intégré à vos expériences quotidiennes de productivité et de collaboration</a:t>
            </a:r>
            <a:endParaRPr lang="en-US" sz="1200" dirty="0">
              <a:solidFill>
                <a:schemeClr val="tx1"/>
              </a:solidFill>
            </a:endParaRPr>
          </a:p>
        </p:txBody>
      </p:sp>
      <p:pic>
        <p:nvPicPr>
          <p:cNvPr id="73" name="object 23">
            <a:extLst>
              <a:ext uri="{FF2B5EF4-FFF2-40B4-BE49-F238E27FC236}">
                <a16:creationId xmlns:a16="http://schemas.microsoft.com/office/drawing/2014/main" id="{1EF68998-A966-9505-474F-7D434C6B7EA8}"/>
              </a:ext>
            </a:extLst>
          </p:cNvPr>
          <p:cNvPicPr/>
          <p:nvPr/>
        </p:nvPicPr>
        <p:blipFill>
          <a:blip r:embed="rId12" cstate="print"/>
          <a:stretch>
            <a:fillRect/>
          </a:stretch>
        </p:blipFill>
        <p:spPr>
          <a:xfrm>
            <a:off x="4201627" y="2923675"/>
            <a:ext cx="471452" cy="455050"/>
          </a:xfrm>
          <a:prstGeom prst="rect">
            <a:avLst/>
          </a:prstGeom>
        </p:spPr>
      </p:pic>
      <p:pic>
        <p:nvPicPr>
          <p:cNvPr id="74" name="object 24">
            <a:extLst>
              <a:ext uri="{FF2B5EF4-FFF2-40B4-BE49-F238E27FC236}">
                <a16:creationId xmlns:a16="http://schemas.microsoft.com/office/drawing/2014/main" id="{ABEC24EA-CF41-3A2B-F586-E7FCC4774428}"/>
              </a:ext>
            </a:extLst>
          </p:cNvPr>
          <p:cNvPicPr/>
          <p:nvPr/>
        </p:nvPicPr>
        <p:blipFill>
          <a:blip r:embed="rId13" cstate="print"/>
          <a:stretch>
            <a:fillRect/>
          </a:stretch>
        </p:blipFill>
        <p:spPr>
          <a:xfrm>
            <a:off x="2423006" y="2903320"/>
            <a:ext cx="513627" cy="495759"/>
          </a:xfrm>
          <a:prstGeom prst="rect">
            <a:avLst/>
          </a:prstGeom>
        </p:spPr>
      </p:pic>
      <p:pic>
        <p:nvPicPr>
          <p:cNvPr id="75" name="object 25">
            <a:extLst>
              <a:ext uri="{FF2B5EF4-FFF2-40B4-BE49-F238E27FC236}">
                <a16:creationId xmlns:a16="http://schemas.microsoft.com/office/drawing/2014/main" id="{B797CE3B-3F83-7367-4E8B-EBE091E37451}"/>
              </a:ext>
            </a:extLst>
          </p:cNvPr>
          <p:cNvPicPr/>
          <p:nvPr/>
        </p:nvPicPr>
        <p:blipFill>
          <a:blip r:embed="rId14" cstate="print"/>
          <a:stretch>
            <a:fillRect/>
          </a:stretch>
        </p:blipFill>
        <p:spPr>
          <a:xfrm>
            <a:off x="5608730" y="3041411"/>
            <a:ext cx="244918" cy="236397"/>
          </a:xfrm>
          <a:prstGeom prst="rect">
            <a:avLst/>
          </a:prstGeom>
        </p:spPr>
      </p:pic>
      <p:pic>
        <p:nvPicPr>
          <p:cNvPr id="76" name="object 26">
            <a:extLst>
              <a:ext uri="{FF2B5EF4-FFF2-40B4-BE49-F238E27FC236}">
                <a16:creationId xmlns:a16="http://schemas.microsoft.com/office/drawing/2014/main" id="{C05012D1-F78E-EE85-8122-0F8ED0DF58DA}"/>
              </a:ext>
            </a:extLst>
          </p:cNvPr>
          <p:cNvPicPr/>
          <p:nvPr/>
        </p:nvPicPr>
        <p:blipFill>
          <a:blip r:embed="rId15" cstate="print"/>
          <a:stretch>
            <a:fillRect/>
          </a:stretch>
        </p:blipFill>
        <p:spPr>
          <a:xfrm>
            <a:off x="3497327" y="2903321"/>
            <a:ext cx="495758" cy="495758"/>
          </a:xfrm>
          <a:prstGeom prst="rect">
            <a:avLst/>
          </a:prstGeom>
        </p:spPr>
      </p:pic>
      <p:pic>
        <p:nvPicPr>
          <p:cNvPr id="77" name="object 27">
            <a:extLst>
              <a:ext uri="{FF2B5EF4-FFF2-40B4-BE49-F238E27FC236}">
                <a16:creationId xmlns:a16="http://schemas.microsoft.com/office/drawing/2014/main" id="{EBDD8939-768D-B258-1ADA-75B7C2019B04}"/>
              </a:ext>
            </a:extLst>
          </p:cNvPr>
          <p:cNvPicPr/>
          <p:nvPr/>
        </p:nvPicPr>
        <p:blipFill>
          <a:blip r:embed="rId16" cstate="print"/>
          <a:stretch>
            <a:fillRect/>
          </a:stretch>
        </p:blipFill>
        <p:spPr>
          <a:xfrm>
            <a:off x="4529472" y="2903321"/>
            <a:ext cx="495758" cy="495758"/>
          </a:xfrm>
          <a:prstGeom prst="rect">
            <a:avLst/>
          </a:prstGeom>
        </p:spPr>
      </p:pic>
      <p:pic>
        <p:nvPicPr>
          <p:cNvPr id="78" name="object 28">
            <a:extLst>
              <a:ext uri="{FF2B5EF4-FFF2-40B4-BE49-F238E27FC236}">
                <a16:creationId xmlns:a16="http://schemas.microsoft.com/office/drawing/2014/main" id="{9365A5A1-FDBA-75FC-8FB0-1015D0AC1E6B}"/>
              </a:ext>
            </a:extLst>
          </p:cNvPr>
          <p:cNvPicPr/>
          <p:nvPr/>
        </p:nvPicPr>
        <p:blipFill>
          <a:blip r:embed="rId17" cstate="print"/>
          <a:stretch>
            <a:fillRect/>
          </a:stretch>
        </p:blipFill>
        <p:spPr>
          <a:xfrm>
            <a:off x="3849478" y="2903321"/>
            <a:ext cx="495758" cy="495758"/>
          </a:xfrm>
          <a:prstGeom prst="rect">
            <a:avLst/>
          </a:prstGeom>
        </p:spPr>
      </p:pic>
      <p:pic>
        <p:nvPicPr>
          <p:cNvPr id="79" name="object 29">
            <a:extLst>
              <a:ext uri="{FF2B5EF4-FFF2-40B4-BE49-F238E27FC236}">
                <a16:creationId xmlns:a16="http://schemas.microsoft.com/office/drawing/2014/main" id="{F49E1F7E-7756-3BED-0F5C-CC5DFD382E6B}"/>
              </a:ext>
            </a:extLst>
          </p:cNvPr>
          <p:cNvPicPr/>
          <p:nvPr/>
        </p:nvPicPr>
        <p:blipFill>
          <a:blip r:embed="rId18" cstate="print"/>
          <a:stretch>
            <a:fillRect/>
          </a:stretch>
        </p:blipFill>
        <p:spPr>
          <a:xfrm>
            <a:off x="3145176" y="2903321"/>
            <a:ext cx="495758" cy="495758"/>
          </a:xfrm>
          <a:prstGeom prst="rect">
            <a:avLst/>
          </a:prstGeom>
        </p:spPr>
      </p:pic>
      <p:pic>
        <p:nvPicPr>
          <p:cNvPr id="80" name="object 30">
            <a:extLst>
              <a:ext uri="{FF2B5EF4-FFF2-40B4-BE49-F238E27FC236}">
                <a16:creationId xmlns:a16="http://schemas.microsoft.com/office/drawing/2014/main" id="{C49F3B04-2500-C408-83FC-2F729CCACD4E}"/>
              </a:ext>
            </a:extLst>
          </p:cNvPr>
          <p:cNvPicPr/>
          <p:nvPr/>
        </p:nvPicPr>
        <p:blipFill>
          <a:blip r:embed="rId19" cstate="print"/>
          <a:stretch>
            <a:fillRect/>
          </a:stretch>
        </p:blipFill>
        <p:spPr>
          <a:xfrm>
            <a:off x="2793025" y="2903321"/>
            <a:ext cx="495758" cy="495758"/>
          </a:xfrm>
          <a:prstGeom prst="rect">
            <a:avLst/>
          </a:prstGeom>
        </p:spPr>
      </p:pic>
      <p:pic>
        <p:nvPicPr>
          <p:cNvPr id="81" name="object 31">
            <a:extLst>
              <a:ext uri="{FF2B5EF4-FFF2-40B4-BE49-F238E27FC236}">
                <a16:creationId xmlns:a16="http://schemas.microsoft.com/office/drawing/2014/main" id="{0CAF3B64-127C-EC30-8F75-4A9C63A68FE5}"/>
              </a:ext>
            </a:extLst>
          </p:cNvPr>
          <p:cNvPicPr/>
          <p:nvPr/>
        </p:nvPicPr>
        <p:blipFill>
          <a:blip r:embed="rId20" cstate="print"/>
          <a:stretch>
            <a:fillRect/>
          </a:stretch>
        </p:blipFill>
        <p:spPr>
          <a:xfrm>
            <a:off x="4819277" y="2855742"/>
            <a:ext cx="588188" cy="588188"/>
          </a:xfrm>
          <a:prstGeom prst="rect">
            <a:avLst/>
          </a:prstGeom>
        </p:spPr>
      </p:pic>
      <p:pic>
        <p:nvPicPr>
          <p:cNvPr id="82" name="object 32">
            <a:extLst>
              <a:ext uri="{FF2B5EF4-FFF2-40B4-BE49-F238E27FC236}">
                <a16:creationId xmlns:a16="http://schemas.microsoft.com/office/drawing/2014/main" id="{158063AC-9193-ACEF-32A8-321D9065259C}"/>
              </a:ext>
            </a:extLst>
          </p:cNvPr>
          <p:cNvPicPr/>
          <p:nvPr/>
        </p:nvPicPr>
        <p:blipFill>
          <a:blip r:embed="rId21" cstate="print"/>
          <a:stretch>
            <a:fillRect/>
          </a:stretch>
        </p:blipFill>
        <p:spPr>
          <a:xfrm>
            <a:off x="5315035" y="3026228"/>
            <a:ext cx="259791" cy="259791"/>
          </a:xfrm>
          <a:prstGeom prst="rect">
            <a:avLst/>
          </a:prstGeom>
        </p:spPr>
      </p:pic>
      <p:sp>
        <p:nvSpPr>
          <p:cNvPr id="83" name="TextBox 82">
            <a:extLst>
              <a:ext uri="{FF2B5EF4-FFF2-40B4-BE49-F238E27FC236}">
                <a16:creationId xmlns:a16="http://schemas.microsoft.com/office/drawing/2014/main" id="{7470A763-9E08-AA0C-9894-D4E480C74494}"/>
              </a:ext>
            </a:extLst>
          </p:cNvPr>
          <p:cNvSpPr txBox="1"/>
          <p:nvPr/>
        </p:nvSpPr>
        <p:spPr>
          <a:xfrm>
            <a:off x="493436" y="3414322"/>
            <a:ext cx="1987421" cy="276999"/>
          </a:xfrm>
          <a:prstGeom prst="rect">
            <a:avLst/>
          </a:prstGeom>
          <a:noFill/>
        </p:spPr>
        <p:txBody>
          <a:bodyPr wrap="square" rtlCol="0">
            <a:spAutoFit/>
          </a:bodyPr>
          <a:lstStyle/>
          <a:p>
            <a:pPr algn="ctr"/>
            <a:r>
              <a:rPr lang="fr-CA" sz="1200" b="1" dirty="0"/>
              <a:t>Vous pouvez demander</a:t>
            </a:r>
          </a:p>
        </p:txBody>
      </p:sp>
      <p:sp>
        <p:nvSpPr>
          <p:cNvPr id="84" name="TextBox 83">
            <a:extLst>
              <a:ext uri="{FF2B5EF4-FFF2-40B4-BE49-F238E27FC236}">
                <a16:creationId xmlns:a16="http://schemas.microsoft.com/office/drawing/2014/main" id="{330F0607-25B3-864B-40A7-AA0A3FCDD7F7}"/>
              </a:ext>
            </a:extLst>
          </p:cNvPr>
          <p:cNvSpPr txBox="1"/>
          <p:nvPr/>
        </p:nvSpPr>
        <p:spPr>
          <a:xfrm>
            <a:off x="1049180" y="4315196"/>
            <a:ext cx="7609834" cy="276999"/>
          </a:xfrm>
          <a:prstGeom prst="rect">
            <a:avLst/>
          </a:prstGeom>
          <a:noFill/>
        </p:spPr>
        <p:txBody>
          <a:bodyPr wrap="square" rtlCol="0">
            <a:spAutoFit/>
          </a:bodyPr>
          <a:lstStyle/>
          <a:p>
            <a:pPr algn="ctr"/>
            <a:r>
              <a:rPr lang="fr-CA" sz="1200" b="1" dirty="0"/>
              <a:t>Résumer            Analyser            Tableau        Créer du contenu  	    Créer des images </a:t>
            </a:r>
          </a:p>
        </p:txBody>
      </p:sp>
      <p:sp>
        <p:nvSpPr>
          <p:cNvPr id="4" name="Autre processus 2">
            <a:extLst>
              <a:ext uri="{FF2B5EF4-FFF2-40B4-BE49-F238E27FC236}">
                <a16:creationId xmlns:a16="http://schemas.microsoft.com/office/drawing/2014/main" id="{E83DCCF6-A9E3-7F2D-B90A-B57389FD71C3}"/>
              </a:ext>
            </a:extLst>
          </p:cNvPr>
          <p:cNvSpPr/>
          <p:nvPr/>
        </p:nvSpPr>
        <p:spPr>
          <a:xfrm rot="19827497">
            <a:off x="-131780" y="231662"/>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1</a:t>
            </a:r>
          </a:p>
        </p:txBody>
      </p:sp>
    </p:spTree>
    <p:custDataLst>
      <p:tags r:id="rId1"/>
    </p:custDataLst>
    <p:extLst>
      <p:ext uri="{BB962C8B-B14F-4D97-AF65-F5344CB8AC3E}">
        <p14:creationId xmlns:p14="http://schemas.microsoft.com/office/powerpoint/2010/main" val="301616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549516-B22C-E777-AC34-20545D8D207D}"/>
              </a:ext>
            </a:extLst>
          </p:cNvPr>
          <p:cNvPicPr>
            <a:picLocks noChangeAspect="1"/>
          </p:cNvPicPr>
          <p:nvPr/>
        </p:nvPicPr>
        <p:blipFill rotWithShape="1">
          <a:blip r:embed="rId4">
            <a:alphaModFix amt="9000"/>
            <a:extLst>
              <a:ext uri="{28A0092B-C50C-407E-A947-70E740481C1C}">
                <a14:useLocalDpi xmlns:a14="http://schemas.microsoft.com/office/drawing/2010/main" val="0"/>
              </a:ext>
            </a:extLst>
          </a:blip>
          <a:srcRect t="12668" b="16408"/>
          <a:stretch/>
        </p:blipFill>
        <p:spPr>
          <a:xfrm rot="10800000">
            <a:off x="11574" y="-38066"/>
            <a:ext cx="9143999" cy="4209403"/>
          </a:xfrm>
          <a:prstGeom prst="rect">
            <a:avLst/>
          </a:prstGeom>
          <a:solidFill>
            <a:schemeClr val="bg1"/>
          </a:solidFill>
        </p:spPr>
      </p:pic>
      <p:pic>
        <p:nvPicPr>
          <p:cNvPr id="7" name="Image 6">
            <a:extLst>
              <a:ext uri="{FF2B5EF4-FFF2-40B4-BE49-F238E27FC236}">
                <a16:creationId xmlns:a16="http://schemas.microsoft.com/office/drawing/2014/main" id="{EDA0489C-DDBC-A4C1-BF3B-F0EB98A46C9E}"/>
              </a:ext>
            </a:extLst>
          </p:cNvPr>
          <p:cNvPicPr>
            <a:picLocks noChangeAspect="1"/>
          </p:cNvPicPr>
          <p:nvPr/>
        </p:nvPicPr>
        <p:blipFill rotWithShape="1">
          <a:blip r:embed="rId5" cstate="print">
            <a:alphaModFix amt="95000"/>
            <a:extLst>
              <a:ext uri="{BEBA8EAE-BF5A-486C-A8C5-ECC9F3942E4B}">
                <a14:imgProps xmlns:a14="http://schemas.microsoft.com/office/drawing/2010/main">
                  <a14:imgLayer r:embed="rId6">
                    <a14:imgEffect>
                      <a14:sharpenSoften amount="99000"/>
                    </a14:imgEffect>
                  </a14:imgLayer>
                </a14:imgProps>
              </a:ext>
              <a:ext uri="{28A0092B-C50C-407E-A947-70E740481C1C}">
                <a14:useLocalDpi xmlns:a14="http://schemas.microsoft.com/office/drawing/2010/main" val="0"/>
              </a:ext>
            </a:extLst>
          </a:blip>
          <a:srcRect l="6374" t="4888" b="3369"/>
          <a:stretch/>
        </p:blipFill>
        <p:spPr>
          <a:xfrm>
            <a:off x="8042223" y="1"/>
            <a:ext cx="1113350" cy="949564"/>
          </a:xfrm>
          <a:prstGeom prst="roundRect">
            <a:avLst>
              <a:gd name="adj" fmla="val 8594"/>
            </a:avLst>
          </a:prstGeom>
          <a:noFill/>
          <a:ln>
            <a:noFill/>
          </a:ln>
          <a:effectLst>
            <a:reflection blurRad="12700" stA="38000" endPos="28000" dist="5000" dir="5400000" sy="-100000" algn="bl" rotWithShape="0"/>
          </a:effectLst>
        </p:spPr>
      </p:pic>
      <p:sp>
        <p:nvSpPr>
          <p:cNvPr id="4" name="ZoneTexte 3">
            <a:extLst>
              <a:ext uri="{FF2B5EF4-FFF2-40B4-BE49-F238E27FC236}">
                <a16:creationId xmlns:a16="http://schemas.microsoft.com/office/drawing/2014/main" id="{432E395A-7D5C-C41B-80B5-0D491104A631}"/>
              </a:ext>
            </a:extLst>
          </p:cNvPr>
          <p:cNvSpPr txBox="1"/>
          <p:nvPr/>
        </p:nvSpPr>
        <p:spPr>
          <a:xfrm>
            <a:off x="109121" y="861077"/>
            <a:ext cx="8642800" cy="3970318"/>
          </a:xfrm>
          <a:prstGeom prst="rect">
            <a:avLst/>
          </a:prstGeom>
          <a:noFill/>
        </p:spPr>
        <p:txBody>
          <a:bodyPr wrap="square" rtlCol="0">
            <a:spAutoFit/>
          </a:bodyPr>
          <a:lstStyle/>
          <a:p>
            <a:pPr marL="285750" indent="-285750" algn="l">
              <a:buFont typeface="Wingdings" pitchFamily="2" charset="2"/>
              <a:buChar char="Ø"/>
            </a:pPr>
            <a:r>
              <a:rPr lang="fr-CA" b="0" i="0" u="none" strike="noStrike" dirty="0">
                <a:solidFill>
                  <a:srgbClr val="161616"/>
                </a:solidFill>
                <a:effectLst/>
                <a:latin typeface="Segoe UI" panose="020B0502040204020203" pitchFamily="34" charset="0"/>
              </a:rPr>
              <a:t>Microsoft Copilot applique la puissance de l’IA en intégrant de grands modèles linguistiques (LLM) avec les données de Microsoft Graph et les applications Microsoft 365</a:t>
            </a:r>
            <a:r>
              <a:rPr lang="fr-CA" dirty="0">
                <a:solidFill>
                  <a:srgbClr val="161616"/>
                </a:solidFill>
                <a:latin typeface="Segoe UI" panose="020B0502040204020203" pitchFamily="34" charset="0"/>
              </a:rPr>
              <a:t>.</a:t>
            </a:r>
            <a:r>
              <a:rPr lang="fr-CA" b="0" i="0" u="none" strike="noStrike" dirty="0">
                <a:solidFill>
                  <a:srgbClr val="161616"/>
                </a:solidFill>
                <a:effectLst/>
                <a:latin typeface="Segoe UI" panose="020B0502040204020203" pitchFamily="34" charset="0"/>
              </a:rPr>
              <a:t> </a:t>
            </a:r>
          </a:p>
          <a:p>
            <a:pPr marL="285750" indent="-285750" algn="l">
              <a:buFont typeface="Wingdings" pitchFamily="2" charset="2"/>
              <a:buChar char="Ø"/>
            </a:pPr>
            <a:endParaRPr lang="fr-CA" b="0" i="0" u="none" strike="noStrike" dirty="0">
              <a:solidFill>
                <a:srgbClr val="161616"/>
              </a:solidFill>
              <a:effectLst/>
              <a:latin typeface="Segoe UI" panose="020B0502040204020203" pitchFamily="34" charset="0"/>
            </a:endParaRPr>
          </a:p>
          <a:p>
            <a:pPr marL="285750" indent="-285750" algn="l">
              <a:buFont typeface="Wingdings" pitchFamily="2" charset="2"/>
              <a:buChar char="Ø"/>
            </a:pPr>
            <a:r>
              <a:rPr lang="fr-CA" b="0" i="0" u="none" strike="noStrike" dirty="0">
                <a:solidFill>
                  <a:srgbClr val="161616"/>
                </a:solidFill>
                <a:effectLst/>
                <a:latin typeface="Segoe UI" panose="020B0502040204020203" pitchFamily="34" charset="0"/>
              </a:rPr>
              <a:t>Copilot aide à transformer les mots d’un langage naturel en un puissant outil de productivité.</a:t>
            </a:r>
          </a:p>
          <a:p>
            <a:pPr marL="285750" indent="-285750" algn="l">
              <a:buFont typeface="Wingdings" pitchFamily="2" charset="2"/>
              <a:buChar char="Ø"/>
            </a:pPr>
            <a:endParaRPr lang="fr-CA" b="0" i="0" u="none" strike="noStrike" dirty="0">
              <a:solidFill>
                <a:srgbClr val="161616"/>
              </a:solidFill>
              <a:effectLst/>
              <a:latin typeface="Segoe UI" panose="020B0502040204020203" pitchFamily="34" charset="0"/>
            </a:endParaRPr>
          </a:p>
          <a:p>
            <a:pPr marL="285750" indent="-285750" algn="l">
              <a:buFont typeface="Wingdings" pitchFamily="2" charset="2"/>
              <a:buChar char="Ø"/>
            </a:pPr>
            <a:r>
              <a:rPr lang="fr-CA" b="0" i="0" u="none" strike="noStrike" dirty="0">
                <a:solidFill>
                  <a:srgbClr val="161616"/>
                </a:solidFill>
                <a:effectLst/>
                <a:highlight>
                  <a:srgbClr val="FFFFFF"/>
                </a:highlight>
                <a:latin typeface="Segoe UI" panose="020B0502040204020203" pitchFamily="34" charset="0"/>
              </a:rPr>
              <a:t>Nous allons regarder ensemble </a:t>
            </a:r>
            <a:r>
              <a:rPr lang="fr-CA" b="1" i="0" u="none" strike="noStrike" dirty="0">
                <a:solidFill>
                  <a:srgbClr val="161616"/>
                </a:solidFill>
                <a:effectLst/>
                <a:highlight>
                  <a:srgbClr val="FFFFFF"/>
                </a:highlight>
                <a:latin typeface="Segoe UI" panose="020B0502040204020203" pitchFamily="34" charset="0"/>
              </a:rPr>
              <a:t>comment Copilot peut interpréter, générer et extraire des informations significatives à partir de vos données, en vous fournissant une assistance personnalisée pour vos tâches quotidiennes</a:t>
            </a:r>
            <a:r>
              <a:rPr lang="fr-CA" b="0" i="0" u="none" strike="noStrike" dirty="0">
                <a:solidFill>
                  <a:srgbClr val="161616"/>
                </a:solidFill>
                <a:effectLst/>
                <a:highlight>
                  <a:srgbClr val="FFFFFF"/>
                </a:highlight>
                <a:latin typeface="Segoe UI" panose="020B0502040204020203" pitchFamily="34" charset="0"/>
              </a:rPr>
              <a:t>. </a:t>
            </a:r>
          </a:p>
          <a:p>
            <a:pPr algn="l"/>
            <a:endParaRPr lang="fr-CA" b="0" i="0" u="none" strike="noStrike" dirty="0">
              <a:solidFill>
                <a:srgbClr val="161616"/>
              </a:solidFill>
              <a:effectLst/>
              <a:highlight>
                <a:srgbClr val="FFFFFF"/>
              </a:highlight>
              <a:latin typeface="Segoe UI" panose="020B0502040204020203" pitchFamily="34" charset="0"/>
            </a:endParaRPr>
          </a:p>
          <a:p>
            <a:pPr marL="285750" indent="-285750" algn="l">
              <a:buFont typeface="Wingdings" pitchFamily="2" charset="2"/>
              <a:buChar char="Ø"/>
            </a:pPr>
            <a:r>
              <a:rPr lang="fr-CA" b="0" i="0" u="none" strike="noStrike" dirty="0">
                <a:solidFill>
                  <a:srgbClr val="161616"/>
                </a:solidFill>
                <a:effectLst/>
                <a:highlight>
                  <a:srgbClr val="FFFFFF"/>
                </a:highlight>
                <a:latin typeface="Segoe UI" panose="020B0502040204020203" pitchFamily="34" charset="0"/>
              </a:rPr>
              <a:t>Vous examinerez également l'importance de l'IA responsable et les mesures prises par Microsoft pour s'assurer que ses outils sont conformes aux normes éthiques.</a:t>
            </a:r>
            <a:endParaRPr lang="fr-CA" b="0" i="0" u="none" strike="noStrike" dirty="0">
              <a:solidFill>
                <a:srgbClr val="161616"/>
              </a:solidFill>
              <a:effectLst/>
              <a:latin typeface="Segoe UI" panose="020B0502040204020203" pitchFamily="34" charset="0"/>
            </a:endParaRPr>
          </a:p>
        </p:txBody>
      </p:sp>
      <p:sp>
        <p:nvSpPr>
          <p:cNvPr id="6" name="object 7">
            <a:extLst>
              <a:ext uri="{FF2B5EF4-FFF2-40B4-BE49-F238E27FC236}">
                <a16:creationId xmlns:a16="http://schemas.microsoft.com/office/drawing/2014/main" id="{C333D665-19C7-43E0-B79B-DCF5812E0065}"/>
              </a:ext>
            </a:extLst>
          </p:cNvPr>
          <p:cNvSpPr txBox="1">
            <a:spLocks/>
          </p:cNvSpPr>
          <p:nvPr/>
        </p:nvSpPr>
        <p:spPr>
          <a:xfrm>
            <a:off x="1708231" y="174995"/>
            <a:ext cx="7137385" cy="382156"/>
          </a:xfrm>
          <a:prstGeom prst="rect">
            <a:avLst/>
          </a:prstGeom>
        </p:spPr>
        <p:txBody>
          <a:bodyPr vert="horz" wrap="square" lIns="0" tIns="12700" rIns="0" bIns="0" rtlCol="0" anchor="b">
            <a:spAutoFit/>
          </a:bodyPr>
          <a:lstStyle>
            <a:defPPr>
              <a:defRPr lang="fr-FR"/>
            </a:defPPr>
            <a:lvl1pPr marL="12700" defTabSz="685800">
              <a:lnSpc>
                <a:spcPct val="100000"/>
              </a:lnSpc>
              <a:spcBef>
                <a:spcPts val="100"/>
              </a:spcBef>
              <a:buNone/>
              <a:defRPr sz="2800" b="1">
                <a:ln w="12700">
                  <a:noFill/>
                  <a:prstDash val="solid"/>
                </a:ln>
                <a:latin typeface="+mj-lt"/>
              </a:defRPr>
            </a:lvl1pPr>
          </a:lstStyle>
          <a:p>
            <a:r>
              <a:rPr lang="fr-CA" sz="2400" dirty="0"/>
              <a:t>Rappel sur l’Intelligence Artificielle</a:t>
            </a:r>
          </a:p>
        </p:txBody>
      </p:sp>
      <p:sp>
        <p:nvSpPr>
          <p:cNvPr id="8" name="Autre processus 2">
            <a:extLst>
              <a:ext uri="{FF2B5EF4-FFF2-40B4-BE49-F238E27FC236}">
                <a16:creationId xmlns:a16="http://schemas.microsoft.com/office/drawing/2014/main" id="{CDC7D375-2F6E-E156-EC5F-09D15BA84CB5}"/>
              </a:ext>
            </a:extLst>
          </p:cNvPr>
          <p:cNvSpPr/>
          <p:nvPr/>
        </p:nvSpPr>
        <p:spPr>
          <a:xfrm rot="20281162">
            <a:off x="86392" y="195870"/>
            <a:ext cx="1449453" cy="431272"/>
          </a:xfrm>
          <a:prstGeom prst="flowChartAlternate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chemeClr val="tx1"/>
                </a:solidFill>
              </a:rPr>
              <a:t>SECTION 1</a:t>
            </a:r>
          </a:p>
        </p:txBody>
      </p:sp>
    </p:spTree>
    <p:custDataLst>
      <p:tags r:id="rId1"/>
    </p:custDataLst>
    <p:extLst>
      <p:ext uri="{BB962C8B-B14F-4D97-AF65-F5344CB8AC3E}">
        <p14:creationId xmlns:p14="http://schemas.microsoft.com/office/powerpoint/2010/main" val="2243067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F443565C31AE4B976B63519244D4DD" ma:contentTypeVersion="12" ma:contentTypeDescription="Crée un document." ma:contentTypeScope="" ma:versionID="2d48b215a73f9b2eeb98503524a88205">
  <xsd:schema xmlns:xsd="http://www.w3.org/2001/XMLSchema" xmlns:xs="http://www.w3.org/2001/XMLSchema" xmlns:p="http://schemas.microsoft.com/office/2006/metadata/properties" xmlns:ns3="eecacaaf-e46b-4890-9a7b-582ab400ef0d" targetNamespace="http://schemas.microsoft.com/office/2006/metadata/properties" ma:root="true" ma:fieldsID="e8168e44f8d99a3df2c3badbfd58e3f0" ns3:_="">
    <xsd:import namespace="eecacaaf-e46b-4890-9a7b-582ab400ef0d"/>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acaaf-e46b-4890-9a7b-582ab400ef0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ecacaaf-e46b-4890-9a7b-582ab400ef0d" xsi:nil="true"/>
  </documentManagement>
</p:properties>
</file>

<file path=customXml/itemProps1.xml><?xml version="1.0" encoding="utf-8"?>
<ds:datastoreItem xmlns:ds="http://schemas.openxmlformats.org/officeDocument/2006/customXml" ds:itemID="{C01889EF-D528-495E-A1F5-FF1315C329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acaaf-e46b-4890-9a7b-582ab400ef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0C4324-7365-496A-81F4-D36E84AB1CCE}">
  <ds:schemaRefs>
    <ds:schemaRef ds:uri="http://schemas.microsoft.com/sharepoint/v3/contenttype/forms"/>
  </ds:schemaRefs>
</ds:datastoreItem>
</file>

<file path=customXml/itemProps3.xml><?xml version="1.0" encoding="utf-8"?>
<ds:datastoreItem xmlns:ds="http://schemas.openxmlformats.org/officeDocument/2006/customXml" ds:itemID="{6D820AC5-D5CA-439B-A52F-FB52DB23CC2C}">
  <ds:schemaRefs>
    <ds:schemaRef ds:uri="http://purl.org/dc/dcmitype/"/>
    <ds:schemaRef ds:uri="http://schemas.openxmlformats.org/package/2006/metadata/core-properties"/>
    <ds:schemaRef ds:uri="http://purl.org/dc/terms/"/>
    <ds:schemaRef ds:uri="eecacaaf-e46b-4890-9a7b-582ab400ef0d"/>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Wisp</Template>
  <TotalTime>111175</TotalTime>
  <Words>7838</Words>
  <Application>Microsoft Office PowerPoint</Application>
  <PresentationFormat>Affichage à l'écran (16:9)</PresentationFormat>
  <Paragraphs>602</Paragraphs>
  <Slides>70</Slides>
  <Notes>69</Notes>
  <HiddenSlides>0</HiddenSlides>
  <MMClips>3</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70</vt:i4>
      </vt:variant>
    </vt:vector>
  </HeadingPairs>
  <TitlesOfParts>
    <vt:vector size="83" baseType="lpstr">
      <vt:lpstr>Aptos</vt:lpstr>
      <vt:lpstr>Aptos Display</vt:lpstr>
      <vt:lpstr>Arial</vt:lpstr>
      <vt:lpstr>Calibri</vt:lpstr>
      <vt:lpstr>Consolas</vt:lpstr>
      <vt:lpstr>Montserrat</vt:lpstr>
      <vt:lpstr>Segoe UI</vt:lpstr>
      <vt:lpstr>Segoe UI Semilight</vt:lpstr>
      <vt:lpstr>SegoeUI</vt:lpstr>
      <vt:lpstr>segoe-vf</vt:lpstr>
      <vt:lpstr>Wingdings</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Microsoft 365 Copilot dans Teams</vt:lpstr>
      <vt:lpstr>Microsoft 365 Copilot in Teams</vt:lpstr>
      <vt:lpstr>Microsoft 365 Copilot in Teams meetings</vt:lpstr>
      <vt:lpstr>Présentation PowerPoint</vt:lpstr>
      <vt:lpstr>Microsoft 365 Copilot dans OneDrive/SharePoint</vt:lpstr>
      <vt:lpstr>Copilot dans OneDrive (ou SharePoint), poser des questions sur vos fichiers </vt:lpstr>
      <vt:lpstr>Copilot dans OneDrive/SharePoint : Comparer des fichiers </vt:lpstr>
      <vt:lpstr>Copilot dans OneDrive/SharePoint : Résumer vos fichiers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 Delisle</dc:creator>
  <cp:lastModifiedBy>Chloé Bessette</cp:lastModifiedBy>
  <cp:revision>102</cp:revision>
  <dcterms:created xsi:type="dcterms:W3CDTF">2021-01-22T18:31:13Z</dcterms:created>
  <dcterms:modified xsi:type="dcterms:W3CDTF">2025-03-06T14:24:55Z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69B037F3-8B89-48C4-96C2-0EFCB94BEB93</vt:lpwstr>
  </property>
  <property fmtid="{D5CDD505-2E9C-101B-9397-08002B2CF9AE}" pid="3" name="ArticulatePath">
    <vt:lpwstr>Session de formation Copilot Niveau 2</vt:lpwstr>
  </property>
  <property fmtid="{D5CDD505-2E9C-101B-9397-08002B2CF9AE}" pid="4" name="ContentTypeId">
    <vt:lpwstr>0x0101004DF443565C31AE4B976B63519244D4DD</vt:lpwstr>
  </property>
</Properties>
</file>