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5243175" cy="8577263"/>
  <p:notesSz cx="8577263" cy="15243175"/>
  <p:embeddedFontLst>
    <p:embeddedFont>
      <p:font typeface="Poppins" panose="00000500000000000000" pitchFamily="2" charset="0"/>
      <p:regular r:id="rId28"/>
      <p:bold r:id="rId29"/>
      <p:italic r:id="rId30"/>
      <p:boldItalic r:id="rId3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DFC3D-B546-7D7B-0922-3198BC19F017}" v="12" dt="2025-10-14T13:35:48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tienne Jean-Marie" userId="S::e.jeanmarie@publiamedia.onmicrosoft.com::f799eada-c99f-4a5e-971d-84d59ee32130" providerId="AD" clId="Web-{023DFC3D-B546-7D7B-0922-3198BC19F017}"/>
    <pc:docChg chg="modSld">
      <pc:chgData name="Etienne Jean-Marie" userId="S::e.jeanmarie@publiamedia.onmicrosoft.com::f799eada-c99f-4a5e-971d-84d59ee32130" providerId="AD" clId="Web-{023DFC3D-B546-7D7B-0922-3198BC19F017}" dt="2025-10-14T13:35:48.041" v="8" actId="20577"/>
      <pc:docMkLst>
        <pc:docMk/>
      </pc:docMkLst>
      <pc:sldChg chg="modSp">
        <pc:chgData name="Etienne Jean-Marie" userId="S::e.jeanmarie@publiamedia.onmicrosoft.com::f799eada-c99f-4a5e-971d-84d59ee32130" providerId="AD" clId="Web-{023DFC3D-B546-7D7B-0922-3198BC19F017}" dt="2025-10-14T13:35:19.055" v="6" actId="20577"/>
        <pc:sldMkLst>
          <pc:docMk/>
          <pc:sldMk cId="0" sldId="256"/>
        </pc:sldMkLst>
        <pc:spChg chg="mod">
          <ac:chgData name="Etienne Jean-Marie" userId="S::e.jeanmarie@publiamedia.onmicrosoft.com::f799eada-c99f-4a5e-971d-84d59ee32130" providerId="AD" clId="Web-{023DFC3D-B546-7D7B-0922-3198BC19F017}" dt="2025-10-14T13:35:19.055" v="6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Etienne Jean-Marie" userId="S::e.jeanmarie@publiamedia.onmicrosoft.com::f799eada-c99f-4a5e-971d-84d59ee32130" providerId="AD" clId="Web-{023DFC3D-B546-7D7B-0922-3198BC19F017}" dt="2025-10-14T13:35:48.041" v="8" actId="20577"/>
        <pc:sldMkLst>
          <pc:docMk/>
          <pc:sldMk cId="0" sldId="258"/>
        </pc:sldMkLst>
        <pc:spChg chg="mod">
          <ac:chgData name="Etienne Jean-Marie" userId="S::e.jeanmarie@publiamedia.onmicrosoft.com::f799eada-c99f-4a5e-971d-84d59ee32130" providerId="AD" clId="Web-{023DFC3D-B546-7D7B-0922-3198BC19F017}" dt="2025-10-14T13:35:48.041" v="8" actId="20577"/>
          <ac:spMkLst>
            <pc:docMk/>
            <pc:sldMk cId="0" sldId="25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716338" cy="763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857750" y="0"/>
            <a:ext cx="3717925" cy="763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A7254-563A-4902-BB50-AE9C3A78B780}" type="datetimeFigureOut">
              <a:t>14/10/2025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82575" y="1905000"/>
            <a:ext cx="9142413" cy="5145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57250" y="7335838"/>
            <a:ext cx="6862763" cy="6002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479588"/>
            <a:ext cx="3716338" cy="763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857750" y="14479588"/>
            <a:ext cx="3717925" cy="763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B8B20-3937-4214-9CB8-9A68B2B265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4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4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4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sv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svg"/><Relationship Id="rId4" Type="http://schemas.openxmlformats.org/officeDocument/2006/relationships/image" Target="../media/image77.svg"/><Relationship Id="rId9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76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svg"/><Relationship Id="rId11" Type="http://schemas.openxmlformats.org/officeDocument/2006/relationships/image" Target="../media/image99.png"/><Relationship Id="rId5" Type="http://schemas.openxmlformats.org/officeDocument/2006/relationships/image" Target="../media/image94.png"/><Relationship Id="rId10" Type="http://schemas.openxmlformats.org/officeDocument/2006/relationships/image" Target="../media/image98.svg"/><Relationship Id="rId4" Type="http://schemas.openxmlformats.org/officeDocument/2006/relationships/image" Target="../media/image93.sv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374904"/>
            <a:ext cx="14703552" cy="795528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0050" y="2596896"/>
            <a:ext cx="8390170" cy="3367397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>
              <a:lnSpc>
                <a:spcPct val="90000"/>
              </a:lnSpc>
            </a:pPr>
            <a:r>
              <a:rPr lang="en-US" sz="6000" b="1" dirty="0">
                <a:solidFill>
                  <a:srgbClr val="0D71FF"/>
                </a:solidFill>
                <a:latin typeface="Poppins"/>
                <a:ea typeface="Poppins" pitchFamily="34" charset="-122"/>
                <a:cs typeface="Poppins"/>
              </a:rPr>
              <a:t>Copilot Studio 2 : </a:t>
            </a:r>
            <a:r>
              <a:rPr lang="en-US" sz="6000" b="1" dirty="0" err="1">
                <a:solidFill>
                  <a:srgbClr val="0D71FF"/>
                </a:solidFill>
                <a:latin typeface="Poppins"/>
                <a:ea typeface="Poppins" pitchFamily="34" charset="-122"/>
                <a:cs typeface="Poppins"/>
              </a:rPr>
              <a:t>Créer</a:t>
            </a:r>
            <a:r>
              <a:rPr lang="en-US" sz="6000" b="1" dirty="0">
                <a:solidFill>
                  <a:srgbClr val="0D71FF"/>
                </a:solidFill>
                <a:latin typeface="Poppins"/>
                <a:ea typeface="Poppins" pitchFamily="34" charset="-122"/>
                <a:cs typeface="Poppins"/>
              </a:rPr>
              <a:t> des assistants </a:t>
            </a:r>
            <a:r>
              <a:rPr lang="en-US" sz="6000" b="1" dirty="0" err="1">
                <a:solidFill>
                  <a:srgbClr val="0D71FF"/>
                </a:solidFill>
                <a:latin typeface="Poppins"/>
                <a:ea typeface="Poppins" pitchFamily="34" charset="-122"/>
                <a:cs typeface="Poppins"/>
              </a:rPr>
              <a:t>intelligents</a:t>
            </a:r>
            <a:r>
              <a:rPr lang="en-US" sz="6000" b="1" dirty="0">
                <a:solidFill>
                  <a:srgbClr val="0D71FF"/>
                </a:solidFill>
                <a:latin typeface="Poppins"/>
                <a:ea typeface="Poppins" pitchFamily="34" charset="-122"/>
                <a:cs typeface="Poppins"/>
              </a:rPr>
              <a:t> et </a:t>
            </a:r>
            <a:r>
              <a:rPr lang="en-US" sz="6000" b="1" dirty="0" err="1">
                <a:solidFill>
                  <a:srgbClr val="0D71FF"/>
                </a:solidFill>
                <a:latin typeface="Poppins"/>
                <a:ea typeface="Poppins" pitchFamily="34" charset="-122"/>
                <a:cs typeface="Poppins"/>
              </a:rPr>
              <a:t>automatisés</a:t>
            </a:r>
            <a:endParaRPr lang="en-US" sz="6000" dirty="0" err="1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4168" y="5916168"/>
            <a:ext cx="1453896" cy="18288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1115568" y="6199632"/>
            <a:ext cx="5330952" cy="91440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0D71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Exploration des principes pour agents conversationnels et assistants intelligents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5712" y="1911096"/>
            <a:ext cx="4873752" cy="4873752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680" y="960120"/>
            <a:ext cx="2862072" cy="1014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77240" y="475488"/>
            <a:ext cx="12838176" cy="84124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Les Entités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11713464" y="2587752"/>
            <a:ext cx="1408176" cy="1408176"/>
          </a:xfrm>
          <a:prstGeom prst="ellipse">
            <a:avLst/>
          </a:prstGeom>
          <a:solidFill>
            <a:srgbClr val="0D71FF">
              <a:alpha val="14902"/>
            </a:srgbClr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11823192" y="2697480"/>
            <a:ext cx="1188720" cy="1188720"/>
          </a:xfrm>
          <a:prstGeom prst="ellipse">
            <a:avLst/>
          </a:prstGeom>
          <a:solidFill>
            <a:srgbClr val="0D71F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16384" y="3090672"/>
            <a:ext cx="402336" cy="402336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903720" y="2606040"/>
            <a:ext cx="1417320" cy="1417320"/>
          </a:xfrm>
          <a:prstGeom prst="ellipse">
            <a:avLst/>
          </a:prstGeom>
          <a:solidFill>
            <a:srgbClr val="74DF0F">
              <a:alpha val="14902"/>
            </a:srgbClr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7013448" y="2715768"/>
            <a:ext cx="1197864" cy="1197864"/>
          </a:xfrm>
          <a:prstGeom prst="ellipse">
            <a:avLst/>
          </a:prstGeom>
          <a:solidFill>
            <a:srgbClr val="74DF0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6640" y="3127248"/>
            <a:ext cx="402336" cy="402336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103120" y="2587752"/>
            <a:ext cx="1408176" cy="1408176"/>
          </a:xfrm>
          <a:prstGeom prst="ellipse">
            <a:avLst/>
          </a:prstGeom>
          <a:solidFill>
            <a:srgbClr val="0D71FF">
              <a:alpha val="14902"/>
            </a:srgbClr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0" name="Shape 6"/>
          <p:cNvSpPr/>
          <p:nvPr/>
        </p:nvSpPr>
        <p:spPr>
          <a:xfrm>
            <a:off x="2212848" y="2706624"/>
            <a:ext cx="1188720" cy="1188720"/>
          </a:xfrm>
          <a:prstGeom prst="ellipse">
            <a:avLst/>
          </a:prstGeom>
          <a:solidFill>
            <a:srgbClr val="0D71F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06040" y="3090672"/>
            <a:ext cx="402336" cy="402336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804672" y="4727448"/>
            <a:ext cx="4005072" cy="20939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Préconfigurées pour faciliter la reconnaissance d’informations communes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Permettent une compréhension rapide et standardisée dans les conversations</a:t>
            </a:r>
            <a:endParaRPr lang="en-US" sz="1500" dirty="0"/>
          </a:p>
        </p:txBody>
      </p:sp>
      <p:sp>
        <p:nvSpPr>
          <p:cNvPr id="13" name="Text 8"/>
          <p:cNvSpPr txBox="1"/>
          <p:nvPr/>
        </p:nvSpPr>
        <p:spPr>
          <a:xfrm>
            <a:off x="804672" y="4334256"/>
            <a:ext cx="4005072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Entités système</a:t>
            </a:r>
            <a:endParaRPr lang="en-US" sz="1800" dirty="0"/>
          </a:p>
        </p:txBody>
      </p:sp>
      <p:sp>
        <p:nvSpPr>
          <p:cNvPr id="14" name="Text 9"/>
          <p:cNvSpPr txBox="1"/>
          <p:nvPr/>
        </p:nvSpPr>
        <p:spPr>
          <a:xfrm>
            <a:off x="5605272" y="4745736"/>
            <a:ext cx="4005072" cy="20939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Créées pour répondre à des besoins spécifiques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Adaptent l’assistant à des contextes uniques et particuliers</a:t>
            </a:r>
            <a:endParaRPr lang="en-US" sz="1500" dirty="0"/>
          </a:p>
        </p:txBody>
      </p:sp>
      <p:sp>
        <p:nvSpPr>
          <p:cNvPr id="15" name="Text 10"/>
          <p:cNvSpPr txBox="1"/>
          <p:nvPr/>
        </p:nvSpPr>
        <p:spPr>
          <a:xfrm>
            <a:off x="5605272" y="4352544"/>
            <a:ext cx="4005072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Entités personnalisées</a:t>
            </a:r>
            <a:endParaRPr lang="en-US" sz="1800" dirty="0"/>
          </a:p>
        </p:txBody>
      </p:sp>
      <p:sp>
        <p:nvSpPr>
          <p:cNvPr id="16" name="Text 11"/>
          <p:cNvSpPr txBox="1"/>
          <p:nvPr/>
        </p:nvSpPr>
        <p:spPr>
          <a:xfrm>
            <a:off x="10415016" y="4727448"/>
            <a:ext cx="4005072" cy="20939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Association des entités système et personnalisées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Crée des assistants intelligents, flexibles et adaptés à divers scénarios</a:t>
            </a:r>
            <a:endParaRPr lang="en-US" sz="1500" dirty="0"/>
          </a:p>
        </p:txBody>
      </p:sp>
      <p:sp>
        <p:nvSpPr>
          <p:cNvPr id="17" name="Text 12"/>
          <p:cNvSpPr txBox="1"/>
          <p:nvPr/>
        </p:nvSpPr>
        <p:spPr>
          <a:xfrm>
            <a:off x="10415016" y="4334256"/>
            <a:ext cx="4005072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Utilisation combinée</a:t>
            </a:r>
            <a:endParaRPr lang="en-US" sz="1800" dirty="0"/>
          </a:p>
        </p:txBody>
      </p:sp>
      <p:sp>
        <p:nvSpPr>
          <p:cNvPr id="18" name="Text 13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77240" y="475488"/>
            <a:ext cx="13130784" cy="84124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Création, portée et réinitialisation des variables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658368" y="1993392"/>
            <a:ext cx="4325112" cy="5020056"/>
          </a:xfrm>
          <a:prstGeom prst="roundRect">
            <a:avLst>
              <a:gd name="adj" fmla="val 4017"/>
            </a:avLst>
          </a:prstGeom>
          <a:solidFill>
            <a:srgbClr val="0D71FF">
              <a:alpha val="14902"/>
            </a:srgbClr>
          </a:solidFill>
          <a:ln w="19050">
            <a:solidFill>
              <a:srgbClr val="0D71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5458968" y="2002536"/>
            <a:ext cx="4325112" cy="5020056"/>
          </a:xfrm>
          <a:prstGeom prst="roundRect">
            <a:avLst>
              <a:gd name="adj" fmla="val 4017"/>
            </a:avLst>
          </a:prstGeom>
          <a:solidFill>
            <a:srgbClr val="74DF0F">
              <a:alpha val="14902"/>
            </a:srgbClr>
          </a:solidFill>
          <a:ln w="19050">
            <a:solidFill>
              <a:srgbClr val="74DF0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250424" y="2002536"/>
            <a:ext cx="4325112" cy="5020056"/>
          </a:xfrm>
          <a:prstGeom prst="roundRect">
            <a:avLst>
              <a:gd name="adj" fmla="val 4017"/>
            </a:avLst>
          </a:prstGeom>
          <a:solidFill>
            <a:srgbClr val="0D71FF">
              <a:alpha val="14902"/>
            </a:srgbClr>
          </a:solidFill>
          <a:ln w="19050">
            <a:solidFill>
              <a:srgbClr val="0D71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6" name="Text 4"/>
          <p:cNvSpPr txBox="1"/>
          <p:nvPr/>
        </p:nvSpPr>
        <p:spPr>
          <a:xfrm>
            <a:off x="960120" y="3529584"/>
            <a:ext cx="3739896" cy="40233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Création des variables</a:t>
            </a:r>
            <a:endParaRPr lang="en-US" sz="1800" dirty="0"/>
          </a:p>
        </p:txBody>
      </p:sp>
      <p:sp>
        <p:nvSpPr>
          <p:cNvPr id="7" name="Text 5"/>
          <p:cNvSpPr txBox="1"/>
          <p:nvPr/>
        </p:nvSpPr>
        <p:spPr>
          <a:xfrm>
            <a:off x="5760720" y="3529584"/>
            <a:ext cx="3739896" cy="40233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Portée des variables</a:t>
            </a:r>
            <a:endParaRPr lang="en-US" sz="1800" dirty="0"/>
          </a:p>
        </p:txBody>
      </p:sp>
      <p:sp>
        <p:nvSpPr>
          <p:cNvPr id="8" name="Text 6"/>
          <p:cNvSpPr txBox="1"/>
          <p:nvPr/>
        </p:nvSpPr>
        <p:spPr>
          <a:xfrm>
            <a:off x="10552176" y="3529584"/>
            <a:ext cx="3739896" cy="40233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Réinitialisation des variables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2404872" y="2350008"/>
            <a:ext cx="841248" cy="841248"/>
          </a:xfrm>
          <a:prstGeom prst="ellipse">
            <a:avLst/>
          </a:prstGeom>
          <a:solidFill>
            <a:srgbClr val="0D71FF"/>
          </a:solidFill>
          <a:ln w="19050">
            <a:solidFill>
              <a:srgbClr val="0D71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196328" y="2350008"/>
            <a:ext cx="841248" cy="841248"/>
          </a:xfrm>
          <a:prstGeom prst="ellipse">
            <a:avLst/>
          </a:prstGeom>
          <a:solidFill>
            <a:srgbClr val="74DF0F"/>
          </a:solidFill>
          <a:ln w="19050">
            <a:solidFill>
              <a:srgbClr val="74DF0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11996928" y="2350008"/>
            <a:ext cx="841248" cy="841248"/>
          </a:xfrm>
          <a:prstGeom prst="ellipse">
            <a:avLst/>
          </a:prstGeom>
          <a:solidFill>
            <a:srgbClr val="0D71FF"/>
          </a:solidFill>
          <a:ln w="19050">
            <a:solidFill>
              <a:srgbClr val="0D71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2249424" y="6757416"/>
            <a:ext cx="1143000" cy="27432"/>
          </a:xfrm>
          <a:prstGeom prst="rect">
            <a:avLst/>
          </a:prstGeom>
          <a:solidFill>
            <a:srgbClr val="0D71FF"/>
          </a:solidFill>
          <a:ln w="19050">
            <a:solidFill>
              <a:srgbClr val="0D71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7050024" y="6757416"/>
            <a:ext cx="1143000" cy="27432"/>
          </a:xfrm>
          <a:prstGeom prst="rect">
            <a:avLst/>
          </a:prstGeom>
          <a:solidFill>
            <a:srgbClr val="74DF0F"/>
          </a:solidFill>
          <a:ln w="19050">
            <a:solidFill>
              <a:srgbClr val="74DF0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11841480" y="6757416"/>
            <a:ext cx="1143000" cy="27432"/>
          </a:xfrm>
          <a:prstGeom prst="rect">
            <a:avLst/>
          </a:prstGeom>
          <a:solidFill>
            <a:srgbClr val="0D71FF"/>
          </a:solidFill>
          <a:ln w="19050">
            <a:solidFill>
              <a:srgbClr val="0D71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5" name="Text 13"/>
          <p:cNvSpPr txBox="1"/>
          <p:nvPr/>
        </p:nvSpPr>
        <p:spPr>
          <a:xfrm>
            <a:off x="960120" y="3977640"/>
            <a:ext cx="3739896" cy="257860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Permettent de stocker des données dynamiques utilisées dans les conversations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Essentielles pour personnaliser et adapter les réponses des assistants intelligents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Définies au sein des flux pour capturer l'état et les informations utilisateur</a:t>
            </a:r>
            <a:endParaRPr lang="en-US" sz="1500" dirty="0"/>
          </a:p>
        </p:txBody>
      </p:sp>
      <p:sp>
        <p:nvSpPr>
          <p:cNvPr id="16" name="Text 14"/>
          <p:cNvSpPr txBox="1"/>
          <p:nvPr/>
        </p:nvSpPr>
        <p:spPr>
          <a:xfrm>
            <a:off x="5760720" y="3977640"/>
            <a:ext cx="3813048" cy="257860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Détermine où et quand une variable est accessible dans l’agent ou le dialogue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Influence la gestion des données entre différentes rubriques et sous-flux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Permet d’isoler ou partager les données selon les besoins fonctionnels</a:t>
            </a:r>
            <a:endParaRPr lang="en-US" sz="1500" dirty="0"/>
          </a:p>
        </p:txBody>
      </p:sp>
      <p:sp>
        <p:nvSpPr>
          <p:cNvPr id="17" name="Text 15"/>
          <p:cNvSpPr txBox="1"/>
          <p:nvPr/>
        </p:nvSpPr>
        <p:spPr>
          <a:xfrm>
            <a:off x="10552176" y="3977640"/>
            <a:ext cx="3739896" cy="257860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Remet les variables à leur état initial pour éviter les erreurs de données persistantes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Garantit la cohérence des conversations lors de nouvelles interactions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Utile pour gérer différentes sessions ou contextes utilisateur distincts</a:t>
            </a:r>
            <a:endParaRPr lang="en-US" sz="1500" dirty="0"/>
          </a:p>
        </p:txBody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4072" y="2596896"/>
            <a:ext cx="365760" cy="365760"/>
          </a:xfrm>
          <a:prstGeom prst="rect">
            <a:avLst/>
          </a:prstGeom>
        </p:spPr>
      </p:pic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2616" y="2596896"/>
            <a:ext cx="356616" cy="356616"/>
          </a:xfrm>
          <a:prstGeom prst="rect">
            <a:avLst/>
          </a:prstGeom>
        </p:spPr>
      </p:pic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243816" y="2596896"/>
            <a:ext cx="365760" cy="365760"/>
          </a:xfrm>
          <a:prstGeom prst="rect">
            <a:avLst/>
          </a:prstGeom>
        </p:spPr>
      </p:pic>
      <p:sp>
        <p:nvSpPr>
          <p:cNvPr id="21" name="Text 16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13816" y="1837944"/>
            <a:ext cx="4169664" cy="6007608"/>
          </a:xfrm>
          <a:prstGeom prst="rect">
            <a:avLst/>
          </a:prstGeom>
          <a:noFill/>
          <a:ln w="19050">
            <a:solidFill>
              <a:srgbClr val="0D71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3" name="Shape 1"/>
          <p:cNvSpPr/>
          <p:nvPr/>
        </p:nvSpPr>
        <p:spPr>
          <a:xfrm>
            <a:off x="5532120" y="1837944"/>
            <a:ext cx="4169664" cy="6007608"/>
          </a:xfrm>
          <a:prstGeom prst="rect">
            <a:avLst/>
          </a:prstGeom>
          <a:noFill/>
          <a:ln w="19050">
            <a:solidFill>
              <a:srgbClr val="74DF0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10195560" y="1837944"/>
            <a:ext cx="4169664" cy="6007608"/>
          </a:xfrm>
          <a:prstGeom prst="rect">
            <a:avLst/>
          </a:prstGeom>
          <a:noFill/>
          <a:ln w="19050">
            <a:solidFill>
              <a:srgbClr val="0D71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1778" tIns="1778" rIns="1778" bIns="1778" rtlCol="0" anchor="ctr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822960" y="7735824"/>
            <a:ext cx="4160520" cy="109728"/>
          </a:xfrm>
          <a:prstGeom prst="rect">
            <a:avLst/>
          </a:prstGeom>
          <a:solidFill>
            <a:srgbClr val="0D71F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532120" y="7735824"/>
            <a:ext cx="4160520" cy="109728"/>
          </a:xfrm>
          <a:prstGeom prst="rect">
            <a:avLst/>
          </a:prstGeom>
          <a:solidFill>
            <a:srgbClr val="74DF0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10204704" y="7735824"/>
            <a:ext cx="4160520" cy="109728"/>
          </a:xfrm>
          <a:prstGeom prst="rect">
            <a:avLst/>
          </a:prstGeom>
          <a:solidFill>
            <a:srgbClr val="0D71F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8" name="Text 6"/>
          <p:cNvSpPr txBox="1"/>
          <p:nvPr/>
        </p:nvSpPr>
        <p:spPr>
          <a:xfrm>
            <a:off x="1014984" y="4873752"/>
            <a:ext cx="3803904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Définitions</a:t>
            </a:r>
            <a:endParaRPr lang="en-US" sz="1800" dirty="0"/>
          </a:p>
        </p:txBody>
      </p:sp>
      <p:sp>
        <p:nvSpPr>
          <p:cNvPr id="9" name="Text 7"/>
          <p:cNvSpPr txBox="1"/>
          <p:nvPr/>
        </p:nvSpPr>
        <p:spPr>
          <a:xfrm>
            <a:off x="5742432" y="4873752"/>
            <a:ext cx="3785616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Différence clé</a:t>
            </a:r>
            <a:endParaRPr lang="en-US" sz="1800" dirty="0"/>
          </a:p>
        </p:txBody>
      </p:sp>
      <p:sp>
        <p:nvSpPr>
          <p:cNvPr id="10" name="Text 8"/>
          <p:cNvSpPr txBox="1"/>
          <p:nvPr/>
        </p:nvSpPr>
        <p:spPr>
          <a:xfrm>
            <a:off x="10396728" y="4873752"/>
            <a:ext cx="3803904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Bonnes pratiques</a:t>
            </a:r>
            <a:endParaRPr lang="en-US" sz="1800" dirty="0"/>
          </a:p>
        </p:txBody>
      </p:sp>
      <p:sp>
        <p:nvSpPr>
          <p:cNvPr id="11" name="Text 9"/>
          <p:cNvSpPr txBox="1"/>
          <p:nvPr/>
        </p:nvSpPr>
        <p:spPr>
          <a:xfrm>
            <a:off x="1014984" y="5257800"/>
            <a:ext cx="3794760" cy="231343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Entités : types de données, peuvent être système ou personnalisées</a:t>
            </a:r>
            <a:endParaRPr lang="en-US" sz="1600" dirty="0"/>
          </a:p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Variables : valeurs temporaires stockées durant la conversation</a:t>
            </a:r>
            <a:endParaRPr lang="en-US" sz="1600" dirty="0"/>
          </a:p>
        </p:txBody>
      </p:sp>
      <p:sp>
        <p:nvSpPr>
          <p:cNvPr id="12" name="Text 10"/>
          <p:cNvSpPr txBox="1"/>
          <p:nvPr/>
        </p:nvSpPr>
        <p:spPr>
          <a:xfrm>
            <a:off x="5724144" y="5266944"/>
            <a:ext cx="3794760" cy="231343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Entité = catégorie de donnée (ex : Type de problème)</a:t>
            </a:r>
            <a:endParaRPr lang="en-US" sz="1600" dirty="0"/>
          </a:p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Variable = valeur capturée correspondante (ex : Informatique)</a:t>
            </a:r>
            <a:endParaRPr lang="en-US" sz="1600" dirty="0"/>
          </a:p>
        </p:txBody>
      </p:sp>
      <p:sp>
        <p:nvSpPr>
          <p:cNvPr id="13" name="Text 11"/>
          <p:cNvSpPr txBox="1"/>
          <p:nvPr/>
        </p:nvSpPr>
        <p:spPr>
          <a:xfrm>
            <a:off x="10396728" y="5266944"/>
            <a:ext cx="3803904" cy="231343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Réinitialiser les variables après usage</a:t>
            </a:r>
            <a:endParaRPr lang="en-US" sz="1600" dirty="0"/>
          </a:p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Nommer clairement les variables pour une meilleure compréhension</a:t>
            </a:r>
            <a:endParaRPr lang="en-US" sz="1600" dirty="0"/>
          </a:p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Ne pas supprimer les entités systèmes pour assurer la stabilité</a:t>
            </a:r>
            <a:endParaRPr lang="en-US" sz="1600" dirty="0"/>
          </a:p>
        </p:txBody>
      </p:sp>
      <p:sp>
        <p:nvSpPr>
          <p:cNvPr id="14" name="Text 12"/>
          <p:cNvSpPr txBox="1"/>
          <p:nvPr/>
        </p:nvSpPr>
        <p:spPr>
          <a:xfrm>
            <a:off x="777240" y="466344"/>
            <a:ext cx="13048488" cy="85039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Entités vs Variables</a:t>
            </a:r>
            <a:endParaRPr lang="en-US" sz="3600" dirty="0"/>
          </a:p>
        </p:txBody>
      </p:sp>
      <p:sp>
        <p:nvSpPr>
          <p:cNvPr id="15" name="Text 13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12</a:t>
            </a:r>
            <a:endParaRPr lang="en-US" sz="1400" dirty="0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" y="1883664"/>
            <a:ext cx="4142232" cy="2761488"/>
          </a:xfrm>
          <a:prstGeom prst="rect">
            <a:avLst/>
          </a:prstGeom>
        </p:spPr>
      </p:pic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408" y="1837944"/>
            <a:ext cx="4105656" cy="2313432"/>
          </a:xfrm>
          <a:prstGeom prst="rect">
            <a:avLst/>
          </a:prstGeom>
        </p:spPr>
      </p:pic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3072" y="1837944"/>
            <a:ext cx="2980944" cy="29809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374904"/>
            <a:ext cx="14703552" cy="795528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44168" y="2596896"/>
            <a:ext cx="7168896" cy="224028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90000"/>
              </a:lnSpc>
            </a:pPr>
            <a:r>
              <a:rPr lang="en-US" sz="6400" b="1" dirty="0">
                <a:solidFill>
                  <a:srgbClr val="0D71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Actions et flux</a:t>
            </a:r>
            <a:endParaRPr lang="en-US" sz="6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4168" y="5916168"/>
            <a:ext cx="1453896" cy="18288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1344168" y="6144768"/>
            <a:ext cx="5330952" cy="7589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0D71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Rôles et cas d’utilisation dans les processus opérationnels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13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" y="960120"/>
            <a:ext cx="2862072" cy="1014984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1432" y="1938528"/>
            <a:ext cx="4005072" cy="40050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13816" y="1828800"/>
            <a:ext cx="4169664" cy="6007608"/>
          </a:xfrm>
          <a:prstGeom prst="rect">
            <a:avLst/>
          </a:prstGeom>
          <a:noFill/>
          <a:ln w="19050">
            <a:solidFill>
              <a:srgbClr val="0D71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3" name="Shape 1"/>
          <p:cNvSpPr/>
          <p:nvPr/>
        </p:nvSpPr>
        <p:spPr>
          <a:xfrm>
            <a:off x="5532120" y="1837944"/>
            <a:ext cx="4169664" cy="6007608"/>
          </a:xfrm>
          <a:prstGeom prst="rect">
            <a:avLst/>
          </a:prstGeom>
          <a:noFill/>
          <a:ln w="19050">
            <a:solidFill>
              <a:srgbClr val="74DF0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10195560" y="1837944"/>
            <a:ext cx="4169664" cy="6007608"/>
          </a:xfrm>
          <a:prstGeom prst="rect">
            <a:avLst/>
          </a:prstGeom>
          <a:noFill/>
          <a:ln w="19050">
            <a:solidFill>
              <a:srgbClr val="0D71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1778" tIns="1778" rIns="1778" bIns="1778" rtlCol="0" anchor="ctr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822960" y="7735824"/>
            <a:ext cx="4160520" cy="109728"/>
          </a:xfrm>
          <a:prstGeom prst="rect">
            <a:avLst/>
          </a:prstGeom>
          <a:solidFill>
            <a:srgbClr val="0D71F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532120" y="7735824"/>
            <a:ext cx="4160520" cy="109728"/>
          </a:xfrm>
          <a:prstGeom prst="rect">
            <a:avLst/>
          </a:prstGeom>
          <a:solidFill>
            <a:srgbClr val="74DF0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10204704" y="7735824"/>
            <a:ext cx="4160520" cy="109728"/>
          </a:xfrm>
          <a:prstGeom prst="rect">
            <a:avLst/>
          </a:prstGeom>
          <a:solidFill>
            <a:srgbClr val="0D71F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8" name="Text 6"/>
          <p:cNvSpPr txBox="1"/>
          <p:nvPr/>
        </p:nvSpPr>
        <p:spPr>
          <a:xfrm>
            <a:off x="1014984" y="4873752"/>
            <a:ext cx="3803904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Introduction aux actions et flux</a:t>
            </a:r>
            <a:endParaRPr lang="en-US" sz="1800" dirty="0"/>
          </a:p>
        </p:txBody>
      </p:sp>
      <p:sp>
        <p:nvSpPr>
          <p:cNvPr id="9" name="Text 7"/>
          <p:cNvSpPr txBox="1"/>
          <p:nvPr/>
        </p:nvSpPr>
        <p:spPr>
          <a:xfrm>
            <a:off x="5742432" y="4873752"/>
            <a:ext cx="3813048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Paramètres d’entrée et de sortie</a:t>
            </a:r>
            <a:endParaRPr lang="en-US" sz="1800" dirty="0"/>
          </a:p>
        </p:txBody>
      </p:sp>
      <p:sp>
        <p:nvSpPr>
          <p:cNvPr id="10" name="Text 8"/>
          <p:cNvSpPr txBox="1"/>
          <p:nvPr/>
        </p:nvSpPr>
        <p:spPr>
          <a:xfrm>
            <a:off x="10396728" y="4873752"/>
            <a:ext cx="3886200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Agents intelligents et autonomes</a:t>
            </a:r>
            <a:endParaRPr lang="en-US" sz="1800" dirty="0"/>
          </a:p>
        </p:txBody>
      </p:sp>
      <p:sp>
        <p:nvSpPr>
          <p:cNvPr id="11" name="Text 9"/>
          <p:cNvSpPr txBox="1"/>
          <p:nvPr/>
        </p:nvSpPr>
        <p:spPr>
          <a:xfrm>
            <a:off x="1014984" y="5257800"/>
            <a:ext cx="3794760" cy="244144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Les actions définissent des tâches spécifiques à réaliser.</a:t>
            </a:r>
            <a:endParaRPr lang="en-US" sz="1600" dirty="0"/>
          </a:p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Les flux orchestrent la séquence et la coordination de ces actions dans un assistant intelligent.</a:t>
            </a:r>
            <a:endParaRPr lang="en-US" sz="1600" dirty="0"/>
          </a:p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Ensemble, ils structurent les processus d'automatisation dans Copilot Studio.</a:t>
            </a:r>
            <a:endParaRPr lang="en-US" sz="1600" dirty="0"/>
          </a:p>
        </p:txBody>
      </p:sp>
      <p:sp>
        <p:nvSpPr>
          <p:cNvPr id="12" name="Text 10"/>
          <p:cNvSpPr txBox="1"/>
          <p:nvPr/>
        </p:nvSpPr>
        <p:spPr>
          <a:xfrm>
            <a:off x="5724144" y="5266944"/>
            <a:ext cx="3794760" cy="231343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Contrôlent les données échangées entre les actions et les modules.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Permettent de transmettre des informations essentielles pour le bon déroulement du flux.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Assurent la continuité et la cohérence des données durant l'exécution des tâches.</a:t>
            </a:r>
            <a:endParaRPr lang="en-US" sz="1500" dirty="0"/>
          </a:p>
        </p:txBody>
      </p:sp>
      <p:sp>
        <p:nvSpPr>
          <p:cNvPr id="13" name="Text 11"/>
          <p:cNvSpPr txBox="1"/>
          <p:nvPr/>
        </p:nvSpPr>
        <p:spPr>
          <a:xfrm>
            <a:off x="10396728" y="5266944"/>
            <a:ext cx="3803904" cy="244144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Utilisent les actions et flux pour automatiser des processus complexes.</a:t>
            </a:r>
            <a:endParaRPr lang="en-US" sz="1600" dirty="0"/>
          </a:p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Interconnectent plusieurs modules et tâches pour une gestion fluide.</a:t>
            </a:r>
            <a:endParaRPr lang="en-US" sz="1600" dirty="0"/>
          </a:p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Permettent une autonomie accrue grâce à la coordination intelligente des actions dans Copilot Studio.</a:t>
            </a:r>
            <a:endParaRPr lang="en-US" sz="1600" dirty="0"/>
          </a:p>
        </p:txBody>
      </p:sp>
      <p:sp>
        <p:nvSpPr>
          <p:cNvPr id="14" name="Text 12"/>
          <p:cNvSpPr txBox="1"/>
          <p:nvPr/>
        </p:nvSpPr>
        <p:spPr>
          <a:xfrm>
            <a:off x="777240" y="466344"/>
            <a:ext cx="13048488" cy="137160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Différence entre action et flux, paramètres d’entrée/sortie</a:t>
            </a:r>
            <a:endParaRPr lang="en-US" sz="3600" dirty="0"/>
          </a:p>
        </p:txBody>
      </p:sp>
      <p:sp>
        <p:nvSpPr>
          <p:cNvPr id="15" name="Text 13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14</a:t>
            </a:r>
            <a:endParaRPr lang="en-US" sz="1400" dirty="0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" y="1837944"/>
            <a:ext cx="4105656" cy="2459736"/>
          </a:xfrm>
          <a:prstGeom prst="rect">
            <a:avLst/>
          </a:prstGeom>
        </p:spPr>
      </p:pic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128" y="1856232"/>
            <a:ext cx="4032504" cy="3026664"/>
          </a:xfrm>
          <a:prstGeom prst="rect">
            <a:avLst/>
          </a:prstGeom>
        </p:spPr>
      </p:pic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7584" y="1892808"/>
            <a:ext cx="3785616" cy="28437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77240" y="475488"/>
            <a:ext cx="13697712" cy="84124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Les actions et Flux d'assistant</a:t>
            </a:r>
            <a:endParaRPr lang="en-US" sz="3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5440" y="2916936"/>
            <a:ext cx="4443984" cy="329184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9240" y="2916936"/>
            <a:ext cx="4443984" cy="329184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9729216" y="2898648"/>
            <a:ext cx="2852928" cy="0"/>
          </a:xfrm>
          <a:prstGeom prst="line">
            <a:avLst/>
          </a:prstGeom>
          <a:solidFill>
            <a:srgbClr val="FFFFFF"/>
          </a:solidFill>
          <a:ln w="47625">
            <a:solidFill>
              <a:srgbClr val="0D71FF"/>
            </a:solidFill>
            <a:prstDash val="solid"/>
            <a:headEnd type="none"/>
            <a:tailEnd type="triangl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6" name="Shape 2"/>
          <p:cNvSpPr/>
          <p:nvPr/>
        </p:nvSpPr>
        <p:spPr>
          <a:xfrm>
            <a:off x="5788152" y="2898648"/>
            <a:ext cx="2852928" cy="0"/>
          </a:xfrm>
          <a:prstGeom prst="line">
            <a:avLst/>
          </a:prstGeom>
          <a:solidFill>
            <a:srgbClr val="FFFFFF"/>
          </a:solidFill>
          <a:ln w="47625">
            <a:solidFill>
              <a:srgbClr val="74DF0F"/>
            </a:solidFill>
            <a:prstDash val="solid"/>
            <a:headEnd type="none"/>
            <a:tailEnd type="triangl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93424" y="3355848"/>
            <a:ext cx="338328" cy="338328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4752" y="2916936"/>
            <a:ext cx="4443984" cy="3291840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1883664" y="2898648"/>
            <a:ext cx="2852928" cy="0"/>
          </a:xfrm>
          <a:prstGeom prst="line">
            <a:avLst/>
          </a:prstGeom>
          <a:solidFill>
            <a:srgbClr val="FFFFFF"/>
          </a:solidFill>
          <a:ln w="47625">
            <a:solidFill>
              <a:srgbClr val="0D71FF"/>
            </a:solidFill>
            <a:prstDash val="solid"/>
            <a:headEnd type="none"/>
            <a:tailEnd type="triangl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02736" y="3355848"/>
            <a:ext cx="329184" cy="329184"/>
          </a:xfrm>
          <a:prstGeom prst="rect">
            <a:avLst/>
          </a:prstGeom>
        </p:spPr>
      </p:pic>
      <p:sp>
        <p:nvSpPr>
          <p:cNvPr id="11" name="Text 4"/>
          <p:cNvSpPr txBox="1"/>
          <p:nvPr/>
        </p:nvSpPr>
        <p:spPr>
          <a:xfrm>
            <a:off x="2423160" y="4023360"/>
            <a:ext cx="2697480" cy="173736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Tâche déclenchée par l’agent, par exemple créer un item dans SharePoint.</a:t>
            </a:r>
            <a:endParaRPr lang="en-US" sz="1400" dirty="0"/>
          </a:p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Chaque action accomplit une fonction spécifique et isolée.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300216" y="4023360"/>
            <a:ext cx="2697480" cy="173736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Suite d’actions orchestrées pour automatiser un processus complet.</a:t>
            </a:r>
            <a:endParaRPr lang="en-US" sz="1400" dirty="0"/>
          </a:p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Peut être créé avec Power Automate ou Agent Flow intégré dans Copilot Studio 2.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0213848" y="4023360"/>
            <a:ext cx="2697480" cy="173736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Bien définir les entrées et sorties pour chaque flux.</a:t>
            </a:r>
            <a:endParaRPr lang="en-US" sz="1400" dirty="0"/>
          </a:p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Tester chaque action et flux avant intégration pour garantir fiabilité.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2423160" y="3730752"/>
            <a:ext cx="2697480" cy="3017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Actions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300216" y="3730752"/>
            <a:ext cx="2697480" cy="3017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Flux (Flow)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10213848" y="3730752"/>
            <a:ext cx="2697480" cy="3017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Bonnes pratiques</a:t>
            </a:r>
            <a:endParaRPr lang="en-US" sz="160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88936" y="3355848"/>
            <a:ext cx="329184" cy="329184"/>
          </a:xfrm>
          <a:prstGeom prst="rect">
            <a:avLst/>
          </a:prstGeom>
        </p:spPr>
      </p:pic>
      <p:sp>
        <p:nvSpPr>
          <p:cNvPr id="18" name="Text 10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744" y="374904"/>
            <a:ext cx="14703552" cy="795528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44168" y="2596896"/>
            <a:ext cx="7269480" cy="245973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90000"/>
              </a:lnSpc>
            </a:pPr>
            <a:r>
              <a:rPr lang="en-US" sz="6000" b="1" dirty="0">
                <a:solidFill>
                  <a:srgbClr val="0D71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Flux d’assistant : orchestration et Agents connectés</a:t>
            </a:r>
            <a:endParaRPr lang="en-US" sz="6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4168" y="5916168"/>
            <a:ext cx="1453896" cy="18288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1344168" y="6144768"/>
            <a:ext cx="5330952" cy="7589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0D71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Comprendre l'intégration et la gestion des agents dans les flux d’assistance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16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248" y="960120"/>
            <a:ext cx="2862072" cy="1014984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7344" y="2286000"/>
            <a:ext cx="6062472" cy="34655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77240" y="475488"/>
            <a:ext cx="13697712" cy="84124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Orchestration et agents connectés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2185416" y="5129784"/>
            <a:ext cx="1435608" cy="1435608"/>
          </a:xfrm>
          <a:prstGeom prst="ellipse">
            <a:avLst/>
          </a:prstGeom>
          <a:solidFill>
            <a:srgbClr val="0D71F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6885432" y="5129784"/>
            <a:ext cx="1435608" cy="1435608"/>
          </a:xfrm>
          <a:prstGeom prst="ellipse">
            <a:avLst/>
          </a:prstGeom>
          <a:solidFill>
            <a:srgbClr val="74DF0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1640312" y="5129784"/>
            <a:ext cx="1435608" cy="1435608"/>
          </a:xfrm>
          <a:prstGeom prst="ellipse">
            <a:avLst/>
          </a:prstGeom>
          <a:solidFill>
            <a:srgbClr val="0D71F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764024" y="5907024"/>
            <a:ext cx="950976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808080">
                <a:alpha val="40000"/>
              </a:srgbClr>
            </a:solidFill>
            <a:prstDash val="solid"/>
            <a:headEnd type="none"/>
            <a:tailEnd type="triangl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9628632" y="5907024"/>
            <a:ext cx="950976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808080">
                <a:alpha val="40000"/>
              </a:srgbClr>
            </a:solidFill>
            <a:prstDash val="solid"/>
            <a:headEnd type="none"/>
            <a:tailEnd type="triangl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056" y="5678424"/>
            <a:ext cx="338328" cy="338328"/>
          </a:xfrm>
          <a:prstGeom prst="rect">
            <a:avLst/>
          </a:prstGeom>
        </p:spPr>
      </p:pic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4072" y="5678424"/>
            <a:ext cx="338328" cy="338328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98096" y="5678424"/>
            <a:ext cx="338328" cy="338328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1563624" y="3063240"/>
            <a:ext cx="2670048" cy="170992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Coordonne rubriques et actions pour maintenir le contexte global</a:t>
            </a:r>
            <a:endParaRPr lang="en-US" sz="1400" dirty="0"/>
          </a:p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Exemple : déclenche un flux, met à jour une variable, puis enchaîne une autre rubrique</a:t>
            </a:r>
            <a:endParaRPr lang="en-US" sz="1400" dirty="0"/>
          </a:p>
        </p:txBody>
      </p:sp>
      <p:sp>
        <p:nvSpPr>
          <p:cNvPr id="12" name="Text 7"/>
          <p:cNvSpPr txBox="1"/>
          <p:nvPr/>
        </p:nvSpPr>
        <p:spPr>
          <a:xfrm>
            <a:off x="1563624" y="2679192"/>
            <a:ext cx="2670048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Orchestration</a:t>
            </a:r>
            <a:endParaRPr lang="en-US" sz="1600" dirty="0"/>
          </a:p>
        </p:txBody>
      </p:sp>
      <p:sp>
        <p:nvSpPr>
          <p:cNvPr id="13" name="Text 8"/>
          <p:cNvSpPr txBox="1"/>
          <p:nvPr/>
        </p:nvSpPr>
        <p:spPr>
          <a:xfrm>
            <a:off x="6263640" y="3063240"/>
            <a:ext cx="2679192" cy="170992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Plusieurs agents partagent un même contexte pour une meilleure collaboration</a:t>
            </a:r>
            <a:endParaRPr lang="en-US" sz="1400" dirty="0"/>
          </a:p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Types d’agents : principal, enfant, interconnecté</a:t>
            </a:r>
            <a:endParaRPr lang="en-US" sz="1400" dirty="0"/>
          </a:p>
        </p:txBody>
      </p:sp>
      <p:sp>
        <p:nvSpPr>
          <p:cNvPr id="14" name="Text 9"/>
          <p:cNvSpPr txBox="1"/>
          <p:nvPr/>
        </p:nvSpPr>
        <p:spPr>
          <a:xfrm>
            <a:off x="6263640" y="2679192"/>
            <a:ext cx="2679192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Agents connectés</a:t>
            </a:r>
            <a:endParaRPr lang="en-US" sz="1600" dirty="0"/>
          </a:p>
        </p:txBody>
      </p:sp>
      <p:sp>
        <p:nvSpPr>
          <p:cNvPr id="15" name="Text 10"/>
          <p:cNvSpPr txBox="1"/>
          <p:nvPr/>
        </p:nvSpPr>
        <p:spPr>
          <a:xfrm>
            <a:off x="11018520" y="3063240"/>
            <a:ext cx="2679192" cy="170992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Orchestration d’un service d’assistance incluant une validation humaine</a:t>
            </a:r>
            <a:endParaRPr lang="en-US" sz="1400" dirty="0"/>
          </a:p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Utilisation des agents pour gérer les différentes étapes du processus de support</a:t>
            </a:r>
            <a:endParaRPr lang="en-US" sz="1400" dirty="0"/>
          </a:p>
        </p:txBody>
      </p:sp>
      <p:sp>
        <p:nvSpPr>
          <p:cNvPr id="16" name="Text 11"/>
          <p:cNvSpPr txBox="1"/>
          <p:nvPr/>
        </p:nvSpPr>
        <p:spPr>
          <a:xfrm>
            <a:off x="11018520" y="2679192"/>
            <a:ext cx="2679192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ct val="12500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Cas pratique</a:t>
            </a:r>
            <a:endParaRPr lang="en-US" sz="1600" dirty="0"/>
          </a:p>
        </p:txBody>
      </p:sp>
      <p:sp>
        <p:nvSpPr>
          <p:cNvPr id="17" name="Text 12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93776" y="1874520"/>
            <a:ext cx="1609344" cy="151790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90000"/>
              </a:lnSpc>
            </a:pPr>
            <a:r>
              <a:rPr lang="en-US" sz="6800" b="1" dirty="0">
                <a:solidFill>
                  <a:srgbClr val="0D71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01</a:t>
            </a:r>
            <a:endParaRPr lang="en-US" sz="6800" dirty="0"/>
          </a:p>
        </p:txBody>
      </p:sp>
      <p:sp>
        <p:nvSpPr>
          <p:cNvPr id="3" name="Text 1"/>
          <p:cNvSpPr txBox="1"/>
          <p:nvPr/>
        </p:nvSpPr>
        <p:spPr>
          <a:xfrm>
            <a:off x="2322576" y="1947672"/>
            <a:ext cx="8339328" cy="141732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90000"/>
              </a:lnSpc>
            </a:pPr>
            <a:r>
              <a:rPr lang="en-US" sz="5100" b="1" dirty="0">
                <a:solidFill>
                  <a:srgbClr val="0D71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Conclusion et bonne pratiques</a:t>
            </a:r>
            <a:endParaRPr lang="en-US" sz="51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328" y="429768"/>
            <a:ext cx="14557248" cy="5705856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18</a:t>
            </a:r>
            <a:endParaRPr lang="en-US" sz="14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560" y="3392424"/>
            <a:ext cx="4590288" cy="45902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77240" y="466344"/>
            <a:ext cx="5522976" cy="84124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Bonne pratiques : Structuration et conception</a:t>
            </a:r>
            <a:endParaRPr lang="en-US" sz="2200" dirty="0"/>
          </a:p>
        </p:txBody>
      </p:sp>
      <p:sp>
        <p:nvSpPr>
          <p:cNvPr id="3" name="Text 1"/>
          <p:cNvSpPr txBox="1"/>
          <p:nvPr/>
        </p:nvSpPr>
        <p:spPr>
          <a:xfrm>
            <a:off x="1133856" y="1709928"/>
            <a:ext cx="5824728" cy="3017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Objectif</a:t>
            </a:r>
            <a:endParaRPr lang="en-US" sz="1600" dirty="0"/>
          </a:p>
        </p:txBody>
      </p:sp>
      <p:sp>
        <p:nvSpPr>
          <p:cNvPr id="4" name="Text 2"/>
          <p:cNvSpPr txBox="1"/>
          <p:nvPr/>
        </p:nvSpPr>
        <p:spPr>
          <a:xfrm>
            <a:off x="1143000" y="2057400"/>
            <a:ext cx="5824728" cy="96926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Construire un agent logique, maintenable et évolutif.</a:t>
            </a:r>
            <a:endParaRPr lang="en-US" sz="1400" dirty="0"/>
          </a:p>
        </p:txBody>
      </p:sp>
      <p:sp>
        <p:nvSpPr>
          <p:cNvPr id="5" name="Text 3"/>
          <p:cNvSpPr txBox="1"/>
          <p:nvPr/>
        </p:nvSpPr>
        <p:spPr>
          <a:xfrm>
            <a:off x="1133856" y="3392424"/>
            <a:ext cx="5824728" cy="3017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Planification de la conversation</a:t>
            </a:r>
            <a:endParaRPr lang="en-US" sz="1600" dirty="0"/>
          </a:p>
        </p:txBody>
      </p:sp>
      <p:sp>
        <p:nvSpPr>
          <p:cNvPr id="6" name="Text 4"/>
          <p:cNvSpPr txBox="1"/>
          <p:nvPr/>
        </p:nvSpPr>
        <p:spPr>
          <a:xfrm>
            <a:off x="1143000" y="3730752"/>
            <a:ext cx="5824728" cy="96926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Planifie la conversation avant de la construire.</a:t>
            </a:r>
            <a:endParaRPr lang="en-US" sz="1400" dirty="0"/>
          </a:p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Trace un mini schéma ou une carte mentale des rubriques et transitions.</a:t>
            </a:r>
            <a:endParaRPr lang="en-US" sz="1400" dirty="0"/>
          </a:p>
        </p:txBody>
      </p:sp>
      <p:sp>
        <p:nvSpPr>
          <p:cNvPr id="7" name="Text 5"/>
          <p:cNvSpPr txBox="1"/>
          <p:nvPr/>
        </p:nvSpPr>
        <p:spPr>
          <a:xfrm>
            <a:off x="1133856" y="5074920"/>
            <a:ext cx="5824728" cy="3017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Clarté et organisation des rubriques</a:t>
            </a:r>
            <a:endParaRPr lang="en-US" sz="1600" dirty="0"/>
          </a:p>
        </p:txBody>
      </p:sp>
      <p:sp>
        <p:nvSpPr>
          <p:cNvPr id="8" name="Text 6"/>
          <p:cNvSpPr txBox="1"/>
          <p:nvPr/>
        </p:nvSpPr>
        <p:spPr>
          <a:xfrm>
            <a:off x="1143000" y="5413248"/>
            <a:ext cx="5824728" cy="96926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2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Une rubrique = une intention claire, évite de tout inclure dans une seule rubrique pour conserver la logique.</a:t>
            </a:r>
            <a:endParaRPr lang="en-US" sz="1200" dirty="0"/>
          </a:p>
          <a:p>
            <a:pPr algn="l">
              <a:lnSpc>
                <a:spcPct val="125000"/>
              </a:lnSpc>
            </a:pPr>
            <a:r>
              <a:rPr lang="en-US" sz="12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Nomme tes rubriques, variables et entités de façon explicite (ex. Rub_Validation_Conge, varDateConge, entiteTypeDemande).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1133856" y="6757416"/>
            <a:ext cx="5824728" cy="3017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Optimisation et cohérence</a:t>
            </a:r>
            <a:endParaRPr lang="en-US" sz="1600" dirty="0"/>
          </a:p>
        </p:txBody>
      </p:sp>
      <p:sp>
        <p:nvSpPr>
          <p:cNvPr id="10" name="Text 8"/>
          <p:cNvSpPr txBox="1"/>
          <p:nvPr/>
        </p:nvSpPr>
        <p:spPr>
          <a:xfrm>
            <a:off x="1143000" y="7095744"/>
            <a:ext cx="5824728" cy="96926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Évite les redondances entre rubriques.</a:t>
            </a:r>
            <a:endParaRPr lang="en-US" sz="1400" dirty="0"/>
          </a:p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Fusionne ou relie les rubriques qui ont des fonctions similaires.</a:t>
            </a:r>
            <a:endParaRPr lang="en-US" sz="1400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528" y="1728216"/>
            <a:ext cx="265176" cy="265176"/>
          </a:xfrm>
          <a:prstGeom prst="rect">
            <a:avLst/>
          </a:prstGeom>
        </p:spPr>
      </p:pic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5528" y="5093208"/>
            <a:ext cx="265176" cy="265176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4672" y="3410712"/>
            <a:ext cx="265176" cy="265176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5528" y="6766560"/>
            <a:ext cx="283464" cy="283464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19</a:t>
            </a:r>
            <a:endParaRPr lang="en-US" sz="14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65592" y="996696"/>
            <a:ext cx="5477256" cy="5477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-5400000">
            <a:off x="4187952" y="1307592"/>
            <a:ext cx="6858000" cy="15243048"/>
          </a:xfrm>
          <a:prstGeom prst="trapezoid">
            <a:avLst>
              <a:gd name="adj" fmla="val 25000"/>
            </a:avLst>
          </a:prstGeom>
          <a:gradFill flip="none" rotWithShape="1">
            <a:gsLst>
              <a:gs pos="0">
                <a:srgbClr val="0D71FF">
                  <a:alpha val="0"/>
                </a:srgbClr>
              </a:gs>
              <a:gs pos="100000">
                <a:srgbClr val="0D71FF">
                  <a:alpha val="19000"/>
                </a:srgbClr>
              </a:gs>
            </a:gsLst>
            <a:lin ang="10020000" scaled="0"/>
          </a:gra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3" name="Shape 1"/>
          <p:cNvSpPr/>
          <p:nvPr/>
        </p:nvSpPr>
        <p:spPr>
          <a:xfrm>
            <a:off x="-9144" y="5522976"/>
            <a:ext cx="15252192" cy="1792224"/>
          </a:xfrm>
          <a:prstGeom prst="lineInv">
            <a:avLst/>
          </a:prstGeom>
          <a:solidFill>
            <a:srgbClr val="FFFFFF"/>
          </a:solidFill>
          <a:ln w="19050">
            <a:solidFill>
              <a:srgbClr val="0D71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1271016" y="7068312"/>
            <a:ext cx="118872" cy="118872"/>
          </a:xfrm>
          <a:prstGeom prst="ellipse">
            <a:avLst/>
          </a:prstGeom>
          <a:solidFill>
            <a:srgbClr val="0D71F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172200" y="6510528"/>
            <a:ext cx="118872" cy="118872"/>
          </a:xfrm>
          <a:prstGeom prst="ellipse">
            <a:avLst/>
          </a:prstGeom>
          <a:solidFill>
            <a:srgbClr val="0D71F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6" name="Text 4"/>
          <p:cNvSpPr txBox="1"/>
          <p:nvPr/>
        </p:nvSpPr>
        <p:spPr>
          <a:xfrm>
            <a:off x="777240" y="475488"/>
            <a:ext cx="13423392" cy="84124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Objectif de la formation</a:t>
            </a:r>
            <a:endParaRPr lang="en-US" sz="3600" dirty="0"/>
          </a:p>
        </p:txBody>
      </p:sp>
      <p:sp>
        <p:nvSpPr>
          <p:cNvPr id="7" name="Shape 5"/>
          <p:cNvSpPr/>
          <p:nvPr/>
        </p:nvSpPr>
        <p:spPr>
          <a:xfrm>
            <a:off x="10972800" y="5943600"/>
            <a:ext cx="118872" cy="118872"/>
          </a:xfrm>
          <a:prstGeom prst="ellipse">
            <a:avLst/>
          </a:prstGeom>
          <a:solidFill>
            <a:srgbClr val="0D71F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1444752" y="2029968"/>
            <a:ext cx="2990088" cy="374904"/>
          </a:xfrm>
          <a:prstGeom prst="rect">
            <a:avLst/>
          </a:prstGeom>
          <a:solidFill>
            <a:srgbClr val="0D71FF"/>
          </a:solidFill>
          <a:ln w="19050">
            <a:solidFill>
              <a:srgbClr val="0D71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1316736" y="2185416"/>
            <a:ext cx="0" cy="4956048"/>
          </a:xfrm>
          <a:prstGeom prst="lineInv">
            <a:avLst/>
          </a:prstGeom>
          <a:solidFill>
            <a:srgbClr val="FFFFFF"/>
          </a:solidFill>
          <a:ln w="19050">
            <a:solidFill>
              <a:srgbClr val="0D71FF"/>
            </a:solidFill>
            <a:prstDash val="sysDot"/>
            <a:headEnd type="none"/>
            <a:tailEnd type="diamond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0" name="Text 8"/>
          <p:cNvSpPr txBox="1"/>
          <p:nvPr/>
        </p:nvSpPr>
        <p:spPr>
          <a:xfrm>
            <a:off x="1490472" y="1975104"/>
            <a:ext cx="2944368" cy="4937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0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Compréhension de la logique conversationnelle</a:t>
            </a:r>
            <a:endParaRPr lang="en-US" sz="1000" dirty="0"/>
          </a:p>
        </p:txBody>
      </p:sp>
      <p:sp>
        <p:nvSpPr>
          <p:cNvPr id="11" name="Text 9"/>
          <p:cNvSpPr txBox="1"/>
          <p:nvPr/>
        </p:nvSpPr>
        <p:spPr>
          <a:xfrm>
            <a:off x="1490472" y="2468880"/>
            <a:ext cx="2944368" cy="408736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Appréhender la structure d’un agent intelligent</a:t>
            </a:r>
            <a:endParaRPr lang="en-US" sz="1400" dirty="0"/>
          </a:p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Identifier les rubriques, entités et actions clés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6355080" y="2066544"/>
            <a:ext cx="3026664" cy="338328"/>
          </a:xfrm>
          <a:prstGeom prst="rect">
            <a:avLst/>
          </a:prstGeom>
          <a:solidFill>
            <a:srgbClr val="0D71FF"/>
          </a:solidFill>
          <a:ln w="19050">
            <a:solidFill>
              <a:srgbClr val="0D71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6227064" y="2185416"/>
            <a:ext cx="0" cy="4379976"/>
          </a:xfrm>
          <a:prstGeom prst="line">
            <a:avLst/>
          </a:prstGeom>
          <a:solidFill>
            <a:srgbClr val="FFFFFF"/>
          </a:solidFill>
          <a:ln w="19050">
            <a:solidFill>
              <a:srgbClr val="0D71FF"/>
            </a:solidFill>
            <a:prstDash val="sysDot"/>
            <a:headEnd type="none"/>
            <a:tailEnd type="diamond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4" name="Text 12"/>
          <p:cNvSpPr txBox="1"/>
          <p:nvPr/>
        </p:nvSpPr>
        <p:spPr>
          <a:xfrm>
            <a:off x="6400800" y="2084832"/>
            <a:ext cx="3017520" cy="28346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3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Maîtrise des composants essentiels</a:t>
            </a:r>
            <a:endParaRPr lang="en-US" sz="1300" dirty="0"/>
          </a:p>
        </p:txBody>
      </p:sp>
      <p:sp>
        <p:nvSpPr>
          <p:cNvPr id="15" name="Text 13"/>
          <p:cNvSpPr txBox="1"/>
          <p:nvPr/>
        </p:nvSpPr>
        <p:spPr>
          <a:xfrm>
            <a:off x="6400800" y="2468880"/>
            <a:ext cx="2944368" cy="353872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Savoir orchestrer les différentes parties de la conversation</a:t>
            </a:r>
            <a:endParaRPr lang="en-US" sz="1400" dirty="0"/>
          </a:p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Comprendre l’interaction entre utilisateur, rubriques, actions et données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11173968" y="2066544"/>
            <a:ext cx="3026664" cy="338328"/>
          </a:xfrm>
          <a:prstGeom prst="rect">
            <a:avLst/>
          </a:prstGeom>
          <a:solidFill>
            <a:srgbClr val="0D71FF"/>
          </a:solidFill>
          <a:ln w="19050">
            <a:solidFill>
              <a:srgbClr val="0D71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11045952" y="2185416"/>
            <a:ext cx="0" cy="3776472"/>
          </a:xfrm>
          <a:prstGeom prst="line">
            <a:avLst/>
          </a:prstGeom>
          <a:solidFill>
            <a:srgbClr val="FFFFFF"/>
          </a:solidFill>
          <a:ln w="19050">
            <a:solidFill>
              <a:srgbClr val="0D71FF"/>
            </a:solidFill>
            <a:prstDash val="sysDot"/>
            <a:headEnd type="none"/>
            <a:tailEnd type="diamond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8" name="Text 16"/>
          <p:cNvSpPr txBox="1"/>
          <p:nvPr/>
        </p:nvSpPr>
        <p:spPr>
          <a:xfrm>
            <a:off x="11210544" y="1883664"/>
            <a:ext cx="3182112" cy="64922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3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Vue d’ensemble du fonctionnement</a:t>
            </a:r>
            <a:endParaRPr lang="en-US" sz="1300" dirty="0"/>
          </a:p>
        </p:txBody>
      </p:sp>
      <p:sp>
        <p:nvSpPr>
          <p:cNvPr id="19" name="Text 17"/>
          <p:cNvSpPr txBox="1"/>
          <p:nvPr/>
        </p:nvSpPr>
        <p:spPr>
          <a:xfrm>
            <a:off x="11210544" y="2468880"/>
            <a:ext cx="2944368" cy="308152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Flux : Utilisateur → Rubrique → Action → Données → Réponse</a:t>
            </a:r>
            <a:endParaRPr lang="en-US" sz="1400" dirty="0"/>
          </a:p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Importance de chaque étape pour une réponse pertinente et efficace</a:t>
            </a:r>
            <a:endParaRPr lang="en-US" sz="1400" dirty="0"/>
          </a:p>
        </p:txBody>
      </p:sp>
      <p:pic>
        <p:nvPicPr>
          <p:cNvPr id="20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6008" y="5632704"/>
            <a:ext cx="9546336" cy="2889504"/>
          </a:xfrm>
          <a:prstGeom prst="rect">
            <a:avLst/>
          </a:prstGeom>
        </p:spPr>
      </p:pic>
      <p:sp>
        <p:nvSpPr>
          <p:cNvPr id="21" name="Text 18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9440" y="1554480"/>
            <a:ext cx="2816352" cy="315468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9552" y="1801368"/>
            <a:ext cx="1719072" cy="346557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8192" y="4370832"/>
            <a:ext cx="3355848" cy="158191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07024" y="3163824"/>
            <a:ext cx="320040" cy="45720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96528" y="2633472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03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562088" y="5257800"/>
            <a:ext cx="448056" cy="45720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02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713232" y="2788920"/>
            <a:ext cx="4407408" cy="17190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Offrir un dialogue fluide, naturel et cohérent.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713232" y="2395728"/>
            <a:ext cx="4407408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Objectif</a:t>
            </a:r>
            <a:endParaRPr lang="en-US" sz="1800" dirty="0"/>
          </a:p>
        </p:txBody>
      </p:sp>
      <p:sp>
        <p:nvSpPr>
          <p:cNvPr id="10" name="Text 5"/>
          <p:cNvSpPr txBox="1"/>
          <p:nvPr/>
        </p:nvSpPr>
        <p:spPr>
          <a:xfrm>
            <a:off x="10067544" y="2788920"/>
            <a:ext cx="4407408" cy="17190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Gérer les boucles avec précaution : proposer une relance si l’utilisateur ne répond pas correctement, éviter les répétitions infinies.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Poser une question à la fois, car Copilot gère mal les questions multiples dans une même bulle.</a:t>
            </a:r>
            <a:endParaRPr lang="en-US" sz="1500" dirty="0"/>
          </a:p>
        </p:txBody>
      </p:sp>
      <p:sp>
        <p:nvSpPr>
          <p:cNvPr id="11" name="Text 6"/>
          <p:cNvSpPr txBox="1"/>
          <p:nvPr/>
        </p:nvSpPr>
        <p:spPr>
          <a:xfrm>
            <a:off x="10067544" y="2395728"/>
            <a:ext cx="4407408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Gestion des interactions</a:t>
            </a:r>
            <a:endParaRPr lang="en-US" sz="1800" dirty="0"/>
          </a:p>
        </p:txBody>
      </p:sp>
      <p:sp>
        <p:nvSpPr>
          <p:cNvPr id="12" name="Text 7"/>
          <p:cNvSpPr txBox="1"/>
          <p:nvPr/>
        </p:nvSpPr>
        <p:spPr>
          <a:xfrm>
            <a:off x="5577840" y="6574536"/>
            <a:ext cx="4407408" cy="17190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Utiliser les conditions (If / Else) pour adapter le parcours en fonction des réponses.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Préférer la redirection vers une autre rubrique plutôt que de dupliquer la logique.</a:t>
            </a:r>
            <a:endParaRPr lang="en-US" sz="1500" dirty="0"/>
          </a:p>
        </p:txBody>
      </p:sp>
      <p:sp>
        <p:nvSpPr>
          <p:cNvPr id="13" name="Text 8"/>
          <p:cNvSpPr txBox="1"/>
          <p:nvPr/>
        </p:nvSpPr>
        <p:spPr>
          <a:xfrm>
            <a:off x="5577840" y="6181344"/>
            <a:ext cx="4407408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Adaptation et organisation</a:t>
            </a:r>
            <a:endParaRPr lang="en-US" sz="1800" dirty="0"/>
          </a:p>
        </p:txBody>
      </p:sp>
      <p:sp>
        <p:nvSpPr>
          <p:cNvPr id="14" name="Text 9"/>
          <p:cNvSpPr txBox="1"/>
          <p:nvPr/>
        </p:nvSpPr>
        <p:spPr>
          <a:xfrm>
            <a:off x="777240" y="475488"/>
            <a:ext cx="13048488" cy="85039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Bonne pratiques : Logique conversationnelle</a:t>
            </a:r>
            <a:endParaRPr lang="en-US" sz="3600" dirty="0"/>
          </a:p>
        </p:txBody>
      </p:sp>
      <p:sp>
        <p:nvSpPr>
          <p:cNvPr id="15" name="Text 10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20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68096" y="2560320"/>
            <a:ext cx="3502152" cy="457200"/>
          </a:xfrm>
          <a:prstGeom prst="roundRect">
            <a:avLst>
              <a:gd name="adj" fmla="val 20000"/>
            </a:avLst>
          </a:prstGeom>
          <a:solidFill>
            <a:srgbClr val="0D71F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>
            <a:off x="5239512" y="2066544"/>
            <a:ext cx="4764024" cy="4764024"/>
          </a:xfrm>
          <a:prstGeom prst="ellipse">
            <a:avLst/>
          </a:prstGeom>
          <a:noFill/>
          <a:ln w="19050">
            <a:solidFill>
              <a:srgbClr val="0D71FF"/>
            </a:solidFill>
            <a:prstDash val="sysDot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10160" tIns="0" rIns="10160" bIns="0" rtlCol="0" anchor="ctr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000000"/>
                </a:solidFill>
              </a:rPr>
              <a:t>      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768096" y="5458968"/>
            <a:ext cx="3502152" cy="457200"/>
          </a:xfrm>
          <a:prstGeom prst="roundRect">
            <a:avLst>
              <a:gd name="adj" fmla="val 20000"/>
            </a:avLst>
          </a:prstGeom>
          <a:solidFill>
            <a:srgbClr val="74DF0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479024" y="2587752"/>
            <a:ext cx="3502152" cy="457200"/>
          </a:xfrm>
          <a:prstGeom prst="roundRect">
            <a:avLst>
              <a:gd name="adj" fmla="val 20000"/>
            </a:avLst>
          </a:prstGeom>
          <a:solidFill>
            <a:srgbClr val="0D71F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10479024" y="5458968"/>
            <a:ext cx="3502152" cy="457200"/>
          </a:xfrm>
          <a:prstGeom prst="roundRect">
            <a:avLst>
              <a:gd name="adj" fmla="val 20000"/>
            </a:avLst>
          </a:prstGeom>
          <a:solidFill>
            <a:srgbClr val="74DF0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7" name="Text 5"/>
          <p:cNvSpPr txBox="1"/>
          <p:nvPr/>
        </p:nvSpPr>
        <p:spPr>
          <a:xfrm>
            <a:off x="932688" y="2624328"/>
            <a:ext cx="3154680" cy="32918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6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Objectif</a:t>
            </a:r>
            <a:endParaRPr lang="en-US" sz="1600" dirty="0"/>
          </a:p>
        </p:txBody>
      </p:sp>
      <p:sp>
        <p:nvSpPr>
          <p:cNvPr id="8" name="Text 6"/>
          <p:cNvSpPr txBox="1"/>
          <p:nvPr/>
        </p:nvSpPr>
        <p:spPr>
          <a:xfrm>
            <a:off x="932688" y="5504688"/>
            <a:ext cx="3154680" cy="37490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6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Conception et Test</a:t>
            </a:r>
            <a:endParaRPr lang="en-US" sz="1600" dirty="0"/>
          </a:p>
        </p:txBody>
      </p:sp>
      <p:sp>
        <p:nvSpPr>
          <p:cNvPr id="9" name="Text 7"/>
          <p:cNvSpPr txBox="1"/>
          <p:nvPr/>
        </p:nvSpPr>
        <p:spPr>
          <a:xfrm>
            <a:off x="10579608" y="2651760"/>
            <a:ext cx="3282696" cy="35661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6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Clarté et Communication</a:t>
            </a:r>
            <a:endParaRPr lang="en-US" sz="1600" dirty="0"/>
          </a:p>
        </p:txBody>
      </p:sp>
      <p:sp>
        <p:nvSpPr>
          <p:cNvPr id="10" name="Text 8"/>
          <p:cNvSpPr txBox="1"/>
          <p:nvPr/>
        </p:nvSpPr>
        <p:spPr>
          <a:xfrm>
            <a:off x="10616184" y="5495544"/>
            <a:ext cx="3255264" cy="37490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6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Gestion d’erreurs</a:t>
            </a:r>
            <a:endParaRPr lang="en-US" sz="1600" dirty="0"/>
          </a:p>
        </p:txBody>
      </p:sp>
      <p:sp>
        <p:nvSpPr>
          <p:cNvPr id="11" name="Text 9"/>
          <p:cNvSpPr txBox="1"/>
          <p:nvPr/>
        </p:nvSpPr>
        <p:spPr>
          <a:xfrm>
            <a:off x="777240" y="475488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Bonne pratiques: Actions et Flux</a:t>
            </a:r>
            <a:endParaRPr lang="en-US" sz="3600" dirty="0"/>
          </a:p>
        </p:txBody>
      </p:sp>
      <p:sp>
        <p:nvSpPr>
          <p:cNvPr id="12" name="Shape 10"/>
          <p:cNvSpPr/>
          <p:nvPr/>
        </p:nvSpPr>
        <p:spPr>
          <a:xfrm>
            <a:off x="5385816" y="2487168"/>
            <a:ext cx="676656" cy="676656"/>
          </a:xfrm>
          <a:prstGeom prst="ellipse">
            <a:avLst/>
          </a:prstGeom>
          <a:solidFill>
            <a:srgbClr val="0D71F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5385816" y="5358384"/>
            <a:ext cx="676656" cy="667512"/>
          </a:xfrm>
          <a:prstGeom prst="ellipse">
            <a:avLst/>
          </a:prstGeom>
          <a:solidFill>
            <a:srgbClr val="74DF0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9134856" y="2487168"/>
            <a:ext cx="676656" cy="676656"/>
          </a:xfrm>
          <a:prstGeom prst="ellipse">
            <a:avLst/>
          </a:prstGeom>
          <a:solidFill>
            <a:srgbClr val="0D71F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9153144" y="5358384"/>
            <a:ext cx="676656" cy="676656"/>
          </a:xfrm>
          <a:prstGeom prst="ellipse">
            <a:avLst/>
          </a:prstGeom>
          <a:solidFill>
            <a:srgbClr val="74DF0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6" name="Text 14"/>
          <p:cNvSpPr txBox="1"/>
          <p:nvPr/>
        </p:nvSpPr>
        <p:spPr>
          <a:xfrm>
            <a:off x="5532120" y="2633472"/>
            <a:ext cx="374904" cy="38404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1800" dirty="0"/>
          </a:p>
        </p:txBody>
      </p:sp>
      <p:sp>
        <p:nvSpPr>
          <p:cNvPr id="17" name="Text 15"/>
          <p:cNvSpPr txBox="1"/>
          <p:nvPr/>
        </p:nvSpPr>
        <p:spPr>
          <a:xfrm>
            <a:off x="5532120" y="5504688"/>
            <a:ext cx="384048" cy="38404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1800" dirty="0"/>
          </a:p>
        </p:txBody>
      </p:sp>
      <p:sp>
        <p:nvSpPr>
          <p:cNvPr id="18" name="Text 16"/>
          <p:cNvSpPr txBox="1"/>
          <p:nvPr/>
        </p:nvSpPr>
        <p:spPr>
          <a:xfrm>
            <a:off x="9281160" y="2633472"/>
            <a:ext cx="374904" cy="37490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1800" dirty="0"/>
          </a:p>
        </p:txBody>
      </p:sp>
      <p:sp>
        <p:nvSpPr>
          <p:cNvPr id="19" name="Text 17"/>
          <p:cNvSpPr txBox="1"/>
          <p:nvPr/>
        </p:nvSpPr>
        <p:spPr>
          <a:xfrm>
            <a:off x="9308592" y="5504688"/>
            <a:ext cx="374904" cy="38404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4</a:t>
            </a:r>
            <a:endParaRPr lang="en-US" sz="1800" dirty="0"/>
          </a:p>
        </p:txBody>
      </p:sp>
      <p:sp>
        <p:nvSpPr>
          <p:cNvPr id="20" name="Text 18"/>
          <p:cNvSpPr txBox="1"/>
          <p:nvPr/>
        </p:nvSpPr>
        <p:spPr>
          <a:xfrm>
            <a:off x="758952" y="3072384"/>
            <a:ext cx="3502152" cy="176479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Automatiser intelligemment sans alourdir le dialogue utilisateur.</a:t>
            </a:r>
            <a:endParaRPr lang="en-US" sz="1400" dirty="0"/>
          </a:p>
        </p:txBody>
      </p:sp>
      <p:sp>
        <p:nvSpPr>
          <p:cNvPr id="21" name="Text 19"/>
          <p:cNvSpPr txBox="1"/>
          <p:nvPr/>
        </p:nvSpPr>
        <p:spPr>
          <a:xfrm>
            <a:off x="768096" y="5971032"/>
            <a:ext cx="3502152" cy="176479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Prévoir dès le départ les paramètres d’entrée et sortie dans Power Automate.</a:t>
            </a:r>
            <a:endParaRPr lang="en-US" sz="1400" dirty="0"/>
          </a:p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Tester chaque flux séparément avant intégration dans l’agent.</a:t>
            </a:r>
            <a:endParaRPr lang="en-US" sz="1400" dirty="0"/>
          </a:p>
        </p:txBody>
      </p:sp>
      <p:sp>
        <p:nvSpPr>
          <p:cNvPr id="22" name="Text 20"/>
          <p:cNvSpPr txBox="1"/>
          <p:nvPr/>
        </p:nvSpPr>
        <p:spPr>
          <a:xfrm>
            <a:off x="10479024" y="3072384"/>
            <a:ext cx="3502152" cy="176479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Utiliser des noms explicites pour les actions (ex. CréerTicketSupport).</a:t>
            </a:r>
            <a:endParaRPr lang="en-US" sz="1400" dirty="0"/>
          </a:p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Informer l’utilisateur des étapes clés pour maintenir la transparence (ex. “Je crée votre ticket…”).</a:t>
            </a:r>
            <a:endParaRPr lang="en-US" sz="1400" dirty="0"/>
          </a:p>
        </p:txBody>
      </p:sp>
      <p:sp>
        <p:nvSpPr>
          <p:cNvPr id="23" name="Text 21"/>
          <p:cNvSpPr txBox="1"/>
          <p:nvPr/>
        </p:nvSpPr>
        <p:spPr>
          <a:xfrm>
            <a:off x="10479024" y="5971032"/>
            <a:ext cx="3502152" cy="176479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Implémenter une gestion simple des erreurs avec des messages clairs si le flux échoue.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4261104" y="2825496"/>
            <a:ext cx="1124712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0D71FF"/>
            </a:solidFill>
            <a:prstDash val="solid"/>
            <a:headEnd type="triangl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4261104" y="5696712"/>
            <a:ext cx="1124712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74DF0F"/>
            </a:solidFill>
            <a:prstDash val="solid"/>
            <a:headEnd type="triangl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9765792" y="2843784"/>
            <a:ext cx="704088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0D71FF"/>
            </a:solidFill>
            <a:prstDash val="solid"/>
            <a:headEnd type="none"/>
            <a:tailEnd type="triangl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9838944" y="5696712"/>
            <a:ext cx="640080" cy="0"/>
          </a:xfrm>
          <a:prstGeom prst="lineInv">
            <a:avLst/>
          </a:prstGeom>
          <a:solidFill>
            <a:srgbClr val="FFFFFF"/>
          </a:solidFill>
          <a:ln w="19050">
            <a:solidFill>
              <a:srgbClr val="74DF0F"/>
            </a:solidFill>
            <a:prstDash val="solid"/>
            <a:headEnd type="none"/>
            <a:tailEnd type="triangl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28" name="Text 26"/>
          <p:cNvSpPr/>
          <p:nvPr/>
        </p:nvSpPr>
        <p:spPr>
          <a:xfrm>
            <a:off x="6153912" y="2990088"/>
            <a:ext cx="2916936" cy="2916936"/>
          </a:xfrm>
          <a:prstGeom prst="ellipse">
            <a:avLst/>
          </a:prstGeom>
          <a:solidFill>
            <a:srgbClr val="0D71FF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6223" tIns="0" rIns="6223" bIns="0" rtlCol="0" anchor="ctr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FFFFFF"/>
                </a:solidFill>
              </a:rPr>
              <a:t>      </a:t>
            </a:r>
            <a:endParaRPr lang="en-US" sz="1400" dirty="0"/>
          </a:p>
        </p:txBody>
      </p:sp>
      <p:pic>
        <p:nvPicPr>
          <p:cNvPr id="29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6912" y="4133088"/>
            <a:ext cx="640080" cy="640080"/>
          </a:xfrm>
          <a:prstGeom prst="rect">
            <a:avLst/>
          </a:prstGeom>
        </p:spPr>
      </p:pic>
      <p:sp>
        <p:nvSpPr>
          <p:cNvPr id="30" name="Text 27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21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77240" y="466344"/>
            <a:ext cx="5522976" cy="84124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Bonne pratiques: Orchestration et agents connectés</a:t>
            </a:r>
            <a:endParaRPr lang="en-US" sz="2200" dirty="0"/>
          </a:p>
        </p:txBody>
      </p:sp>
      <p:sp>
        <p:nvSpPr>
          <p:cNvPr id="3" name="Text 1"/>
          <p:cNvSpPr txBox="1"/>
          <p:nvPr/>
        </p:nvSpPr>
        <p:spPr>
          <a:xfrm>
            <a:off x="1133856" y="1709928"/>
            <a:ext cx="5824728" cy="3017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Objectif principal</a:t>
            </a:r>
            <a:endParaRPr lang="en-US" sz="1600" dirty="0"/>
          </a:p>
        </p:txBody>
      </p:sp>
      <p:sp>
        <p:nvSpPr>
          <p:cNvPr id="4" name="Text 2"/>
          <p:cNvSpPr txBox="1"/>
          <p:nvPr/>
        </p:nvSpPr>
        <p:spPr>
          <a:xfrm>
            <a:off x="1143000" y="2057400"/>
            <a:ext cx="5824728" cy="96926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Faire collaborer plusieurs agents sans confusion ni redondance.</a:t>
            </a:r>
            <a:endParaRPr lang="en-US" sz="1400" dirty="0"/>
          </a:p>
        </p:txBody>
      </p:sp>
      <p:sp>
        <p:nvSpPr>
          <p:cNvPr id="5" name="Text 3"/>
          <p:cNvSpPr txBox="1"/>
          <p:nvPr/>
        </p:nvSpPr>
        <p:spPr>
          <a:xfrm>
            <a:off x="1133856" y="3392424"/>
            <a:ext cx="5824728" cy="3017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Utilisation des agents enfants</a:t>
            </a:r>
            <a:endParaRPr lang="en-US" sz="1600" dirty="0"/>
          </a:p>
        </p:txBody>
      </p:sp>
      <p:sp>
        <p:nvSpPr>
          <p:cNvPr id="6" name="Text 4"/>
          <p:cNvSpPr txBox="1"/>
          <p:nvPr/>
        </p:nvSpPr>
        <p:spPr>
          <a:xfrm>
            <a:off x="1143000" y="3730752"/>
            <a:ext cx="5824728" cy="96926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Attribuer des sous-domaines précis (ex. agent RH, agent IT) pour une meilleure spécialisation.</a:t>
            </a:r>
            <a:endParaRPr lang="en-US" sz="1400" dirty="0"/>
          </a:p>
        </p:txBody>
      </p:sp>
      <p:sp>
        <p:nvSpPr>
          <p:cNvPr id="7" name="Text 5"/>
          <p:cNvSpPr txBox="1"/>
          <p:nvPr/>
        </p:nvSpPr>
        <p:spPr>
          <a:xfrm>
            <a:off x="1133856" y="5074920"/>
            <a:ext cx="5824728" cy="3017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Partage de contexte</a:t>
            </a:r>
            <a:endParaRPr lang="en-US" sz="1600" dirty="0"/>
          </a:p>
        </p:txBody>
      </p:sp>
      <p:sp>
        <p:nvSpPr>
          <p:cNvPr id="8" name="Text 6"/>
          <p:cNvSpPr txBox="1"/>
          <p:nvPr/>
        </p:nvSpPr>
        <p:spPr>
          <a:xfrm>
            <a:off x="1143000" y="5413248"/>
            <a:ext cx="5824728" cy="96926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Utiliser des variables globales ou Dataverse pour assurer la cohérence des informations partagées.</a:t>
            </a:r>
            <a:endParaRPr lang="en-US" sz="1400" dirty="0"/>
          </a:p>
        </p:txBody>
      </p:sp>
      <p:sp>
        <p:nvSpPr>
          <p:cNvPr id="9" name="Text 7"/>
          <p:cNvSpPr txBox="1"/>
          <p:nvPr/>
        </p:nvSpPr>
        <p:spPr>
          <a:xfrm>
            <a:off x="1133856" y="6757416"/>
            <a:ext cx="5824728" cy="3017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Prévention des boucles et orientation</a:t>
            </a:r>
            <a:endParaRPr lang="en-US" sz="1600" dirty="0"/>
          </a:p>
        </p:txBody>
      </p:sp>
      <p:sp>
        <p:nvSpPr>
          <p:cNvPr id="10" name="Text 8"/>
          <p:cNvSpPr txBox="1"/>
          <p:nvPr/>
        </p:nvSpPr>
        <p:spPr>
          <a:xfrm>
            <a:off x="1143000" y="7095744"/>
            <a:ext cx="5824728" cy="96926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2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Éviter les appels circulaires entre agents (ex. agent A appelle B qui rappelle A).</a:t>
            </a:r>
            <a:endParaRPr lang="en-US" sz="1200" dirty="0"/>
          </a:p>
          <a:p>
            <a:pPr algn="l">
              <a:lnSpc>
                <a:spcPct val="125000"/>
              </a:lnSpc>
            </a:pPr>
            <a:r>
              <a:rPr lang="en-US" sz="12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Définir un agent "maître" pour guider les utilisateurs vers les agents spécialisés appropriés.</a:t>
            </a:r>
            <a:endParaRPr lang="en-US" sz="1200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528" y="1728216"/>
            <a:ext cx="265176" cy="265176"/>
          </a:xfrm>
          <a:prstGeom prst="rect">
            <a:avLst/>
          </a:prstGeom>
        </p:spPr>
      </p:pic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5528" y="5093208"/>
            <a:ext cx="265176" cy="265176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4672" y="3410712"/>
            <a:ext cx="265176" cy="265176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5528" y="6766560"/>
            <a:ext cx="283464" cy="283464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22</a:t>
            </a:r>
            <a:endParaRPr lang="en-US" sz="14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77656" y="1892808"/>
            <a:ext cx="4873752" cy="4873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374904"/>
            <a:ext cx="14703552" cy="795528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44168" y="2596896"/>
            <a:ext cx="7168896" cy="32735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r>
              <a:rPr lang="en-US" sz="6000" b="1" dirty="0">
                <a:solidFill>
                  <a:srgbClr val="0D71FF"/>
                </a:solidFill>
              </a:rPr>
              <a:t>Concepts </a:t>
            </a:r>
            <a:r>
              <a:rPr lang="en-US" sz="6000" b="1" dirty="0" err="1">
                <a:solidFill>
                  <a:srgbClr val="0D71FF"/>
                </a:solidFill>
              </a:rPr>
              <a:t>clés</a:t>
            </a:r>
            <a:r>
              <a:rPr lang="en-US" sz="6000" b="1" dirty="0">
                <a:solidFill>
                  <a:srgbClr val="0D71FF"/>
                </a:solidFill>
              </a:rPr>
              <a:t> et </a:t>
            </a:r>
            <a:r>
              <a:rPr lang="en-US" sz="6000" b="1" dirty="0" err="1">
                <a:solidFill>
                  <a:srgbClr val="0D71FF"/>
                </a:solidFill>
              </a:rPr>
              <a:t>logiques</a:t>
            </a:r>
            <a:r>
              <a:rPr lang="en-US" sz="6000" b="1" dirty="0">
                <a:solidFill>
                  <a:srgbClr val="0D71FF"/>
                </a:solidFill>
              </a:rPr>
              <a:t> </a:t>
            </a:r>
            <a:r>
              <a:rPr lang="en-US" sz="6000" b="1" dirty="0" err="1">
                <a:solidFill>
                  <a:srgbClr val="0D71FF"/>
                </a:solidFill>
              </a:rPr>
              <a:t>conversationnelles</a:t>
            </a:r>
            <a:endParaRPr lang="en-US" dirty="0" err="1"/>
          </a:p>
          <a:p>
            <a:pPr algn="l">
              <a:lnSpc>
                <a:spcPct val="90000"/>
              </a:lnSpc>
            </a:pPr>
            <a:endParaRPr lang="en-US" sz="6000" b="1" dirty="0">
              <a:solidFill>
                <a:srgbClr val="0D71FF"/>
              </a:solidFill>
              <a:latin typeface="Poppins"/>
              <a:cs typeface="Poppins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4168" y="5916168"/>
            <a:ext cx="1453896" cy="18288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1344168" y="6144768"/>
            <a:ext cx="5330952" cy="7589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0D71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Comprendre les notions clés pour une meilleure utilisation des outils intelligents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5280" y="2450592"/>
            <a:ext cx="5715000" cy="3803904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923544"/>
            <a:ext cx="2862072" cy="10149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77240" y="466344"/>
            <a:ext cx="6099048" cy="84124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Architecture d’un agent</a:t>
            </a:r>
            <a:endParaRPr lang="en-US" sz="3600" dirty="0"/>
          </a:p>
        </p:txBody>
      </p:sp>
      <p:sp>
        <p:nvSpPr>
          <p:cNvPr id="3" name="Text 1"/>
          <p:cNvSpPr txBox="1"/>
          <p:nvPr/>
        </p:nvSpPr>
        <p:spPr>
          <a:xfrm>
            <a:off x="1152144" y="1801368"/>
            <a:ext cx="5742432" cy="36576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Qu’est-ce qu’un agent Copilot ?</a:t>
            </a:r>
            <a:endParaRPr lang="en-US" sz="1800" dirty="0"/>
          </a:p>
        </p:txBody>
      </p:sp>
      <p:sp>
        <p:nvSpPr>
          <p:cNvPr id="4" name="Text 2"/>
          <p:cNvSpPr txBox="1"/>
          <p:nvPr/>
        </p:nvSpPr>
        <p:spPr>
          <a:xfrm>
            <a:off x="1152144" y="2194560"/>
            <a:ext cx="5742432" cy="123444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Une IA conversationnelle capable de comprendre et d’agir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Interagit avec l’utilisateur via des dialogues intelligents</a:t>
            </a:r>
            <a:endParaRPr lang="en-US" sz="15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40" y="1837944"/>
            <a:ext cx="283464" cy="283464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8096" y="6089904"/>
            <a:ext cx="283464" cy="283464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7240" y="3959352"/>
            <a:ext cx="283464" cy="283464"/>
          </a:xfrm>
          <a:prstGeom prst="rect">
            <a:avLst/>
          </a:prstGeom>
        </p:spPr>
      </p:pic>
      <p:sp>
        <p:nvSpPr>
          <p:cNvPr id="8" name="Text 3"/>
          <p:cNvSpPr txBox="1"/>
          <p:nvPr/>
        </p:nvSpPr>
        <p:spPr>
          <a:xfrm>
            <a:off x="1152144" y="3913632"/>
            <a:ext cx="5742432" cy="35661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Composants principaux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152144" y="4315968"/>
            <a:ext cx="5742432" cy="123444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3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Rubriques (Topics) définissent les grands thèmes de la conversation</a:t>
            </a:r>
            <a:endParaRPr lang="en-US" sz="1300" dirty="0"/>
          </a:p>
          <a:p>
            <a:pPr algn="l">
              <a:lnSpc>
                <a:spcPct val="125000"/>
              </a:lnSpc>
            </a:pPr>
            <a:r>
              <a:rPr lang="en-US" sz="13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Nœuds gèrent les messages, questions et conditions de dialogue</a:t>
            </a:r>
            <a:endParaRPr lang="en-US" sz="1300" dirty="0"/>
          </a:p>
          <a:p>
            <a:pPr algn="l">
              <a:lnSpc>
                <a:spcPct val="125000"/>
              </a:lnSpc>
            </a:pPr>
            <a:r>
              <a:rPr lang="en-US" sz="13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Entités et variables pour stocker et manipuler les données contextuelles</a:t>
            </a:r>
            <a:endParaRPr lang="en-US" sz="1300" dirty="0"/>
          </a:p>
          <a:p>
            <a:pPr algn="l">
              <a:lnSpc>
                <a:spcPct val="125000"/>
              </a:lnSpc>
            </a:pPr>
            <a:r>
              <a:rPr lang="en-US" sz="13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Actions et flux pour exécuter des tâches et gérer les transitions</a:t>
            </a:r>
            <a:endParaRPr lang="en-US" sz="1300" dirty="0"/>
          </a:p>
        </p:txBody>
      </p:sp>
      <p:sp>
        <p:nvSpPr>
          <p:cNvPr id="10" name="Text 5"/>
          <p:cNvSpPr txBox="1"/>
          <p:nvPr/>
        </p:nvSpPr>
        <p:spPr>
          <a:xfrm>
            <a:off x="1152144" y="6044184"/>
            <a:ext cx="5742432" cy="36576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Exemple d’utilisation</a:t>
            </a:r>
            <a:endParaRPr lang="en-US" sz="1800" dirty="0"/>
          </a:p>
        </p:txBody>
      </p:sp>
      <p:sp>
        <p:nvSpPr>
          <p:cNvPr id="11" name="Text 6"/>
          <p:cNvSpPr txBox="1"/>
          <p:nvPr/>
        </p:nvSpPr>
        <p:spPr>
          <a:xfrm>
            <a:off x="1152144" y="6437376"/>
            <a:ext cx="5742432" cy="123444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Agent de support qui crée automatiquement un ticket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Mise à jour en temps réel du statut du ticket durant la conversation</a:t>
            </a:r>
            <a:endParaRPr lang="en-US" sz="1500" dirty="0"/>
          </a:p>
        </p:txBody>
      </p:sp>
      <p:sp>
        <p:nvSpPr>
          <p:cNvPr id="12" name="Text 7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4</a:t>
            </a:r>
            <a:endParaRPr lang="en-US" sz="14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8624" y="2286000"/>
            <a:ext cx="6894576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374904"/>
            <a:ext cx="14703552" cy="795528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44168" y="2596896"/>
            <a:ext cx="7168896" cy="245973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90000"/>
              </a:lnSpc>
            </a:pPr>
            <a:r>
              <a:rPr lang="en-US" sz="6000" b="1" dirty="0">
                <a:solidFill>
                  <a:srgbClr val="0D71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Rubriques : définition, rôle et structure</a:t>
            </a:r>
            <a:endParaRPr lang="en-US" sz="6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4168" y="5916168"/>
            <a:ext cx="1453896" cy="18288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1344168" y="6144768"/>
            <a:ext cx="5330952" cy="7589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0D71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Comprendre les fondamentaux et l'organisation des rubriques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5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3296" y="2304288"/>
            <a:ext cx="6181344" cy="3474720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680" y="978408"/>
            <a:ext cx="2862072" cy="10149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3227832"/>
            <a:ext cx="13999464" cy="91440"/>
          </a:xfrm>
          <a:prstGeom prst="rect">
            <a:avLst/>
          </a:prstGeom>
          <a:solidFill>
            <a:srgbClr val="808080">
              <a:alpha val="14902"/>
            </a:srgbClr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en-US" sz="1400" dirty="0"/>
          </a:p>
        </p:txBody>
      </p:sp>
      <p:sp>
        <p:nvSpPr>
          <p:cNvPr id="3" name="Text 1"/>
          <p:cNvSpPr txBox="1"/>
          <p:nvPr/>
        </p:nvSpPr>
        <p:spPr>
          <a:xfrm>
            <a:off x="969264" y="4325112"/>
            <a:ext cx="3922776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Qu’est-ce qu’une rubrique ?</a:t>
            </a:r>
            <a:endParaRPr lang="en-US" sz="1800" dirty="0"/>
          </a:p>
        </p:txBody>
      </p:sp>
      <p:sp>
        <p:nvSpPr>
          <p:cNvPr id="4" name="Text 2"/>
          <p:cNvSpPr txBox="1"/>
          <p:nvPr/>
        </p:nvSpPr>
        <p:spPr>
          <a:xfrm>
            <a:off x="5660136" y="4325112"/>
            <a:ext cx="3922776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Structure d’une rubrique</a:t>
            </a:r>
            <a:endParaRPr lang="en-US" sz="1800" dirty="0"/>
          </a:p>
        </p:txBody>
      </p:sp>
      <p:sp>
        <p:nvSpPr>
          <p:cNvPr id="5" name="Text 3"/>
          <p:cNvSpPr txBox="1"/>
          <p:nvPr/>
        </p:nvSpPr>
        <p:spPr>
          <a:xfrm>
            <a:off x="10204704" y="4325112"/>
            <a:ext cx="3922776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Exemple concret</a:t>
            </a:r>
            <a:endParaRPr lang="en-US" sz="1800" dirty="0"/>
          </a:p>
        </p:txBody>
      </p:sp>
      <p:sp>
        <p:nvSpPr>
          <p:cNvPr id="6" name="Text 4"/>
          <p:cNvSpPr txBox="1"/>
          <p:nvPr/>
        </p:nvSpPr>
        <p:spPr>
          <a:xfrm>
            <a:off x="969264" y="4709160"/>
            <a:ext cx="3922776" cy="142646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Une rubrique est une section de conversation liée à une intention spécifique.</a:t>
            </a:r>
            <a:endParaRPr lang="en-US" sz="1400" dirty="0"/>
          </a:p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Elle regroupe des phrases de déclenchement, des nœuds, des variables et des réponses.</a:t>
            </a:r>
            <a:endParaRPr lang="en-US" sz="1400" dirty="0"/>
          </a:p>
        </p:txBody>
      </p:sp>
      <p:sp>
        <p:nvSpPr>
          <p:cNvPr id="7" name="Text 5"/>
          <p:cNvSpPr txBox="1"/>
          <p:nvPr/>
        </p:nvSpPr>
        <p:spPr>
          <a:xfrm>
            <a:off x="5660136" y="4709160"/>
            <a:ext cx="3922776" cy="142646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Fonctionne selon la séquence : Déclencheur → Condition → Réponse/Action.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Permet de guider le dialogue de manière cohérente et ciblée.</a:t>
            </a:r>
            <a:endParaRPr lang="en-US" sz="1500" dirty="0"/>
          </a:p>
        </p:txBody>
      </p:sp>
      <p:sp>
        <p:nvSpPr>
          <p:cNvPr id="8" name="Text 6"/>
          <p:cNvSpPr txBox="1"/>
          <p:nvPr/>
        </p:nvSpPr>
        <p:spPr>
          <a:xfrm>
            <a:off x="10204704" y="4709160"/>
            <a:ext cx="3922776" cy="160020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Phrase de déclenchement : "Je veux demander un congé"</a:t>
            </a:r>
            <a:endParaRPr lang="en-US" sz="1400" dirty="0"/>
          </a:p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Correspond à la rubrique : Demande de congé</a:t>
            </a:r>
            <a:endParaRPr lang="en-US" sz="1400" dirty="0"/>
          </a:p>
          <a:p>
            <a:pPr algn="l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Illustre l’utilisation pratique des conditions et réponses dans une conversation.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996696" y="3008376"/>
            <a:ext cx="530352" cy="530352"/>
          </a:xfrm>
          <a:prstGeom prst="ellipse">
            <a:avLst/>
          </a:prstGeom>
          <a:solidFill>
            <a:srgbClr val="0D71FF"/>
          </a:solidFill>
          <a:ln w="19050">
            <a:solidFill>
              <a:srgbClr val="0D71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660136" y="3008376"/>
            <a:ext cx="530352" cy="530352"/>
          </a:xfrm>
          <a:prstGeom prst="ellipse">
            <a:avLst/>
          </a:prstGeom>
          <a:solidFill>
            <a:srgbClr val="74DF0F"/>
          </a:solidFill>
          <a:ln w="19050">
            <a:solidFill>
              <a:srgbClr val="74DF0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10204704" y="3008376"/>
            <a:ext cx="530352" cy="530352"/>
          </a:xfrm>
          <a:prstGeom prst="ellipse">
            <a:avLst/>
          </a:prstGeom>
          <a:solidFill>
            <a:srgbClr val="0D71FF"/>
          </a:solidFill>
          <a:ln w="19050">
            <a:solidFill>
              <a:srgbClr val="0D71FF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1252728" y="3538728"/>
            <a:ext cx="0" cy="612648"/>
          </a:xfrm>
          <a:prstGeom prst="line">
            <a:avLst/>
          </a:prstGeom>
          <a:solidFill>
            <a:srgbClr val="FFFFFF"/>
          </a:solidFill>
          <a:ln w="19050">
            <a:solidFill>
              <a:srgbClr val="0D71FF"/>
            </a:solidFill>
            <a:prstDash val="solid"/>
            <a:headEnd type="none"/>
            <a:tailEnd type="triangl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5925312" y="3538728"/>
            <a:ext cx="0" cy="612648"/>
          </a:xfrm>
          <a:prstGeom prst="line">
            <a:avLst/>
          </a:prstGeom>
          <a:solidFill>
            <a:srgbClr val="FFFFFF"/>
          </a:solidFill>
          <a:ln w="19050">
            <a:solidFill>
              <a:srgbClr val="74DF0F"/>
            </a:solidFill>
            <a:prstDash val="solid"/>
            <a:headEnd type="none"/>
            <a:tailEnd type="triangl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10469880" y="3538728"/>
            <a:ext cx="0" cy="612648"/>
          </a:xfrm>
          <a:prstGeom prst="line">
            <a:avLst/>
          </a:prstGeom>
          <a:solidFill>
            <a:srgbClr val="FFFFFF"/>
          </a:solidFill>
          <a:ln w="19050">
            <a:solidFill>
              <a:srgbClr val="0D71FF"/>
            </a:solidFill>
            <a:prstDash val="solid"/>
            <a:headEnd type="none"/>
            <a:tailEnd type="triangl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15" name="Text 13"/>
          <p:cNvSpPr txBox="1"/>
          <p:nvPr/>
        </p:nvSpPr>
        <p:spPr>
          <a:xfrm>
            <a:off x="777240" y="466344"/>
            <a:ext cx="13048488" cy="85039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Comprendre la logique et les conditions d’une rubrique</a:t>
            </a:r>
            <a:endParaRPr lang="en-US" sz="3600" dirty="0"/>
          </a:p>
        </p:txBody>
      </p:sp>
      <p:sp>
        <p:nvSpPr>
          <p:cNvPr id="16" name="Text 14"/>
          <p:cNvSpPr txBox="1"/>
          <p:nvPr/>
        </p:nvSpPr>
        <p:spPr>
          <a:xfrm>
            <a:off x="1088136" y="3099816"/>
            <a:ext cx="347472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6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01</a:t>
            </a:r>
            <a:endParaRPr lang="en-US" sz="1600" dirty="0"/>
          </a:p>
        </p:txBody>
      </p:sp>
      <p:sp>
        <p:nvSpPr>
          <p:cNvPr id="17" name="Text 15"/>
          <p:cNvSpPr txBox="1"/>
          <p:nvPr/>
        </p:nvSpPr>
        <p:spPr>
          <a:xfrm>
            <a:off x="5742432" y="3099816"/>
            <a:ext cx="365760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6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02</a:t>
            </a:r>
            <a:endParaRPr lang="en-US" sz="1600" dirty="0"/>
          </a:p>
        </p:txBody>
      </p:sp>
      <p:sp>
        <p:nvSpPr>
          <p:cNvPr id="18" name="Text 16"/>
          <p:cNvSpPr txBox="1"/>
          <p:nvPr/>
        </p:nvSpPr>
        <p:spPr>
          <a:xfrm>
            <a:off x="10287000" y="3099816"/>
            <a:ext cx="365760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6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03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 rot="5400000">
            <a:off x="13990320" y="3072384"/>
            <a:ext cx="420624" cy="402336"/>
          </a:xfrm>
          <a:prstGeom prst="triangle">
            <a:avLst/>
          </a:prstGeom>
          <a:solidFill>
            <a:srgbClr val="808080">
              <a:alpha val="14902"/>
            </a:srgbClr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</p:sp>
      <p:sp>
        <p:nvSpPr>
          <p:cNvPr id="20" name="Text 18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744" y="374904"/>
            <a:ext cx="14703552" cy="795528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44168" y="2596896"/>
            <a:ext cx="7379208" cy="224028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90000"/>
              </a:lnSpc>
            </a:pPr>
            <a:r>
              <a:rPr lang="en-US" sz="6400" b="1" dirty="0">
                <a:solidFill>
                  <a:srgbClr val="0D71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Nœuds conversationnels</a:t>
            </a:r>
            <a:endParaRPr lang="en-US" sz="6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4168" y="5916168"/>
            <a:ext cx="1453896" cy="18288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1344168" y="6144768"/>
            <a:ext cx="5330952" cy="7589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0D71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Messages, questions et conditions dans les flux de dialogue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7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" y="960120"/>
            <a:ext cx="2862072" cy="1014984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8512" y="2386584"/>
            <a:ext cx="5074920" cy="27797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77240" y="475488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Les nœuds conversationnels et la logique</a:t>
            </a:r>
            <a:endParaRPr lang="en-US" sz="3600" dirty="0"/>
          </a:p>
        </p:txBody>
      </p:sp>
      <p:sp>
        <p:nvSpPr>
          <p:cNvPr id="3" name="Text 1"/>
          <p:cNvSpPr txBox="1"/>
          <p:nvPr/>
        </p:nvSpPr>
        <p:spPr>
          <a:xfrm>
            <a:off x="987552" y="2542032"/>
            <a:ext cx="4379976" cy="20939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Un nœud représente une étape dans un dialogue conversationnel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Permet de structurer l’échange entre l’utilisateur et le système</a:t>
            </a:r>
            <a:endParaRPr lang="en-US" sz="1500" dirty="0"/>
          </a:p>
        </p:txBody>
      </p:sp>
      <p:sp>
        <p:nvSpPr>
          <p:cNvPr id="4" name="Text 2"/>
          <p:cNvSpPr txBox="1"/>
          <p:nvPr/>
        </p:nvSpPr>
        <p:spPr>
          <a:xfrm>
            <a:off x="987552" y="2157984"/>
            <a:ext cx="4379976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Définition d’un nœud</a:t>
            </a:r>
            <a:endParaRPr lang="en-US" sz="1800" dirty="0"/>
          </a:p>
        </p:txBody>
      </p:sp>
      <p:sp>
        <p:nvSpPr>
          <p:cNvPr id="5" name="Text 3"/>
          <p:cNvSpPr txBox="1"/>
          <p:nvPr/>
        </p:nvSpPr>
        <p:spPr>
          <a:xfrm>
            <a:off x="9875520" y="2542032"/>
            <a:ext cx="4379976" cy="20939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Message : affiche une réponse à l’utilisateur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: collecte une information ou donnée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Condition : oriente le dialogue selon la réponse reçue</a:t>
            </a:r>
            <a:endParaRPr lang="en-US" sz="1500" dirty="0"/>
          </a:p>
        </p:txBody>
      </p:sp>
      <p:sp>
        <p:nvSpPr>
          <p:cNvPr id="6" name="Text 4"/>
          <p:cNvSpPr txBox="1"/>
          <p:nvPr/>
        </p:nvSpPr>
        <p:spPr>
          <a:xfrm>
            <a:off x="9875520" y="2157984"/>
            <a:ext cx="4379976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Types de nœuds</a:t>
            </a:r>
            <a:endParaRPr lang="en-US" sz="1800" dirty="0"/>
          </a:p>
        </p:txBody>
      </p:sp>
      <p:sp>
        <p:nvSpPr>
          <p:cNvPr id="7" name="Text 5"/>
          <p:cNvSpPr txBox="1"/>
          <p:nvPr/>
        </p:nvSpPr>
        <p:spPr>
          <a:xfrm>
            <a:off x="5431536" y="5961888"/>
            <a:ext cx="4379976" cy="20939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Exemple : demander la date du congé, valider la réponse, puis continuer le dialogue</a:t>
            </a:r>
            <a:endParaRPr lang="en-US" sz="1500" dirty="0"/>
          </a:p>
          <a:p>
            <a:pPr algn="l">
              <a:lnSpc>
                <a:spcPct val="125000"/>
              </a:lnSpc>
            </a:pPr>
            <a:r>
              <a:rPr lang="en-US" sz="15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Boucle : répétition de la question jusqu’à obtention de la donnée correcte</a:t>
            </a:r>
            <a:endParaRPr lang="en-US" sz="1500" dirty="0"/>
          </a:p>
        </p:txBody>
      </p:sp>
      <p:sp>
        <p:nvSpPr>
          <p:cNvPr id="8" name="Text 6"/>
          <p:cNvSpPr txBox="1"/>
          <p:nvPr/>
        </p:nvSpPr>
        <p:spPr>
          <a:xfrm>
            <a:off x="5431536" y="5568696"/>
            <a:ext cx="4379976" cy="34747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Exemple et notion de boucle</a:t>
            </a:r>
            <a:endParaRPr lang="en-US" sz="18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0960" y="1792224"/>
            <a:ext cx="1627632" cy="2569464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5312" y="1792224"/>
            <a:ext cx="1911096" cy="2505456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81344" y="3977640"/>
            <a:ext cx="2825496" cy="1207008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27648" y="2688336"/>
            <a:ext cx="301752" cy="301752"/>
          </a:xfrm>
          <a:prstGeom prst="rect">
            <a:avLst/>
          </a:prstGeom>
        </p:spPr>
      </p:pic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05088" y="2962656"/>
            <a:ext cx="301752" cy="30175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42048" y="4617720"/>
            <a:ext cx="310896" cy="310896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608" y="429768"/>
            <a:ext cx="14703552" cy="795528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44168" y="2596896"/>
            <a:ext cx="7168896" cy="224028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 algn="l">
              <a:lnSpc>
                <a:spcPct val="90000"/>
              </a:lnSpc>
            </a:pPr>
            <a:r>
              <a:rPr lang="en-US" sz="6400" b="1" dirty="0">
                <a:solidFill>
                  <a:srgbClr val="0D71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Entités vs Variables</a:t>
            </a:r>
            <a:endParaRPr lang="en-US" sz="6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4168" y="5916168"/>
            <a:ext cx="1453896" cy="18288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1344168" y="6144768"/>
            <a:ext cx="5330952" cy="75895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0D71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Types, portée et gestion des entités et variables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9985248" y="8183880"/>
            <a:ext cx="4736592" cy="26517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400" dirty="0">
                <a:solidFill>
                  <a:srgbClr val="40404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9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" y="960120"/>
            <a:ext cx="2862072" cy="1014984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7776" y="2139696"/>
            <a:ext cx="3465576" cy="34655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35885-e40f-4d33-8060-31a74badc8a7">
      <Terms xmlns="http://schemas.microsoft.com/office/infopath/2007/PartnerControls"/>
    </lcf76f155ced4ddcb4097134ff3c332f>
    <TaxCatchAll xmlns="a2be1715-3709-4e3f-aefe-5ad8e69040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440082B1BE5D479B78D7A386C072F0" ma:contentTypeVersion="11" ma:contentTypeDescription="Crée un document." ma:contentTypeScope="" ma:versionID="63c70b0d05162c17761f8476eae01d7b">
  <xsd:schema xmlns:xsd="http://www.w3.org/2001/XMLSchema" xmlns:xs="http://www.w3.org/2001/XMLSchema" xmlns:p="http://schemas.microsoft.com/office/2006/metadata/properties" xmlns:ns2="c7135885-e40f-4d33-8060-31a74badc8a7" xmlns:ns3="a2be1715-3709-4e3f-aefe-5ad8e6904030" targetNamespace="http://schemas.microsoft.com/office/2006/metadata/properties" ma:root="true" ma:fieldsID="789f8eaf27b26ea7c51b509670a9962e" ns2:_="" ns3:_="">
    <xsd:import namespace="c7135885-e40f-4d33-8060-31a74badc8a7"/>
    <xsd:import namespace="a2be1715-3709-4e3f-aefe-5ad8e69040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35885-e40f-4d33-8060-31a74badc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d0dd12db-46a9-4d54-958f-414b28147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e1715-3709-4e3f-aefe-5ad8e690403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7d7ac46-decd-4586-9a3b-a9040df8b37b}" ma:internalName="TaxCatchAll" ma:showField="CatchAllData" ma:web="a2be1715-3709-4e3f-aefe-5ad8e69040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193F6D-8173-4006-BA6F-25CC21CB4DC8}">
  <ds:schemaRefs>
    <ds:schemaRef ds:uri="http://schemas.microsoft.com/office/2006/metadata/properties"/>
    <ds:schemaRef ds:uri="http://schemas.microsoft.com/office/infopath/2007/PartnerControls"/>
    <ds:schemaRef ds:uri="c7135885-e40f-4d33-8060-31a74badc8a7"/>
    <ds:schemaRef ds:uri="a2be1715-3709-4e3f-aefe-5ad8e6904030"/>
  </ds:schemaRefs>
</ds:datastoreItem>
</file>

<file path=customXml/itemProps2.xml><?xml version="1.0" encoding="utf-8"?>
<ds:datastoreItem xmlns:ds="http://schemas.openxmlformats.org/officeDocument/2006/customXml" ds:itemID="{D837267D-6176-46DB-B05F-9ED3F5D356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4CF0A-419E-42D1-BCFC-665F619AD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135885-e40f-4d33-8060-31a74badc8a7"/>
    <ds:schemaRef ds:uri="a2be1715-3709-4e3f-aefe-5ad8e69040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Créer des assistants intelligents et automatisés</dc:title>
  <dc:subject>Créer des assistants intelligents et automatisés</dc:subject>
  <dc:creator>Etienne Jean-marie</dc:creator>
  <cp:lastModifiedBy>Etienne Jean-marie</cp:lastModifiedBy>
  <cp:revision>8</cp:revision>
  <dcterms:created xsi:type="dcterms:W3CDTF">2025-10-13T20:28:55Z</dcterms:created>
  <dcterms:modified xsi:type="dcterms:W3CDTF">2025-10-14T13:35:48Z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0x010100D9440082B1BE5D479B78D7A386C072F0</vt:lpwstr>
  </property>
  <property fmtid="{D5CDD505-2E9C-101B-9397-08002B2CF9AE}" pid="3" name="MediaServiceImageTags">
    <vt:lpwstr/>
  </property>
</Properties>
</file>