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ndamentals of Power BI: Data Analysis and Visualization" id="{13453B46-3D1D-4000-90D9-95432CFA8884}">
          <p14:sldIdLst>
            <p14:sldId id="2561"/>
            <p14:sldId id="2562"/>
          </p14:sldIdLst>
        </p14:section>
        <p14:section name="Introduction to Power BI" id="{05E60545-CC9B-4400-A106-CFE6E877C56C}">
          <p14:sldIdLst>
            <p14:sldId id="2563"/>
            <p14:sldId id="2564"/>
            <p14:sldId id="2565"/>
            <p14:sldId id="2566"/>
          </p14:sldIdLst>
        </p14:section>
        <p14:section name="Data Importing in Power BI" id="{F2C6AAB4-1DAC-4517-9EBE-327BCDDBDB6E}">
          <p14:sldIdLst>
            <p14:sldId id="2567"/>
            <p14:sldId id="2568"/>
            <p14:sldId id="2569"/>
            <p14:sldId id="2570"/>
          </p14:sldIdLst>
        </p14:section>
        <p14:section name="Understanding DAX Metrics" id="{9DDF6FB7-2656-4D73-A490-5C7F334F26AA}">
          <p14:sldIdLst>
            <p14:sldId id="2571"/>
            <p14:sldId id="2572"/>
            <p14:sldId id="2573"/>
            <p14:sldId id="2574"/>
          </p14:sldIdLst>
        </p14:section>
        <p14:section name="Operating the Power BI Website" id="{2025EEAE-7E83-400A-BC89-50A1AD0AE771}">
          <p14:sldIdLst>
            <p14:sldId id="2575"/>
            <p14:sldId id="2576"/>
            <p14:sldId id="2577"/>
            <p14:sldId id="2578"/>
          </p14:sldIdLst>
        </p14:section>
        <p14:section name="Advanced Features and Best Practices" id="{8811DE9B-0C51-4447-880B-262FDE0ACE7B}">
          <p14:sldIdLst>
            <p14:sldId id="2579"/>
            <p14:sldId id="2580"/>
            <p14:sldId id="2581"/>
            <p14:sldId id="2582"/>
          </p14:sldIdLst>
        </p14:section>
        <p14:section name="Conclusion" id="{06A7104F-A694-4581-91EA-3978B05A3795}">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8D260-6178-438B-BA9A-C02068EBED50}"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CA"/>
        </a:p>
      </dgm:t>
    </dgm:pt>
    <dgm:pt modelId="{862D4A32-67E2-452B-84C8-4F3D6F497985}">
      <dgm:prSet/>
      <dgm:spPr/>
      <dgm:t>
        <a:bodyPr/>
        <a:lstStyle/>
        <a:p>
          <a:pPr>
            <a:lnSpc>
              <a:spcPct val="100000"/>
            </a:lnSpc>
            <a:defRPr b="1"/>
          </a:pPr>
          <a:r>
            <a:rPr lang="en-CA"/>
            <a:t>Power BI Desktop</a:t>
          </a:r>
        </a:p>
      </dgm:t>
    </dgm:pt>
    <dgm:pt modelId="{B5F8DA62-5CDD-4B99-85E6-21D90E8EC3C1}" type="parTrans" cxnId="{536C31EA-BBDC-4B89-8057-B6B5A16512EF}">
      <dgm:prSet/>
      <dgm:spPr/>
      <dgm:t>
        <a:bodyPr/>
        <a:lstStyle/>
        <a:p>
          <a:endParaRPr lang="en-CA"/>
        </a:p>
      </dgm:t>
    </dgm:pt>
    <dgm:pt modelId="{8E8CE7F1-4B91-4F7C-9887-8A6C5FB31E23}" type="sibTrans" cxnId="{536C31EA-BBDC-4B89-8057-B6B5A16512EF}">
      <dgm:prSet/>
      <dgm:spPr/>
      <dgm:t>
        <a:bodyPr/>
        <a:lstStyle/>
        <a:p>
          <a:pPr>
            <a:lnSpc>
              <a:spcPct val="100000"/>
            </a:lnSpc>
            <a:defRPr b="1"/>
          </a:pPr>
          <a:endParaRPr lang="en-CA"/>
        </a:p>
      </dgm:t>
    </dgm:pt>
    <dgm:pt modelId="{EC5D8444-ED2B-4772-B417-835D19141039}">
      <dgm:prSet/>
      <dgm:spPr/>
      <dgm:t>
        <a:bodyPr/>
        <a:lstStyle/>
        <a:p>
          <a:pPr>
            <a:lnSpc>
              <a:spcPct val="100000"/>
            </a:lnSpc>
          </a:pPr>
          <a:r>
            <a:rPr lang="en-CA"/>
            <a:t>Power BI Desktop is a powerful tool for designing reports with advanced data visualization features.</a:t>
          </a:r>
        </a:p>
      </dgm:t>
    </dgm:pt>
    <dgm:pt modelId="{6B945DC5-0022-4F96-AAAF-F3F303E3878F}" type="parTrans" cxnId="{6E7749A3-9072-4216-A82A-0E84CF7507D7}">
      <dgm:prSet/>
      <dgm:spPr/>
      <dgm:t>
        <a:bodyPr/>
        <a:lstStyle/>
        <a:p>
          <a:endParaRPr lang="en-CA"/>
        </a:p>
      </dgm:t>
    </dgm:pt>
    <dgm:pt modelId="{9B59874B-3A1E-49B9-9EFA-C0E4025B4C9F}" type="sibTrans" cxnId="{6E7749A3-9072-4216-A82A-0E84CF7507D7}">
      <dgm:prSet/>
      <dgm:spPr/>
      <dgm:t>
        <a:bodyPr/>
        <a:lstStyle/>
        <a:p>
          <a:endParaRPr lang="en-CA"/>
        </a:p>
      </dgm:t>
    </dgm:pt>
    <dgm:pt modelId="{9A0E5095-1709-40C5-A6D1-9E22D18A4A09}">
      <dgm:prSet/>
      <dgm:spPr/>
      <dgm:t>
        <a:bodyPr/>
        <a:lstStyle/>
        <a:p>
          <a:pPr>
            <a:lnSpc>
              <a:spcPct val="100000"/>
            </a:lnSpc>
            <a:defRPr b="1"/>
          </a:pPr>
          <a:r>
            <a:rPr lang="en-CA"/>
            <a:t>Power BI Service</a:t>
          </a:r>
        </a:p>
      </dgm:t>
    </dgm:pt>
    <dgm:pt modelId="{4284FC29-2E4C-4240-B0A4-70E315188615}" type="parTrans" cxnId="{0D7219B3-3A66-49C7-B9AB-30F9386CA8E0}">
      <dgm:prSet/>
      <dgm:spPr/>
      <dgm:t>
        <a:bodyPr/>
        <a:lstStyle/>
        <a:p>
          <a:endParaRPr lang="en-CA"/>
        </a:p>
      </dgm:t>
    </dgm:pt>
    <dgm:pt modelId="{42EDB328-1FE6-4F40-A02C-DCD53BE98CBD}" type="sibTrans" cxnId="{0D7219B3-3A66-49C7-B9AB-30F9386CA8E0}">
      <dgm:prSet/>
      <dgm:spPr/>
      <dgm:t>
        <a:bodyPr/>
        <a:lstStyle/>
        <a:p>
          <a:pPr>
            <a:lnSpc>
              <a:spcPct val="100000"/>
            </a:lnSpc>
            <a:defRPr b="1"/>
          </a:pPr>
          <a:endParaRPr lang="en-CA"/>
        </a:p>
      </dgm:t>
    </dgm:pt>
    <dgm:pt modelId="{6D2DE104-3871-4D00-A849-F0B010165B4B}">
      <dgm:prSet/>
      <dgm:spPr/>
      <dgm:t>
        <a:bodyPr/>
        <a:lstStyle/>
        <a:p>
          <a:pPr>
            <a:lnSpc>
              <a:spcPct val="100000"/>
            </a:lnSpc>
          </a:pPr>
          <a:r>
            <a:rPr lang="en-CA"/>
            <a:t>Power BI Service allows users to share insights and collaborate on reports in the cloud seamlessly.</a:t>
          </a:r>
        </a:p>
      </dgm:t>
    </dgm:pt>
    <dgm:pt modelId="{A743E6D0-1B07-4AD5-85A0-85BC1AF10968}" type="parTrans" cxnId="{745BDEE0-9479-452D-B949-1E292C3B6A6C}">
      <dgm:prSet/>
      <dgm:spPr/>
      <dgm:t>
        <a:bodyPr/>
        <a:lstStyle/>
        <a:p>
          <a:endParaRPr lang="en-CA"/>
        </a:p>
      </dgm:t>
    </dgm:pt>
    <dgm:pt modelId="{6A305BEC-3317-482D-97D3-C84CA8F25E52}" type="sibTrans" cxnId="{745BDEE0-9479-452D-B949-1E292C3B6A6C}">
      <dgm:prSet/>
      <dgm:spPr/>
      <dgm:t>
        <a:bodyPr/>
        <a:lstStyle/>
        <a:p>
          <a:endParaRPr lang="en-CA"/>
        </a:p>
      </dgm:t>
    </dgm:pt>
    <dgm:pt modelId="{C8FAD86B-4929-4C17-9185-2EBAD26826B0}">
      <dgm:prSet/>
      <dgm:spPr/>
      <dgm:t>
        <a:bodyPr/>
        <a:lstStyle/>
        <a:p>
          <a:pPr>
            <a:lnSpc>
              <a:spcPct val="100000"/>
            </a:lnSpc>
            <a:defRPr b="1"/>
          </a:pPr>
          <a:r>
            <a:rPr lang="en-CA"/>
            <a:t>Power BI Mobile</a:t>
          </a:r>
        </a:p>
      </dgm:t>
    </dgm:pt>
    <dgm:pt modelId="{2C6BDE33-F99E-4090-A53E-DB42C1C337AF}" type="parTrans" cxnId="{5FA8E5A6-9DD3-41AB-AB7E-B1D6C825184A}">
      <dgm:prSet/>
      <dgm:spPr/>
      <dgm:t>
        <a:bodyPr/>
        <a:lstStyle/>
        <a:p>
          <a:endParaRPr lang="en-CA"/>
        </a:p>
      </dgm:t>
    </dgm:pt>
    <dgm:pt modelId="{8AEC9332-4177-4E0A-96E5-D27AB3353264}" type="sibTrans" cxnId="{5FA8E5A6-9DD3-41AB-AB7E-B1D6C825184A}">
      <dgm:prSet/>
      <dgm:spPr/>
      <dgm:t>
        <a:bodyPr/>
        <a:lstStyle/>
        <a:p>
          <a:endParaRPr lang="en-CA"/>
        </a:p>
      </dgm:t>
    </dgm:pt>
    <dgm:pt modelId="{301965B8-E94E-4218-97F7-30DA462490A7}">
      <dgm:prSet/>
      <dgm:spPr/>
      <dgm:t>
        <a:bodyPr/>
        <a:lstStyle/>
        <a:p>
          <a:pPr>
            <a:lnSpc>
              <a:spcPct val="100000"/>
            </a:lnSpc>
          </a:pPr>
          <a:r>
            <a:rPr lang="en-CA"/>
            <a:t>Power BI Mobile provides access to reports and dashboards on-the-go, ensuring insights are available anytime and anywhere.</a:t>
          </a:r>
        </a:p>
      </dgm:t>
    </dgm:pt>
    <dgm:pt modelId="{5BB01F3C-0697-4206-ADE6-2C7A857D5FFB}" type="parTrans" cxnId="{1D49DEB6-A8BA-4CC4-B6A4-A0AE79BEA44F}">
      <dgm:prSet/>
      <dgm:spPr/>
      <dgm:t>
        <a:bodyPr/>
        <a:lstStyle/>
        <a:p>
          <a:endParaRPr lang="en-CA"/>
        </a:p>
      </dgm:t>
    </dgm:pt>
    <dgm:pt modelId="{A822B5F8-B9F3-42EC-817B-50AC282B81D2}" type="sibTrans" cxnId="{1D49DEB6-A8BA-4CC4-B6A4-A0AE79BEA44F}">
      <dgm:prSet/>
      <dgm:spPr/>
      <dgm:t>
        <a:bodyPr/>
        <a:lstStyle/>
        <a:p>
          <a:endParaRPr lang="en-CA"/>
        </a:p>
      </dgm:t>
    </dgm:pt>
    <dgm:pt modelId="{D73BD3F5-EF06-4A95-BBF3-379DAC922583}" type="pres">
      <dgm:prSet presAssocID="{A208D260-6178-438B-BA9A-C02068EBED50}" presName="Root" presStyleCnt="0">
        <dgm:presLayoutVars>
          <dgm:dir/>
          <dgm:resizeHandles val="exact"/>
        </dgm:presLayoutVars>
      </dgm:prSet>
      <dgm:spPr/>
    </dgm:pt>
    <dgm:pt modelId="{8D0224D5-764A-43DB-8AE8-83A8E258B687}" type="pres">
      <dgm:prSet presAssocID="{862D4A32-67E2-452B-84C8-4F3D6F497985}" presName="Composite" presStyleCnt="0"/>
      <dgm:spPr/>
    </dgm:pt>
    <dgm:pt modelId="{9082EB19-862C-4563-8304-A979106D488E}" type="pres">
      <dgm:prSet presAssocID="{862D4A32-67E2-452B-84C8-4F3D6F49798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2317" r="12679" b="-6"/>
          <a:stretch/>
        </a:blipFill>
      </dgm:spPr>
      <dgm:extLst>
        <a:ext uri="{E40237B7-FDA0-4F09-8148-C483321AD2D9}">
          <dgm14:cNvPr xmlns:dgm14="http://schemas.microsoft.com/office/drawing/2010/diagram" id="0" name="" descr="Business report chart analysis tablet computer"/>
        </a:ext>
      </dgm:extLst>
    </dgm:pt>
    <dgm:pt modelId="{3A0392E4-B64C-498A-9B32-5770F2042857}" type="pres">
      <dgm:prSet presAssocID="{862D4A32-67E2-452B-84C8-4F3D6F497985}" presName="Subtitle" presStyleLbl="revTx" presStyleIdx="0" presStyleCnt="6">
        <dgm:presLayoutVars>
          <dgm:chMax val="0"/>
          <dgm:bulletEnabled/>
        </dgm:presLayoutVars>
      </dgm:prSet>
      <dgm:spPr/>
    </dgm:pt>
    <dgm:pt modelId="{BE6A68F0-DC77-4068-95BF-6EE66B5FE8B1}" type="pres">
      <dgm:prSet presAssocID="{862D4A32-67E2-452B-84C8-4F3D6F497985}" presName="Description" presStyleLbl="revTx" presStyleIdx="1" presStyleCnt="6">
        <dgm:presLayoutVars>
          <dgm:bulletEnabled/>
        </dgm:presLayoutVars>
      </dgm:prSet>
      <dgm:spPr/>
    </dgm:pt>
    <dgm:pt modelId="{E6E012C6-C82C-4721-9161-6BA9A791CAF6}" type="pres">
      <dgm:prSet presAssocID="{8E8CE7F1-4B91-4F7C-9887-8A6C5FB31E23}" presName="sibTrans" presStyleLbl="sibTrans2D1" presStyleIdx="0" presStyleCnt="0"/>
      <dgm:spPr/>
    </dgm:pt>
    <dgm:pt modelId="{DEEA1191-0979-43B9-8B87-A066E2096279}" type="pres">
      <dgm:prSet presAssocID="{9A0E5095-1709-40C5-A6D1-9E22D18A4A09}" presName="Composite" presStyleCnt="0"/>
      <dgm:spPr/>
    </dgm:pt>
    <dgm:pt modelId="{DDABE178-57BB-4A72-84C9-5DAD4A79DBCA}" type="pres">
      <dgm:prSet presAssocID="{9A0E5095-1709-40C5-A6D1-9E22D18A4A09}"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740" r="13260"/>
          <a:stretch/>
        </a:blipFill>
      </dgm:spPr>
      <dgm:extLst>
        <a:ext uri="{E40237B7-FDA0-4F09-8148-C483321AD2D9}">
          <dgm14:cNvPr xmlns:dgm14="http://schemas.microsoft.com/office/drawing/2010/diagram" id="0" name="" descr="Computer Network,"/>
        </a:ext>
      </dgm:extLst>
    </dgm:pt>
    <dgm:pt modelId="{6B4B2ED3-AA79-4A72-901C-1197F99E950D}" type="pres">
      <dgm:prSet presAssocID="{9A0E5095-1709-40C5-A6D1-9E22D18A4A09}" presName="Subtitle" presStyleLbl="revTx" presStyleIdx="2" presStyleCnt="6">
        <dgm:presLayoutVars>
          <dgm:chMax val="0"/>
          <dgm:bulletEnabled/>
        </dgm:presLayoutVars>
      </dgm:prSet>
      <dgm:spPr/>
    </dgm:pt>
    <dgm:pt modelId="{B9A815D7-07E2-45DE-9DE7-65417C31A952}" type="pres">
      <dgm:prSet presAssocID="{9A0E5095-1709-40C5-A6D1-9E22D18A4A09}" presName="Description" presStyleLbl="revTx" presStyleIdx="3" presStyleCnt="6">
        <dgm:presLayoutVars>
          <dgm:bulletEnabled/>
        </dgm:presLayoutVars>
      </dgm:prSet>
      <dgm:spPr/>
    </dgm:pt>
    <dgm:pt modelId="{8E40314C-BFBC-4C68-932B-6A743FCD0403}" type="pres">
      <dgm:prSet presAssocID="{42EDB328-1FE6-4F40-A02C-DCD53BE98CBD}" presName="sibTrans" presStyleLbl="sibTrans2D1" presStyleIdx="0" presStyleCnt="0"/>
      <dgm:spPr/>
    </dgm:pt>
    <dgm:pt modelId="{B25B2707-9AD1-46C8-8E06-EFEC434F2F90}" type="pres">
      <dgm:prSet presAssocID="{C8FAD86B-4929-4C17-9185-2EBAD26826B0}" presName="Composite" presStyleCnt="0"/>
      <dgm:spPr/>
    </dgm:pt>
    <dgm:pt modelId="{C2AB75B3-8F94-441A-A36C-20FCCDE91056}" type="pres">
      <dgm:prSet presAssocID="{C8FAD86B-4929-4C17-9185-2EBAD26826B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3014" r="20234" b="-2"/>
          <a:stretch/>
        </a:blipFill>
      </dgm:spPr>
      <dgm:extLst>
        <a:ext uri="{E40237B7-FDA0-4F09-8148-C483321AD2D9}">
          <dgm14:cNvPr xmlns:dgm14="http://schemas.microsoft.com/office/drawing/2010/diagram" id="0" name="" descr="Mobile banking. Man using online banking technology on smartphone"/>
        </a:ext>
      </dgm:extLst>
    </dgm:pt>
    <dgm:pt modelId="{93C33A15-F550-44BE-B438-937ACBE160D8}" type="pres">
      <dgm:prSet presAssocID="{C8FAD86B-4929-4C17-9185-2EBAD26826B0}" presName="Subtitle" presStyleLbl="revTx" presStyleIdx="4" presStyleCnt="6">
        <dgm:presLayoutVars>
          <dgm:chMax val="0"/>
          <dgm:bulletEnabled/>
        </dgm:presLayoutVars>
      </dgm:prSet>
      <dgm:spPr/>
    </dgm:pt>
    <dgm:pt modelId="{C4A2D4E9-5079-4E98-8351-B9A9860EE5FA}" type="pres">
      <dgm:prSet presAssocID="{C8FAD86B-4929-4C17-9185-2EBAD26826B0}" presName="Description" presStyleLbl="revTx" presStyleIdx="5" presStyleCnt="6">
        <dgm:presLayoutVars>
          <dgm:bulletEnabled/>
        </dgm:presLayoutVars>
      </dgm:prSet>
      <dgm:spPr/>
    </dgm:pt>
  </dgm:ptLst>
  <dgm:cxnLst>
    <dgm:cxn modelId="{05DC7533-16A0-4026-B506-5CBA1994D210}" type="presOf" srcId="{A208D260-6178-438B-BA9A-C02068EBED50}" destId="{D73BD3F5-EF06-4A95-BBF3-379DAC922583}" srcOrd="0" destOrd="0" presId="urn:microsoft.com/office/officeart/2024/3/layout/verticalVisualTextBlock1"/>
    <dgm:cxn modelId="{7C71DA38-C38C-4AD2-99BA-32CDB56928E9}" type="presOf" srcId="{9A0E5095-1709-40C5-A6D1-9E22D18A4A09}" destId="{6B4B2ED3-AA79-4A72-901C-1197F99E950D}" srcOrd="0" destOrd="0" presId="urn:microsoft.com/office/officeart/2024/3/layout/verticalVisualTextBlock1"/>
    <dgm:cxn modelId="{EB736A47-65EC-49F8-95BE-3D0AB22D02AC}" type="presOf" srcId="{42EDB328-1FE6-4F40-A02C-DCD53BE98CBD}" destId="{8E40314C-BFBC-4C68-932B-6A743FCD0403}" srcOrd="0" destOrd="0" presId="urn:microsoft.com/office/officeart/2024/3/layout/verticalVisualTextBlock1"/>
    <dgm:cxn modelId="{E6C71B71-20F8-4FDE-A2AD-616013A76CEC}" type="presOf" srcId="{301965B8-E94E-4218-97F7-30DA462490A7}" destId="{C4A2D4E9-5079-4E98-8351-B9A9860EE5FA}" srcOrd="0" destOrd="0" presId="urn:microsoft.com/office/officeart/2024/3/layout/verticalVisualTextBlock1"/>
    <dgm:cxn modelId="{47F12475-BAF4-41DD-B9C2-8F2736A2EF88}" type="presOf" srcId="{C8FAD86B-4929-4C17-9185-2EBAD26826B0}" destId="{93C33A15-F550-44BE-B438-937ACBE160D8}" srcOrd="0" destOrd="0" presId="urn:microsoft.com/office/officeart/2024/3/layout/verticalVisualTextBlock1"/>
    <dgm:cxn modelId="{BA7A9A84-E1FB-423A-A717-33E496C7089B}" type="presOf" srcId="{862D4A32-67E2-452B-84C8-4F3D6F497985}" destId="{3A0392E4-B64C-498A-9B32-5770F2042857}" srcOrd="0" destOrd="0" presId="urn:microsoft.com/office/officeart/2024/3/layout/verticalVisualTextBlock1"/>
    <dgm:cxn modelId="{6E7749A3-9072-4216-A82A-0E84CF7507D7}" srcId="{862D4A32-67E2-452B-84C8-4F3D6F497985}" destId="{EC5D8444-ED2B-4772-B417-835D19141039}" srcOrd="0" destOrd="0" parTransId="{6B945DC5-0022-4F96-AAAF-F3F303E3878F}" sibTransId="{9B59874B-3A1E-49B9-9EFA-C0E4025B4C9F}"/>
    <dgm:cxn modelId="{ADB1C0A4-AF28-4FC9-A814-7FF5A9A9367A}" type="presOf" srcId="{EC5D8444-ED2B-4772-B417-835D19141039}" destId="{BE6A68F0-DC77-4068-95BF-6EE66B5FE8B1}" srcOrd="0" destOrd="0" presId="urn:microsoft.com/office/officeart/2024/3/layout/verticalVisualTextBlock1"/>
    <dgm:cxn modelId="{5FA8E5A6-9DD3-41AB-AB7E-B1D6C825184A}" srcId="{A208D260-6178-438B-BA9A-C02068EBED50}" destId="{C8FAD86B-4929-4C17-9185-2EBAD26826B0}" srcOrd="2" destOrd="0" parTransId="{2C6BDE33-F99E-4090-A53E-DB42C1C337AF}" sibTransId="{8AEC9332-4177-4E0A-96E5-D27AB3353264}"/>
    <dgm:cxn modelId="{0D7219B3-3A66-49C7-B9AB-30F9386CA8E0}" srcId="{A208D260-6178-438B-BA9A-C02068EBED50}" destId="{9A0E5095-1709-40C5-A6D1-9E22D18A4A09}" srcOrd="1" destOrd="0" parTransId="{4284FC29-2E4C-4240-B0A4-70E315188615}" sibTransId="{42EDB328-1FE6-4F40-A02C-DCD53BE98CBD}"/>
    <dgm:cxn modelId="{1D49DEB6-A8BA-4CC4-B6A4-A0AE79BEA44F}" srcId="{C8FAD86B-4929-4C17-9185-2EBAD26826B0}" destId="{301965B8-E94E-4218-97F7-30DA462490A7}" srcOrd="0" destOrd="0" parTransId="{5BB01F3C-0697-4206-ADE6-2C7A857D5FFB}" sibTransId="{A822B5F8-B9F3-42EC-817B-50AC282B81D2}"/>
    <dgm:cxn modelId="{1D99E2B8-1C0E-4DBD-9490-86F8E352AE1D}" type="presOf" srcId="{8E8CE7F1-4B91-4F7C-9887-8A6C5FB31E23}" destId="{E6E012C6-C82C-4721-9161-6BA9A791CAF6}" srcOrd="0" destOrd="0" presId="urn:microsoft.com/office/officeart/2024/3/layout/verticalVisualTextBlock1"/>
    <dgm:cxn modelId="{745BDEE0-9479-452D-B949-1E292C3B6A6C}" srcId="{9A0E5095-1709-40C5-A6D1-9E22D18A4A09}" destId="{6D2DE104-3871-4D00-A849-F0B010165B4B}" srcOrd="0" destOrd="0" parTransId="{A743E6D0-1B07-4AD5-85A0-85BC1AF10968}" sibTransId="{6A305BEC-3317-482D-97D3-C84CA8F25E52}"/>
    <dgm:cxn modelId="{536C31EA-BBDC-4B89-8057-B6B5A16512EF}" srcId="{A208D260-6178-438B-BA9A-C02068EBED50}" destId="{862D4A32-67E2-452B-84C8-4F3D6F497985}" srcOrd="0" destOrd="0" parTransId="{B5F8DA62-5CDD-4B99-85E6-21D90E8EC3C1}" sibTransId="{8E8CE7F1-4B91-4F7C-9887-8A6C5FB31E23}"/>
    <dgm:cxn modelId="{AA4F39EB-24DC-41CD-B43A-B7EA8D9A90D3}" type="presOf" srcId="{6D2DE104-3871-4D00-A849-F0B010165B4B}" destId="{B9A815D7-07E2-45DE-9DE7-65417C31A952}" srcOrd="0" destOrd="0" presId="urn:microsoft.com/office/officeart/2024/3/layout/verticalVisualTextBlock1"/>
    <dgm:cxn modelId="{10ABEAF0-E2CF-45A7-AC97-CE4A8A783234}" type="presParOf" srcId="{D73BD3F5-EF06-4A95-BBF3-379DAC922583}" destId="{8D0224D5-764A-43DB-8AE8-83A8E258B687}" srcOrd="0" destOrd="0" presId="urn:microsoft.com/office/officeart/2024/3/layout/verticalVisualTextBlock1"/>
    <dgm:cxn modelId="{7D0006B7-44E9-46C3-8093-F917DF22EEB7}" type="presParOf" srcId="{8D0224D5-764A-43DB-8AE8-83A8E258B687}" destId="{9082EB19-862C-4563-8304-A979106D488E}" srcOrd="0" destOrd="0" presId="urn:microsoft.com/office/officeart/2024/3/layout/verticalVisualTextBlock1"/>
    <dgm:cxn modelId="{19F3883E-4979-4C7C-95D5-10C8ABF7FC1F}" type="presParOf" srcId="{8D0224D5-764A-43DB-8AE8-83A8E258B687}" destId="{3A0392E4-B64C-498A-9B32-5770F2042857}" srcOrd="1" destOrd="0" presId="urn:microsoft.com/office/officeart/2024/3/layout/verticalVisualTextBlock1"/>
    <dgm:cxn modelId="{47ACC5B8-A7E5-4465-9A7B-2249B7FB6868}" type="presParOf" srcId="{8D0224D5-764A-43DB-8AE8-83A8E258B687}" destId="{BE6A68F0-DC77-4068-95BF-6EE66B5FE8B1}" srcOrd="2" destOrd="0" presId="urn:microsoft.com/office/officeart/2024/3/layout/verticalVisualTextBlock1"/>
    <dgm:cxn modelId="{CC5D35DC-06D1-4EAC-9666-C9B3E90A47DE}" type="presParOf" srcId="{D73BD3F5-EF06-4A95-BBF3-379DAC922583}" destId="{E6E012C6-C82C-4721-9161-6BA9A791CAF6}" srcOrd="1" destOrd="0" presId="urn:microsoft.com/office/officeart/2024/3/layout/verticalVisualTextBlock1"/>
    <dgm:cxn modelId="{499C4641-DC22-48C8-BABA-3B25F8255E05}" type="presParOf" srcId="{D73BD3F5-EF06-4A95-BBF3-379DAC922583}" destId="{DEEA1191-0979-43B9-8B87-A066E2096279}" srcOrd="2" destOrd="0" presId="urn:microsoft.com/office/officeart/2024/3/layout/verticalVisualTextBlock1"/>
    <dgm:cxn modelId="{7FFEE7B4-39A5-439E-BD88-23BF4807F793}" type="presParOf" srcId="{DEEA1191-0979-43B9-8B87-A066E2096279}" destId="{DDABE178-57BB-4A72-84C9-5DAD4A79DBCA}" srcOrd="0" destOrd="0" presId="urn:microsoft.com/office/officeart/2024/3/layout/verticalVisualTextBlock1"/>
    <dgm:cxn modelId="{BBE07736-156B-4466-B06C-7848B0D8FA07}" type="presParOf" srcId="{DEEA1191-0979-43B9-8B87-A066E2096279}" destId="{6B4B2ED3-AA79-4A72-901C-1197F99E950D}" srcOrd="1" destOrd="0" presId="urn:microsoft.com/office/officeart/2024/3/layout/verticalVisualTextBlock1"/>
    <dgm:cxn modelId="{53FF9438-6D73-4993-9475-91D487EB253E}" type="presParOf" srcId="{DEEA1191-0979-43B9-8B87-A066E2096279}" destId="{B9A815D7-07E2-45DE-9DE7-65417C31A952}" srcOrd="2" destOrd="0" presId="urn:microsoft.com/office/officeart/2024/3/layout/verticalVisualTextBlock1"/>
    <dgm:cxn modelId="{08E08578-7163-4E4C-A8EC-FA8386C9355E}" type="presParOf" srcId="{D73BD3F5-EF06-4A95-BBF3-379DAC922583}" destId="{8E40314C-BFBC-4C68-932B-6A743FCD0403}" srcOrd="3" destOrd="0" presId="urn:microsoft.com/office/officeart/2024/3/layout/verticalVisualTextBlock1"/>
    <dgm:cxn modelId="{A40C14C6-710E-4767-B07A-26ABEC9B658C}" type="presParOf" srcId="{D73BD3F5-EF06-4A95-BBF3-379DAC922583}" destId="{B25B2707-9AD1-46C8-8E06-EFEC434F2F90}" srcOrd="4" destOrd="0" presId="urn:microsoft.com/office/officeart/2024/3/layout/verticalVisualTextBlock1"/>
    <dgm:cxn modelId="{4DE40154-230C-4A15-B885-C3E93D40A415}" type="presParOf" srcId="{B25B2707-9AD1-46C8-8E06-EFEC434F2F90}" destId="{C2AB75B3-8F94-441A-A36C-20FCCDE91056}" srcOrd="0" destOrd="0" presId="urn:microsoft.com/office/officeart/2024/3/layout/verticalVisualTextBlock1"/>
    <dgm:cxn modelId="{E3F6A791-881E-49CB-9D4C-65BF44321840}" type="presParOf" srcId="{B25B2707-9AD1-46C8-8E06-EFEC434F2F90}" destId="{93C33A15-F550-44BE-B438-937ACBE160D8}" srcOrd="1" destOrd="0" presId="urn:microsoft.com/office/officeart/2024/3/layout/verticalVisualTextBlock1"/>
    <dgm:cxn modelId="{9CC72FFB-68EF-421F-9488-C5F40831EA87}" type="presParOf" srcId="{B25B2707-9AD1-46C8-8E06-EFEC434F2F90}" destId="{C4A2D4E9-5079-4E98-8351-B9A9860EE5F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0BE60-AE3D-4A64-BF38-A6EA3826793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9756F37-2530-4067-8040-7B8186CC381F}">
      <dgm:prSet/>
      <dgm:spPr/>
      <dgm:t>
        <a:bodyPr/>
        <a:lstStyle/>
        <a:p>
          <a:pPr>
            <a:lnSpc>
              <a:spcPct val="100000"/>
            </a:lnSpc>
            <a:defRPr b="1"/>
          </a:pPr>
          <a:r>
            <a:rPr lang="en-US"/>
            <a:t>Power BI Overview</a:t>
          </a:r>
        </a:p>
      </dgm:t>
    </dgm:pt>
    <dgm:pt modelId="{70A00F37-F8FB-46ED-9ADF-9F0CAF31BEF5}" type="parTrans" cxnId="{86753681-EBFF-4225-9319-246CB233BBD6}">
      <dgm:prSet/>
      <dgm:spPr/>
      <dgm:t>
        <a:bodyPr/>
        <a:lstStyle/>
        <a:p>
          <a:endParaRPr lang="en-US"/>
        </a:p>
      </dgm:t>
    </dgm:pt>
    <dgm:pt modelId="{BA19EC77-AA9A-46E7-A2F6-83A467305990}" type="sibTrans" cxnId="{86753681-EBFF-4225-9319-246CB233BBD6}">
      <dgm:prSet/>
      <dgm:spPr/>
      <dgm:t>
        <a:bodyPr/>
        <a:lstStyle/>
        <a:p>
          <a:pPr>
            <a:lnSpc>
              <a:spcPct val="100000"/>
            </a:lnSpc>
            <a:defRPr b="1"/>
          </a:pPr>
          <a:endParaRPr lang="en-US"/>
        </a:p>
      </dgm:t>
    </dgm:pt>
    <dgm:pt modelId="{4F2399EA-CF87-4E67-AECD-F55523A18AC0}">
      <dgm:prSet/>
      <dgm:spPr/>
      <dgm:t>
        <a:bodyPr/>
        <a:lstStyle/>
        <a:p>
          <a:pPr>
            <a:lnSpc>
              <a:spcPct val="100000"/>
            </a:lnSpc>
          </a:pPr>
          <a:r>
            <a:rPr lang="en-US"/>
            <a:t>Power BI is a robust data analysis tool that empowers organizations to visualize data effectively and make informed decisions.</a:t>
          </a:r>
        </a:p>
      </dgm:t>
    </dgm:pt>
    <dgm:pt modelId="{ACAA1DA1-1823-43DC-B9E4-23F518B8D0DB}" type="parTrans" cxnId="{FDD1511C-346F-4067-B38A-F0107D910180}">
      <dgm:prSet/>
      <dgm:spPr/>
      <dgm:t>
        <a:bodyPr/>
        <a:lstStyle/>
        <a:p>
          <a:endParaRPr lang="en-US"/>
        </a:p>
      </dgm:t>
    </dgm:pt>
    <dgm:pt modelId="{0C6A1159-4A48-44B2-8F96-B365FBDCB3B7}" type="sibTrans" cxnId="{FDD1511C-346F-4067-B38A-F0107D910180}">
      <dgm:prSet/>
      <dgm:spPr/>
      <dgm:t>
        <a:bodyPr/>
        <a:lstStyle/>
        <a:p>
          <a:endParaRPr lang="en-US"/>
        </a:p>
      </dgm:t>
    </dgm:pt>
    <dgm:pt modelId="{51A171FD-54A1-4A48-AA41-95339D5BDF91}">
      <dgm:prSet/>
      <dgm:spPr/>
      <dgm:t>
        <a:bodyPr/>
        <a:lstStyle/>
        <a:p>
          <a:pPr>
            <a:lnSpc>
              <a:spcPct val="100000"/>
            </a:lnSpc>
            <a:defRPr b="1"/>
          </a:pPr>
          <a:r>
            <a:rPr lang="en-US"/>
            <a:t>Enhancing Decision-Making</a:t>
          </a:r>
        </a:p>
      </dgm:t>
    </dgm:pt>
    <dgm:pt modelId="{4EB2B319-DBE6-410D-A543-D2346427FB28}" type="parTrans" cxnId="{8BEC4EB3-FCEB-4A6D-B34A-1F5391B14736}">
      <dgm:prSet/>
      <dgm:spPr/>
      <dgm:t>
        <a:bodyPr/>
        <a:lstStyle/>
        <a:p>
          <a:endParaRPr lang="en-US"/>
        </a:p>
      </dgm:t>
    </dgm:pt>
    <dgm:pt modelId="{EF265223-8635-4040-B749-6D9C2715D90F}" type="sibTrans" cxnId="{8BEC4EB3-FCEB-4A6D-B34A-1F5391B14736}">
      <dgm:prSet/>
      <dgm:spPr/>
      <dgm:t>
        <a:bodyPr/>
        <a:lstStyle/>
        <a:p>
          <a:pPr>
            <a:lnSpc>
              <a:spcPct val="100000"/>
            </a:lnSpc>
            <a:defRPr b="1"/>
          </a:pPr>
          <a:endParaRPr lang="en-US"/>
        </a:p>
      </dgm:t>
    </dgm:pt>
    <dgm:pt modelId="{559B10E0-DAF0-4DDE-AC39-AD77C622EB10}">
      <dgm:prSet/>
      <dgm:spPr/>
      <dgm:t>
        <a:bodyPr/>
        <a:lstStyle/>
        <a:p>
          <a:pPr>
            <a:lnSpc>
              <a:spcPct val="100000"/>
            </a:lnSpc>
          </a:pPr>
          <a:r>
            <a:rPr lang="en-US"/>
            <a:t>The tool plays a vital role in enhancing decision-making processes by providing clear insights derived from data.</a:t>
          </a:r>
        </a:p>
      </dgm:t>
    </dgm:pt>
    <dgm:pt modelId="{C2AAC50D-6D84-4776-B4A8-67195B7D2666}" type="parTrans" cxnId="{2C9C34A8-4253-43A5-9E66-39141A24DE1D}">
      <dgm:prSet/>
      <dgm:spPr/>
      <dgm:t>
        <a:bodyPr/>
        <a:lstStyle/>
        <a:p>
          <a:endParaRPr lang="en-US"/>
        </a:p>
      </dgm:t>
    </dgm:pt>
    <dgm:pt modelId="{4DFC7368-62C8-4FB5-9764-21FCA721E569}" type="sibTrans" cxnId="{2C9C34A8-4253-43A5-9E66-39141A24DE1D}">
      <dgm:prSet/>
      <dgm:spPr/>
      <dgm:t>
        <a:bodyPr/>
        <a:lstStyle/>
        <a:p>
          <a:endParaRPr lang="en-US"/>
        </a:p>
      </dgm:t>
    </dgm:pt>
    <dgm:pt modelId="{919004EB-629C-445E-B13C-C826938D700B}">
      <dgm:prSet/>
      <dgm:spPr/>
      <dgm:t>
        <a:bodyPr/>
        <a:lstStyle/>
        <a:p>
          <a:pPr>
            <a:lnSpc>
              <a:spcPct val="100000"/>
            </a:lnSpc>
            <a:defRPr b="1"/>
          </a:pPr>
          <a:r>
            <a:rPr lang="en-US"/>
            <a:t>Leveraging Potential</a:t>
          </a:r>
        </a:p>
      </dgm:t>
    </dgm:pt>
    <dgm:pt modelId="{2A5DB79D-7F4B-4E43-85ED-B608515C6554}" type="parTrans" cxnId="{7B2A7959-F537-4C36-8A8D-F05B0907BE1F}">
      <dgm:prSet/>
      <dgm:spPr/>
      <dgm:t>
        <a:bodyPr/>
        <a:lstStyle/>
        <a:p>
          <a:endParaRPr lang="en-US"/>
        </a:p>
      </dgm:t>
    </dgm:pt>
    <dgm:pt modelId="{540237A8-C213-4989-BBB8-417605D96FD0}" type="sibTrans" cxnId="{7B2A7959-F537-4C36-8A8D-F05B0907BE1F}">
      <dgm:prSet/>
      <dgm:spPr/>
      <dgm:t>
        <a:bodyPr/>
        <a:lstStyle/>
        <a:p>
          <a:endParaRPr lang="en-US"/>
        </a:p>
      </dgm:t>
    </dgm:pt>
    <dgm:pt modelId="{032DB091-A896-44DE-B007-98CE6E2E5F56}">
      <dgm:prSet/>
      <dgm:spPr/>
      <dgm:t>
        <a:bodyPr/>
        <a:lstStyle/>
        <a:p>
          <a:pPr>
            <a:lnSpc>
              <a:spcPct val="100000"/>
            </a:lnSpc>
          </a:pPr>
          <a:r>
            <a:rPr lang="en-US"/>
            <a:t>Understanding Power BI's fundamentals allows users to leverage its full potential for improved business outcomes.</a:t>
          </a:r>
        </a:p>
      </dgm:t>
    </dgm:pt>
    <dgm:pt modelId="{61DE4322-4B93-4AFB-9F14-7B31252A6AC7}" type="parTrans" cxnId="{A26F3FE2-56C7-4773-ADA9-47B6183ECB04}">
      <dgm:prSet/>
      <dgm:spPr/>
      <dgm:t>
        <a:bodyPr/>
        <a:lstStyle/>
        <a:p>
          <a:endParaRPr lang="en-US"/>
        </a:p>
      </dgm:t>
    </dgm:pt>
    <dgm:pt modelId="{C06778C9-398E-4653-AF8B-5EB7D897B805}" type="sibTrans" cxnId="{A26F3FE2-56C7-4773-ADA9-47B6183ECB04}">
      <dgm:prSet/>
      <dgm:spPr/>
      <dgm:t>
        <a:bodyPr/>
        <a:lstStyle/>
        <a:p>
          <a:endParaRPr lang="en-US"/>
        </a:p>
      </dgm:t>
    </dgm:pt>
    <dgm:pt modelId="{C94D5757-7BC5-4EDB-8421-1CD4AAD0EEEE}" type="pres">
      <dgm:prSet presAssocID="{DDA0BE60-AE3D-4A64-BF38-A6EA38267930}" presName="Name0" presStyleCnt="0">
        <dgm:presLayoutVars>
          <dgm:dir/>
          <dgm:resizeHandles val="exact"/>
        </dgm:presLayoutVars>
      </dgm:prSet>
      <dgm:spPr/>
    </dgm:pt>
    <dgm:pt modelId="{B32BE438-5BED-4B5C-AC76-1112BEC670F2}" type="pres">
      <dgm:prSet presAssocID="{49756F37-2530-4067-8040-7B8186CC381F}" presName="compNode" presStyleCnt="0"/>
      <dgm:spPr/>
    </dgm:pt>
    <dgm:pt modelId="{F6A06AB7-4D82-4D86-98C9-7986BF040189}" type="pres">
      <dgm:prSet presAssocID="{49756F37-2530-4067-8040-7B8186CC381F}" presName="pictRect" presStyleLbl="revTx" presStyleIdx="0" presStyleCnt="6">
        <dgm:presLayoutVars>
          <dgm:chMax val="0"/>
          <dgm:bulletEnabled/>
        </dgm:presLayoutVars>
      </dgm:prSet>
      <dgm:spPr/>
    </dgm:pt>
    <dgm:pt modelId="{05C0314D-395F-417F-9042-114C38C7A542}" type="pres">
      <dgm:prSet presAssocID="{49756F37-2530-4067-8040-7B8186CC381F}" presName="textRect" presStyleLbl="revTx" presStyleIdx="1" presStyleCnt="6">
        <dgm:presLayoutVars>
          <dgm:bulletEnabled/>
        </dgm:presLayoutVars>
      </dgm:prSet>
      <dgm:spPr/>
    </dgm:pt>
    <dgm:pt modelId="{EA05B1CF-AB07-46AB-BF34-63353D6FD7FF}" type="pres">
      <dgm:prSet presAssocID="{BA19EC77-AA9A-46E7-A2F6-83A467305990}" presName="sibTrans" presStyleLbl="sibTrans2D1" presStyleIdx="0" presStyleCnt="0"/>
      <dgm:spPr/>
    </dgm:pt>
    <dgm:pt modelId="{1BCBCF21-D157-4C8C-BBD7-D47392BD1DF5}" type="pres">
      <dgm:prSet presAssocID="{51A171FD-54A1-4A48-AA41-95339D5BDF91}" presName="compNode" presStyleCnt="0"/>
      <dgm:spPr/>
    </dgm:pt>
    <dgm:pt modelId="{76498D32-4060-485C-A14B-5C18EAD2BC61}" type="pres">
      <dgm:prSet presAssocID="{51A171FD-54A1-4A48-AA41-95339D5BDF91}" presName="pictRect" presStyleLbl="revTx" presStyleIdx="2" presStyleCnt="6">
        <dgm:presLayoutVars>
          <dgm:chMax val="0"/>
          <dgm:bulletEnabled/>
        </dgm:presLayoutVars>
      </dgm:prSet>
      <dgm:spPr/>
    </dgm:pt>
    <dgm:pt modelId="{A9D5878A-09F5-4FB2-814A-F69E883DD3DF}" type="pres">
      <dgm:prSet presAssocID="{51A171FD-54A1-4A48-AA41-95339D5BDF91}" presName="textRect" presStyleLbl="revTx" presStyleIdx="3" presStyleCnt="6">
        <dgm:presLayoutVars>
          <dgm:bulletEnabled/>
        </dgm:presLayoutVars>
      </dgm:prSet>
      <dgm:spPr/>
    </dgm:pt>
    <dgm:pt modelId="{2BEA229F-FAB1-4A63-B6C7-20D53E026C0B}" type="pres">
      <dgm:prSet presAssocID="{EF265223-8635-4040-B749-6D9C2715D90F}" presName="sibTrans" presStyleLbl="sibTrans2D1" presStyleIdx="0" presStyleCnt="0"/>
      <dgm:spPr/>
    </dgm:pt>
    <dgm:pt modelId="{36FB1688-6FF2-41D0-BE04-DDC5D58324D0}" type="pres">
      <dgm:prSet presAssocID="{919004EB-629C-445E-B13C-C826938D700B}" presName="compNode" presStyleCnt="0"/>
      <dgm:spPr/>
    </dgm:pt>
    <dgm:pt modelId="{51320E52-165C-4101-849C-B409E42583DA}" type="pres">
      <dgm:prSet presAssocID="{919004EB-629C-445E-B13C-C826938D700B}" presName="pictRect" presStyleLbl="revTx" presStyleIdx="4" presStyleCnt="6">
        <dgm:presLayoutVars>
          <dgm:chMax val="0"/>
          <dgm:bulletEnabled/>
        </dgm:presLayoutVars>
      </dgm:prSet>
      <dgm:spPr/>
    </dgm:pt>
    <dgm:pt modelId="{83EA249D-6BC7-4514-8598-75B865741160}" type="pres">
      <dgm:prSet presAssocID="{919004EB-629C-445E-B13C-C826938D700B}" presName="textRect" presStyleLbl="revTx" presStyleIdx="5" presStyleCnt="6">
        <dgm:presLayoutVars>
          <dgm:bulletEnabled/>
        </dgm:presLayoutVars>
      </dgm:prSet>
      <dgm:spPr/>
    </dgm:pt>
  </dgm:ptLst>
  <dgm:cxnLst>
    <dgm:cxn modelId="{760F3D0F-2674-4480-883B-36EA630B1E0D}" type="presOf" srcId="{DDA0BE60-AE3D-4A64-BF38-A6EA38267930}" destId="{C94D5757-7BC5-4EDB-8421-1CD4AAD0EEEE}" srcOrd="0" destOrd="0" presId="urn:microsoft.com/office/officeart/2024/3/layout/hArchList1"/>
    <dgm:cxn modelId="{FDD1511C-346F-4067-B38A-F0107D910180}" srcId="{49756F37-2530-4067-8040-7B8186CC381F}" destId="{4F2399EA-CF87-4E67-AECD-F55523A18AC0}" srcOrd="0" destOrd="0" parTransId="{ACAA1DA1-1823-43DC-B9E4-23F518B8D0DB}" sibTransId="{0C6A1159-4A48-44B2-8F96-B365FBDCB3B7}"/>
    <dgm:cxn modelId="{2F5E6652-4151-4826-92C4-49FDF11615C8}" type="presOf" srcId="{559B10E0-DAF0-4DDE-AC39-AD77C622EB10}" destId="{A9D5878A-09F5-4FB2-814A-F69E883DD3DF}" srcOrd="0" destOrd="0" presId="urn:microsoft.com/office/officeart/2024/3/layout/hArchList1"/>
    <dgm:cxn modelId="{7B2A7959-F537-4C36-8A8D-F05B0907BE1F}" srcId="{DDA0BE60-AE3D-4A64-BF38-A6EA38267930}" destId="{919004EB-629C-445E-B13C-C826938D700B}" srcOrd="2" destOrd="0" parTransId="{2A5DB79D-7F4B-4E43-85ED-B608515C6554}" sibTransId="{540237A8-C213-4989-BBB8-417605D96FD0}"/>
    <dgm:cxn modelId="{6B4BD779-F184-4572-A88A-6076A8352D65}" type="presOf" srcId="{919004EB-629C-445E-B13C-C826938D700B}" destId="{51320E52-165C-4101-849C-B409E42583DA}" srcOrd="0" destOrd="0" presId="urn:microsoft.com/office/officeart/2024/3/layout/hArchList1"/>
    <dgm:cxn modelId="{86753681-EBFF-4225-9319-246CB233BBD6}" srcId="{DDA0BE60-AE3D-4A64-BF38-A6EA38267930}" destId="{49756F37-2530-4067-8040-7B8186CC381F}" srcOrd="0" destOrd="0" parTransId="{70A00F37-F8FB-46ED-9ADF-9F0CAF31BEF5}" sibTransId="{BA19EC77-AA9A-46E7-A2F6-83A467305990}"/>
    <dgm:cxn modelId="{993A6385-A672-4476-9C41-39CFAD60D545}" type="presOf" srcId="{BA19EC77-AA9A-46E7-A2F6-83A467305990}" destId="{EA05B1CF-AB07-46AB-BF34-63353D6FD7FF}" srcOrd="0" destOrd="0" presId="urn:microsoft.com/office/officeart/2024/3/layout/hArchList1"/>
    <dgm:cxn modelId="{8FFF948F-DB65-436E-98BE-CB0DAAE7E2E3}" type="presOf" srcId="{51A171FD-54A1-4A48-AA41-95339D5BDF91}" destId="{76498D32-4060-485C-A14B-5C18EAD2BC61}" srcOrd="0" destOrd="0" presId="urn:microsoft.com/office/officeart/2024/3/layout/hArchList1"/>
    <dgm:cxn modelId="{D290D696-08D5-4D81-816E-D77767E512A9}" type="presOf" srcId="{EF265223-8635-4040-B749-6D9C2715D90F}" destId="{2BEA229F-FAB1-4A63-B6C7-20D53E026C0B}" srcOrd="0" destOrd="0" presId="urn:microsoft.com/office/officeart/2024/3/layout/hArchList1"/>
    <dgm:cxn modelId="{2C9C34A8-4253-43A5-9E66-39141A24DE1D}" srcId="{51A171FD-54A1-4A48-AA41-95339D5BDF91}" destId="{559B10E0-DAF0-4DDE-AC39-AD77C622EB10}" srcOrd="0" destOrd="0" parTransId="{C2AAC50D-6D84-4776-B4A8-67195B7D2666}" sibTransId="{4DFC7368-62C8-4FB5-9764-21FCA721E569}"/>
    <dgm:cxn modelId="{D43673AB-F8D2-4DF5-B708-A286975F242F}" type="presOf" srcId="{032DB091-A896-44DE-B007-98CE6E2E5F56}" destId="{83EA249D-6BC7-4514-8598-75B865741160}" srcOrd="0" destOrd="0" presId="urn:microsoft.com/office/officeart/2024/3/layout/hArchList1"/>
    <dgm:cxn modelId="{8BEC4EB3-FCEB-4A6D-B34A-1F5391B14736}" srcId="{DDA0BE60-AE3D-4A64-BF38-A6EA38267930}" destId="{51A171FD-54A1-4A48-AA41-95339D5BDF91}" srcOrd="1" destOrd="0" parTransId="{4EB2B319-DBE6-410D-A543-D2346427FB28}" sibTransId="{EF265223-8635-4040-B749-6D9C2715D90F}"/>
    <dgm:cxn modelId="{5C47E6B9-F828-42FF-A9D8-15C24E64D14F}" type="presOf" srcId="{4F2399EA-CF87-4E67-AECD-F55523A18AC0}" destId="{05C0314D-395F-417F-9042-114C38C7A542}" srcOrd="0" destOrd="0" presId="urn:microsoft.com/office/officeart/2024/3/layout/hArchList1"/>
    <dgm:cxn modelId="{95815ABF-0FD3-4D16-A12B-392E8629EA27}" type="presOf" srcId="{49756F37-2530-4067-8040-7B8186CC381F}" destId="{F6A06AB7-4D82-4D86-98C9-7986BF040189}" srcOrd="0" destOrd="0" presId="urn:microsoft.com/office/officeart/2024/3/layout/hArchList1"/>
    <dgm:cxn modelId="{A26F3FE2-56C7-4773-ADA9-47B6183ECB04}" srcId="{919004EB-629C-445E-B13C-C826938D700B}" destId="{032DB091-A896-44DE-B007-98CE6E2E5F56}" srcOrd="0" destOrd="0" parTransId="{61DE4322-4B93-4AFB-9F14-7B31252A6AC7}" sibTransId="{C06778C9-398E-4653-AF8B-5EB7D897B805}"/>
    <dgm:cxn modelId="{F72F2EE2-9C52-4DCC-8BA1-EB7AAAEA0F11}" type="presParOf" srcId="{C94D5757-7BC5-4EDB-8421-1CD4AAD0EEEE}" destId="{B32BE438-5BED-4B5C-AC76-1112BEC670F2}" srcOrd="0" destOrd="0" presId="urn:microsoft.com/office/officeart/2024/3/layout/hArchList1"/>
    <dgm:cxn modelId="{D9837C13-08F3-4DEE-911A-24360E5CF4CF}" type="presParOf" srcId="{B32BE438-5BED-4B5C-AC76-1112BEC670F2}" destId="{F6A06AB7-4D82-4D86-98C9-7986BF040189}" srcOrd="0" destOrd="0" presId="urn:microsoft.com/office/officeart/2024/3/layout/hArchList1"/>
    <dgm:cxn modelId="{C6635938-D1C7-48CF-89C5-B828D991435F}" type="presParOf" srcId="{B32BE438-5BED-4B5C-AC76-1112BEC670F2}" destId="{05C0314D-395F-417F-9042-114C38C7A542}" srcOrd="1" destOrd="0" presId="urn:microsoft.com/office/officeart/2024/3/layout/hArchList1"/>
    <dgm:cxn modelId="{44E0C0E8-1AAE-426F-A328-12FA3CECF19D}" type="presParOf" srcId="{C94D5757-7BC5-4EDB-8421-1CD4AAD0EEEE}" destId="{EA05B1CF-AB07-46AB-BF34-63353D6FD7FF}" srcOrd="1" destOrd="0" presId="urn:microsoft.com/office/officeart/2024/3/layout/hArchList1"/>
    <dgm:cxn modelId="{39F220A4-1EE1-4411-B412-0A7C890518D9}" type="presParOf" srcId="{C94D5757-7BC5-4EDB-8421-1CD4AAD0EEEE}" destId="{1BCBCF21-D157-4C8C-BBD7-D47392BD1DF5}" srcOrd="2" destOrd="0" presId="urn:microsoft.com/office/officeart/2024/3/layout/hArchList1"/>
    <dgm:cxn modelId="{ECEC73AD-0BEC-44E6-ABF7-6AD25E21095F}" type="presParOf" srcId="{1BCBCF21-D157-4C8C-BBD7-D47392BD1DF5}" destId="{76498D32-4060-485C-A14B-5C18EAD2BC61}" srcOrd="0" destOrd="0" presId="urn:microsoft.com/office/officeart/2024/3/layout/hArchList1"/>
    <dgm:cxn modelId="{EA286A5F-B4C4-43ED-9576-D415037DB2A8}" type="presParOf" srcId="{1BCBCF21-D157-4C8C-BBD7-D47392BD1DF5}" destId="{A9D5878A-09F5-4FB2-814A-F69E883DD3DF}" srcOrd="1" destOrd="0" presId="urn:microsoft.com/office/officeart/2024/3/layout/hArchList1"/>
    <dgm:cxn modelId="{755C13FC-6B06-41FA-981B-83B99983944D}" type="presParOf" srcId="{C94D5757-7BC5-4EDB-8421-1CD4AAD0EEEE}" destId="{2BEA229F-FAB1-4A63-B6C7-20D53E026C0B}" srcOrd="3" destOrd="0" presId="urn:microsoft.com/office/officeart/2024/3/layout/hArchList1"/>
    <dgm:cxn modelId="{DD600268-8D62-4750-AAD3-DAC6B6FD1940}" type="presParOf" srcId="{C94D5757-7BC5-4EDB-8421-1CD4AAD0EEEE}" destId="{36FB1688-6FF2-41D0-BE04-DDC5D58324D0}" srcOrd="4" destOrd="0" presId="urn:microsoft.com/office/officeart/2024/3/layout/hArchList1"/>
    <dgm:cxn modelId="{9309EEA8-429D-401E-8B66-442831C339B7}" type="presParOf" srcId="{36FB1688-6FF2-41D0-BE04-DDC5D58324D0}" destId="{51320E52-165C-4101-849C-B409E42583DA}" srcOrd="0" destOrd="0" presId="urn:microsoft.com/office/officeart/2024/3/layout/hArchList1"/>
    <dgm:cxn modelId="{86579530-44B7-4AB8-9539-422932C8D076}" type="presParOf" srcId="{36FB1688-6FF2-41D0-BE04-DDC5D58324D0}" destId="{83EA249D-6BC7-4514-8598-75B86574116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2EB19-862C-4563-8304-A979106D488E}">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2317" r="12679" b="-6"/>
          <a:stretch/>
        </a:blipFill>
        <a:ln>
          <a:noFill/>
        </a:ln>
        <a:effectLst/>
      </dsp:spPr>
      <dsp:style>
        <a:lnRef idx="0">
          <a:scrgbClr r="0" g="0" b="0"/>
        </a:lnRef>
        <a:fillRef idx="3">
          <a:scrgbClr r="0" g="0" b="0"/>
        </a:fillRef>
        <a:effectRef idx="2">
          <a:scrgbClr r="0" g="0" b="0"/>
        </a:effectRef>
        <a:fontRef idx="minor">
          <a:schemeClr val="lt1"/>
        </a:fontRef>
      </dsp:style>
    </dsp:sp>
    <dsp:sp modelId="{3A0392E4-B64C-498A-9B32-5770F2042857}">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CA" sz="1800" kern="1200"/>
            <a:t>Power BI Desktop</a:t>
          </a:r>
        </a:p>
      </dsp:txBody>
      <dsp:txXfrm>
        <a:off x="1861599" y="0"/>
        <a:ext cx="5167674" cy="346182"/>
      </dsp:txXfrm>
    </dsp:sp>
    <dsp:sp modelId="{BE6A68F0-DC77-4068-95BF-6EE66B5FE8B1}">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CA" sz="1400" kern="1200"/>
            <a:t>Power BI Desktop is a powerful tool for designing reports with advanced data visualization features.</a:t>
          </a:r>
        </a:p>
      </dsp:txBody>
      <dsp:txXfrm>
        <a:off x="1861599" y="346182"/>
        <a:ext cx="5167674" cy="1335417"/>
      </dsp:txXfrm>
    </dsp:sp>
    <dsp:sp modelId="{DDABE178-57BB-4A72-84C9-5DAD4A79DBCA}">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740" r="13260"/>
          <a:stretch/>
        </a:blipFill>
        <a:ln>
          <a:noFill/>
        </a:ln>
        <a:effectLst/>
      </dsp:spPr>
      <dsp:style>
        <a:lnRef idx="0">
          <a:scrgbClr r="0" g="0" b="0"/>
        </a:lnRef>
        <a:fillRef idx="3">
          <a:scrgbClr r="0" g="0" b="0"/>
        </a:fillRef>
        <a:effectRef idx="2">
          <a:scrgbClr r="0" g="0" b="0"/>
        </a:effectRef>
        <a:fontRef idx="minor">
          <a:schemeClr val="lt1"/>
        </a:fontRef>
      </dsp:style>
    </dsp:sp>
    <dsp:sp modelId="{6B4B2ED3-AA79-4A72-901C-1197F99E950D}">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CA" sz="1800" kern="1200"/>
            <a:t>Power BI Service</a:t>
          </a:r>
        </a:p>
      </dsp:txBody>
      <dsp:txXfrm>
        <a:off x="1861599" y="1816127"/>
        <a:ext cx="5167674" cy="346182"/>
      </dsp:txXfrm>
    </dsp:sp>
    <dsp:sp modelId="{B9A815D7-07E2-45DE-9DE7-65417C31A952}">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CA" sz="1400" kern="1200"/>
            <a:t>Power BI Service allows users to share insights and collaborate on reports in the cloud seamlessly.</a:t>
          </a:r>
        </a:p>
      </dsp:txBody>
      <dsp:txXfrm>
        <a:off x="1861599" y="2162310"/>
        <a:ext cx="5167674" cy="1335417"/>
      </dsp:txXfrm>
    </dsp:sp>
    <dsp:sp modelId="{C2AB75B3-8F94-441A-A36C-20FCCDE91056}">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3014" r="20234" b="-2"/>
          <a:stretch/>
        </a:blipFill>
        <a:ln>
          <a:noFill/>
        </a:ln>
        <a:effectLst/>
      </dsp:spPr>
      <dsp:style>
        <a:lnRef idx="0">
          <a:scrgbClr r="0" g="0" b="0"/>
        </a:lnRef>
        <a:fillRef idx="3">
          <a:scrgbClr r="0" g="0" b="0"/>
        </a:fillRef>
        <a:effectRef idx="2">
          <a:scrgbClr r="0" g="0" b="0"/>
        </a:effectRef>
        <a:fontRef idx="minor">
          <a:schemeClr val="lt1"/>
        </a:fontRef>
      </dsp:style>
    </dsp:sp>
    <dsp:sp modelId="{93C33A15-F550-44BE-B438-937ACBE160D8}">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CA" sz="1800" kern="1200"/>
            <a:t>Power BI Mobile</a:t>
          </a:r>
        </a:p>
      </dsp:txBody>
      <dsp:txXfrm>
        <a:off x="1861599" y="3632255"/>
        <a:ext cx="5167674" cy="346182"/>
      </dsp:txXfrm>
    </dsp:sp>
    <dsp:sp modelId="{C4A2D4E9-5079-4E98-8351-B9A9860EE5FA}">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CA" sz="1400" kern="1200"/>
            <a:t>Power BI Mobile provides access to reports and dashboards on-the-go, ensuring insights are available anytime and anywhere.</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6AB7-4D82-4D86-98C9-7986BF040189}">
      <dsp:nvSpPr>
        <dsp:cNvPr id="0" name=""/>
        <dsp:cNvSpPr/>
      </dsp:nvSpPr>
      <dsp:spPr>
        <a:xfrm>
          <a:off x="0"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Power BI Overview</a:t>
          </a:r>
        </a:p>
      </dsp:txBody>
      <dsp:txXfrm>
        <a:off x="0" y="0"/>
        <a:ext cx="3377565" cy="320182"/>
      </dsp:txXfrm>
    </dsp:sp>
    <dsp:sp modelId="{05C0314D-395F-417F-9042-114C38C7A542}">
      <dsp:nvSpPr>
        <dsp:cNvPr id="0" name=""/>
        <dsp:cNvSpPr/>
      </dsp:nvSpPr>
      <dsp:spPr>
        <a:xfrm>
          <a:off x="0"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Power BI is a robust data analysis tool that empowers organizations to visualize data effectively and make informed decisions.</a:t>
          </a:r>
        </a:p>
      </dsp:txBody>
      <dsp:txXfrm>
        <a:off x="0" y="320182"/>
        <a:ext cx="3377565" cy="2135895"/>
      </dsp:txXfrm>
    </dsp:sp>
    <dsp:sp modelId="{76498D32-4060-485C-A14B-5C18EAD2BC61}">
      <dsp:nvSpPr>
        <dsp:cNvPr id="0" name=""/>
        <dsp:cNvSpPr/>
      </dsp:nvSpPr>
      <dsp:spPr>
        <a:xfrm>
          <a:off x="3715321"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Enhancing Decision-Making</a:t>
          </a:r>
        </a:p>
      </dsp:txBody>
      <dsp:txXfrm>
        <a:off x="3715321" y="0"/>
        <a:ext cx="3377565" cy="320182"/>
      </dsp:txXfrm>
    </dsp:sp>
    <dsp:sp modelId="{A9D5878A-09F5-4FB2-814A-F69E883DD3DF}">
      <dsp:nvSpPr>
        <dsp:cNvPr id="0" name=""/>
        <dsp:cNvSpPr/>
      </dsp:nvSpPr>
      <dsp:spPr>
        <a:xfrm>
          <a:off x="3715321"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tool plays a vital role in enhancing decision-making processes by providing clear insights derived from data.</a:t>
          </a:r>
        </a:p>
      </dsp:txBody>
      <dsp:txXfrm>
        <a:off x="3715321" y="320182"/>
        <a:ext cx="3377565" cy="2135895"/>
      </dsp:txXfrm>
    </dsp:sp>
    <dsp:sp modelId="{51320E52-165C-4101-849C-B409E42583DA}">
      <dsp:nvSpPr>
        <dsp:cNvPr id="0" name=""/>
        <dsp:cNvSpPr/>
      </dsp:nvSpPr>
      <dsp:spPr>
        <a:xfrm>
          <a:off x="7430643"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Leveraging Potential</a:t>
          </a:r>
        </a:p>
      </dsp:txBody>
      <dsp:txXfrm>
        <a:off x="7430643" y="0"/>
        <a:ext cx="3377565" cy="320182"/>
      </dsp:txXfrm>
    </dsp:sp>
    <dsp:sp modelId="{83EA249D-6BC7-4514-8598-75B865741160}">
      <dsp:nvSpPr>
        <dsp:cNvPr id="0" name=""/>
        <dsp:cNvSpPr/>
      </dsp:nvSpPr>
      <dsp:spPr>
        <a:xfrm>
          <a:off x="7430643"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Power BI's fundamentals allows users to leverage its full potential for improved business outcomes.</a:t>
          </a:r>
        </a:p>
      </dsp:txBody>
      <dsp:txXfrm>
        <a:off x="7430643" y="320182"/>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1F08C-05F4-4697-80A7-4E4710BE4975}" type="datetimeFigureOut">
              <a:rPr lang="en-CA" smtClean="0"/>
              <a:t>2025-05-13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B2BB7-DE9D-4554-A630-BB5E77D901B5}" type="slidenum">
              <a:rPr lang="en-CA" smtClean="0"/>
              <a:t>‹#›</a:t>
            </a:fld>
            <a:endParaRPr lang="en-CA"/>
          </a:p>
        </p:txBody>
      </p:sp>
    </p:spTree>
    <p:extLst>
      <p:ext uri="{BB962C8B-B14F-4D97-AF65-F5344CB8AC3E}">
        <p14:creationId xmlns:p14="http://schemas.microsoft.com/office/powerpoint/2010/main" val="188925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AI-generated content may be incorrect.
---
Welcome to the presentation on Power BI, a powerful tool for data analysis and visualization. Today, we will explore its capabilities, from data importing to advanced features, enabling you to harness the full potential of this software.
</a:t>
            </a:r>
          </a:p>
        </p:txBody>
      </p:sp>
      <p:sp>
        <p:nvSpPr>
          <p:cNvPr id="4" name="Slide Number Placeholder 3"/>
          <p:cNvSpPr>
            <a:spLocks noGrp="1"/>
          </p:cNvSpPr>
          <p:nvPr>
            <p:ph type="sldNum" sz="quarter" idx="5"/>
          </p:nvPr>
        </p:nvSpPr>
        <p:spPr/>
        <p:txBody>
          <a:bodyPr/>
          <a:lstStyle/>
          <a:p>
            <a:fld id="{F76E80D4-FB8B-4ED7-860E-3AB0285F4C9F}" type="slidenum">
              <a:rPr lang="en-CA" smtClean="0"/>
              <a:t>1</a:t>
            </a:fld>
            <a:endParaRPr lang="en-CA"/>
          </a:p>
        </p:txBody>
      </p:sp>
    </p:spTree>
    <p:extLst>
      <p:ext uri="{BB962C8B-B14F-4D97-AF65-F5344CB8AC3E}">
        <p14:creationId xmlns:p14="http://schemas.microsoft.com/office/powerpoint/2010/main" val="90625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Adhering to best practices when importing data helps maintain data integrity and performance. This includes optimizing data models, documenting data sources, and validating imported data.</a:t>
            </a:r>
          </a:p>
        </p:txBody>
      </p:sp>
      <p:sp>
        <p:nvSpPr>
          <p:cNvPr id="4" name="Slide Number Placeholder 3"/>
          <p:cNvSpPr>
            <a:spLocks noGrp="1"/>
          </p:cNvSpPr>
          <p:nvPr>
            <p:ph type="sldNum" sz="quarter" idx="5"/>
          </p:nvPr>
        </p:nvSpPr>
        <p:spPr/>
        <p:txBody>
          <a:bodyPr/>
          <a:lstStyle/>
          <a:p>
            <a:fld id="{F76E80D4-FB8B-4ED7-860E-3AB0285F4C9F}" type="slidenum">
              <a:rPr lang="en-CA" smtClean="0"/>
              <a:t>10</a:t>
            </a:fld>
            <a:endParaRPr lang="en-CA"/>
          </a:p>
        </p:txBody>
      </p:sp>
    </p:spTree>
    <p:extLst>
      <p:ext uri="{BB962C8B-B14F-4D97-AF65-F5344CB8AC3E}">
        <p14:creationId xmlns:p14="http://schemas.microsoft.com/office/powerpoint/2010/main" val="53122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Data Analysis Expressions (DAX) is a formula language used in Power BI for data modeling. This section will introduce DAX and its importance in creating insightful metrics.</a:t>
            </a:r>
          </a:p>
        </p:txBody>
      </p:sp>
      <p:sp>
        <p:nvSpPr>
          <p:cNvPr id="4" name="Slide Number Placeholder 3"/>
          <p:cNvSpPr>
            <a:spLocks noGrp="1"/>
          </p:cNvSpPr>
          <p:nvPr>
            <p:ph type="sldNum" sz="quarter" idx="5"/>
          </p:nvPr>
        </p:nvSpPr>
        <p:spPr/>
        <p:txBody>
          <a:bodyPr/>
          <a:lstStyle/>
          <a:p>
            <a:fld id="{F76E80D4-FB8B-4ED7-860E-3AB0285F4C9F}" type="slidenum">
              <a:rPr lang="en-CA" smtClean="0"/>
              <a:t>11</a:t>
            </a:fld>
            <a:endParaRPr lang="en-CA"/>
          </a:p>
        </p:txBody>
      </p:sp>
    </p:spTree>
    <p:extLst>
      <p:ext uri="{BB962C8B-B14F-4D97-AF65-F5344CB8AC3E}">
        <p14:creationId xmlns:p14="http://schemas.microsoft.com/office/powerpoint/2010/main" val="97803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DAX allows users to create custom calculations in Power BI reports. Understanding DAX is essential for creating complex formulas that can enhance data analysis.</a:t>
            </a:r>
          </a:p>
        </p:txBody>
      </p:sp>
      <p:sp>
        <p:nvSpPr>
          <p:cNvPr id="4" name="Slide Number Placeholder 3"/>
          <p:cNvSpPr>
            <a:spLocks noGrp="1"/>
          </p:cNvSpPr>
          <p:nvPr>
            <p:ph type="sldNum" sz="quarter" idx="5"/>
          </p:nvPr>
        </p:nvSpPr>
        <p:spPr/>
        <p:txBody>
          <a:bodyPr/>
          <a:lstStyle/>
          <a:p>
            <a:fld id="{F76E80D4-FB8B-4ED7-860E-3AB0285F4C9F}" type="slidenum">
              <a:rPr lang="en-CA" smtClean="0"/>
              <a:t>12</a:t>
            </a:fld>
            <a:endParaRPr lang="en-CA"/>
          </a:p>
        </p:txBody>
      </p:sp>
    </p:spTree>
    <p:extLst>
      <p:ext uri="{BB962C8B-B14F-4D97-AF65-F5344CB8AC3E}">
        <p14:creationId xmlns:p14="http://schemas.microsoft.com/office/powerpoint/2010/main" val="172309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Calculated columns and measures are key components in Power BI. Calculated columns enhance data tables, while measures allow for dynamic calculations in reports and dashboards.</a:t>
            </a:r>
          </a:p>
        </p:txBody>
      </p:sp>
      <p:sp>
        <p:nvSpPr>
          <p:cNvPr id="4" name="Slide Number Placeholder 3"/>
          <p:cNvSpPr>
            <a:spLocks noGrp="1"/>
          </p:cNvSpPr>
          <p:nvPr>
            <p:ph type="sldNum" sz="quarter" idx="5"/>
          </p:nvPr>
        </p:nvSpPr>
        <p:spPr/>
        <p:txBody>
          <a:bodyPr/>
          <a:lstStyle/>
          <a:p>
            <a:fld id="{F76E80D4-FB8B-4ED7-860E-3AB0285F4C9F}" type="slidenum">
              <a:rPr lang="en-CA" smtClean="0"/>
              <a:t>13</a:t>
            </a:fld>
            <a:endParaRPr lang="en-CA"/>
          </a:p>
        </p:txBody>
      </p:sp>
    </p:spTree>
    <p:extLst>
      <p:ext uri="{BB962C8B-B14F-4D97-AF65-F5344CB8AC3E}">
        <p14:creationId xmlns:p14="http://schemas.microsoft.com/office/powerpoint/2010/main" val="222312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Familiarity with common DAX functions such as SUM, AVERAGE, and COUNTROWS is vital for effective reporting. We will explore examples of these functions in practical scenarios.</a:t>
            </a:r>
          </a:p>
        </p:txBody>
      </p:sp>
      <p:sp>
        <p:nvSpPr>
          <p:cNvPr id="4" name="Slide Number Placeholder 3"/>
          <p:cNvSpPr>
            <a:spLocks noGrp="1"/>
          </p:cNvSpPr>
          <p:nvPr>
            <p:ph type="sldNum" sz="quarter" idx="5"/>
          </p:nvPr>
        </p:nvSpPr>
        <p:spPr/>
        <p:txBody>
          <a:bodyPr/>
          <a:lstStyle/>
          <a:p>
            <a:fld id="{F76E80D4-FB8B-4ED7-860E-3AB0285F4C9F}" type="slidenum">
              <a:rPr lang="en-CA" smtClean="0"/>
              <a:t>14</a:t>
            </a:fld>
            <a:endParaRPr lang="en-CA"/>
          </a:p>
        </p:txBody>
      </p:sp>
    </p:spTree>
    <p:extLst>
      <p:ext uri="{BB962C8B-B14F-4D97-AF65-F5344CB8AC3E}">
        <p14:creationId xmlns:p14="http://schemas.microsoft.com/office/powerpoint/2010/main" val="274530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Navigating the Power BI website is essential for utilizing its features. This section will cover how to share reports, collaborate with team members, and manage dashboards efficiently.</a:t>
            </a:r>
          </a:p>
        </p:txBody>
      </p:sp>
      <p:sp>
        <p:nvSpPr>
          <p:cNvPr id="4" name="Slide Number Placeholder 3"/>
          <p:cNvSpPr>
            <a:spLocks noGrp="1"/>
          </p:cNvSpPr>
          <p:nvPr>
            <p:ph type="sldNum" sz="quarter" idx="5"/>
          </p:nvPr>
        </p:nvSpPr>
        <p:spPr/>
        <p:txBody>
          <a:bodyPr/>
          <a:lstStyle/>
          <a:p>
            <a:fld id="{F76E80D4-FB8B-4ED7-860E-3AB0285F4C9F}" type="slidenum">
              <a:rPr lang="en-CA" smtClean="0"/>
              <a:t>15</a:t>
            </a:fld>
            <a:endParaRPr lang="en-CA"/>
          </a:p>
        </p:txBody>
      </p:sp>
    </p:spTree>
    <p:extLst>
      <p:ext uri="{BB962C8B-B14F-4D97-AF65-F5344CB8AC3E}">
        <p14:creationId xmlns:p14="http://schemas.microsoft.com/office/powerpoint/2010/main" val="1270231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Power BI Service is an online platform that allows users to access reports and dashboards from anywhere. Understanding its interface and functionalities is key to effective usage.</a:t>
            </a:r>
          </a:p>
        </p:txBody>
      </p:sp>
      <p:sp>
        <p:nvSpPr>
          <p:cNvPr id="4" name="Slide Number Placeholder 3"/>
          <p:cNvSpPr>
            <a:spLocks noGrp="1"/>
          </p:cNvSpPr>
          <p:nvPr>
            <p:ph type="sldNum" sz="quarter" idx="5"/>
          </p:nvPr>
        </p:nvSpPr>
        <p:spPr/>
        <p:txBody>
          <a:bodyPr/>
          <a:lstStyle/>
          <a:p>
            <a:fld id="{F76E80D4-FB8B-4ED7-860E-3AB0285F4C9F}" type="slidenum">
              <a:rPr lang="en-CA" smtClean="0"/>
              <a:t>16</a:t>
            </a:fld>
            <a:endParaRPr lang="en-CA"/>
          </a:p>
        </p:txBody>
      </p:sp>
    </p:spTree>
    <p:extLst>
      <p:ext uri="{BB962C8B-B14F-4D97-AF65-F5344CB8AC3E}">
        <p14:creationId xmlns:p14="http://schemas.microsoft.com/office/powerpoint/2010/main" val="3822363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BI enables users to share reports with colleagues and stakeholders efficiently. Collaboration features facilitate teamwork and enhance decision-making processes.</a:t>
            </a:r>
          </a:p>
        </p:txBody>
      </p:sp>
      <p:sp>
        <p:nvSpPr>
          <p:cNvPr id="4" name="Slide Number Placeholder 3"/>
          <p:cNvSpPr>
            <a:spLocks noGrp="1"/>
          </p:cNvSpPr>
          <p:nvPr>
            <p:ph type="sldNum" sz="quarter" idx="5"/>
          </p:nvPr>
        </p:nvSpPr>
        <p:spPr/>
        <p:txBody>
          <a:bodyPr/>
          <a:lstStyle/>
          <a:p>
            <a:fld id="{F76E80D4-FB8B-4ED7-860E-3AB0285F4C9F}" type="slidenum">
              <a:rPr lang="en-CA" smtClean="0"/>
              <a:t>17</a:t>
            </a:fld>
            <a:endParaRPr lang="en-CA"/>
          </a:p>
        </p:txBody>
      </p:sp>
    </p:spTree>
    <p:extLst>
      <p:ext uri="{BB962C8B-B14F-4D97-AF65-F5344CB8AC3E}">
        <p14:creationId xmlns:p14="http://schemas.microsoft.com/office/powerpoint/2010/main" val="32380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Publishing dashboards allows users to present insights effectively. Managing dashboards involves updating content, setting permissions, and ensuring relevant information is available to users.</a:t>
            </a:r>
          </a:p>
        </p:txBody>
      </p:sp>
      <p:sp>
        <p:nvSpPr>
          <p:cNvPr id="4" name="Slide Number Placeholder 3"/>
          <p:cNvSpPr>
            <a:spLocks noGrp="1"/>
          </p:cNvSpPr>
          <p:nvPr>
            <p:ph type="sldNum" sz="quarter" idx="5"/>
          </p:nvPr>
        </p:nvSpPr>
        <p:spPr/>
        <p:txBody>
          <a:bodyPr/>
          <a:lstStyle/>
          <a:p>
            <a:fld id="{F76E80D4-FB8B-4ED7-860E-3AB0285F4C9F}" type="slidenum">
              <a:rPr lang="en-CA" smtClean="0"/>
              <a:t>18</a:t>
            </a:fld>
            <a:endParaRPr lang="en-CA"/>
          </a:p>
        </p:txBody>
      </p:sp>
    </p:spTree>
    <p:extLst>
      <p:ext uri="{BB962C8B-B14F-4D97-AF65-F5344CB8AC3E}">
        <p14:creationId xmlns:p14="http://schemas.microsoft.com/office/powerpoint/2010/main" val="427528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section will explore the advanced functionalities of Power BI that enhance user experience and improve data analysis outcomes.</a:t>
            </a:r>
          </a:p>
        </p:txBody>
      </p:sp>
      <p:sp>
        <p:nvSpPr>
          <p:cNvPr id="4" name="Slide Number Placeholder 3"/>
          <p:cNvSpPr>
            <a:spLocks noGrp="1"/>
          </p:cNvSpPr>
          <p:nvPr>
            <p:ph type="sldNum" sz="quarter" idx="5"/>
          </p:nvPr>
        </p:nvSpPr>
        <p:spPr/>
        <p:txBody>
          <a:bodyPr/>
          <a:lstStyle/>
          <a:p>
            <a:fld id="{F76E80D4-FB8B-4ED7-860E-3AB0285F4C9F}" type="slidenum">
              <a:rPr lang="en-CA" smtClean="0"/>
              <a:t>19</a:t>
            </a:fld>
            <a:endParaRPr lang="en-CA"/>
          </a:p>
        </p:txBody>
      </p:sp>
    </p:spTree>
    <p:extLst>
      <p:ext uri="{BB962C8B-B14F-4D97-AF65-F5344CB8AC3E}">
        <p14:creationId xmlns:p14="http://schemas.microsoft.com/office/powerpoint/2010/main" val="123042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presentation will cover the fundamentals of Power BI. We will start with an introduction to Power BI, followed by data importing techniques, understanding DAX metrics, operating the Power BI website, and advanced features, including best practices. By the end, you will have a comprehensive understanding of Power BI.</a:t>
            </a:r>
          </a:p>
        </p:txBody>
      </p:sp>
      <p:sp>
        <p:nvSpPr>
          <p:cNvPr id="4" name="Slide Number Placeholder 3"/>
          <p:cNvSpPr>
            <a:spLocks noGrp="1"/>
          </p:cNvSpPr>
          <p:nvPr>
            <p:ph type="sldNum" sz="quarter" idx="5"/>
          </p:nvPr>
        </p:nvSpPr>
        <p:spPr/>
        <p:txBody>
          <a:bodyPr/>
          <a:lstStyle/>
          <a:p>
            <a:fld id="{F76E80D4-FB8B-4ED7-860E-3AB0285F4C9F}" type="slidenum">
              <a:rPr lang="en-CA" smtClean="0"/>
              <a:t>2</a:t>
            </a:fld>
            <a:endParaRPr lang="en-CA"/>
          </a:p>
        </p:txBody>
      </p:sp>
    </p:spTree>
    <p:extLst>
      <p:ext uri="{BB962C8B-B14F-4D97-AF65-F5344CB8AC3E}">
        <p14:creationId xmlns:p14="http://schemas.microsoft.com/office/powerpoint/2010/main" val="1148636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Query is a powerful tool for data manipulation in Power BI. It allows users to reshape, transform, and clean data before analysis, improving reporting efficiency.</a:t>
            </a:r>
          </a:p>
        </p:txBody>
      </p:sp>
      <p:sp>
        <p:nvSpPr>
          <p:cNvPr id="4" name="Slide Number Placeholder 3"/>
          <p:cNvSpPr>
            <a:spLocks noGrp="1"/>
          </p:cNvSpPr>
          <p:nvPr>
            <p:ph type="sldNum" sz="quarter" idx="5"/>
          </p:nvPr>
        </p:nvSpPr>
        <p:spPr/>
        <p:txBody>
          <a:bodyPr/>
          <a:lstStyle/>
          <a:p>
            <a:fld id="{F76E80D4-FB8B-4ED7-860E-3AB0285F4C9F}" type="slidenum">
              <a:rPr lang="en-CA" smtClean="0"/>
              <a:t>20</a:t>
            </a:fld>
            <a:endParaRPr lang="en-CA"/>
          </a:p>
        </p:txBody>
      </p:sp>
    </p:spTree>
    <p:extLst>
      <p:ext uri="{BB962C8B-B14F-4D97-AF65-F5344CB8AC3E}">
        <p14:creationId xmlns:p14="http://schemas.microsoft.com/office/powerpoint/2010/main" val="1851736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BI offers various visualization options, including charts, maps, and tables. Creating interactive visualizations helps users understand data trends and insights more effectively.</a:t>
            </a:r>
          </a:p>
        </p:txBody>
      </p:sp>
      <p:sp>
        <p:nvSpPr>
          <p:cNvPr id="4" name="Slide Number Placeholder 3"/>
          <p:cNvSpPr>
            <a:spLocks noGrp="1"/>
          </p:cNvSpPr>
          <p:nvPr>
            <p:ph type="sldNum" sz="quarter" idx="5"/>
          </p:nvPr>
        </p:nvSpPr>
        <p:spPr/>
        <p:txBody>
          <a:bodyPr/>
          <a:lstStyle/>
          <a:p>
            <a:fld id="{F76E80D4-FB8B-4ED7-860E-3AB0285F4C9F}" type="slidenum">
              <a:rPr lang="en-CA" smtClean="0"/>
              <a:t>21</a:t>
            </a:fld>
            <a:endParaRPr lang="en-CA"/>
          </a:p>
        </p:txBody>
      </p:sp>
    </p:spTree>
    <p:extLst>
      <p:ext uri="{BB962C8B-B14F-4D97-AF65-F5344CB8AC3E}">
        <p14:creationId xmlns:p14="http://schemas.microsoft.com/office/powerpoint/2010/main" val="4021916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Creating efficient data models is crucial for optimal performance in Power BI. Users should focus on data reduction techniques, query optimization, and model relationships to enhance speed and usability.</a:t>
            </a:r>
          </a:p>
        </p:txBody>
      </p:sp>
      <p:sp>
        <p:nvSpPr>
          <p:cNvPr id="4" name="Slide Number Placeholder 3"/>
          <p:cNvSpPr>
            <a:spLocks noGrp="1"/>
          </p:cNvSpPr>
          <p:nvPr>
            <p:ph type="sldNum" sz="quarter" idx="5"/>
          </p:nvPr>
        </p:nvSpPr>
        <p:spPr/>
        <p:txBody>
          <a:bodyPr/>
          <a:lstStyle/>
          <a:p>
            <a:fld id="{F76E80D4-FB8B-4ED7-860E-3AB0285F4C9F}" type="slidenum">
              <a:rPr lang="en-CA" smtClean="0"/>
              <a:t>22</a:t>
            </a:fld>
            <a:endParaRPr lang="en-CA"/>
          </a:p>
        </p:txBody>
      </p:sp>
    </p:spTree>
    <p:extLst>
      <p:ext uri="{BB962C8B-B14F-4D97-AF65-F5344CB8AC3E}">
        <p14:creationId xmlns:p14="http://schemas.microsoft.com/office/powerpoint/2010/main" val="45373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conclusion, Power BI is a powerful tool for data analysis and visualization that can significantly enhance decision-making processes in organizations. By understanding its fundamentals, users can leverage its full potential to drive insights and improve business outcomes.</a:t>
            </a:r>
          </a:p>
        </p:txBody>
      </p:sp>
      <p:sp>
        <p:nvSpPr>
          <p:cNvPr id="4" name="Slide Number Placeholder 3"/>
          <p:cNvSpPr>
            <a:spLocks noGrp="1"/>
          </p:cNvSpPr>
          <p:nvPr>
            <p:ph type="sldNum" sz="quarter" idx="5"/>
          </p:nvPr>
        </p:nvSpPr>
        <p:spPr/>
        <p:txBody>
          <a:bodyPr/>
          <a:lstStyle/>
          <a:p>
            <a:fld id="{F76E80D4-FB8B-4ED7-860E-3AB0285F4C9F}" type="slidenum">
              <a:rPr lang="en-CA" smtClean="0"/>
              <a:t>23</a:t>
            </a:fld>
            <a:endParaRPr lang="en-CA"/>
          </a:p>
        </p:txBody>
      </p:sp>
    </p:spTree>
    <p:extLst>
      <p:ext uri="{BB962C8B-B14F-4D97-AF65-F5344CB8AC3E}">
        <p14:creationId xmlns:p14="http://schemas.microsoft.com/office/powerpoint/2010/main" val="411726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BI is a business analytics tool by Microsoft that helps visualize data and share insights across an organization. It enables users to create interactive reports and dashboards.</a:t>
            </a:r>
          </a:p>
        </p:txBody>
      </p:sp>
      <p:sp>
        <p:nvSpPr>
          <p:cNvPr id="4" name="Slide Number Placeholder 3"/>
          <p:cNvSpPr>
            <a:spLocks noGrp="1"/>
          </p:cNvSpPr>
          <p:nvPr>
            <p:ph type="sldNum" sz="quarter" idx="5"/>
          </p:nvPr>
        </p:nvSpPr>
        <p:spPr/>
        <p:txBody>
          <a:bodyPr/>
          <a:lstStyle/>
          <a:p>
            <a:fld id="{F76E80D4-FB8B-4ED7-860E-3AB0285F4C9F}" type="slidenum">
              <a:rPr lang="en-CA" smtClean="0"/>
              <a:t>3</a:t>
            </a:fld>
            <a:endParaRPr lang="en-CA"/>
          </a:p>
        </p:txBody>
      </p:sp>
    </p:spTree>
    <p:extLst>
      <p:ext uri="{BB962C8B-B14F-4D97-AF65-F5344CB8AC3E}">
        <p14:creationId xmlns:p14="http://schemas.microsoft.com/office/powerpoint/2010/main" val="4546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BI consists of several components, including Power BI Desktop, Power BI Service, and Power BI Mobile. Each component serves a unique purpose, from designing reports to sharing insights on-the-go.</a:t>
            </a:r>
          </a:p>
        </p:txBody>
      </p:sp>
      <p:sp>
        <p:nvSpPr>
          <p:cNvPr id="4" name="Slide Number Placeholder 3"/>
          <p:cNvSpPr>
            <a:spLocks noGrp="1"/>
          </p:cNvSpPr>
          <p:nvPr>
            <p:ph type="sldNum" sz="quarter" idx="5"/>
          </p:nvPr>
        </p:nvSpPr>
        <p:spPr/>
        <p:txBody>
          <a:bodyPr/>
          <a:lstStyle/>
          <a:p>
            <a:fld id="{F76E80D4-FB8B-4ED7-860E-3AB0285F4C9F}" type="slidenum">
              <a:rPr lang="en-CA" smtClean="0"/>
              <a:t>4</a:t>
            </a:fld>
            <a:endParaRPr lang="en-CA"/>
          </a:p>
        </p:txBody>
      </p:sp>
    </p:spTree>
    <p:extLst>
      <p:ext uri="{BB962C8B-B14F-4D97-AF65-F5344CB8AC3E}">
        <p14:creationId xmlns:p14="http://schemas.microsoft.com/office/powerpoint/2010/main" val="98953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BI offers various features such as data connectivity, real-time analytics, interactive dashboards, and data modeling. These capabilities make it a versatile tool for data-driven decision-making.</a:t>
            </a:r>
          </a:p>
        </p:txBody>
      </p:sp>
      <p:sp>
        <p:nvSpPr>
          <p:cNvPr id="4" name="Slide Number Placeholder 3"/>
          <p:cNvSpPr>
            <a:spLocks noGrp="1"/>
          </p:cNvSpPr>
          <p:nvPr>
            <p:ph type="sldNum" sz="quarter" idx="5"/>
          </p:nvPr>
        </p:nvSpPr>
        <p:spPr/>
        <p:txBody>
          <a:bodyPr/>
          <a:lstStyle/>
          <a:p>
            <a:fld id="{F76E80D4-FB8B-4ED7-860E-3AB0285F4C9F}" type="slidenum">
              <a:rPr lang="en-CA" smtClean="0"/>
              <a:t>5</a:t>
            </a:fld>
            <a:endParaRPr lang="en-CA"/>
          </a:p>
        </p:txBody>
      </p:sp>
    </p:spTree>
    <p:extLst>
      <p:ext uri="{BB962C8B-B14F-4D97-AF65-F5344CB8AC3E}">
        <p14:creationId xmlns:p14="http://schemas.microsoft.com/office/powerpoint/2010/main" val="380482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benefits of using Power BI include its user-friendly interface, powerful data visualization tools, and integration with other Microsoft products. It empowers users to derive insights without extensive technical expertise.</a:t>
            </a:r>
          </a:p>
        </p:txBody>
      </p:sp>
      <p:sp>
        <p:nvSpPr>
          <p:cNvPr id="4" name="Slide Number Placeholder 3"/>
          <p:cNvSpPr>
            <a:spLocks noGrp="1"/>
          </p:cNvSpPr>
          <p:nvPr>
            <p:ph type="sldNum" sz="quarter" idx="5"/>
          </p:nvPr>
        </p:nvSpPr>
        <p:spPr/>
        <p:txBody>
          <a:bodyPr/>
          <a:lstStyle/>
          <a:p>
            <a:fld id="{F76E80D4-FB8B-4ED7-860E-3AB0285F4C9F}" type="slidenum">
              <a:rPr lang="en-CA" smtClean="0"/>
              <a:t>6</a:t>
            </a:fld>
            <a:endParaRPr lang="en-CA"/>
          </a:p>
        </p:txBody>
      </p:sp>
    </p:spTree>
    <p:extLst>
      <p:ext uri="{BB962C8B-B14F-4D97-AF65-F5344CB8AC3E}">
        <p14:creationId xmlns:p14="http://schemas.microsoft.com/office/powerpoint/2010/main" val="424386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Importing data is a crucial step in the Power BI process. This section will discuss how to connect to various data sources and ensure data is prepared correctly for analysis.</a:t>
            </a:r>
          </a:p>
        </p:txBody>
      </p:sp>
      <p:sp>
        <p:nvSpPr>
          <p:cNvPr id="4" name="Slide Number Placeholder 3"/>
          <p:cNvSpPr>
            <a:spLocks noGrp="1"/>
          </p:cNvSpPr>
          <p:nvPr>
            <p:ph type="sldNum" sz="quarter" idx="5"/>
          </p:nvPr>
        </p:nvSpPr>
        <p:spPr/>
        <p:txBody>
          <a:bodyPr/>
          <a:lstStyle/>
          <a:p>
            <a:fld id="{F76E80D4-FB8B-4ED7-860E-3AB0285F4C9F}" type="slidenum">
              <a:rPr lang="en-CA" smtClean="0"/>
              <a:t>7</a:t>
            </a:fld>
            <a:endParaRPr lang="en-CA"/>
          </a:p>
        </p:txBody>
      </p:sp>
    </p:spTree>
    <p:extLst>
      <p:ext uri="{BB962C8B-B14F-4D97-AF65-F5344CB8AC3E}">
        <p14:creationId xmlns:p14="http://schemas.microsoft.com/office/powerpoint/2010/main" val="403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Power BI supports connections to various data sources, including Excel files, databases, cloud services, and online data sources. Users can easily import data from these sources to start their analysis.</a:t>
            </a:r>
          </a:p>
        </p:txBody>
      </p:sp>
      <p:sp>
        <p:nvSpPr>
          <p:cNvPr id="4" name="Slide Number Placeholder 3"/>
          <p:cNvSpPr>
            <a:spLocks noGrp="1"/>
          </p:cNvSpPr>
          <p:nvPr>
            <p:ph type="sldNum" sz="quarter" idx="5"/>
          </p:nvPr>
        </p:nvSpPr>
        <p:spPr/>
        <p:txBody>
          <a:bodyPr/>
          <a:lstStyle/>
          <a:p>
            <a:fld id="{F76E80D4-FB8B-4ED7-860E-3AB0285F4C9F}" type="slidenum">
              <a:rPr lang="en-CA" smtClean="0"/>
              <a:t>8</a:t>
            </a:fld>
            <a:endParaRPr lang="en-CA"/>
          </a:p>
        </p:txBody>
      </p:sp>
    </p:spTree>
    <p:extLst>
      <p:ext uri="{BB962C8B-B14F-4D97-AF65-F5344CB8AC3E}">
        <p14:creationId xmlns:p14="http://schemas.microsoft.com/office/powerpoint/2010/main" val="112772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Once data is imported, it often requires transformation and cleaning. Power BI provides tools like Power Query to help users manipulate and prepare their data for analysis efficiently.</a:t>
            </a:r>
          </a:p>
        </p:txBody>
      </p:sp>
      <p:sp>
        <p:nvSpPr>
          <p:cNvPr id="4" name="Slide Number Placeholder 3"/>
          <p:cNvSpPr>
            <a:spLocks noGrp="1"/>
          </p:cNvSpPr>
          <p:nvPr>
            <p:ph type="sldNum" sz="quarter" idx="5"/>
          </p:nvPr>
        </p:nvSpPr>
        <p:spPr/>
        <p:txBody>
          <a:bodyPr/>
          <a:lstStyle/>
          <a:p>
            <a:fld id="{F76E80D4-FB8B-4ED7-860E-3AB0285F4C9F}" type="slidenum">
              <a:rPr lang="en-CA" smtClean="0"/>
              <a:t>9</a:t>
            </a:fld>
            <a:endParaRPr lang="en-CA"/>
          </a:p>
        </p:txBody>
      </p:sp>
    </p:spTree>
    <p:extLst>
      <p:ext uri="{BB962C8B-B14F-4D97-AF65-F5344CB8AC3E}">
        <p14:creationId xmlns:p14="http://schemas.microsoft.com/office/powerpoint/2010/main" val="169874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5/13/2025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438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5/13/2025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8366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5/13/2025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3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5/13/2025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6938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5/13/2025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5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5/13/2025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2751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5/13/2025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596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5/13/2025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8762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5/13/2025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2929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5/13/2025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050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5/13/2025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5997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5/13/2025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9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44AC4-9CAA-D37C-DD04-FD354998A48E}"/>
              </a:ext>
            </a:extLst>
          </p:cNvPr>
          <p:cNvSpPr>
            <a:spLocks noGrp="1"/>
          </p:cNvSpPr>
          <p:nvPr>
            <p:ph type="ctrTitle"/>
          </p:nvPr>
        </p:nvSpPr>
        <p:spPr>
          <a:xfrm>
            <a:off x="7537528" y="1032764"/>
            <a:ext cx="4308672" cy="3224045"/>
          </a:xfrm>
        </p:spPr>
        <p:txBody>
          <a:bodyPr anchor="b">
            <a:normAutofit/>
          </a:bodyPr>
          <a:lstStyle/>
          <a:p>
            <a:pPr>
              <a:lnSpc>
                <a:spcPct val="90000"/>
              </a:lnSpc>
            </a:pPr>
            <a:r>
              <a:rPr lang="en-CA" sz="4500" dirty="0"/>
              <a:t>The Fundamentals of Power BI</a:t>
            </a:r>
          </a:p>
        </p:txBody>
      </p:sp>
      <p:sp>
        <p:nvSpPr>
          <p:cNvPr id="3" name="Subtitle 2">
            <a:extLst>
              <a:ext uri="{FF2B5EF4-FFF2-40B4-BE49-F238E27FC236}">
                <a16:creationId xmlns:a16="http://schemas.microsoft.com/office/drawing/2014/main" id="{EAE808AC-DA68-AD67-5DA9-B67C268862D3}"/>
              </a:ext>
            </a:extLst>
          </p:cNvPr>
          <p:cNvSpPr>
            <a:spLocks noGrp="1"/>
          </p:cNvSpPr>
          <p:nvPr>
            <p:ph type="subTitle" idx="1"/>
          </p:nvPr>
        </p:nvSpPr>
        <p:spPr>
          <a:xfrm>
            <a:off x="7535756" y="5046281"/>
            <a:ext cx="4308672" cy="1172408"/>
          </a:xfrm>
        </p:spPr>
        <p:txBody>
          <a:bodyPr anchor="t">
            <a:normAutofit/>
          </a:bodyPr>
          <a:lstStyle/>
          <a:p>
            <a:r>
              <a:rPr lang="en-CA" dirty="0"/>
              <a:t>Exploring Power BI for effective data insights</a:t>
            </a:r>
          </a:p>
        </p:txBody>
      </p:sp>
      <p:pic>
        <p:nvPicPr>
          <p:cNvPr id="4" name="Picture 3" descr="http://teekid.com/istockphoto/banner/banner3.jpg">
            <a:extLst>
              <a:ext uri="{FF2B5EF4-FFF2-40B4-BE49-F238E27FC236}">
                <a16:creationId xmlns:a16="http://schemas.microsoft.com/office/drawing/2014/main" id="{52D2C671-586A-4D68-96FA-EF820F19281F}"/>
              </a:ext>
            </a:extLst>
          </p:cNvPr>
          <p:cNvPicPr>
            <a:picLocks noChangeAspect="1"/>
          </p:cNvPicPr>
          <p:nvPr/>
        </p:nvPicPr>
        <p:blipFill>
          <a:blip r:embed="rId3"/>
          <a:srcRect r="1" b="1056"/>
          <a:stretch/>
        </p:blipFill>
        <p:spPr>
          <a:xfrm>
            <a:off x="20" y="10"/>
            <a:ext cx="6931132" cy="6857990"/>
          </a:xfrm>
          <a:prstGeom prst="rect">
            <a:avLst/>
          </a:prstGeom>
        </p:spPr>
      </p:pic>
      <p:cxnSp>
        <p:nvCxnSpPr>
          <p:cNvPr id="11" name="Straight Connector 10">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69E3E591-BA4C-BA25-111F-160BB33A81CF}"/>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Best Practices for Data Importing</a:t>
            </a:r>
          </a:p>
        </p:txBody>
      </p:sp>
      <p:pic>
        <p:nvPicPr>
          <p:cNvPr id="5" name="Content Placeholder 4" descr="3D illustration.">
            <a:extLst>
              <a:ext uri="{FF2B5EF4-FFF2-40B4-BE49-F238E27FC236}">
                <a16:creationId xmlns:a16="http://schemas.microsoft.com/office/drawing/2014/main" id="{02FD30EC-CC56-432A-AAB3-11E29F5EBE7C}"/>
              </a:ext>
            </a:extLst>
          </p:cNvPr>
          <p:cNvPicPr>
            <a:picLocks noGrp="1" noChangeAspect="1"/>
          </p:cNvPicPr>
          <p:nvPr>
            <p:ph sz="half" idx="1"/>
          </p:nvPr>
        </p:nvPicPr>
        <p:blipFill>
          <a:blip r:embed="rId3"/>
          <a:srcRect r="-2" b="559"/>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D7B8379-B4D1-306C-8F56-E03FB8F25CE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Data Integrity</a:t>
            </a:r>
          </a:p>
          <a:p>
            <a:pPr marL="0" lvl="1" indent="0">
              <a:buNone/>
            </a:pPr>
            <a:r>
              <a:rPr lang="en-US" sz="1400"/>
              <a:t>Maintaining data integrity is crucial for accurate and reliable data analysis. Implementing best practices during import helps achieve this goal.</a:t>
            </a:r>
          </a:p>
          <a:p>
            <a:pPr marL="0" indent="0">
              <a:spcBef>
                <a:spcPts val="2500"/>
              </a:spcBef>
              <a:buNone/>
            </a:pPr>
            <a:r>
              <a:rPr lang="en-US" sz="1400" b="1"/>
              <a:t>Optimizing Data Models</a:t>
            </a:r>
          </a:p>
          <a:p>
            <a:pPr marL="0" lvl="1" indent="0">
              <a:buNone/>
            </a:pPr>
            <a:r>
              <a:rPr lang="en-US" sz="1400"/>
              <a:t>Optimizing data models ensures efficient data processing and retrieval. It's essential for enhancing overall system performance.</a:t>
            </a:r>
          </a:p>
          <a:p>
            <a:pPr marL="0" indent="0">
              <a:spcBef>
                <a:spcPts val="2500"/>
              </a:spcBef>
              <a:buNone/>
            </a:pPr>
            <a:r>
              <a:rPr lang="en-US" sz="1400" b="1"/>
              <a:t>Documenting Data Sources</a:t>
            </a:r>
          </a:p>
          <a:p>
            <a:pPr marL="0" lvl="1" indent="0">
              <a:buNone/>
            </a:pPr>
            <a:r>
              <a:rPr lang="en-US" sz="1400"/>
              <a:t>Documenting data sources aids in tracking and understanding the origin of data. This practice supports transparency and accountability.</a:t>
            </a:r>
          </a:p>
          <a:p>
            <a:pPr marL="0" indent="0">
              <a:spcBef>
                <a:spcPts val="2500"/>
              </a:spcBef>
              <a:buNone/>
            </a:pPr>
            <a:r>
              <a:rPr lang="en-US" sz="1400" b="1"/>
              <a:t>Validating Imported Data</a:t>
            </a:r>
          </a:p>
          <a:p>
            <a:pPr marL="0" lvl="1" indent="0">
              <a:buNone/>
            </a:pPr>
            <a:r>
              <a:rPr lang="en-US" sz="1400"/>
              <a:t>Validating imported data ensures accuracy and consistency. This step is critical to avoid discrepancies in analysis.</a:t>
            </a:r>
            <a:endParaRPr lang="en-CA" sz="1400"/>
          </a:p>
        </p:txBody>
      </p:sp>
    </p:spTree>
    <p:extLst>
      <p:ext uri="{BB962C8B-B14F-4D97-AF65-F5344CB8AC3E}">
        <p14:creationId xmlns:p14="http://schemas.microsoft.com/office/powerpoint/2010/main" val="2994716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37D5E-7D5D-B474-45D9-7A5FDBE598FA}"/>
              </a:ext>
            </a:extLst>
          </p:cNvPr>
          <p:cNvSpPr>
            <a:spLocks noGrp="1"/>
          </p:cNvSpPr>
          <p:nvPr>
            <p:ph type="ctrTitle"/>
          </p:nvPr>
        </p:nvSpPr>
        <p:spPr>
          <a:xfrm>
            <a:off x="640080" y="914400"/>
            <a:ext cx="6980274" cy="2996649"/>
          </a:xfrm>
        </p:spPr>
        <p:txBody>
          <a:bodyPr anchor="t">
            <a:normAutofit/>
          </a:bodyPr>
          <a:lstStyle/>
          <a:p>
            <a:r>
              <a:rPr lang="en-CA" sz="6600"/>
              <a:t>Understanding DAX Metrics</a:t>
            </a:r>
          </a:p>
        </p:txBody>
      </p:sp>
      <p:cxnSp>
        <p:nvCxnSpPr>
          <p:cNvPr id="21" name="Straight Connector 20">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23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056AE-2BC9-9D89-765B-7BD8941E2C0A}"/>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800"/>
              <a:t>Introduction to DAX (Data Analysis Expressions)</a:t>
            </a:r>
          </a:p>
        </p:txBody>
      </p:sp>
      <p:pic>
        <p:nvPicPr>
          <p:cNvPr id="5" name="Content Placeholder 4" descr="Science, Math, Chemistry Equations">
            <a:extLst>
              <a:ext uri="{FF2B5EF4-FFF2-40B4-BE49-F238E27FC236}">
                <a16:creationId xmlns:a16="http://schemas.microsoft.com/office/drawing/2014/main" id="{798BAC59-1089-4D8E-B319-95F1D3D4A477}"/>
              </a:ext>
            </a:extLst>
          </p:cNvPr>
          <p:cNvPicPr>
            <a:picLocks noGrp="1" noChangeAspect="1"/>
          </p:cNvPicPr>
          <p:nvPr>
            <p:ph sz="half" idx="1"/>
          </p:nvPr>
        </p:nvPicPr>
        <p:blipFill>
          <a:blip r:embed="rId3"/>
          <a:srcRect l="13688" r="16362"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6E841EC-7B51-F6A8-9ABB-F055F7177CE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Custom Calculations</a:t>
            </a:r>
          </a:p>
          <a:p>
            <a:pPr marL="0" lvl="1" indent="0">
              <a:buNone/>
            </a:pPr>
            <a:r>
              <a:rPr lang="en-US" sz="1400"/>
              <a:t>DAX enables the creation of custom calculations tailored for specific analytical needs within Power BI reports.</a:t>
            </a:r>
          </a:p>
          <a:p>
            <a:pPr marL="0" indent="0">
              <a:spcBef>
                <a:spcPts val="2500"/>
              </a:spcBef>
              <a:buNone/>
            </a:pPr>
            <a:r>
              <a:rPr lang="en-US" sz="1400" b="1"/>
              <a:t>Enhancing Data Analysis</a:t>
            </a:r>
          </a:p>
          <a:p>
            <a:pPr marL="0" lvl="1" indent="0">
              <a:buNone/>
            </a:pPr>
            <a:r>
              <a:rPr lang="en-US" sz="1400"/>
              <a:t>Mastering DAX is essential for building complex formulas that improve the depth and insight of data analysis.</a:t>
            </a:r>
            <a:endParaRPr lang="en-CA" sz="1400"/>
          </a:p>
        </p:txBody>
      </p:sp>
    </p:spTree>
    <p:extLst>
      <p:ext uri="{BB962C8B-B14F-4D97-AF65-F5344CB8AC3E}">
        <p14:creationId xmlns:p14="http://schemas.microsoft.com/office/powerpoint/2010/main" val="1745852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6C252C-59B6-3773-A314-FE4328207974}"/>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100"/>
              <a:t>Creating Calculated Columns and Measures</a:t>
            </a:r>
          </a:p>
        </p:txBody>
      </p:sp>
      <p:pic>
        <p:nvPicPr>
          <p:cNvPr id="5" name="Content Placeholder 4" descr="Credit score report">
            <a:extLst>
              <a:ext uri="{FF2B5EF4-FFF2-40B4-BE49-F238E27FC236}">
                <a16:creationId xmlns:a16="http://schemas.microsoft.com/office/drawing/2014/main" id="{D9B7C21B-3D9B-43C4-86A6-95A931DE0E18}"/>
              </a:ext>
            </a:extLst>
          </p:cNvPr>
          <p:cNvPicPr>
            <a:picLocks noGrp="1" noChangeAspect="1"/>
          </p:cNvPicPr>
          <p:nvPr>
            <p:ph sz="half" idx="1"/>
          </p:nvPr>
        </p:nvPicPr>
        <p:blipFill>
          <a:blip r:embed="rId3"/>
          <a:srcRect t="16146" r="-1" b="3437"/>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647A807-E262-AE7A-0A7E-10CCFA42631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Role of Calculated Columns</a:t>
            </a:r>
          </a:p>
          <a:p>
            <a:pPr marL="0" lvl="1" indent="0">
              <a:buNone/>
            </a:pPr>
            <a:r>
              <a:rPr lang="en-US" sz="1400"/>
              <a:t>Calculated columns are essential for enhancing data tables, allowing for better data organization and analysis.</a:t>
            </a:r>
          </a:p>
          <a:p>
            <a:pPr marL="0" indent="0">
              <a:spcBef>
                <a:spcPts val="2500"/>
              </a:spcBef>
              <a:buNone/>
            </a:pPr>
            <a:r>
              <a:rPr lang="en-US" sz="1400" b="1"/>
              <a:t>Dynamic Measures</a:t>
            </a:r>
          </a:p>
          <a:p>
            <a:pPr marL="0" lvl="1" indent="0">
              <a:buNone/>
            </a:pPr>
            <a:r>
              <a:rPr lang="en-US" sz="1400"/>
              <a:t>Measures enable dynamic calculations in reports and dashboards, providing real-time insights and analytics.</a:t>
            </a:r>
            <a:endParaRPr lang="en-CA" sz="1400"/>
          </a:p>
        </p:txBody>
      </p:sp>
    </p:spTree>
    <p:extLst>
      <p:ext uri="{BB962C8B-B14F-4D97-AF65-F5344CB8AC3E}">
        <p14:creationId xmlns:p14="http://schemas.microsoft.com/office/powerpoint/2010/main" val="4086182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F61C1-D516-5071-8C48-AE64BC2AFEAC}"/>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Common DAX Functions and Examples</a:t>
            </a:r>
          </a:p>
        </p:txBody>
      </p:sp>
      <p:pic>
        <p:nvPicPr>
          <p:cNvPr id="5" name="Content Placeholder 4" descr="Computer futuristic digital software HUD interface with a control and monitoring system that provides information about activities, environmental conditions, maintenance, occupational health and safety, etc. for operators and other relevant enterprises, institutions engaged in operational work.">
            <a:extLst>
              <a:ext uri="{FF2B5EF4-FFF2-40B4-BE49-F238E27FC236}">
                <a16:creationId xmlns:a16="http://schemas.microsoft.com/office/drawing/2014/main" id="{ACBF82EA-0C86-4673-9EEA-F1B433A77302}"/>
              </a:ext>
            </a:extLst>
          </p:cNvPr>
          <p:cNvPicPr>
            <a:picLocks noGrp="1" noChangeAspect="1"/>
          </p:cNvPicPr>
          <p:nvPr>
            <p:ph sz="half" idx="1"/>
          </p:nvPr>
        </p:nvPicPr>
        <p:blipFill>
          <a:blip r:embed="rId3"/>
          <a:srcRect l="46440" r="10042"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CC3FC33-DF76-D491-8733-3EC16CB5A07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Understanding SUM Function</a:t>
            </a:r>
          </a:p>
          <a:p>
            <a:pPr marL="0" lvl="1" indent="0">
              <a:buNone/>
            </a:pPr>
            <a:r>
              <a:rPr lang="en-US" sz="1400"/>
              <a:t>The SUM function is used to add up values in a column, essential for aggregating data in reports.</a:t>
            </a:r>
          </a:p>
          <a:p>
            <a:pPr marL="0" indent="0">
              <a:spcBef>
                <a:spcPts val="2500"/>
              </a:spcBef>
              <a:buNone/>
            </a:pPr>
            <a:r>
              <a:rPr lang="en-US" sz="1400" b="1"/>
              <a:t>Using AVERAGE Function</a:t>
            </a:r>
          </a:p>
          <a:p>
            <a:pPr marL="0" lvl="1" indent="0">
              <a:buNone/>
            </a:pPr>
            <a:r>
              <a:rPr lang="en-US" sz="1400"/>
              <a:t>The AVERAGE function calculates the mean of a set of numbers, providing insights into central tendencies in data.</a:t>
            </a:r>
          </a:p>
          <a:p>
            <a:pPr marL="0" indent="0">
              <a:spcBef>
                <a:spcPts val="2500"/>
              </a:spcBef>
              <a:buNone/>
            </a:pPr>
            <a:r>
              <a:rPr lang="en-US" sz="1400" b="1"/>
              <a:t>COUNTROWS Function Explained</a:t>
            </a:r>
          </a:p>
          <a:p>
            <a:pPr marL="0" lvl="1" indent="0">
              <a:buNone/>
            </a:pPr>
            <a:r>
              <a:rPr lang="en-US" sz="1400"/>
              <a:t>COUNTROWS function counts the number of rows in a table, useful for tracking records and data entries.</a:t>
            </a:r>
            <a:endParaRPr lang="en-CA" sz="1400"/>
          </a:p>
        </p:txBody>
      </p:sp>
    </p:spTree>
    <p:extLst>
      <p:ext uri="{BB962C8B-B14F-4D97-AF65-F5344CB8AC3E}">
        <p14:creationId xmlns:p14="http://schemas.microsoft.com/office/powerpoint/2010/main" val="989077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8EB886-9745-7D2C-E787-FFA964233A74}"/>
              </a:ext>
            </a:extLst>
          </p:cNvPr>
          <p:cNvSpPr>
            <a:spLocks noGrp="1"/>
          </p:cNvSpPr>
          <p:nvPr>
            <p:ph type="ctrTitle"/>
          </p:nvPr>
        </p:nvSpPr>
        <p:spPr>
          <a:xfrm>
            <a:off x="1946564" y="1249217"/>
            <a:ext cx="8298873" cy="2258284"/>
          </a:xfrm>
        </p:spPr>
        <p:txBody>
          <a:bodyPr anchor="b">
            <a:normAutofit/>
          </a:bodyPr>
          <a:lstStyle/>
          <a:p>
            <a:pPr algn="ctr"/>
            <a:r>
              <a:rPr lang="en-CA" sz="6600"/>
              <a:t>Operating the Power BI Website</a:t>
            </a:r>
          </a:p>
        </p:txBody>
      </p:sp>
      <p:cxnSp>
        <p:nvCxnSpPr>
          <p:cNvPr id="18" name="Straight Connector 17">
            <a:extLst>
              <a:ext uri="{FF2B5EF4-FFF2-40B4-BE49-F238E27FC236}">
                <a16:creationId xmlns:a16="http://schemas.microsoft.com/office/drawing/2014/main" id="{5E10C1D6-7EDE-467F-89EA-E0244EB623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0240" y="4290504"/>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395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ECA9-94E8-6313-0988-D1973E6383E4}"/>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Navigating the Power BI Service</a:t>
            </a:r>
          </a:p>
        </p:txBody>
      </p:sp>
      <p:sp>
        <p:nvSpPr>
          <p:cNvPr id="4" name="Content Placeholder 3">
            <a:extLst>
              <a:ext uri="{FF2B5EF4-FFF2-40B4-BE49-F238E27FC236}">
                <a16:creationId xmlns:a16="http://schemas.microsoft.com/office/drawing/2014/main" id="{BA8EAC3D-971B-1B39-CA18-D9B5AFE3DC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Online Access</a:t>
            </a:r>
          </a:p>
          <a:p>
            <a:pPr marL="0" lvl="1" indent="0">
              <a:buNone/>
            </a:pPr>
            <a:r>
              <a:rPr lang="en-US" sz="1400"/>
              <a:t>The Power BI Service enables users to access reports and dashboards from any device with an internet connection.</a:t>
            </a:r>
          </a:p>
          <a:p>
            <a:pPr marL="0" indent="0">
              <a:spcBef>
                <a:spcPts val="2500"/>
              </a:spcBef>
              <a:buNone/>
            </a:pPr>
            <a:r>
              <a:rPr lang="en-US" sz="1400" b="1"/>
              <a:t>User Interface</a:t>
            </a:r>
          </a:p>
          <a:p>
            <a:pPr marL="0" lvl="1" indent="0">
              <a:buNone/>
            </a:pPr>
            <a:r>
              <a:rPr lang="en-US" sz="1400"/>
              <a:t>Familiarity with the Power BI interface is crucial for effective navigation and utilization of its features.</a:t>
            </a:r>
          </a:p>
          <a:p>
            <a:pPr marL="0" indent="0">
              <a:spcBef>
                <a:spcPts val="2500"/>
              </a:spcBef>
              <a:buNone/>
            </a:pPr>
            <a:r>
              <a:rPr lang="en-US" sz="1400" b="1"/>
              <a:t>Functionalities Overview</a:t>
            </a:r>
          </a:p>
          <a:p>
            <a:pPr marL="0" lvl="1" indent="0">
              <a:buNone/>
            </a:pPr>
            <a:r>
              <a:rPr lang="en-US" sz="1400"/>
              <a:t>Understanding the functionalities of Power BI enhances user efficiency in managing data and generating insights.</a:t>
            </a:r>
            <a:endParaRPr lang="en-CA" sz="1400"/>
          </a:p>
        </p:txBody>
      </p:sp>
      <p:pic>
        <p:nvPicPr>
          <p:cNvPr id="5" name="Content Placeholder 4" descr="Digital financial graph">
            <a:extLst>
              <a:ext uri="{FF2B5EF4-FFF2-40B4-BE49-F238E27FC236}">
                <a16:creationId xmlns:a16="http://schemas.microsoft.com/office/drawing/2014/main" id="{9ADB97C6-ADAA-47F0-97E7-2F3F9CF3D32C}"/>
              </a:ext>
            </a:extLst>
          </p:cNvPr>
          <p:cNvPicPr>
            <a:picLocks noGrp="1" noChangeAspect="1"/>
          </p:cNvPicPr>
          <p:nvPr>
            <p:ph sz="half" idx="1"/>
          </p:nvPr>
        </p:nvPicPr>
        <p:blipFill>
          <a:blip r:embed="rId3"/>
          <a:srcRect l="36886" r="16760"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744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26D8E-C9F6-F591-C638-620B00E9AA2C}"/>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800"/>
              <a:t>Sharing and Collaborating on Reports</a:t>
            </a:r>
          </a:p>
        </p:txBody>
      </p:sp>
      <p:pic>
        <p:nvPicPr>
          <p:cNvPr id="5" name="Content Placeholder 4" descr="Shot of computer programmers looking through data in the office">
            <a:extLst>
              <a:ext uri="{FF2B5EF4-FFF2-40B4-BE49-F238E27FC236}">
                <a16:creationId xmlns:a16="http://schemas.microsoft.com/office/drawing/2014/main" id="{B06203F9-89B6-4DE6-8B07-ED35C1202A10}"/>
              </a:ext>
            </a:extLst>
          </p:cNvPr>
          <p:cNvPicPr>
            <a:picLocks noGrp="1" noChangeAspect="1"/>
          </p:cNvPicPr>
          <p:nvPr>
            <p:ph sz="half" idx="1"/>
          </p:nvPr>
        </p:nvPicPr>
        <p:blipFill>
          <a:blip r:embed="rId3"/>
          <a:srcRect l="3005" r="2"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FB9FC5E-FB24-FB06-6958-7E907DE7A3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Efficient Report Sharing</a:t>
            </a:r>
          </a:p>
          <a:p>
            <a:pPr marL="0" lvl="1" indent="0">
              <a:buNone/>
            </a:pPr>
            <a:r>
              <a:rPr lang="en-US" sz="1400"/>
              <a:t>Power BI streamlines the process of sharing reports with colleagues and stakeholders, enhancing accessibility and collaboration.</a:t>
            </a:r>
          </a:p>
          <a:p>
            <a:pPr marL="0" indent="0">
              <a:spcBef>
                <a:spcPts val="2500"/>
              </a:spcBef>
              <a:buNone/>
            </a:pPr>
            <a:r>
              <a:rPr lang="en-US" sz="1400" b="1"/>
              <a:t>Enhanced Collaboration Features</a:t>
            </a:r>
          </a:p>
          <a:p>
            <a:pPr marL="0" lvl="1" indent="0">
              <a:buNone/>
            </a:pPr>
            <a:r>
              <a:rPr lang="en-US" sz="1400"/>
              <a:t>Collaboration features in Power BI enable teams to work together more effectively, improving overall project outcomes and decision-making.</a:t>
            </a:r>
            <a:endParaRPr lang="en-CA" sz="1400"/>
          </a:p>
        </p:txBody>
      </p:sp>
    </p:spTree>
    <p:extLst>
      <p:ext uri="{BB962C8B-B14F-4D97-AF65-F5344CB8AC3E}">
        <p14:creationId xmlns:p14="http://schemas.microsoft.com/office/powerpoint/2010/main" val="1047847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37E98-4D03-2965-249A-27B1C0E492EA}"/>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Publishing and Managing Dashboards</a:t>
            </a:r>
          </a:p>
        </p:txBody>
      </p:sp>
      <p:sp>
        <p:nvSpPr>
          <p:cNvPr id="4" name="Content Placeholder 3">
            <a:extLst>
              <a:ext uri="{FF2B5EF4-FFF2-40B4-BE49-F238E27FC236}">
                <a16:creationId xmlns:a16="http://schemas.microsoft.com/office/drawing/2014/main" id="{F80C6F6A-2560-E8C2-4D3D-B7A546DC35B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Effective Insights Presentation</a:t>
            </a:r>
          </a:p>
          <a:p>
            <a:pPr marL="0" lvl="1" indent="0">
              <a:buNone/>
            </a:pPr>
            <a:r>
              <a:rPr lang="en-US" sz="1400"/>
              <a:t>Publishing dashboards enables users to share valuable insights in a clear and impactful manner, facilitating informed decision-making.</a:t>
            </a:r>
          </a:p>
          <a:p>
            <a:pPr marL="0" indent="0">
              <a:spcBef>
                <a:spcPts val="2500"/>
              </a:spcBef>
              <a:buNone/>
            </a:pPr>
            <a:r>
              <a:rPr lang="en-US" sz="1400" b="1"/>
              <a:t>Content Management</a:t>
            </a:r>
          </a:p>
          <a:p>
            <a:pPr marL="0" lvl="1" indent="0">
              <a:buNone/>
            </a:pPr>
            <a:r>
              <a:rPr lang="en-US" sz="1400"/>
              <a:t>Managing dashboards includes updating content to ensure the information remains relevant and useful for the users.</a:t>
            </a:r>
          </a:p>
          <a:p>
            <a:pPr marL="0" indent="0">
              <a:spcBef>
                <a:spcPts val="2500"/>
              </a:spcBef>
              <a:buNone/>
            </a:pPr>
            <a:r>
              <a:rPr lang="en-US" sz="1400" b="1"/>
              <a:t>Setting Permissions</a:t>
            </a:r>
          </a:p>
          <a:p>
            <a:pPr marL="0" lvl="1" indent="0">
              <a:buNone/>
            </a:pPr>
            <a:r>
              <a:rPr lang="en-US" sz="1400"/>
              <a:t>Setting permissions is essential for managing user access and ensuring the right stakeholders have access to the necessary information.</a:t>
            </a:r>
            <a:endParaRPr lang="en-CA" sz="1400"/>
          </a:p>
        </p:txBody>
      </p:sp>
      <p:pic>
        <p:nvPicPr>
          <p:cNvPr id="5" name="Content Placeholder 4" descr="Social network">
            <a:extLst>
              <a:ext uri="{FF2B5EF4-FFF2-40B4-BE49-F238E27FC236}">
                <a16:creationId xmlns:a16="http://schemas.microsoft.com/office/drawing/2014/main" id="{2ACC3C27-6C73-4025-85C7-6E0B508C0279}"/>
              </a:ext>
            </a:extLst>
          </p:cNvPr>
          <p:cNvPicPr>
            <a:picLocks noGrp="1" noChangeAspect="1"/>
          </p:cNvPicPr>
          <p:nvPr>
            <p:ph sz="half" idx="1"/>
          </p:nvPr>
        </p:nvPicPr>
        <p:blipFill>
          <a:blip r:embed="rId3"/>
          <a:srcRect l="23695" r="21299"/>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64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E93EC9-4B6C-B8DE-9D3B-B6B03ED2E74C}"/>
              </a:ext>
            </a:extLst>
          </p:cNvPr>
          <p:cNvSpPr>
            <a:spLocks noGrp="1"/>
          </p:cNvSpPr>
          <p:nvPr>
            <p:ph type="ctrTitle"/>
          </p:nvPr>
        </p:nvSpPr>
        <p:spPr>
          <a:xfrm>
            <a:off x="914400" y="2599660"/>
            <a:ext cx="6592186" cy="2884107"/>
          </a:xfrm>
        </p:spPr>
        <p:txBody>
          <a:bodyPr anchor="b">
            <a:normAutofit/>
          </a:bodyPr>
          <a:lstStyle/>
          <a:p>
            <a:r>
              <a:rPr lang="en-CA"/>
              <a:t>Advanced Features and Best Practices</a:t>
            </a:r>
          </a:p>
        </p:txBody>
      </p:sp>
      <p:cxnSp>
        <p:nvCxnSpPr>
          <p:cNvPr id="18" name="Straight Connector 17">
            <a:extLst>
              <a:ext uri="{FF2B5EF4-FFF2-40B4-BE49-F238E27FC236}">
                <a16:creationId xmlns:a16="http://schemas.microsoft.com/office/drawing/2014/main" id="{8A5C8BF2-C035-4BFF-8802-A397238344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32631"/>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78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16AAC-BB4B-4F2D-4BA1-DC17CDD5406F}"/>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Agenda for Power BI Fundamentals</a:t>
            </a:r>
          </a:p>
        </p:txBody>
      </p:sp>
      <p:pic>
        <p:nvPicPr>
          <p:cNvPr id="5" name="Content Placeholder 4" descr="A computer futuristic digital program hud interface with a personal control system over a network, in which the computer uses the interface to interact with the user.">
            <a:extLst>
              <a:ext uri="{FF2B5EF4-FFF2-40B4-BE49-F238E27FC236}">
                <a16:creationId xmlns:a16="http://schemas.microsoft.com/office/drawing/2014/main" id="{FDEE9249-C31F-4D0D-9BF6-0A1E093DDE0C}"/>
              </a:ext>
            </a:extLst>
          </p:cNvPr>
          <p:cNvPicPr>
            <a:picLocks noGrp="1" noChangeAspect="1"/>
          </p:cNvPicPr>
          <p:nvPr>
            <p:ph sz="half" idx="1"/>
          </p:nvPr>
        </p:nvPicPr>
        <p:blipFill>
          <a:blip r:embed="rId3"/>
          <a:srcRect l="14058" r="20346" b="-1"/>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5CE28EF-50C4-71BC-B94E-B0840B374CF8}"/>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ormAutofit/>
          </a:bodyPr>
          <a:lstStyle/>
          <a:p>
            <a:r>
              <a:rPr lang="en-US"/>
              <a:t>Introduction to Power BI</a:t>
            </a:r>
          </a:p>
          <a:p>
            <a:r>
              <a:rPr lang="en-US"/>
              <a:t>Data Importing in Power BI</a:t>
            </a:r>
          </a:p>
          <a:p>
            <a:r>
              <a:rPr lang="en-US"/>
              <a:t>Understanding DAX Metrics</a:t>
            </a:r>
          </a:p>
          <a:p>
            <a:r>
              <a:rPr lang="en-US"/>
              <a:t>Operating the Power BI Website</a:t>
            </a:r>
          </a:p>
          <a:p>
            <a:r>
              <a:rPr lang="en-US"/>
              <a:t>Advanced Features and Best Practices</a:t>
            </a:r>
          </a:p>
        </p:txBody>
      </p:sp>
    </p:spTree>
    <p:extLst>
      <p:ext uri="{BB962C8B-B14F-4D97-AF65-F5344CB8AC3E}">
        <p14:creationId xmlns:p14="http://schemas.microsoft.com/office/powerpoint/2010/main" val="2407752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B1283-5B3F-15F5-C73D-36703C483888}"/>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Using Power Query for Data Manipulation</a:t>
            </a:r>
          </a:p>
        </p:txBody>
      </p:sp>
      <p:pic>
        <p:nvPicPr>
          <p:cNvPr id="5" name="Content Placeholder 4" descr="abstract programm binary code  and colored array cube Database">
            <a:extLst>
              <a:ext uri="{FF2B5EF4-FFF2-40B4-BE49-F238E27FC236}">
                <a16:creationId xmlns:a16="http://schemas.microsoft.com/office/drawing/2014/main" id="{9CAC0DA3-5A90-42EA-AD96-A082361F8298}"/>
              </a:ext>
            </a:extLst>
          </p:cNvPr>
          <p:cNvPicPr>
            <a:picLocks noGrp="1" noChangeAspect="1"/>
          </p:cNvPicPr>
          <p:nvPr>
            <p:ph sz="half" idx="1"/>
          </p:nvPr>
        </p:nvPicPr>
        <p:blipFill>
          <a:blip r:embed="rId3"/>
          <a:srcRect l="48878" r="79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46AFB0D-6D15-060C-031D-E2696DF773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Data Reshaping</a:t>
            </a:r>
          </a:p>
          <a:p>
            <a:pPr marL="0" lvl="1" indent="0">
              <a:buNone/>
            </a:pPr>
            <a:r>
              <a:rPr lang="en-US" sz="1400"/>
              <a:t>Power Query enables users to reshape data efficiently, making it suitable for analysis and reporting.</a:t>
            </a:r>
          </a:p>
          <a:p>
            <a:pPr marL="0" indent="0">
              <a:spcBef>
                <a:spcPts val="2500"/>
              </a:spcBef>
              <a:buNone/>
            </a:pPr>
            <a:r>
              <a:rPr lang="en-US" sz="1400" b="1"/>
              <a:t>Data Transformation</a:t>
            </a:r>
          </a:p>
          <a:p>
            <a:pPr marL="0" lvl="1" indent="0">
              <a:buNone/>
            </a:pPr>
            <a:r>
              <a:rPr lang="en-US" sz="1400"/>
              <a:t>Power Query allows users to transform data through various processes, enhancing data usability for reporting.</a:t>
            </a:r>
          </a:p>
          <a:p>
            <a:pPr marL="0" indent="0">
              <a:spcBef>
                <a:spcPts val="2500"/>
              </a:spcBef>
              <a:buNone/>
            </a:pPr>
            <a:r>
              <a:rPr lang="en-US" sz="1400" b="1"/>
              <a:t>Data Cleaning</a:t>
            </a:r>
          </a:p>
          <a:p>
            <a:pPr marL="0" lvl="1" indent="0">
              <a:buNone/>
            </a:pPr>
            <a:r>
              <a:rPr lang="en-US" sz="1400"/>
              <a:t>Power Query facilitates data cleaning, ensuring high-quality data is available for accurate reporting and analysis.</a:t>
            </a:r>
            <a:endParaRPr lang="en-CA" sz="1400"/>
          </a:p>
        </p:txBody>
      </p:sp>
    </p:spTree>
    <p:extLst>
      <p:ext uri="{BB962C8B-B14F-4D97-AF65-F5344CB8AC3E}">
        <p14:creationId xmlns:p14="http://schemas.microsoft.com/office/powerpoint/2010/main" val="694795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70BC3-A7A7-6AA8-CECF-FADA806F9150}"/>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3600"/>
              <a:t>Creating Interactive Visualizations</a:t>
            </a:r>
          </a:p>
        </p:txBody>
      </p:sp>
      <p:sp>
        <p:nvSpPr>
          <p:cNvPr id="4" name="Content Placeholder 3">
            <a:extLst>
              <a:ext uri="{FF2B5EF4-FFF2-40B4-BE49-F238E27FC236}">
                <a16:creationId xmlns:a16="http://schemas.microsoft.com/office/drawing/2014/main" id="{947356C9-27C6-2172-630C-7B4ACBDD06E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Diverse Visualization Options</a:t>
            </a:r>
          </a:p>
          <a:p>
            <a:pPr marL="0" lvl="1" indent="0">
              <a:buNone/>
            </a:pPr>
            <a:r>
              <a:rPr lang="en-US" sz="1400"/>
              <a:t>Power BI provides an array of visualization options such as charts, maps, and tables to represent data.</a:t>
            </a:r>
          </a:p>
          <a:p>
            <a:pPr marL="0" indent="0">
              <a:spcBef>
                <a:spcPts val="2500"/>
              </a:spcBef>
              <a:buNone/>
            </a:pPr>
            <a:r>
              <a:rPr lang="en-US" sz="1400" b="1"/>
              <a:t>Understanding Data Trends</a:t>
            </a:r>
          </a:p>
          <a:p>
            <a:pPr marL="0" lvl="1" indent="0">
              <a:buNone/>
            </a:pPr>
            <a:r>
              <a:rPr lang="en-US" sz="1400"/>
              <a:t>Interactive visualizations allow users to comprehend data trends and gain valuable insights more effectively.</a:t>
            </a:r>
            <a:endParaRPr lang="en-CA" sz="1400"/>
          </a:p>
        </p:txBody>
      </p:sp>
      <p:pic>
        <p:nvPicPr>
          <p:cNvPr id="5" name="Content Placeholder 4" descr="Medical interface of the future, a system for managing medical data obtained by scanning the neural network of the human brain. Thanks to modern technologies and the help of neural networks, it is possible to make predictions and diagnose diseases at an early stage.">
            <a:extLst>
              <a:ext uri="{FF2B5EF4-FFF2-40B4-BE49-F238E27FC236}">
                <a16:creationId xmlns:a16="http://schemas.microsoft.com/office/drawing/2014/main" id="{8034D399-788C-4E89-AB13-0CB40441C5A1}"/>
              </a:ext>
            </a:extLst>
          </p:cNvPr>
          <p:cNvPicPr>
            <a:picLocks noGrp="1" noChangeAspect="1"/>
          </p:cNvPicPr>
          <p:nvPr>
            <p:ph sz="half" idx="1"/>
          </p:nvPr>
        </p:nvPicPr>
        <p:blipFill>
          <a:blip r:embed="rId3"/>
          <a:srcRect l="15292" r="20455" b="-1"/>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508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8E3B1-54D6-F676-0B9C-679B96A36263}"/>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Optimizing Performance and Data Models</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AA53DC87-BEF1-4F5E-8D8C-D1A258387998}"/>
              </a:ext>
            </a:extLst>
          </p:cNvPr>
          <p:cNvPicPr>
            <a:picLocks noGrp="1" noChangeAspect="1"/>
          </p:cNvPicPr>
          <p:nvPr>
            <p:ph sz="half" idx="1"/>
          </p:nvPr>
        </p:nvPicPr>
        <p:blipFill>
          <a:blip r:embed="rId3"/>
          <a:srcRect l="29258"/>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0A0EFA3-CE19-7791-8664-CFE4800552B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CA" sz="1400" b="1"/>
              <a:t>Data Reduction Techniques</a:t>
            </a:r>
          </a:p>
          <a:p>
            <a:pPr marL="0" lvl="1" indent="0">
              <a:buNone/>
            </a:pPr>
            <a:r>
              <a:rPr lang="en-CA" sz="1400"/>
              <a:t>Implementing data reduction techniques helps streamline data models, reducing the size and improving performance in Power BI.</a:t>
            </a:r>
          </a:p>
          <a:p>
            <a:pPr marL="0" indent="0">
              <a:spcBef>
                <a:spcPts val="2500"/>
              </a:spcBef>
              <a:buNone/>
            </a:pPr>
            <a:r>
              <a:rPr lang="en-CA" sz="1400" b="1"/>
              <a:t>Query Optimization</a:t>
            </a:r>
          </a:p>
          <a:p>
            <a:pPr marL="0" lvl="1" indent="0">
              <a:buNone/>
            </a:pPr>
            <a:r>
              <a:rPr lang="en-CA" sz="1400"/>
              <a:t>Optimizing queries is essential for enhancing performance, allowing faster data retrieval and better user experience in Power BI.</a:t>
            </a:r>
          </a:p>
          <a:p>
            <a:pPr marL="0" indent="0">
              <a:spcBef>
                <a:spcPts val="2500"/>
              </a:spcBef>
              <a:buNone/>
            </a:pPr>
            <a:r>
              <a:rPr lang="en-CA" sz="1400" b="1"/>
              <a:t>Model Relationships</a:t>
            </a:r>
          </a:p>
          <a:p>
            <a:pPr marL="0" lvl="1" indent="0">
              <a:buNone/>
            </a:pPr>
            <a:r>
              <a:rPr lang="en-CA" sz="1400"/>
              <a:t>Establishing effective model relationships improves data navigation and usability, enabling users to derive insights more efficiently.</a:t>
            </a:r>
          </a:p>
        </p:txBody>
      </p:sp>
    </p:spTree>
    <p:extLst>
      <p:ext uri="{BB962C8B-B14F-4D97-AF65-F5344CB8AC3E}">
        <p14:creationId xmlns:p14="http://schemas.microsoft.com/office/powerpoint/2010/main" val="1439618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DFEE1F3-75BD-45B3-4E19-63D63A775E04}"/>
              </a:ext>
            </a:extLst>
          </p:cNvPr>
          <p:cNvSpPr>
            <a:spLocks noGrp="1"/>
          </p:cNvSpPr>
          <p:nvPr>
            <p:ph type="title"/>
          </p:nvPr>
        </p:nvSpPr>
        <p:spPr>
          <a:xfrm>
            <a:off x="640079" y="1572768"/>
            <a:ext cx="8162176" cy="1406993"/>
          </a:xfrm>
        </p:spPr>
        <p:txBody>
          <a:bodyPr anchor="b">
            <a:normAutofit/>
          </a:bodyPr>
          <a:lstStyle/>
          <a:p>
            <a:r>
              <a:rPr lang="en-CA" sz="6000"/>
              <a:t>Conclusion</a:t>
            </a:r>
          </a:p>
        </p:txBody>
      </p:sp>
      <p:graphicFrame>
        <p:nvGraphicFramePr>
          <p:cNvPr id="11" name="Content Placeholder 2">
            <a:extLst>
              <a:ext uri="{FF2B5EF4-FFF2-40B4-BE49-F238E27FC236}">
                <a16:creationId xmlns:a16="http://schemas.microsoft.com/office/drawing/2014/main" id="{D48BFCD5-08BE-23A1-5233-066A963BBC1A}"/>
              </a:ext>
            </a:extLst>
          </p:cNvPr>
          <p:cNvGraphicFramePr>
            <a:graphicFrameLocks noGrp="1"/>
          </p:cNvGraphicFramePr>
          <p:nvPr>
            <p:ph idx="1"/>
            <p:extLst>
              <p:ext uri="{D42A27DB-BD31-4B8C-83A1-F6EECF244321}">
                <p14:modId xmlns:p14="http://schemas.microsoft.com/office/powerpoint/2010/main" val="267497258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2540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ECF84-4B6C-021C-8273-5B8142B45139}"/>
              </a:ext>
            </a:extLst>
          </p:cNvPr>
          <p:cNvSpPr>
            <a:spLocks noGrp="1"/>
          </p:cNvSpPr>
          <p:nvPr>
            <p:ph type="ctrTitle"/>
          </p:nvPr>
        </p:nvSpPr>
        <p:spPr>
          <a:xfrm>
            <a:off x="640080" y="1302091"/>
            <a:ext cx="3291840" cy="2770216"/>
          </a:xfrm>
        </p:spPr>
        <p:txBody>
          <a:bodyPr anchor="t">
            <a:normAutofit/>
          </a:bodyPr>
          <a:lstStyle/>
          <a:p>
            <a:r>
              <a:rPr lang="en-CA" sz="4400"/>
              <a:t>Introduction to Power BI</a:t>
            </a:r>
          </a:p>
        </p:txBody>
      </p:sp>
      <p:cxnSp>
        <p:nvCxnSpPr>
          <p:cNvPr id="20" name="Straight Connector 19">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4596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c 14" descr="Bar chart">
            <a:extLst>
              <a:ext uri="{FF2B5EF4-FFF2-40B4-BE49-F238E27FC236}">
                <a16:creationId xmlns:a16="http://schemas.microsoft.com/office/drawing/2014/main" id="{E0FF4BF0-4FFC-BD17-128A-404C119343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0408" y="966978"/>
            <a:ext cx="4873752" cy="4873752"/>
          </a:xfrm>
          <a:prstGeom prst="rect">
            <a:avLst/>
          </a:prstGeom>
        </p:spPr>
      </p:pic>
    </p:spTree>
    <p:extLst>
      <p:ext uri="{BB962C8B-B14F-4D97-AF65-F5344CB8AC3E}">
        <p14:creationId xmlns:p14="http://schemas.microsoft.com/office/powerpoint/2010/main" val="2375211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3498FF22-BFB8-8DC0-54AC-B07FC0D4C4A8}"/>
              </a:ext>
            </a:extLst>
          </p:cNvPr>
          <p:cNvSpPr>
            <a:spLocks noGrp="1"/>
          </p:cNvSpPr>
          <p:nvPr>
            <p:ph type="title"/>
          </p:nvPr>
        </p:nvSpPr>
        <p:spPr>
          <a:xfrm>
            <a:off x="640080" y="914400"/>
            <a:ext cx="3412998" cy="1839433"/>
          </a:xfrm>
        </p:spPr>
        <p:txBody>
          <a:bodyPr>
            <a:normAutofit/>
          </a:bodyPr>
          <a:lstStyle/>
          <a:p>
            <a:r>
              <a:rPr lang="en-CA" sz="3600"/>
              <a:t>Overview of Power BI</a:t>
            </a:r>
          </a:p>
        </p:txBody>
      </p:sp>
      <p:graphicFrame>
        <p:nvGraphicFramePr>
          <p:cNvPr id="4" name="Content Placeholder 4">
            <a:extLst>
              <a:ext uri="{FF2B5EF4-FFF2-40B4-BE49-F238E27FC236}">
                <a16:creationId xmlns:a16="http://schemas.microsoft.com/office/drawing/2014/main" id="{2C1090BD-B5C8-4AF6-8B9B-6A213088CCFD}"/>
              </a:ext>
            </a:extLst>
          </p:cNvPr>
          <p:cNvGraphicFramePr>
            <a:graphicFrameLocks noGrp="1"/>
          </p:cNvGraphicFramePr>
          <p:nvPr>
            <p:ph idx="1"/>
            <p:extLst>
              <p:ext uri="{D42A27DB-BD31-4B8C-83A1-F6EECF244321}">
                <p14:modId xmlns:p14="http://schemas.microsoft.com/office/powerpoint/2010/main" val="282910409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1987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8ED1F-ABF3-E8E2-272F-4D6771DB530C}"/>
              </a:ext>
            </a:extLst>
          </p:cNvPr>
          <p:cNvSpPr>
            <a:spLocks noGrp="1"/>
          </p:cNvSpPr>
          <p:nvPr>
            <p:ph type="title"/>
          </p:nvPr>
        </p:nvSpPr>
        <p:spPr>
          <a:xfrm>
            <a:off x="640080" y="1371601"/>
            <a:ext cx="4297680" cy="1789608"/>
          </a:xfrm>
        </p:spPr>
        <p:txBody>
          <a:bodyPr vert="horz" lIns="91440" tIns="45720" rIns="91440" bIns="45720" rtlCol="0" anchor="t">
            <a:normAutofit/>
          </a:bodyPr>
          <a:lstStyle/>
          <a:p>
            <a:r>
              <a:rPr lang="en-US"/>
              <a:t>Key Features and Capabilities</a:t>
            </a:r>
          </a:p>
        </p:txBody>
      </p:sp>
      <p:cxnSp>
        <p:nvCxnSpPr>
          <p:cNvPr id="14" name="Straight Connector 13">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Content Placeholder 4" descr="5G and AI technology, Global communication network concept.">
            <a:extLst>
              <a:ext uri="{FF2B5EF4-FFF2-40B4-BE49-F238E27FC236}">
                <a16:creationId xmlns:a16="http://schemas.microsoft.com/office/drawing/2014/main" id="{3F013BE1-C891-454F-99FB-72E39706AD91}"/>
              </a:ext>
            </a:extLst>
          </p:cNvPr>
          <p:cNvPicPr>
            <a:picLocks noGrp="1" noChangeAspect="1"/>
          </p:cNvPicPr>
          <p:nvPr>
            <p:ph sz="half" idx="1"/>
          </p:nvPr>
        </p:nvPicPr>
        <p:blipFill>
          <a:blip r:embed="rId3"/>
          <a:stretch>
            <a:fillRect/>
          </a:stretch>
        </p:blipFill>
        <p:spPr>
          <a:xfrm>
            <a:off x="716280" y="3921626"/>
            <a:ext cx="4224528" cy="2376297"/>
          </a:xfrm>
          <a:prstGeom prst="rect">
            <a:avLst/>
          </a:prstGeom>
        </p:spPr>
      </p:pic>
      <p:sp>
        <p:nvSpPr>
          <p:cNvPr id="4" name="Content Placeholder 3">
            <a:extLst>
              <a:ext uri="{FF2B5EF4-FFF2-40B4-BE49-F238E27FC236}">
                <a16:creationId xmlns:a16="http://schemas.microsoft.com/office/drawing/2014/main" id="{A156DC56-568D-3469-055A-642DC405A67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371601"/>
            <a:ext cx="5888736" cy="4926323"/>
          </a:xfrm>
        </p:spPr>
        <p:txBody>
          <a:bodyPr>
            <a:normAutofit/>
          </a:bodyPr>
          <a:lstStyle/>
          <a:p>
            <a:pPr marL="0" indent="0">
              <a:spcBef>
                <a:spcPts val="2500"/>
              </a:spcBef>
              <a:buNone/>
            </a:pPr>
            <a:r>
              <a:rPr lang="en-US" sz="1400" b="1"/>
              <a:t>Data Connectivity</a:t>
            </a:r>
          </a:p>
          <a:p>
            <a:pPr marL="0" lvl="1" indent="0">
              <a:buNone/>
            </a:pPr>
            <a:r>
              <a:rPr lang="en-US" sz="1400"/>
              <a:t>Power BI allows seamless data connectivity from various sources, enabling comprehensive data analysis.</a:t>
            </a:r>
          </a:p>
          <a:p>
            <a:pPr marL="0" indent="0">
              <a:spcBef>
                <a:spcPts val="2500"/>
              </a:spcBef>
              <a:buNone/>
            </a:pPr>
            <a:r>
              <a:rPr lang="en-US" sz="1400" b="1"/>
              <a:t>Real-Time Analytics</a:t>
            </a:r>
          </a:p>
          <a:p>
            <a:pPr marL="0" lvl="1" indent="0">
              <a:buNone/>
            </a:pPr>
            <a:r>
              <a:rPr lang="en-US" sz="1400"/>
              <a:t>With real-time analytics, Power BI provides up-to-the-minute insights that support timely decision-making.</a:t>
            </a:r>
          </a:p>
          <a:p>
            <a:pPr marL="0" indent="0">
              <a:spcBef>
                <a:spcPts val="2500"/>
              </a:spcBef>
              <a:buNone/>
            </a:pPr>
            <a:r>
              <a:rPr lang="en-US" sz="1400" b="1"/>
              <a:t>Interactive Dashboards</a:t>
            </a:r>
          </a:p>
          <a:p>
            <a:pPr marL="0" lvl="1" indent="0">
              <a:buNone/>
            </a:pPr>
            <a:r>
              <a:rPr lang="en-US" sz="1400"/>
              <a:t>Power BI features interactive dashboards that allow users to explore data visually and intuitively.</a:t>
            </a:r>
          </a:p>
          <a:p>
            <a:pPr marL="0" indent="0">
              <a:spcBef>
                <a:spcPts val="2500"/>
              </a:spcBef>
              <a:buNone/>
            </a:pPr>
            <a:r>
              <a:rPr lang="en-US" sz="1400" b="1"/>
              <a:t>Data Modeling</a:t>
            </a:r>
          </a:p>
          <a:p>
            <a:pPr marL="0" lvl="1" indent="0">
              <a:buNone/>
            </a:pPr>
            <a:r>
              <a:rPr lang="en-US" sz="1400"/>
              <a:t>The data modeling capabilities of Power BI enable users to create complex data structures for detailed analysis.</a:t>
            </a:r>
            <a:endParaRPr lang="en-CA" sz="1400"/>
          </a:p>
        </p:txBody>
      </p:sp>
    </p:spTree>
    <p:extLst>
      <p:ext uri="{BB962C8B-B14F-4D97-AF65-F5344CB8AC3E}">
        <p14:creationId xmlns:p14="http://schemas.microsoft.com/office/powerpoint/2010/main" val="1102566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E357490B-5E41-0A03-525B-752D5AEE482C}"/>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Benefits of Using Power BI</a:t>
            </a:r>
          </a:p>
        </p:txBody>
      </p:sp>
      <p:pic>
        <p:nvPicPr>
          <p:cNvPr id="5" name="Content Placeholder 4" descr="5G/6G and AI technology, Global communication network concept. 6G Business graph. Global business.">
            <a:extLst>
              <a:ext uri="{FF2B5EF4-FFF2-40B4-BE49-F238E27FC236}">
                <a16:creationId xmlns:a16="http://schemas.microsoft.com/office/drawing/2014/main" id="{71D95DD5-195B-478D-BC0C-C92E94997711}"/>
              </a:ext>
            </a:extLst>
          </p:cNvPr>
          <p:cNvPicPr>
            <a:picLocks noGrp="1" noChangeAspect="1"/>
          </p:cNvPicPr>
          <p:nvPr>
            <p:ph sz="half" idx="1"/>
          </p:nvPr>
        </p:nvPicPr>
        <p:blipFill>
          <a:blip r:embed="rId3"/>
          <a:srcRect l="24577" r="-1"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BD9D2F0-CE85-1144-8A43-828F1B1A919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User-Friendly Interface</a:t>
            </a:r>
          </a:p>
          <a:p>
            <a:pPr marL="0" lvl="1" indent="0">
              <a:buNone/>
            </a:pPr>
            <a:r>
              <a:rPr lang="en-US" sz="1400"/>
              <a:t>Power BI features an intuitive interface that allows users to navigate easily and create reports quickly.</a:t>
            </a:r>
          </a:p>
          <a:p>
            <a:pPr marL="0" indent="0">
              <a:spcBef>
                <a:spcPts val="2500"/>
              </a:spcBef>
              <a:buNone/>
            </a:pPr>
            <a:r>
              <a:rPr lang="en-US" sz="1400" b="1"/>
              <a:t>Powerful Data Visualization</a:t>
            </a:r>
          </a:p>
          <a:p>
            <a:pPr marL="0" lvl="1" indent="0">
              <a:buNone/>
            </a:pPr>
            <a:r>
              <a:rPr lang="en-US" sz="1400"/>
              <a:t>The platform offers robust data visualization tools that help users present data insights effectively through various charts and graphics.</a:t>
            </a:r>
          </a:p>
          <a:p>
            <a:pPr marL="0" indent="0">
              <a:spcBef>
                <a:spcPts val="2500"/>
              </a:spcBef>
              <a:buNone/>
            </a:pPr>
            <a:r>
              <a:rPr lang="en-US" sz="1400" b="1"/>
              <a:t>Integration with Microsoft Products</a:t>
            </a:r>
          </a:p>
          <a:p>
            <a:pPr marL="0" lvl="1" indent="0">
              <a:buNone/>
            </a:pPr>
            <a:r>
              <a:rPr lang="en-US" sz="1400"/>
              <a:t>Power BI easily integrates with other Microsoft products, enhancing productivity and collaboration across different tools.</a:t>
            </a:r>
          </a:p>
          <a:p>
            <a:pPr marL="0" indent="0">
              <a:spcBef>
                <a:spcPts val="2500"/>
              </a:spcBef>
              <a:buNone/>
            </a:pPr>
            <a:r>
              <a:rPr lang="en-US" sz="1400" b="1"/>
              <a:t>Empowering Non-Technical Users</a:t>
            </a:r>
          </a:p>
          <a:p>
            <a:pPr marL="0" lvl="1" indent="0">
              <a:buNone/>
            </a:pPr>
            <a:r>
              <a:rPr lang="en-US" sz="1400"/>
              <a:t>Power BI empowers users to derive valuable insights without requiring deep technical skills, making data accessible to everyone.</a:t>
            </a:r>
            <a:endParaRPr lang="en-CA" sz="1400"/>
          </a:p>
        </p:txBody>
      </p:sp>
    </p:spTree>
    <p:extLst>
      <p:ext uri="{BB962C8B-B14F-4D97-AF65-F5344CB8AC3E}">
        <p14:creationId xmlns:p14="http://schemas.microsoft.com/office/powerpoint/2010/main" val="1058778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ABE37-1839-4B22-B241-DAF5CDED028C}"/>
              </a:ext>
            </a:extLst>
          </p:cNvPr>
          <p:cNvSpPr>
            <a:spLocks noGrp="1"/>
          </p:cNvSpPr>
          <p:nvPr>
            <p:ph type="ctrTitle"/>
          </p:nvPr>
        </p:nvSpPr>
        <p:spPr>
          <a:xfrm>
            <a:off x="914400" y="2599660"/>
            <a:ext cx="6592186" cy="2884107"/>
          </a:xfrm>
        </p:spPr>
        <p:txBody>
          <a:bodyPr anchor="b">
            <a:normAutofit/>
          </a:bodyPr>
          <a:lstStyle/>
          <a:p>
            <a:r>
              <a:rPr lang="en-CA"/>
              <a:t>Data Importing in Power BI</a:t>
            </a:r>
          </a:p>
        </p:txBody>
      </p:sp>
      <p:cxnSp>
        <p:nvCxnSpPr>
          <p:cNvPr id="18" name="Straight Connector 17">
            <a:extLst>
              <a:ext uri="{FF2B5EF4-FFF2-40B4-BE49-F238E27FC236}">
                <a16:creationId xmlns:a16="http://schemas.microsoft.com/office/drawing/2014/main" id="{8A5C8BF2-C035-4BFF-8802-A397238344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32631"/>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531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DEDF8-0FAC-D195-9092-03D3F2246DB7}"/>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sz="3700"/>
              <a:t>Connecting to Data Sources</a:t>
            </a:r>
          </a:p>
        </p:txBody>
      </p:sp>
      <p:sp>
        <p:nvSpPr>
          <p:cNvPr id="4" name="Content Placeholder 3">
            <a:extLst>
              <a:ext uri="{FF2B5EF4-FFF2-40B4-BE49-F238E27FC236}">
                <a16:creationId xmlns:a16="http://schemas.microsoft.com/office/drawing/2014/main" id="{35C1198B-8A8D-42F7-8316-C8EBE9DCDB9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Diverse Data Connections</a:t>
            </a:r>
          </a:p>
          <a:p>
            <a:pPr marL="0" lvl="1" indent="0">
              <a:buNone/>
            </a:pPr>
            <a:r>
              <a:rPr lang="en-US" sz="1400"/>
              <a:t>Power BI provides support for connecting to a wide range of data sources, enhancing analysis capabilities.</a:t>
            </a:r>
          </a:p>
          <a:p>
            <a:pPr marL="0" indent="0">
              <a:spcBef>
                <a:spcPts val="2500"/>
              </a:spcBef>
              <a:buNone/>
            </a:pPr>
            <a:r>
              <a:rPr lang="en-US" sz="1400" b="1"/>
              <a:t>User-Friendly Data Import</a:t>
            </a:r>
          </a:p>
          <a:p>
            <a:pPr marL="0" lvl="1" indent="0">
              <a:buNone/>
            </a:pPr>
            <a:r>
              <a:rPr lang="en-US" sz="1400"/>
              <a:t>Users can easily import data from multiple sources, facilitating quick data analysis and decision-making.</a:t>
            </a:r>
          </a:p>
          <a:p>
            <a:pPr marL="0" indent="0">
              <a:spcBef>
                <a:spcPts val="2500"/>
              </a:spcBef>
              <a:buNone/>
            </a:pPr>
            <a:r>
              <a:rPr lang="en-US" sz="1400" b="1"/>
              <a:t>Supported Data Formats</a:t>
            </a:r>
          </a:p>
          <a:p>
            <a:pPr marL="0" lvl="1" indent="0">
              <a:buNone/>
            </a:pPr>
            <a:r>
              <a:rPr lang="en-US" sz="1400"/>
              <a:t>Power BI supports a variety of data formats, including Excel files, CSV, and data from databases, ensuring flexibility.</a:t>
            </a:r>
            <a:endParaRPr lang="en-CA" sz="1400"/>
          </a:p>
        </p:txBody>
      </p:sp>
      <p:pic>
        <p:nvPicPr>
          <p:cNvPr id="5" name="Content Placeholder 4" descr="Financial graphs on a dark display">
            <a:extLst>
              <a:ext uri="{FF2B5EF4-FFF2-40B4-BE49-F238E27FC236}">
                <a16:creationId xmlns:a16="http://schemas.microsoft.com/office/drawing/2014/main" id="{8F951313-AD1B-4058-980B-B9A62AFCEBD9}"/>
              </a:ext>
            </a:extLst>
          </p:cNvPr>
          <p:cNvPicPr>
            <a:picLocks noGrp="1" noChangeAspect="1"/>
          </p:cNvPicPr>
          <p:nvPr>
            <p:ph sz="half" idx="1"/>
          </p:nvPr>
        </p:nvPicPr>
        <p:blipFill>
          <a:blip r:embed="rId3"/>
          <a:srcRect l="20855" r="27640" b="-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724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5100A-FF5B-8BD9-3A5A-D8F0840356FD}"/>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Data Transformation and Cleaning</a:t>
            </a:r>
          </a:p>
        </p:txBody>
      </p:sp>
      <p:pic>
        <p:nvPicPr>
          <p:cNvPr id="5" name="Content Placeholder 4" descr="3d illustration">
            <a:extLst>
              <a:ext uri="{FF2B5EF4-FFF2-40B4-BE49-F238E27FC236}">
                <a16:creationId xmlns:a16="http://schemas.microsoft.com/office/drawing/2014/main" id="{90D9C2BB-F6DA-43E6-BB4F-8D7096275C2A}"/>
              </a:ext>
            </a:extLst>
          </p:cNvPr>
          <p:cNvPicPr>
            <a:picLocks noGrp="1" noChangeAspect="1"/>
          </p:cNvPicPr>
          <p:nvPr>
            <p:ph sz="half" idx="1"/>
          </p:nvPr>
        </p:nvPicPr>
        <p:blipFill>
          <a:blip r:embed="rId3"/>
          <a:srcRect l="2184" r="15319"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95360C5-6915-F149-B801-8615F4B0A64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Importance of Data Cleaning</a:t>
            </a:r>
          </a:p>
          <a:p>
            <a:pPr marL="0" lvl="1" indent="0">
              <a:buNone/>
            </a:pPr>
            <a:r>
              <a:rPr lang="en-US" sz="1400"/>
              <a:t>Data cleaning is essential for accurate analysis, ensuring that the data is reliable and free from errors.</a:t>
            </a:r>
          </a:p>
          <a:p>
            <a:pPr marL="0" indent="0">
              <a:spcBef>
                <a:spcPts val="2500"/>
              </a:spcBef>
              <a:buNone/>
            </a:pPr>
            <a:r>
              <a:rPr lang="en-US" sz="1400" b="1"/>
              <a:t>Power Query Tools</a:t>
            </a:r>
          </a:p>
          <a:p>
            <a:pPr marL="0" lvl="1" indent="0">
              <a:buNone/>
            </a:pPr>
            <a:r>
              <a:rPr lang="en-US" sz="1400"/>
              <a:t>Power BI's Power Query offers a set of powerful tools to help users transform and clean their data effectively.</a:t>
            </a:r>
          </a:p>
          <a:p>
            <a:pPr marL="0" indent="0">
              <a:spcBef>
                <a:spcPts val="2500"/>
              </a:spcBef>
              <a:buNone/>
            </a:pPr>
            <a:r>
              <a:rPr lang="en-US" sz="1400" b="1"/>
              <a:t>Efficient Data Preparation</a:t>
            </a:r>
          </a:p>
          <a:p>
            <a:pPr marL="0" lvl="1" indent="0">
              <a:buNone/>
            </a:pPr>
            <a:r>
              <a:rPr lang="en-US" sz="1400"/>
              <a:t>Efficiently preparing data for analysis allows users to gain insights faster and make informed decisions.</a:t>
            </a:r>
            <a:endParaRPr lang="en-CA" sz="1400"/>
          </a:p>
        </p:txBody>
      </p:sp>
    </p:spTree>
    <p:extLst>
      <p:ext uri="{BB962C8B-B14F-4D97-AF65-F5344CB8AC3E}">
        <p14:creationId xmlns:p14="http://schemas.microsoft.com/office/powerpoint/2010/main" val="3773619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1880</Words>
  <Application>Microsoft Office PowerPoint</Application>
  <PresentationFormat>Widescreen</PresentationFormat>
  <Paragraphs>169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Bierstadt</vt:lpstr>
      <vt:lpstr>Grandview Display</vt:lpstr>
      <vt:lpstr>DashVTI</vt:lpstr>
      <vt:lpstr>The Fundamentals of Power BI</vt:lpstr>
      <vt:lpstr>Agenda for Power BI Fundamentals</vt:lpstr>
      <vt:lpstr>Introduction to Power BI</vt:lpstr>
      <vt:lpstr>Overview of Power BI</vt:lpstr>
      <vt:lpstr>Key Features and Capabilities</vt:lpstr>
      <vt:lpstr>Benefits of Using Power BI</vt:lpstr>
      <vt:lpstr>Data Importing in Power BI</vt:lpstr>
      <vt:lpstr>Connecting to Data Sources</vt:lpstr>
      <vt:lpstr>Data Transformation and Cleaning</vt:lpstr>
      <vt:lpstr>Best Practices for Data Importing</vt:lpstr>
      <vt:lpstr>Understanding DAX Metrics</vt:lpstr>
      <vt:lpstr>Introduction to DAX (Data Analysis Expressions)</vt:lpstr>
      <vt:lpstr>Creating Calculated Columns and Measures</vt:lpstr>
      <vt:lpstr>Common DAX Functions and Examples</vt:lpstr>
      <vt:lpstr>Operating the Power BI Website</vt:lpstr>
      <vt:lpstr>Navigating the Power BI Service</vt:lpstr>
      <vt:lpstr>Sharing and Collaborating on Reports</vt:lpstr>
      <vt:lpstr>Publishing and Managing Dashboards</vt:lpstr>
      <vt:lpstr>Advanced Features and Best Practices</vt:lpstr>
      <vt:lpstr>Using Power Query for Data Manipulation</vt:lpstr>
      <vt:lpstr>Creating Interactive Visualizations</vt:lpstr>
      <vt:lpstr>Optimizing Performance and Data Models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Vikrant Bhasin</dc:creator>
  <cp:lastModifiedBy>Vikrant Bhasin</cp:lastModifiedBy>
  <cp:revision>1</cp:revision>
  <dcterms:created xsi:type="dcterms:W3CDTF">2025-05-13T17:38:07Z</dcterms:created>
  <dcterms:modified xsi:type="dcterms:W3CDTF">2025-05-13T17:44:45Z</dcterms:modified>
</cp:coreProperties>
</file>