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1.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2.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3.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notesSlides/notesSlide4.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notesSlides/notesSlide5.xml" ContentType="application/vnd.openxmlformats-officedocument.presentationml.notesSlide+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notesSlides/notesSlide6.xml" ContentType="application/vnd.openxmlformats-officedocument.presentationml.notesSlide+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notesSlides/notesSlide7.xml" ContentType="application/vnd.openxmlformats-officedocument.presentationml.notesSlide+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6"/>
  </p:notesMasterIdLst>
  <p:sldIdLst>
    <p:sldId id="256" r:id="rId2"/>
    <p:sldId id="307" r:id="rId3"/>
    <p:sldId id="279" r:id="rId4"/>
    <p:sldId id="281" r:id="rId5"/>
    <p:sldId id="297" r:id="rId6"/>
    <p:sldId id="298" r:id="rId7"/>
    <p:sldId id="299" r:id="rId8"/>
    <p:sldId id="302" r:id="rId9"/>
    <p:sldId id="301" r:id="rId10"/>
    <p:sldId id="305" r:id="rId11"/>
    <p:sldId id="308" r:id="rId12"/>
    <p:sldId id="306" r:id="rId13"/>
    <p:sldId id="314" r:id="rId14"/>
    <p:sldId id="315" r:id="rId15"/>
    <p:sldId id="309" r:id="rId16"/>
    <p:sldId id="317" r:id="rId17"/>
    <p:sldId id="318" r:id="rId18"/>
    <p:sldId id="319" r:id="rId19"/>
    <p:sldId id="320" r:id="rId20"/>
    <p:sldId id="321" r:id="rId21"/>
    <p:sldId id="310" r:id="rId22"/>
    <p:sldId id="322" r:id="rId23"/>
    <p:sldId id="325" r:id="rId24"/>
    <p:sldId id="327" r:id="rId25"/>
    <p:sldId id="311" r:id="rId26"/>
    <p:sldId id="323" r:id="rId27"/>
    <p:sldId id="342" r:id="rId28"/>
    <p:sldId id="343" r:id="rId29"/>
    <p:sldId id="312" r:id="rId30"/>
    <p:sldId id="347" r:id="rId31"/>
    <p:sldId id="350" r:id="rId32"/>
    <p:sldId id="352" r:id="rId33"/>
    <p:sldId id="351" r:id="rId34"/>
    <p:sldId id="263"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0082"/>
    <a:srgbClr val="D100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645" autoAdjust="0"/>
    <p:restoredTop sz="87079" autoAdjust="0"/>
  </p:normalViewPr>
  <p:slideViewPr>
    <p:cSldViewPr snapToGrid="0">
      <p:cViewPr varScale="1">
        <p:scale>
          <a:sx n="145" d="100"/>
          <a:sy n="145" d="100"/>
        </p:scale>
        <p:origin x="936"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11E0FC-B18D-446B-A6D4-28FB34589553}" type="datetimeFigureOut">
              <a:rPr lang="en-US" smtClean="0"/>
              <a:t>12/10/2025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71835D-EF08-4E6F-BB95-D8DA4E954266}" type="slidenum">
              <a:rPr lang="en-US" smtClean="0"/>
              <a:t>‹N°›</a:t>
            </a:fld>
            <a:endParaRPr lang="en-US"/>
          </a:p>
        </p:txBody>
      </p:sp>
    </p:spTree>
    <p:extLst>
      <p:ext uri="{BB962C8B-B14F-4D97-AF65-F5344CB8AC3E}">
        <p14:creationId xmlns:p14="http://schemas.microsoft.com/office/powerpoint/2010/main" val="4228363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Source Gartner 2019</a:t>
            </a:r>
            <a:endParaRPr lang="en-US" dirty="0"/>
          </a:p>
        </p:txBody>
      </p:sp>
      <p:sp>
        <p:nvSpPr>
          <p:cNvPr id="4" name="Slide Number Placeholder 3"/>
          <p:cNvSpPr>
            <a:spLocks noGrp="1"/>
          </p:cNvSpPr>
          <p:nvPr>
            <p:ph type="sldNum" sz="quarter" idx="5"/>
          </p:nvPr>
        </p:nvSpPr>
        <p:spPr/>
        <p:txBody>
          <a:bodyPr/>
          <a:lstStyle/>
          <a:p>
            <a:fld id="{7C71835D-EF08-4E6F-BB95-D8DA4E954266}" type="slidenum">
              <a:rPr lang="en-US" smtClean="0"/>
              <a:t>3</a:t>
            </a:fld>
            <a:endParaRPr lang="en-US"/>
          </a:p>
        </p:txBody>
      </p:sp>
    </p:spTree>
    <p:extLst>
      <p:ext uri="{BB962C8B-B14F-4D97-AF65-F5344CB8AC3E}">
        <p14:creationId xmlns:p14="http://schemas.microsoft.com/office/powerpoint/2010/main" val="32011761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t"/>
            <a:r>
              <a:rPr lang="en-CA" sz="1200" kern="1200" dirty="0">
                <a:solidFill>
                  <a:schemeClr val="tx1"/>
                </a:solidFill>
                <a:effectLst/>
                <a:latin typeface="+mn-lt"/>
                <a:ea typeface="+mn-ea"/>
                <a:cs typeface="+mn-cs"/>
              </a:rPr>
              <a:t>Source des images : Robert Happy. </a:t>
            </a:r>
            <a:r>
              <a:rPr lang="en-CA" sz="1200" i="1" kern="1200" dirty="0">
                <a:solidFill>
                  <a:schemeClr val="tx1"/>
                </a:solidFill>
                <a:effectLst/>
                <a:latin typeface="+mn-lt"/>
                <a:ea typeface="+mn-ea"/>
                <a:cs typeface="+mn-cs"/>
              </a:rPr>
              <a:t>Project 2010 Project Management: Real World Skills for Certification and Beyond</a:t>
            </a:r>
            <a:r>
              <a:rPr lang="en-CA" sz="1200" kern="1200" dirty="0">
                <a:solidFill>
                  <a:schemeClr val="tx1"/>
                </a:solidFill>
                <a:effectLst/>
                <a:latin typeface="+mn-lt"/>
                <a:ea typeface="+mn-ea"/>
                <a:cs typeface="+mn-cs"/>
              </a:rPr>
              <a:t>.</a:t>
            </a:r>
          </a:p>
          <a:p>
            <a:pPr fontAlgn="t"/>
            <a:r>
              <a:rPr lang="en-CA" sz="1200" kern="1200" dirty="0">
                <a:solidFill>
                  <a:schemeClr val="tx1"/>
                </a:solidFill>
                <a:effectLst/>
                <a:latin typeface="+mn-lt"/>
                <a:ea typeface="+mn-ea"/>
                <a:cs typeface="+mn-cs"/>
              </a:rPr>
              <a:t>ISBN:9780470561102</a:t>
            </a:r>
          </a:p>
          <a:p>
            <a:endParaRPr lang="en-US" dirty="0"/>
          </a:p>
        </p:txBody>
      </p:sp>
      <p:sp>
        <p:nvSpPr>
          <p:cNvPr id="4" name="Slide Number Placeholder 3"/>
          <p:cNvSpPr>
            <a:spLocks noGrp="1"/>
          </p:cNvSpPr>
          <p:nvPr>
            <p:ph type="sldNum" sz="quarter" idx="5"/>
          </p:nvPr>
        </p:nvSpPr>
        <p:spPr/>
        <p:txBody>
          <a:bodyPr/>
          <a:lstStyle/>
          <a:p>
            <a:fld id="{7C71835D-EF08-4E6F-BB95-D8DA4E954266}" type="slidenum">
              <a:rPr lang="en-US" smtClean="0"/>
              <a:t>5</a:t>
            </a:fld>
            <a:endParaRPr lang="en-US"/>
          </a:p>
        </p:txBody>
      </p:sp>
    </p:spTree>
    <p:extLst>
      <p:ext uri="{BB962C8B-B14F-4D97-AF65-F5344CB8AC3E}">
        <p14:creationId xmlns:p14="http://schemas.microsoft.com/office/powerpoint/2010/main" val="1235387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t"/>
            <a:r>
              <a:rPr lang="fr-CA" dirty="0"/>
              <a:t>Source image: </a:t>
            </a:r>
            <a:r>
              <a:rPr lang="en-CA" sz="1200" kern="1200" dirty="0">
                <a:solidFill>
                  <a:schemeClr val="tx1"/>
                </a:solidFill>
                <a:effectLst/>
                <a:latin typeface="+mn-lt"/>
                <a:ea typeface="+mn-ea"/>
                <a:cs typeface="+mn-cs"/>
              </a:rPr>
              <a:t>Robert Happy. </a:t>
            </a:r>
            <a:r>
              <a:rPr lang="en-CA" sz="1200" i="1" kern="1200" dirty="0">
                <a:solidFill>
                  <a:schemeClr val="tx1"/>
                </a:solidFill>
                <a:effectLst/>
                <a:latin typeface="+mn-lt"/>
                <a:ea typeface="+mn-ea"/>
                <a:cs typeface="+mn-cs"/>
              </a:rPr>
              <a:t>Project 2010 Project Management: Real World Skills for Certification and Beyond</a:t>
            </a:r>
            <a:r>
              <a:rPr lang="en-CA" sz="1200" kern="1200" dirty="0">
                <a:solidFill>
                  <a:schemeClr val="tx1"/>
                </a:solidFill>
                <a:effectLst/>
                <a:latin typeface="+mn-lt"/>
                <a:ea typeface="+mn-ea"/>
                <a:cs typeface="+mn-cs"/>
              </a:rPr>
              <a:t>.</a:t>
            </a:r>
          </a:p>
          <a:p>
            <a:pPr fontAlgn="t"/>
            <a:r>
              <a:rPr lang="en-CA" sz="1200" kern="1200" dirty="0">
                <a:solidFill>
                  <a:schemeClr val="tx1"/>
                </a:solidFill>
                <a:effectLst/>
                <a:latin typeface="+mn-lt"/>
                <a:ea typeface="+mn-ea"/>
                <a:cs typeface="+mn-cs"/>
              </a:rPr>
              <a:t>ISBN:9780470561102</a:t>
            </a:r>
          </a:p>
        </p:txBody>
      </p:sp>
      <p:sp>
        <p:nvSpPr>
          <p:cNvPr id="4" name="Slide Number Placeholder 3"/>
          <p:cNvSpPr>
            <a:spLocks noGrp="1"/>
          </p:cNvSpPr>
          <p:nvPr>
            <p:ph type="sldNum" sz="quarter" idx="5"/>
          </p:nvPr>
        </p:nvSpPr>
        <p:spPr/>
        <p:txBody>
          <a:bodyPr/>
          <a:lstStyle/>
          <a:p>
            <a:fld id="{7C71835D-EF08-4E6F-BB95-D8DA4E954266}" type="slidenum">
              <a:rPr lang="en-US" smtClean="0"/>
              <a:t>10</a:t>
            </a:fld>
            <a:endParaRPr lang="en-US"/>
          </a:p>
        </p:txBody>
      </p:sp>
    </p:spTree>
    <p:extLst>
      <p:ext uri="{BB962C8B-B14F-4D97-AF65-F5344CB8AC3E}">
        <p14:creationId xmlns:p14="http://schemas.microsoft.com/office/powerpoint/2010/main" val="10730906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C71835D-EF08-4E6F-BB95-D8DA4E954266}" type="slidenum">
              <a:rPr lang="en-US" smtClean="0"/>
              <a:t>14</a:t>
            </a:fld>
            <a:endParaRPr lang="en-US"/>
          </a:p>
        </p:txBody>
      </p:sp>
    </p:spTree>
    <p:extLst>
      <p:ext uri="{BB962C8B-B14F-4D97-AF65-F5344CB8AC3E}">
        <p14:creationId xmlns:p14="http://schemas.microsoft.com/office/powerpoint/2010/main" val="35647904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PMBOK 3</a:t>
            </a:r>
            <a:r>
              <a:rPr lang="fr-CA" baseline="30000" dirty="0"/>
              <a:t>e</a:t>
            </a:r>
            <a:r>
              <a:rPr lang="fr-CA" dirty="0"/>
              <a:t> édition p. 112</a:t>
            </a:r>
            <a:endParaRPr lang="en-US" dirty="0"/>
          </a:p>
        </p:txBody>
      </p:sp>
      <p:sp>
        <p:nvSpPr>
          <p:cNvPr id="4" name="Slide Number Placeholder 3"/>
          <p:cNvSpPr>
            <a:spLocks noGrp="1"/>
          </p:cNvSpPr>
          <p:nvPr>
            <p:ph type="sldNum" sz="quarter" idx="5"/>
          </p:nvPr>
        </p:nvSpPr>
        <p:spPr/>
        <p:txBody>
          <a:bodyPr/>
          <a:lstStyle/>
          <a:p>
            <a:fld id="{7C71835D-EF08-4E6F-BB95-D8DA4E954266}" type="slidenum">
              <a:rPr lang="en-US" smtClean="0"/>
              <a:t>22</a:t>
            </a:fld>
            <a:endParaRPr lang="en-US"/>
          </a:p>
        </p:txBody>
      </p:sp>
    </p:spTree>
    <p:extLst>
      <p:ext uri="{BB962C8B-B14F-4D97-AF65-F5344CB8AC3E}">
        <p14:creationId xmlns:p14="http://schemas.microsoft.com/office/powerpoint/2010/main" val="3592241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C71835D-EF08-4E6F-BB95-D8DA4E954266}" type="slidenum">
              <a:rPr lang="en-US" smtClean="0"/>
              <a:t>23</a:t>
            </a:fld>
            <a:endParaRPr lang="en-US"/>
          </a:p>
        </p:txBody>
      </p:sp>
    </p:spTree>
    <p:extLst>
      <p:ext uri="{BB962C8B-B14F-4D97-AF65-F5344CB8AC3E}">
        <p14:creationId xmlns:p14="http://schemas.microsoft.com/office/powerpoint/2010/main" val="40768938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C71835D-EF08-4E6F-BB95-D8DA4E954266}" type="slidenum">
              <a:rPr lang="en-US" smtClean="0"/>
              <a:t>24</a:t>
            </a:fld>
            <a:endParaRPr lang="en-US"/>
          </a:p>
        </p:txBody>
      </p:sp>
    </p:spTree>
    <p:extLst>
      <p:ext uri="{BB962C8B-B14F-4D97-AF65-F5344CB8AC3E}">
        <p14:creationId xmlns:p14="http://schemas.microsoft.com/office/powerpoint/2010/main" val="33898265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C51A290B-94AB-45E7-BC2D-CF5739423581}" type="datetime1">
              <a:rPr lang="en-US" smtClean="0"/>
              <a:t>12/10/2025</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4A52990-4E45-4AFD-8B51-29B4E7C1BA24}" type="datetime1">
              <a:rPr lang="en-US" smtClean="0"/>
              <a:t>12/10/2025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08C9C6A2-F018-49F6-A678-35DAB2585A02}" type="datetime1">
              <a:rPr lang="en-US" smtClean="0"/>
              <a:t>12/10/2025</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0933C461-33E5-4681-AF2E-F9BB1252D294}" type="datetime1">
              <a:rPr lang="en-US" smtClean="0"/>
              <a:t>12/10/2025</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2911F776-C1B5-427F-8FFB-2C8E7CE7B411}" type="datetime1">
              <a:rPr lang="en-US" smtClean="0"/>
              <a:t>12/10/2025</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36EECA5-8794-43F0-829E-2A047B8ED124}" type="datetime1">
              <a:rPr lang="en-US" smtClean="0"/>
              <a:t>12/10/2025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74C7C43B-73D2-4C39-8B75-B66F71048FCB}" type="datetime1">
              <a:rPr lang="en-US" smtClean="0"/>
              <a:t>12/10/2025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5B99ADE-0A2C-41AA-8607-AB22E88503E8}" type="datetime1">
              <a:rPr lang="en-US" smtClean="0"/>
              <a:t>12/10/2025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9C861D0D-2E78-4E4A-A7DF-784B25E540B9}" type="datetime1">
              <a:rPr lang="en-US" smtClean="0"/>
              <a:t>12/10/2025</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595360" y="6356350"/>
            <a:ext cx="2621884" cy="365125"/>
          </a:xfrm>
        </p:spPr>
        <p:txBody>
          <a:bodyPr/>
          <a:lstStyle/>
          <a:p>
            <a:fld id="{0347D936-77EB-4CA1-B310-765AA91BF696}" type="datetime1">
              <a:rPr lang="en-US" smtClean="0"/>
              <a:t>12/10/2025</a:t>
            </a:fld>
            <a:r>
              <a:rPr lang="en-US" dirty="0"/>
              <a:t> </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1027121" y="6355845"/>
            <a:ext cx="479079" cy="365125"/>
          </a:xfrm>
        </p:spPr>
        <p:txBody>
          <a:bodyPr/>
          <a:lstStyle/>
          <a:p>
            <a:r>
              <a:rPr lang="en-US" dirty="0"/>
              <a:t>- </a:t>
            </a:r>
            <a:fld id="{6D22F896-40B5-4ADD-8801-0D06FADFA095}" type="slidenum">
              <a:rPr lang="en-US" smtClean="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B4E7BDBF-D4DC-4BAA-A0E4-99F77C72FBCC}" type="datetime1">
              <a:rPr lang="en-US" smtClean="0"/>
              <a:t>12/10/2025</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9381C5B-831E-4158-9930-AC0BC24C57AA}" type="datetime1">
              <a:rPr lang="en-US" smtClean="0"/>
              <a:t>12/10/2025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2EADC1B-5138-4068-A01D-677A41F016D7}" type="datetime1">
              <a:rPr lang="en-US" smtClean="0"/>
              <a:t>12/10/2025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6029244-4E12-4155-B20E-BCBB8D869084}" type="datetime1">
              <a:rPr lang="en-US" smtClean="0"/>
              <a:t>12/10/2025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57C69F-3788-4015-8897-E69BD934901B}" type="datetime1">
              <a:rPr lang="en-US" smtClean="0"/>
              <a:t>12/10/2025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3DFE39-E09B-4DC4-8619-6346D1DDCB41}" type="datetime1">
              <a:rPr lang="en-US" smtClean="0"/>
              <a:t>12/10/2025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A51C226-C1B8-4339-8762-68B2FFD7DF4E}" type="datetime1">
              <a:rPr lang="en-US" smtClean="0"/>
              <a:t>12/10/2025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0BD19973-5D1B-48B8-8566-1D1077D62EE7}" type="datetime1">
              <a:rPr lang="en-US" smtClean="0"/>
              <a:pPr/>
              <a:t>12/10/2025</a:t>
            </a:fld>
            <a:r>
              <a:rPr lang="en-US" dirty="0"/>
              <a:t> - </a:t>
            </a:r>
            <a:fld id="{6D22F896-40B5-4ADD-8801-0D06FADFA095}" type="slidenum">
              <a:rPr lang="en-US" smtClean="0"/>
              <a:pPr/>
              <a:t>‹N°›</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hdr="0" ftr="0" dt="0"/>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tags" Target="../tags/tag52.xml"/><Relationship Id="rId7" Type="http://schemas.openxmlformats.org/officeDocument/2006/relationships/image" Target="../media/image7.png"/><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notesSlide" Target="../notesSlides/notesSlide3.xml"/><Relationship Id="rId5" Type="http://schemas.openxmlformats.org/officeDocument/2006/relationships/slideLayout" Target="../slideLayouts/slideLayout2.xml"/><Relationship Id="rId4" Type="http://schemas.openxmlformats.org/officeDocument/2006/relationships/tags" Target="../tags/tag53.xml"/></Relationships>
</file>

<file path=ppt/slides/_rels/slide11.xml.rels><?xml version="1.0" encoding="UTF-8" standalone="yes"?>
<Relationships xmlns="http://schemas.openxmlformats.org/package/2006/relationships"><Relationship Id="rId8" Type="http://schemas.openxmlformats.org/officeDocument/2006/relationships/tags" Target="../tags/tag61.xml"/><Relationship Id="rId13" Type="http://schemas.openxmlformats.org/officeDocument/2006/relationships/tags" Target="../tags/tag66.xml"/><Relationship Id="rId3" Type="http://schemas.openxmlformats.org/officeDocument/2006/relationships/tags" Target="../tags/tag56.xml"/><Relationship Id="rId7" Type="http://schemas.openxmlformats.org/officeDocument/2006/relationships/tags" Target="../tags/tag60.xml"/><Relationship Id="rId12" Type="http://schemas.openxmlformats.org/officeDocument/2006/relationships/tags" Target="../tags/tag65.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tags" Target="../tags/tag59.xml"/><Relationship Id="rId11" Type="http://schemas.openxmlformats.org/officeDocument/2006/relationships/tags" Target="../tags/tag64.xml"/><Relationship Id="rId5" Type="http://schemas.openxmlformats.org/officeDocument/2006/relationships/tags" Target="../tags/tag58.xml"/><Relationship Id="rId15" Type="http://schemas.openxmlformats.org/officeDocument/2006/relationships/slideLayout" Target="../slideLayouts/slideLayout2.xml"/><Relationship Id="rId10" Type="http://schemas.openxmlformats.org/officeDocument/2006/relationships/tags" Target="../tags/tag63.xml"/><Relationship Id="rId4" Type="http://schemas.openxmlformats.org/officeDocument/2006/relationships/tags" Target="../tags/tag57.xml"/><Relationship Id="rId9" Type="http://schemas.openxmlformats.org/officeDocument/2006/relationships/tags" Target="../tags/tag62.xml"/><Relationship Id="rId14" Type="http://schemas.openxmlformats.org/officeDocument/2006/relationships/tags" Target="../tags/tag67.xml"/></Relationships>
</file>

<file path=ppt/slides/_rels/slide12.xml.rels><?xml version="1.0" encoding="UTF-8" standalone="yes"?>
<Relationships xmlns="http://schemas.openxmlformats.org/package/2006/relationships"><Relationship Id="rId8" Type="http://schemas.openxmlformats.org/officeDocument/2006/relationships/tags" Target="../tags/tag75.xml"/><Relationship Id="rId3" Type="http://schemas.openxmlformats.org/officeDocument/2006/relationships/tags" Target="../tags/tag70.xml"/><Relationship Id="rId7" Type="http://schemas.openxmlformats.org/officeDocument/2006/relationships/tags" Target="../tags/tag74.xml"/><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9"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image" Target="../media/image8.png"/><Relationship Id="rId5" Type="http://schemas.openxmlformats.org/officeDocument/2006/relationships/slideLayout" Target="../slideLayouts/slideLayout2.xml"/><Relationship Id="rId4" Type="http://schemas.openxmlformats.org/officeDocument/2006/relationships/tags" Target="../tags/tag79.xml"/></Relationships>
</file>

<file path=ppt/slides/_rels/slide14.xml.rels><?xml version="1.0" encoding="UTF-8" standalone="yes"?>
<Relationships xmlns="http://schemas.openxmlformats.org/package/2006/relationships"><Relationship Id="rId3" Type="http://schemas.openxmlformats.org/officeDocument/2006/relationships/tags" Target="../tags/tag82.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notesSlide" Target="../notesSlides/notesSlide4.xml"/><Relationship Id="rId5" Type="http://schemas.openxmlformats.org/officeDocument/2006/relationships/slideLayout" Target="../slideLayouts/slideLayout2.xml"/><Relationship Id="rId4" Type="http://schemas.openxmlformats.org/officeDocument/2006/relationships/tags" Target="../tags/tag83.xml"/></Relationships>
</file>

<file path=ppt/slides/_rels/slide15.xml.rels><?xml version="1.0" encoding="UTF-8" standalone="yes"?>
<Relationships xmlns="http://schemas.openxmlformats.org/package/2006/relationships"><Relationship Id="rId8" Type="http://schemas.openxmlformats.org/officeDocument/2006/relationships/tags" Target="../tags/tag91.xml"/><Relationship Id="rId13" Type="http://schemas.openxmlformats.org/officeDocument/2006/relationships/tags" Target="../tags/tag96.xml"/><Relationship Id="rId3" Type="http://schemas.openxmlformats.org/officeDocument/2006/relationships/tags" Target="../tags/tag86.xml"/><Relationship Id="rId7" Type="http://schemas.openxmlformats.org/officeDocument/2006/relationships/tags" Target="../tags/tag90.xml"/><Relationship Id="rId12" Type="http://schemas.openxmlformats.org/officeDocument/2006/relationships/tags" Target="../tags/tag95.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tags" Target="../tags/tag89.xml"/><Relationship Id="rId11" Type="http://schemas.openxmlformats.org/officeDocument/2006/relationships/tags" Target="../tags/tag94.xml"/><Relationship Id="rId5" Type="http://schemas.openxmlformats.org/officeDocument/2006/relationships/tags" Target="../tags/tag88.xml"/><Relationship Id="rId15" Type="http://schemas.openxmlformats.org/officeDocument/2006/relationships/slideLayout" Target="../slideLayouts/slideLayout2.xml"/><Relationship Id="rId10" Type="http://schemas.openxmlformats.org/officeDocument/2006/relationships/tags" Target="../tags/tag93.xml"/><Relationship Id="rId4" Type="http://schemas.openxmlformats.org/officeDocument/2006/relationships/tags" Target="../tags/tag87.xml"/><Relationship Id="rId9" Type="http://schemas.openxmlformats.org/officeDocument/2006/relationships/tags" Target="../tags/tag92.xml"/><Relationship Id="rId14" Type="http://schemas.openxmlformats.org/officeDocument/2006/relationships/tags" Target="../tags/tag97.xml"/></Relationships>
</file>

<file path=ppt/slides/_rels/slide16.xml.rels><?xml version="1.0" encoding="UTF-8" standalone="yes"?>
<Relationships xmlns="http://schemas.openxmlformats.org/package/2006/relationships"><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tags" Target="../tags/tag98.xml"/><Relationship Id="rId5" Type="http://schemas.openxmlformats.org/officeDocument/2006/relationships/slideLayout" Target="../slideLayouts/slideLayout2.xml"/><Relationship Id="rId4" Type="http://schemas.openxmlformats.org/officeDocument/2006/relationships/tags" Target="../tags/tag101.xml"/></Relationships>
</file>

<file path=ppt/slides/_rels/slide17.xml.rels><?xml version="1.0" encoding="UTF-8" standalone="yes"?>
<Relationships xmlns="http://schemas.openxmlformats.org/package/2006/relationships"><Relationship Id="rId3" Type="http://schemas.openxmlformats.org/officeDocument/2006/relationships/tags" Target="../tags/tag104.xml"/><Relationship Id="rId7" Type="http://schemas.openxmlformats.org/officeDocument/2006/relationships/hyperlink" Target="https://pixabay.com/fr/illustrations/emploi-travail-conseil-caract%C3%A8res-2714178/" TargetMode="External"/><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image" Target="../media/image9.jpeg"/><Relationship Id="rId5" Type="http://schemas.openxmlformats.org/officeDocument/2006/relationships/slideLayout" Target="../slideLayouts/slideLayout2.xml"/><Relationship Id="rId4" Type="http://schemas.openxmlformats.org/officeDocument/2006/relationships/tags" Target="../tags/tag105.xml"/></Relationships>
</file>

<file path=ppt/slides/_rels/slide18.xml.rels><?xml version="1.0" encoding="UTF-8" standalone="yes"?>
<Relationships xmlns="http://schemas.openxmlformats.org/package/2006/relationships"><Relationship Id="rId3" Type="http://schemas.openxmlformats.org/officeDocument/2006/relationships/tags" Target="../tags/tag108.xml"/><Relationship Id="rId7" Type="http://schemas.openxmlformats.org/officeDocument/2006/relationships/hyperlink" Target="https://pixabay.com/fr/photos/m%C3%A2le-blanc-mod%C3%A8le-3d-isol%C3%A9-3d-1834102/" TargetMode="External"/><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image" Target="../media/image10.jpeg"/><Relationship Id="rId5" Type="http://schemas.openxmlformats.org/officeDocument/2006/relationships/slideLayout" Target="../slideLayouts/slideLayout2.xml"/><Relationship Id="rId4" Type="http://schemas.openxmlformats.org/officeDocument/2006/relationships/tags" Target="../tags/tag109.xml"/></Relationships>
</file>

<file path=ppt/slides/_rels/slide19.xml.rels><?xml version="1.0" encoding="UTF-8" standalone="yes"?>
<Relationships xmlns="http://schemas.openxmlformats.org/package/2006/relationships"><Relationship Id="rId8" Type="http://schemas.openxmlformats.org/officeDocument/2006/relationships/tags" Target="../tags/tag117.xml"/><Relationship Id="rId13" Type="http://schemas.openxmlformats.org/officeDocument/2006/relationships/tags" Target="../tags/tag122.xml"/><Relationship Id="rId18" Type="http://schemas.openxmlformats.org/officeDocument/2006/relationships/slideLayout" Target="../slideLayouts/slideLayout2.xml"/><Relationship Id="rId3" Type="http://schemas.openxmlformats.org/officeDocument/2006/relationships/tags" Target="../tags/tag112.xml"/><Relationship Id="rId21" Type="http://schemas.openxmlformats.org/officeDocument/2006/relationships/image" Target="../media/image13.PNG"/><Relationship Id="rId7" Type="http://schemas.openxmlformats.org/officeDocument/2006/relationships/tags" Target="../tags/tag116.xml"/><Relationship Id="rId12" Type="http://schemas.openxmlformats.org/officeDocument/2006/relationships/tags" Target="../tags/tag121.xml"/><Relationship Id="rId17" Type="http://schemas.openxmlformats.org/officeDocument/2006/relationships/tags" Target="../tags/tag126.xml"/><Relationship Id="rId2" Type="http://schemas.openxmlformats.org/officeDocument/2006/relationships/tags" Target="../tags/tag111.xml"/><Relationship Id="rId16" Type="http://schemas.openxmlformats.org/officeDocument/2006/relationships/tags" Target="../tags/tag125.xml"/><Relationship Id="rId20" Type="http://schemas.openxmlformats.org/officeDocument/2006/relationships/image" Target="../media/image12.PNG"/><Relationship Id="rId1" Type="http://schemas.openxmlformats.org/officeDocument/2006/relationships/tags" Target="../tags/tag110.xml"/><Relationship Id="rId6" Type="http://schemas.openxmlformats.org/officeDocument/2006/relationships/tags" Target="../tags/tag115.xml"/><Relationship Id="rId11" Type="http://schemas.openxmlformats.org/officeDocument/2006/relationships/tags" Target="../tags/tag120.xml"/><Relationship Id="rId5" Type="http://schemas.openxmlformats.org/officeDocument/2006/relationships/tags" Target="../tags/tag114.xml"/><Relationship Id="rId15" Type="http://schemas.openxmlformats.org/officeDocument/2006/relationships/tags" Target="../tags/tag124.xml"/><Relationship Id="rId23" Type="http://schemas.openxmlformats.org/officeDocument/2006/relationships/image" Target="../media/image15.PNG"/><Relationship Id="rId10" Type="http://schemas.openxmlformats.org/officeDocument/2006/relationships/tags" Target="../tags/tag119.xml"/><Relationship Id="rId19" Type="http://schemas.openxmlformats.org/officeDocument/2006/relationships/image" Target="../media/image11.PNG"/><Relationship Id="rId4" Type="http://schemas.openxmlformats.org/officeDocument/2006/relationships/tags" Target="../tags/tag113.xml"/><Relationship Id="rId9" Type="http://schemas.openxmlformats.org/officeDocument/2006/relationships/tags" Target="../tags/tag118.xml"/><Relationship Id="rId14" Type="http://schemas.openxmlformats.org/officeDocument/2006/relationships/tags" Target="../tags/tag123.xml"/><Relationship Id="rId22" Type="http://schemas.openxmlformats.org/officeDocument/2006/relationships/image" Target="../media/image14.PNG"/></Relationships>
</file>

<file path=ppt/slides/_rels/slide2.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tags" Target="../tags/tag14.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5" Type="http://schemas.openxmlformats.org/officeDocument/2006/relationships/slideLayout" Target="../slideLayouts/slideLayout2.xml"/><Relationship Id="rId10" Type="http://schemas.openxmlformats.org/officeDocument/2006/relationships/tags" Target="../tags/tag12.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s>
</file>

<file path=ppt/slides/_rels/slide20.xml.rels><?xml version="1.0" encoding="UTF-8" standalone="yes"?>
<Relationships xmlns="http://schemas.openxmlformats.org/package/2006/relationships"><Relationship Id="rId3" Type="http://schemas.openxmlformats.org/officeDocument/2006/relationships/tags" Target="../tags/tag129.xml"/><Relationship Id="rId7" Type="http://schemas.openxmlformats.org/officeDocument/2006/relationships/image" Target="../media/image16.png"/><Relationship Id="rId2" Type="http://schemas.openxmlformats.org/officeDocument/2006/relationships/tags" Target="../tags/tag128.xml"/><Relationship Id="rId1" Type="http://schemas.openxmlformats.org/officeDocument/2006/relationships/tags" Target="../tags/tag127.xml"/><Relationship Id="rId6" Type="http://schemas.openxmlformats.org/officeDocument/2006/relationships/slideLayout" Target="../slideLayouts/slideLayout2.xml"/><Relationship Id="rId5" Type="http://schemas.openxmlformats.org/officeDocument/2006/relationships/tags" Target="../tags/tag131.xml"/><Relationship Id="rId4" Type="http://schemas.openxmlformats.org/officeDocument/2006/relationships/tags" Target="../tags/tag130.xml"/></Relationships>
</file>

<file path=ppt/slides/_rels/slide21.xml.rels><?xml version="1.0" encoding="UTF-8" standalone="yes"?>
<Relationships xmlns="http://schemas.openxmlformats.org/package/2006/relationships"><Relationship Id="rId8" Type="http://schemas.openxmlformats.org/officeDocument/2006/relationships/tags" Target="../tags/tag139.xml"/><Relationship Id="rId13" Type="http://schemas.openxmlformats.org/officeDocument/2006/relationships/tags" Target="../tags/tag144.xml"/><Relationship Id="rId3" Type="http://schemas.openxmlformats.org/officeDocument/2006/relationships/tags" Target="../tags/tag134.xml"/><Relationship Id="rId7" Type="http://schemas.openxmlformats.org/officeDocument/2006/relationships/tags" Target="../tags/tag138.xml"/><Relationship Id="rId12" Type="http://schemas.openxmlformats.org/officeDocument/2006/relationships/tags" Target="../tags/tag143.xml"/><Relationship Id="rId2" Type="http://schemas.openxmlformats.org/officeDocument/2006/relationships/tags" Target="../tags/tag133.xml"/><Relationship Id="rId1" Type="http://schemas.openxmlformats.org/officeDocument/2006/relationships/tags" Target="../tags/tag132.xml"/><Relationship Id="rId6" Type="http://schemas.openxmlformats.org/officeDocument/2006/relationships/tags" Target="../tags/tag137.xml"/><Relationship Id="rId11" Type="http://schemas.openxmlformats.org/officeDocument/2006/relationships/tags" Target="../tags/tag142.xml"/><Relationship Id="rId5" Type="http://schemas.openxmlformats.org/officeDocument/2006/relationships/tags" Target="../tags/tag136.xml"/><Relationship Id="rId15" Type="http://schemas.openxmlformats.org/officeDocument/2006/relationships/slideLayout" Target="../slideLayouts/slideLayout2.xml"/><Relationship Id="rId10" Type="http://schemas.openxmlformats.org/officeDocument/2006/relationships/tags" Target="../tags/tag141.xml"/><Relationship Id="rId4" Type="http://schemas.openxmlformats.org/officeDocument/2006/relationships/tags" Target="../tags/tag135.xml"/><Relationship Id="rId9" Type="http://schemas.openxmlformats.org/officeDocument/2006/relationships/tags" Target="../tags/tag140.xml"/><Relationship Id="rId14" Type="http://schemas.openxmlformats.org/officeDocument/2006/relationships/tags" Target="../tags/tag145.xml"/></Relationships>
</file>

<file path=ppt/slides/_rels/slide22.xml.rels><?xml version="1.0" encoding="UTF-8" standalone="yes"?>
<Relationships xmlns="http://schemas.openxmlformats.org/package/2006/relationships"><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notesSlide" Target="../notesSlides/notesSlide5.xml"/><Relationship Id="rId5" Type="http://schemas.openxmlformats.org/officeDocument/2006/relationships/slideLayout" Target="../slideLayouts/slideLayout2.xml"/><Relationship Id="rId4" Type="http://schemas.openxmlformats.org/officeDocument/2006/relationships/tags" Target="../tags/tag149.xml"/></Relationships>
</file>

<file path=ppt/slides/_rels/slide23.xml.rels><?xml version="1.0" encoding="UTF-8" standalone="yes"?>
<Relationships xmlns="http://schemas.openxmlformats.org/package/2006/relationships"><Relationship Id="rId3" Type="http://schemas.openxmlformats.org/officeDocument/2006/relationships/tags" Target="../tags/tag152.xml"/><Relationship Id="rId2" Type="http://schemas.openxmlformats.org/officeDocument/2006/relationships/tags" Target="../tags/tag151.xml"/><Relationship Id="rId1" Type="http://schemas.openxmlformats.org/officeDocument/2006/relationships/tags" Target="../tags/tag150.xml"/><Relationship Id="rId6" Type="http://schemas.openxmlformats.org/officeDocument/2006/relationships/notesSlide" Target="../notesSlides/notesSlide6.xml"/><Relationship Id="rId5" Type="http://schemas.openxmlformats.org/officeDocument/2006/relationships/slideLayout" Target="../slideLayouts/slideLayout2.xml"/><Relationship Id="rId4" Type="http://schemas.openxmlformats.org/officeDocument/2006/relationships/tags" Target="../tags/tag153.xml"/></Relationships>
</file>

<file path=ppt/slides/_rels/slide24.xml.rels><?xml version="1.0" encoding="UTF-8" standalone="yes"?>
<Relationships xmlns="http://schemas.openxmlformats.org/package/2006/relationships"><Relationship Id="rId3" Type="http://schemas.openxmlformats.org/officeDocument/2006/relationships/tags" Target="../tags/tag156.xml"/><Relationship Id="rId2" Type="http://schemas.openxmlformats.org/officeDocument/2006/relationships/tags" Target="../tags/tag155.xml"/><Relationship Id="rId1" Type="http://schemas.openxmlformats.org/officeDocument/2006/relationships/tags" Target="../tags/tag154.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157.xml"/></Relationships>
</file>

<file path=ppt/slides/_rels/slide25.xml.rels><?xml version="1.0" encoding="UTF-8" standalone="yes"?>
<Relationships xmlns="http://schemas.openxmlformats.org/package/2006/relationships"><Relationship Id="rId8" Type="http://schemas.openxmlformats.org/officeDocument/2006/relationships/tags" Target="../tags/tag165.xml"/><Relationship Id="rId13" Type="http://schemas.openxmlformats.org/officeDocument/2006/relationships/tags" Target="../tags/tag170.xml"/><Relationship Id="rId3" Type="http://schemas.openxmlformats.org/officeDocument/2006/relationships/tags" Target="../tags/tag160.xml"/><Relationship Id="rId7" Type="http://schemas.openxmlformats.org/officeDocument/2006/relationships/tags" Target="../tags/tag164.xml"/><Relationship Id="rId12" Type="http://schemas.openxmlformats.org/officeDocument/2006/relationships/tags" Target="../tags/tag169.xml"/><Relationship Id="rId2" Type="http://schemas.openxmlformats.org/officeDocument/2006/relationships/tags" Target="../tags/tag159.xml"/><Relationship Id="rId1" Type="http://schemas.openxmlformats.org/officeDocument/2006/relationships/tags" Target="../tags/tag158.xml"/><Relationship Id="rId6" Type="http://schemas.openxmlformats.org/officeDocument/2006/relationships/tags" Target="../tags/tag163.xml"/><Relationship Id="rId11" Type="http://schemas.openxmlformats.org/officeDocument/2006/relationships/tags" Target="../tags/tag168.xml"/><Relationship Id="rId5" Type="http://schemas.openxmlformats.org/officeDocument/2006/relationships/tags" Target="../tags/tag162.xml"/><Relationship Id="rId15" Type="http://schemas.openxmlformats.org/officeDocument/2006/relationships/slideLayout" Target="../slideLayouts/slideLayout2.xml"/><Relationship Id="rId10" Type="http://schemas.openxmlformats.org/officeDocument/2006/relationships/tags" Target="../tags/tag167.xml"/><Relationship Id="rId4" Type="http://schemas.openxmlformats.org/officeDocument/2006/relationships/tags" Target="../tags/tag161.xml"/><Relationship Id="rId9" Type="http://schemas.openxmlformats.org/officeDocument/2006/relationships/tags" Target="../tags/tag166.xml"/><Relationship Id="rId14" Type="http://schemas.openxmlformats.org/officeDocument/2006/relationships/tags" Target="../tags/tag171.xml"/></Relationships>
</file>

<file path=ppt/slides/_rels/slide26.xml.rels><?xml version="1.0" encoding="UTF-8" standalone="yes"?>
<Relationships xmlns="http://schemas.openxmlformats.org/package/2006/relationships"><Relationship Id="rId8" Type="http://schemas.openxmlformats.org/officeDocument/2006/relationships/tags" Target="../tags/tag179.xml"/><Relationship Id="rId13" Type="http://schemas.openxmlformats.org/officeDocument/2006/relationships/image" Target="../media/image20.png"/><Relationship Id="rId3" Type="http://schemas.openxmlformats.org/officeDocument/2006/relationships/tags" Target="../tags/tag174.xml"/><Relationship Id="rId7" Type="http://schemas.openxmlformats.org/officeDocument/2006/relationships/tags" Target="../tags/tag178.xml"/><Relationship Id="rId12" Type="http://schemas.openxmlformats.org/officeDocument/2006/relationships/image" Target="../media/image19.png"/><Relationship Id="rId2" Type="http://schemas.openxmlformats.org/officeDocument/2006/relationships/tags" Target="../tags/tag173.xml"/><Relationship Id="rId1" Type="http://schemas.openxmlformats.org/officeDocument/2006/relationships/tags" Target="../tags/tag172.xml"/><Relationship Id="rId6" Type="http://schemas.openxmlformats.org/officeDocument/2006/relationships/tags" Target="../tags/tag177.xml"/><Relationship Id="rId11" Type="http://schemas.openxmlformats.org/officeDocument/2006/relationships/image" Target="../media/image18.png"/><Relationship Id="rId5" Type="http://schemas.openxmlformats.org/officeDocument/2006/relationships/tags" Target="../tags/tag176.xml"/><Relationship Id="rId10" Type="http://schemas.openxmlformats.org/officeDocument/2006/relationships/image" Target="../media/image17.png"/><Relationship Id="rId4" Type="http://schemas.openxmlformats.org/officeDocument/2006/relationships/tags" Target="../tags/tag175.xml"/><Relationship Id="rId9"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tags" Target="../tags/tag180.xml"/><Relationship Id="rId6" Type="http://schemas.openxmlformats.org/officeDocument/2006/relationships/slideLayout" Target="../slideLayouts/slideLayout2.xml"/><Relationship Id="rId5" Type="http://schemas.openxmlformats.org/officeDocument/2006/relationships/tags" Target="../tags/tag184.xml"/><Relationship Id="rId4" Type="http://schemas.openxmlformats.org/officeDocument/2006/relationships/tags" Target="../tags/tag183.xml"/></Relationships>
</file>

<file path=ppt/slides/_rels/slide28.xml.rels><?xml version="1.0" encoding="UTF-8" standalone="yes"?>
<Relationships xmlns="http://schemas.openxmlformats.org/package/2006/relationships"><Relationship Id="rId8" Type="http://schemas.openxmlformats.org/officeDocument/2006/relationships/tags" Target="../tags/tag192.xml"/><Relationship Id="rId3" Type="http://schemas.openxmlformats.org/officeDocument/2006/relationships/tags" Target="../tags/tag187.xml"/><Relationship Id="rId7" Type="http://schemas.openxmlformats.org/officeDocument/2006/relationships/tags" Target="../tags/tag191.xml"/><Relationship Id="rId2" Type="http://schemas.openxmlformats.org/officeDocument/2006/relationships/tags" Target="../tags/tag186.xml"/><Relationship Id="rId1" Type="http://schemas.openxmlformats.org/officeDocument/2006/relationships/tags" Target="../tags/tag185.xml"/><Relationship Id="rId6" Type="http://schemas.openxmlformats.org/officeDocument/2006/relationships/tags" Target="../tags/tag190.xml"/><Relationship Id="rId5" Type="http://schemas.openxmlformats.org/officeDocument/2006/relationships/tags" Target="../tags/tag189.xml"/><Relationship Id="rId4" Type="http://schemas.openxmlformats.org/officeDocument/2006/relationships/tags" Target="../tags/tag188.xml"/><Relationship Id="rId9"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tags" Target="../tags/tag200.xml"/><Relationship Id="rId13" Type="http://schemas.openxmlformats.org/officeDocument/2006/relationships/tags" Target="../tags/tag205.xml"/><Relationship Id="rId3" Type="http://schemas.openxmlformats.org/officeDocument/2006/relationships/tags" Target="../tags/tag195.xml"/><Relationship Id="rId7" Type="http://schemas.openxmlformats.org/officeDocument/2006/relationships/tags" Target="../tags/tag199.xml"/><Relationship Id="rId12" Type="http://schemas.openxmlformats.org/officeDocument/2006/relationships/tags" Target="../tags/tag204.xml"/><Relationship Id="rId2" Type="http://schemas.openxmlformats.org/officeDocument/2006/relationships/tags" Target="../tags/tag194.xml"/><Relationship Id="rId1" Type="http://schemas.openxmlformats.org/officeDocument/2006/relationships/tags" Target="../tags/tag193.xml"/><Relationship Id="rId6" Type="http://schemas.openxmlformats.org/officeDocument/2006/relationships/tags" Target="../tags/tag198.xml"/><Relationship Id="rId11" Type="http://schemas.openxmlformats.org/officeDocument/2006/relationships/tags" Target="../tags/tag203.xml"/><Relationship Id="rId5" Type="http://schemas.openxmlformats.org/officeDocument/2006/relationships/tags" Target="../tags/tag197.xml"/><Relationship Id="rId15" Type="http://schemas.openxmlformats.org/officeDocument/2006/relationships/slideLayout" Target="../slideLayouts/slideLayout2.xml"/><Relationship Id="rId10" Type="http://schemas.openxmlformats.org/officeDocument/2006/relationships/tags" Target="../tags/tag202.xml"/><Relationship Id="rId4" Type="http://schemas.openxmlformats.org/officeDocument/2006/relationships/tags" Target="../tags/tag196.xml"/><Relationship Id="rId9" Type="http://schemas.openxmlformats.org/officeDocument/2006/relationships/tags" Target="../tags/tag201.xml"/><Relationship Id="rId14" Type="http://schemas.openxmlformats.org/officeDocument/2006/relationships/tags" Target="../tags/tag206.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9.xml"/><Relationship Id="rId7" Type="http://schemas.openxmlformats.org/officeDocument/2006/relationships/notesSlide" Target="../notesSlides/notesSlide1.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Layout" Target="../slideLayouts/slideLayout2.xml"/><Relationship Id="rId5" Type="http://schemas.openxmlformats.org/officeDocument/2006/relationships/tags" Target="../tags/tag21.xml"/><Relationship Id="rId4" Type="http://schemas.openxmlformats.org/officeDocument/2006/relationships/tags" Target="../tags/tag20.xml"/><Relationship Id="rId9" Type="http://schemas.openxmlformats.org/officeDocument/2006/relationships/hyperlink" Target="https://en.wikipedia.org/wiki/Comparison_of_project_management_software" TargetMode="External"/></Relationships>
</file>

<file path=ppt/slides/_rels/slide30.xml.rels><?xml version="1.0" encoding="UTF-8" standalone="yes"?>
<Relationships xmlns="http://schemas.openxmlformats.org/package/2006/relationships"><Relationship Id="rId8" Type="http://schemas.openxmlformats.org/officeDocument/2006/relationships/tags" Target="../tags/tag214.xml"/><Relationship Id="rId13" Type="http://schemas.openxmlformats.org/officeDocument/2006/relationships/tags" Target="../tags/tag219.xml"/><Relationship Id="rId3" Type="http://schemas.openxmlformats.org/officeDocument/2006/relationships/tags" Target="../tags/tag209.xml"/><Relationship Id="rId7" Type="http://schemas.openxmlformats.org/officeDocument/2006/relationships/tags" Target="../tags/tag213.xml"/><Relationship Id="rId12" Type="http://schemas.openxmlformats.org/officeDocument/2006/relationships/tags" Target="../tags/tag218.xml"/><Relationship Id="rId2" Type="http://schemas.openxmlformats.org/officeDocument/2006/relationships/tags" Target="../tags/tag208.xml"/><Relationship Id="rId1" Type="http://schemas.openxmlformats.org/officeDocument/2006/relationships/tags" Target="../tags/tag207.xml"/><Relationship Id="rId6" Type="http://schemas.openxmlformats.org/officeDocument/2006/relationships/tags" Target="../tags/tag212.xml"/><Relationship Id="rId11" Type="http://schemas.openxmlformats.org/officeDocument/2006/relationships/tags" Target="../tags/tag217.xml"/><Relationship Id="rId5" Type="http://schemas.openxmlformats.org/officeDocument/2006/relationships/tags" Target="../tags/tag211.xml"/><Relationship Id="rId10" Type="http://schemas.openxmlformats.org/officeDocument/2006/relationships/tags" Target="../tags/tag216.xml"/><Relationship Id="rId4" Type="http://schemas.openxmlformats.org/officeDocument/2006/relationships/tags" Target="../tags/tag210.xml"/><Relationship Id="rId9" Type="http://schemas.openxmlformats.org/officeDocument/2006/relationships/tags" Target="../tags/tag215.xml"/><Relationship Id="rId14"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tags" Target="../tags/tag227.xml"/><Relationship Id="rId13" Type="http://schemas.openxmlformats.org/officeDocument/2006/relationships/tags" Target="../tags/tag232.xml"/><Relationship Id="rId3" Type="http://schemas.openxmlformats.org/officeDocument/2006/relationships/tags" Target="../tags/tag222.xml"/><Relationship Id="rId7" Type="http://schemas.openxmlformats.org/officeDocument/2006/relationships/tags" Target="../tags/tag226.xml"/><Relationship Id="rId12" Type="http://schemas.openxmlformats.org/officeDocument/2006/relationships/tags" Target="../tags/tag231.xml"/><Relationship Id="rId2" Type="http://schemas.openxmlformats.org/officeDocument/2006/relationships/tags" Target="../tags/tag221.xml"/><Relationship Id="rId1" Type="http://schemas.openxmlformats.org/officeDocument/2006/relationships/tags" Target="../tags/tag220.xml"/><Relationship Id="rId6" Type="http://schemas.openxmlformats.org/officeDocument/2006/relationships/tags" Target="../tags/tag225.xml"/><Relationship Id="rId11" Type="http://schemas.openxmlformats.org/officeDocument/2006/relationships/tags" Target="../tags/tag230.xml"/><Relationship Id="rId5" Type="http://schemas.openxmlformats.org/officeDocument/2006/relationships/tags" Target="../tags/tag224.xml"/><Relationship Id="rId10" Type="http://schemas.openxmlformats.org/officeDocument/2006/relationships/tags" Target="../tags/tag229.xml"/><Relationship Id="rId4" Type="http://schemas.openxmlformats.org/officeDocument/2006/relationships/tags" Target="../tags/tag223.xml"/><Relationship Id="rId9" Type="http://schemas.openxmlformats.org/officeDocument/2006/relationships/tags" Target="../tags/tag228.xml"/><Relationship Id="rId14"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tags" Target="../tags/tag240.xml"/><Relationship Id="rId13" Type="http://schemas.openxmlformats.org/officeDocument/2006/relationships/tags" Target="../tags/tag245.xml"/><Relationship Id="rId3" Type="http://schemas.openxmlformats.org/officeDocument/2006/relationships/tags" Target="../tags/tag235.xml"/><Relationship Id="rId7" Type="http://schemas.openxmlformats.org/officeDocument/2006/relationships/tags" Target="../tags/tag239.xml"/><Relationship Id="rId12" Type="http://schemas.openxmlformats.org/officeDocument/2006/relationships/tags" Target="../tags/tag244.xml"/><Relationship Id="rId2" Type="http://schemas.openxmlformats.org/officeDocument/2006/relationships/tags" Target="../tags/tag234.xml"/><Relationship Id="rId1" Type="http://schemas.openxmlformats.org/officeDocument/2006/relationships/tags" Target="../tags/tag233.xml"/><Relationship Id="rId6" Type="http://schemas.openxmlformats.org/officeDocument/2006/relationships/tags" Target="../tags/tag238.xml"/><Relationship Id="rId11" Type="http://schemas.openxmlformats.org/officeDocument/2006/relationships/tags" Target="../tags/tag243.xml"/><Relationship Id="rId5" Type="http://schemas.openxmlformats.org/officeDocument/2006/relationships/tags" Target="../tags/tag237.xml"/><Relationship Id="rId10" Type="http://schemas.openxmlformats.org/officeDocument/2006/relationships/tags" Target="../tags/tag242.xml"/><Relationship Id="rId4" Type="http://schemas.openxmlformats.org/officeDocument/2006/relationships/tags" Target="../tags/tag236.xml"/><Relationship Id="rId9" Type="http://schemas.openxmlformats.org/officeDocument/2006/relationships/tags" Target="../tags/tag241.xml"/><Relationship Id="rId14"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tags" Target="../tags/tag248.xml"/><Relationship Id="rId2" Type="http://schemas.openxmlformats.org/officeDocument/2006/relationships/tags" Target="../tags/tag247.xml"/><Relationship Id="rId1" Type="http://schemas.openxmlformats.org/officeDocument/2006/relationships/tags" Target="../tags/tag246.xml"/><Relationship Id="rId6" Type="http://schemas.openxmlformats.org/officeDocument/2006/relationships/slideLayout" Target="../slideLayouts/slideLayout2.xml"/><Relationship Id="rId5" Type="http://schemas.openxmlformats.org/officeDocument/2006/relationships/tags" Target="../tags/tag250.xml"/><Relationship Id="rId4" Type="http://schemas.openxmlformats.org/officeDocument/2006/relationships/tags" Target="../tags/tag249.xml"/></Relationships>
</file>

<file path=ppt/slides/_rels/slide34.xml.rels><?xml version="1.0" encoding="UTF-8" standalone="yes"?>
<Relationships xmlns="http://schemas.openxmlformats.org/package/2006/relationships"><Relationship Id="rId8" Type="http://schemas.openxmlformats.org/officeDocument/2006/relationships/hyperlink" Target="https://www.shutterstock.com/fr/image-illustration/questions-red-3d-sign-question-mark-761615932?studio=1" TargetMode="External"/><Relationship Id="rId3" Type="http://schemas.openxmlformats.org/officeDocument/2006/relationships/tags" Target="../tags/tag253.xml"/><Relationship Id="rId7" Type="http://schemas.openxmlformats.org/officeDocument/2006/relationships/image" Target="../media/image21.jpeg"/><Relationship Id="rId2" Type="http://schemas.openxmlformats.org/officeDocument/2006/relationships/tags" Target="../tags/tag252.xml"/><Relationship Id="rId1" Type="http://schemas.openxmlformats.org/officeDocument/2006/relationships/tags" Target="../tags/tag251.xml"/><Relationship Id="rId6" Type="http://schemas.openxmlformats.org/officeDocument/2006/relationships/slideLayout" Target="../slideLayouts/slideLayout11.xml"/><Relationship Id="rId5" Type="http://schemas.openxmlformats.org/officeDocument/2006/relationships/tags" Target="../tags/tag255.xml"/><Relationship Id="rId4" Type="http://schemas.openxmlformats.org/officeDocument/2006/relationships/tags" Target="../tags/tag254.xml"/></Relationships>
</file>

<file path=ppt/slides/_rels/slide4.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slideLayout" Target="../slideLayouts/slideLayout2.xml"/><Relationship Id="rId4" Type="http://schemas.openxmlformats.org/officeDocument/2006/relationships/tags" Target="../tags/tag25.xml"/></Relationships>
</file>

<file path=ppt/slides/_rels/slide5.xml.rels><?xml version="1.0" encoding="UTF-8" standalone="yes"?>
<Relationships xmlns="http://schemas.openxmlformats.org/package/2006/relationships"><Relationship Id="rId8" Type="http://schemas.openxmlformats.org/officeDocument/2006/relationships/tags" Target="../tags/tag33.xml"/><Relationship Id="rId3" Type="http://schemas.openxmlformats.org/officeDocument/2006/relationships/tags" Target="../tags/tag28.xml"/><Relationship Id="rId7" Type="http://schemas.openxmlformats.org/officeDocument/2006/relationships/tags" Target="../tags/tag32.xml"/><Relationship Id="rId12" Type="http://schemas.openxmlformats.org/officeDocument/2006/relationships/image" Target="../media/image5.png"/><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image" Target="../media/image4.png"/><Relationship Id="rId5" Type="http://schemas.openxmlformats.org/officeDocument/2006/relationships/tags" Target="../tags/tag30.xml"/><Relationship Id="rId10" Type="http://schemas.openxmlformats.org/officeDocument/2006/relationships/notesSlide" Target="../notesSlides/notesSlide2.xml"/><Relationship Id="rId4" Type="http://schemas.openxmlformats.org/officeDocument/2006/relationships/tags" Target="../tags/tag29.xml"/><Relationship Id="rId9"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39.xml"/><Relationship Id="rId7" Type="http://schemas.openxmlformats.org/officeDocument/2006/relationships/image" Target="../media/image6.png"/><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slideLayout" Target="../slideLayouts/slideLayout2.xml"/><Relationship Id="rId5" Type="http://schemas.openxmlformats.org/officeDocument/2006/relationships/tags" Target="../tags/tag41.xml"/><Relationship Id="rId4" Type="http://schemas.openxmlformats.org/officeDocument/2006/relationships/tags" Target="../tags/tag40.xml"/></Relationships>
</file>

<file path=ppt/slides/_rels/slide8.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5" Type="http://schemas.openxmlformats.org/officeDocument/2006/relationships/slideLayout" Target="../slideLayouts/slideLayout2.xml"/><Relationship Id="rId4" Type="http://schemas.openxmlformats.org/officeDocument/2006/relationships/tags" Target="../tags/tag45.xml"/></Relationships>
</file>

<file path=ppt/slides/_rels/slide9.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5" Type="http://schemas.openxmlformats.org/officeDocument/2006/relationships/slideLayout" Target="../slideLayouts/slideLayout2.xml"/><Relationship Id="rId4" Type="http://schemas.openxmlformats.org/officeDocument/2006/relationships/tags" Target="../tags/tag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1E559-D03B-4A5D-8F9B-F4590F7CD43C}"/>
              </a:ext>
            </a:extLst>
          </p:cNvPr>
          <p:cNvSpPr>
            <a:spLocks noGrp="1"/>
          </p:cNvSpPr>
          <p:nvPr>
            <p:ph type="ctrTitle"/>
            <p:custDataLst>
              <p:tags r:id="rId1"/>
            </p:custDataLst>
          </p:nvPr>
        </p:nvSpPr>
        <p:spPr/>
        <p:txBody>
          <a:bodyPr/>
          <a:lstStyle/>
          <a:p>
            <a:r>
              <a:rPr lang="fr-CA" dirty="0"/>
              <a:t>Introduction</a:t>
            </a:r>
            <a:endParaRPr lang="en-US" dirty="0"/>
          </a:p>
        </p:txBody>
      </p:sp>
      <p:sp>
        <p:nvSpPr>
          <p:cNvPr id="3" name="Subtitle 2">
            <a:extLst>
              <a:ext uri="{FF2B5EF4-FFF2-40B4-BE49-F238E27FC236}">
                <a16:creationId xmlns:a16="http://schemas.microsoft.com/office/drawing/2014/main" id="{25477D1F-6FDE-4AD5-BFDA-E3F405AB1153}"/>
              </a:ext>
            </a:extLst>
          </p:cNvPr>
          <p:cNvSpPr>
            <a:spLocks noGrp="1"/>
          </p:cNvSpPr>
          <p:nvPr>
            <p:ph type="subTitle" idx="1"/>
            <p:custDataLst>
              <p:tags r:id="rId2"/>
            </p:custDataLst>
          </p:nvPr>
        </p:nvSpPr>
        <p:spPr/>
        <p:txBody>
          <a:bodyPr/>
          <a:lstStyle/>
          <a:p>
            <a:r>
              <a:rPr lang="fr-CA" dirty="0"/>
              <a:t>MS Project Fonctionnel</a:t>
            </a:r>
            <a:endParaRPr lang="en-US" dirty="0"/>
          </a:p>
        </p:txBody>
      </p:sp>
    </p:spTree>
    <p:extLst>
      <p:ext uri="{BB962C8B-B14F-4D97-AF65-F5344CB8AC3E}">
        <p14:creationId xmlns:p14="http://schemas.microsoft.com/office/powerpoint/2010/main" val="947084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lstStyle/>
          <a:p>
            <a:r>
              <a:rPr lang="fr-CA" dirty="0"/>
              <a:t>2 – MS Project et la gestion de projet</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Utilité d’un LGP dans les différents processus</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10</a:t>
            </a:fld>
            <a:endParaRPr lang="en-US" dirty="0"/>
          </a:p>
        </p:txBody>
      </p:sp>
      <p:pic>
        <p:nvPicPr>
          <p:cNvPr id="6" name="Picture 2">
            <a:extLst>
              <a:ext uri="{FF2B5EF4-FFF2-40B4-BE49-F238E27FC236}">
                <a16:creationId xmlns:a16="http://schemas.microsoft.com/office/drawing/2014/main" id="{EE3EEB5E-F90A-4AAE-83DC-5F37910F0B2F}"/>
              </a:ext>
            </a:extLst>
          </p:cNvPr>
          <p:cNvPicPr>
            <a:picLocks noChangeAspect="1" noChangeArrowheads="1"/>
          </p:cNvPicPr>
          <p:nvPr>
            <p:custDataLst>
              <p:tags r:id="rId4"/>
            </p:custDataLst>
          </p:nvPr>
        </p:nvPicPr>
        <p:blipFill>
          <a:blip r:embed="rId7" cstate="print"/>
          <a:srcRect/>
          <a:stretch>
            <a:fillRect/>
          </a:stretch>
        </p:blipFill>
        <p:spPr bwMode="auto">
          <a:xfrm>
            <a:off x="3264985" y="2428726"/>
            <a:ext cx="5662030" cy="3752850"/>
          </a:xfrm>
          <a:prstGeom prst="rect">
            <a:avLst/>
          </a:prstGeom>
          <a:noFill/>
          <a:ln w="9525">
            <a:noFill/>
            <a:miter lim="800000"/>
            <a:headEnd/>
            <a:tailEnd/>
          </a:ln>
        </p:spPr>
      </p:pic>
    </p:spTree>
    <p:extLst>
      <p:ext uri="{BB962C8B-B14F-4D97-AF65-F5344CB8AC3E}">
        <p14:creationId xmlns:p14="http://schemas.microsoft.com/office/powerpoint/2010/main" val="14260606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695DED-CE2F-FAAD-0CD0-07C410309C6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F519EA-CDAC-3EE7-855E-8AAA7AD2BD62}"/>
              </a:ext>
            </a:extLst>
          </p:cNvPr>
          <p:cNvSpPr>
            <a:spLocks noGrp="1"/>
          </p:cNvSpPr>
          <p:nvPr>
            <p:ph type="title"/>
            <p:custDataLst>
              <p:tags r:id="rId1"/>
            </p:custDataLst>
          </p:nvPr>
        </p:nvSpPr>
        <p:spPr>
          <a:xfrm>
            <a:off x="2779080" y="272760"/>
            <a:ext cx="8610600" cy="1293028"/>
          </a:xfrm>
        </p:spPr>
        <p:txBody>
          <a:bodyPr/>
          <a:lstStyle/>
          <a:p>
            <a:r>
              <a:rPr lang="fr-CA" dirty="0"/>
              <a:t>Plan de la séance</a:t>
            </a:r>
            <a:endParaRPr lang="en-US" dirty="0"/>
          </a:p>
        </p:txBody>
      </p:sp>
      <p:sp>
        <p:nvSpPr>
          <p:cNvPr id="7" name="Rectangle 6">
            <a:extLst>
              <a:ext uri="{FF2B5EF4-FFF2-40B4-BE49-F238E27FC236}">
                <a16:creationId xmlns:a16="http://schemas.microsoft.com/office/drawing/2014/main" id="{4C677EF9-FE5A-EB8D-F886-C050DFC58F68}"/>
              </a:ext>
            </a:extLst>
          </p:cNvPr>
          <p:cNvSpPr>
            <a:spLocks noChangeArrowheads="1"/>
          </p:cNvSpPr>
          <p:nvPr>
            <p:custDataLst>
              <p:tags r:id="rId2"/>
            </p:custDataLst>
          </p:nvPr>
        </p:nvSpPr>
        <p:spPr bwMode="auto">
          <a:xfrm>
            <a:off x="2779083" y="2382017"/>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MS Project et la gestion de projet </a:t>
            </a:r>
            <a:endParaRPr lang="en-US" altLang="ja-JP" sz="2400" b="1" dirty="0">
              <a:solidFill>
                <a:sysClr val="windowText" lastClr="000000"/>
              </a:solidFill>
              <a:ea typeface="ＭＳ Ｐゴシック" pitchFamily="50" charset="-128"/>
            </a:endParaRPr>
          </a:p>
        </p:txBody>
      </p:sp>
      <p:sp>
        <p:nvSpPr>
          <p:cNvPr id="8" name="Rectangle 7">
            <a:extLst>
              <a:ext uri="{FF2B5EF4-FFF2-40B4-BE49-F238E27FC236}">
                <a16:creationId xmlns:a16="http://schemas.microsoft.com/office/drawing/2014/main" id="{34AE03FE-2C6E-0978-4507-71D944655519}"/>
              </a:ext>
            </a:extLst>
          </p:cNvPr>
          <p:cNvSpPr>
            <a:spLocks noChangeArrowheads="1"/>
          </p:cNvSpPr>
          <p:nvPr>
            <p:custDataLst>
              <p:tags r:id="rId3"/>
            </p:custDataLst>
          </p:nvPr>
        </p:nvSpPr>
        <p:spPr bwMode="auto">
          <a:xfrm>
            <a:off x="2779082" y="3088177"/>
            <a:ext cx="677960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Introduction au logiciel </a:t>
            </a:r>
            <a:endParaRPr lang="en-US" altLang="ja-JP" sz="2400" b="1" dirty="0">
              <a:solidFill>
                <a:sysClr val="windowText" lastClr="000000"/>
              </a:solidFill>
              <a:ea typeface="ＭＳ Ｐゴシック" pitchFamily="50" charset="-128"/>
            </a:endParaRPr>
          </a:p>
        </p:txBody>
      </p:sp>
      <p:sp>
        <p:nvSpPr>
          <p:cNvPr id="10" name="Rectangle 9">
            <a:extLst>
              <a:ext uri="{FF2B5EF4-FFF2-40B4-BE49-F238E27FC236}">
                <a16:creationId xmlns:a16="http://schemas.microsoft.com/office/drawing/2014/main" id="{AC6C7881-323B-21E6-B17A-74C5798430F3}"/>
              </a:ext>
            </a:extLst>
          </p:cNvPr>
          <p:cNvSpPr>
            <a:spLocks noChangeArrowheads="1"/>
          </p:cNvSpPr>
          <p:nvPr>
            <p:custDataLst>
              <p:tags r:id="rId4"/>
            </p:custDataLst>
          </p:nvPr>
        </p:nvSpPr>
        <p:spPr bwMode="auto">
          <a:xfrm>
            <a:off x="1712285" y="2384652"/>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1</a:t>
            </a:r>
          </a:p>
        </p:txBody>
      </p:sp>
      <p:sp>
        <p:nvSpPr>
          <p:cNvPr id="11" name="Rectangle 10">
            <a:extLst>
              <a:ext uri="{FF2B5EF4-FFF2-40B4-BE49-F238E27FC236}">
                <a16:creationId xmlns:a16="http://schemas.microsoft.com/office/drawing/2014/main" id="{2D46F374-A018-FD08-8DC4-3156E0E39CAF}"/>
              </a:ext>
            </a:extLst>
          </p:cNvPr>
          <p:cNvSpPr>
            <a:spLocks noChangeArrowheads="1"/>
          </p:cNvSpPr>
          <p:nvPr>
            <p:custDataLst>
              <p:tags r:id="rId5"/>
            </p:custDataLst>
          </p:nvPr>
        </p:nvSpPr>
        <p:spPr bwMode="auto">
          <a:xfrm>
            <a:off x="1712285" y="3088177"/>
            <a:ext cx="64611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2</a:t>
            </a:r>
          </a:p>
        </p:txBody>
      </p:sp>
      <p:sp>
        <p:nvSpPr>
          <p:cNvPr id="12" name="Rectangle 11">
            <a:extLst>
              <a:ext uri="{FF2B5EF4-FFF2-40B4-BE49-F238E27FC236}">
                <a16:creationId xmlns:a16="http://schemas.microsoft.com/office/drawing/2014/main" id="{E32283B6-621D-C91B-B0D0-7805C05B4113}"/>
              </a:ext>
            </a:extLst>
          </p:cNvPr>
          <p:cNvSpPr>
            <a:spLocks noChangeArrowheads="1"/>
          </p:cNvSpPr>
          <p:nvPr>
            <p:custDataLst>
              <p:tags r:id="rId6"/>
            </p:custDataLst>
          </p:nvPr>
        </p:nvSpPr>
        <p:spPr bwMode="auto">
          <a:xfrm>
            <a:off x="2779081" y="3791702"/>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Calendriers dans le logiciel</a:t>
            </a:r>
            <a:endParaRPr lang="en-US" altLang="ja-JP" sz="2400" b="1" dirty="0">
              <a:solidFill>
                <a:sysClr val="windowText" lastClr="000000"/>
              </a:solidFill>
              <a:ea typeface="ＭＳ Ｐゴシック" pitchFamily="50" charset="-128"/>
            </a:endParaRPr>
          </a:p>
        </p:txBody>
      </p:sp>
      <p:sp>
        <p:nvSpPr>
          <p:cNvPr id="13" name="Rectangle 12">
            <a:extLst>
              <a:ext uri="{FF2B5EF4-FFF2-40B4-BE49-F238E27FC236}">
                <a16:creationId xmlns:a16="http://schemas.microsoft.com/office/drawing/2014/main" id="{DDAE41BC-E84A-3C47-BCDD-8D691526B999}"/>
              </a:ext>
            </a:extLst>
          </p:cNvPr>
          <p:cNvSpPr>
            <a:spLocks noChangeArrowheads="1"/>
          </p:cNvSpPr>
          <p:nvPr>
            <p:custDataLst>
              <p:tags r:id="rId7"/>
            </p:custDataLst>
          </p:nvPr>
        </p:nvSpPr>
        <p:spPr bwMode="auto">
          <a:xfrm>
            <a:off x="1712285" y="3791702"/>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3</a:t>
            </a:r>
            <a:endParaRPr lang="en-US" altLang="ja-JP" sz="2400" b="1" dirty="0">
              <a:solidFill>
                <a:sysClr val="windowText" lastClr="000000"/>
              </a:solidFill>
              <a:ea typeface="ＭＳ Ｐゴシック" pitchFamily="50" charset="-128"/>
            </a:endParaRPr>
          </a:p>
        </p:txBody>
      </p:sp>
      <p:sp>
        <p:nvSpPr>
          <p:cNvPr id="14" name="Rectangle 13">
            <a:extLst>
              <a:ext uri="{FF2B5EF4-FFF2-40B4-BE49-F238E27FC236}">
                <a16:creationId xmlns:a16="http://schemas.microsoft.com/office/drawing/2014/main" id="{BA813D47-F045-95B5-5DF1-4DA20F988215}"/>
              </a:ext>
            </a:extLst>
          </p:cNvPr>
          <p:cNvSpPr>
            <a:spLocks noChangeArrowheads="1"/>
          </p:cNvSpPr>
          <p:nvPr>
            <p:custDataLst>
              <p:tags r:id="rId8"/>
            </p:custDataLst>
          </p:nvPr>
        </p:nvSpPr>
        <p:spPr bwMode="auto">
          <a:xfrm>
            <a:off x="2779081" y="4495481"/>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WBS / SDP</a:t>
            </a:r>
            <a:endParaRPr lang="en-US" altLang="ja-JP" sz="2400" b="1" dirty="0">
              <a:solidFill>
                <a:sysClr val="windowText" lastClr="000000"/>
              </a:solidFill>
              <a:ea typeface="ＭＳ Ｐゴシック" pitchFamily="50" charset="-128"/>
            </a:endParaRPr>
          </a:p>
        </p:txBody>
      </p:sp>
      <p:sp>
        <p:nvSpPr>
          <p:cNvPr id="15" name="Rectangle 14">
            <a:extLst>
              <a:ext uri="{FF2B5EF4-FFF2-40B4-BE49-F238E27FC236}">
                <a16:creationId xmlns:a16="http://schemas.microsoft.com/office/drawing/2014/main" id="{A7871669-14B6-51A7-CB27-30F2741CF190}"/>
              </a:ext>
            </a:extLst>
          </p:cNvPr>
          <p:cNvSpPr>
            <a:spLocks noChangeArrowheads="1"/>
          </p:cNvSpPr>
          <p:nvPr>
            <p:custDataLst>
              <p:tags r:id="rId9"/>
            </p:custDataLst>
          </p:nvPr>
        </p:nvSpPr>
        <p:spPr bwMode="auto">
          <a:xfrm>
            <a:off x="1712284" y="4495481"/>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4</a:t>
            </a:r>
            <a:endParaRPr lang="en-US" altLang="ja-JP" sz="2400" b="1" dirty="0">
              <a:solidFill>
                <a:sysClr val="windowText" lastClr="000000"/>
              </a:solidFill>
              <a:ea typeface="ＭＳ Ｐゴシック" pitchFamily="50" charset="-128"/>
            </a:endParaRPr>
          </a:p>
        </p:txBody>
      </p:sp>
      <p:sp>
        <p:nvSpPr>
          <p:cNvPr id="17" name="Slide Number Placeholder 16">
            <a:extLst>
              <a:ext uri="{FF2B5EF4-FFF2-40B4-BE49-F238E27FC236}">
                <a16:creationId xmlns:a16="http://schemas.microsoft.com/office/drawing/2014/main" id="{1BA1F507-DE30-37E5-2B87-B5B2B8700CFD}"/>
              </a:ext>
            </a:extLst>
          </p:cNvPr>
          <p:cNvSpPr>
            <a:spLocks noGrp="1"/>
          </p:cNvSpPr>
          <p:nvPr>
            <p:ph type="sldNum" sz="quarter" idx="12"/>
            <p:custDataLst>
              <p:tags r:id="rId10"/>
            </p:custDataLst>
          </p:nvPr>
        </p:nvSpPr>
        <p:spPr/>
        <p:txBody>
          <a:bodyPr/>
          <a:lstStyle/>
          <a:p>
            <a:fld id="{6D22F896-40B5-4ADD-8801-0D06FADFA095}" type="slidenum">
              <a:rPr lang="en-US" smtClean="0"/>
              <a:t>11</a:t>
            </a:fld>
            <a:endParaRPr lang="en-US" dirty="0"/>
          </a:p>
        </p:txBody>
      </p:sp>
      <p:sp>
        <p:nvSpPr>
          <p:cNvPr id="3" name="Rectangle 2">
            <a:extLst>
              <a:ext uri="{FF2B5EF4-FFF2-40B4-BE49-F238E27FC236}">
                <a16:creationId xmlns:a16="http://schemas.microsoft.com/office/drawing/2014/main" id="{6F70FCB2-8F6A-B4DB-969D-1BE0629CCAE5}"/>
              </a:ext>
            </a:extLst>
          </p:cNvPr>
          <p:cNvSpPr>
            <a:spLocks noChangeArrowheads="1"/>
          </p:cNvSpPr>
          <p:nvPr>
            <p:custDataLst>
              <p:tags r:id="rId11"/>
            </p:custDataLst>
          </p:nvPr>
        </p:nvSpPr>
        <p:spPr bwMode="auto">
          <a:xfrm>
            <a:off x="2779080" y="5198752"/>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Liaisons entre les tâches</a:t>
            </a:r>
            <a:endParaRPr lang="en-US" altLang="ja-JP" sz="2400" b="1" dirty="0">
              <a:solidFill>
                <a:sysClr val="windowText" lastClr="000000"/>
              </a:solidFill>
              <a:ea typeface="ＭＳ Ｐゴシック" pitchFamily="50" charset="-128"/>
            </a:endParaRPr>
          </a:p>
        </p:txBody>
      </p:sp>
      <p:sp>
        <p:nvSpPr>
          <p:cNvPr id="4" name="Rectangle 3">
            <a:extLst>
              <a:ext uri="{FF2B5EF4-FFF2-40B4-BE49-F238E27FC236}">
                <a16:creationId xmlns:a16="http://schemas.microsoft.com/office/drawing/2014/main" id="{976B008C-645B-F250-5B0D-65A4994E905D}"/>
              </a:ext>
            </a:extLst>
          </p:cNvPr>
          <p:cNvSpPr>
            <a:spLocks noChangeArrowheads="1"/>
          </p:cNvSpPr>
          <p:nvPr>
            <p:custDataLst>
              <p:tags r:id="rId12"/>
            </p:custDataLst>
          </p:nvPr>
        </p:nvSpPr>
        <p:spPr bwMode="auto">
          <a:xfrm>
            <a:off x="1712283" y="5199006"/>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5</a:t>
            </a:r>
            <a:endParaRPr lang="en-US" altLang="ja-JP" sz="2400" b="1" dirty="0">
              <a:solidFill>
                <a:sysClr val="windowText" lastClr="000000"/>
              </a:solidFill>
              <a:ea typeface="ＭＳ Ｐゴシック" pitchFamily="50" charset="-128"/>
            </a:endParaRPr>
          </a:p>
        </p:txBody>
      </p:sp>
      <p:sp>
        <p:nvSpPr>
          <p:cNvPr id="5" name="Rectangle 4">
            <a:extLst>
              <a:ext uri="{FF2B5EF4-FFF2-40B4-BE49-F238E27FC236}">
                <a16:creationId xmlns:a16="http://schemas.microsoft.com/office/drawing/2014/main" id="{ED49216A-3070-E126-34EF-023484CCB72C}"/>
              </a:ext>
            </a:extLst>
          </p:cNvPr>
          <p:cNvSpPr>
            <a:spLocks noChangeArrowheads="1"/>
          </p:cNvSpPr>
          <p:nvPr>
            <p:custDataLst>
              <p:tags r:id="rId13"/>
            </p:custDataLst>
          </p:nvPr>
        </p:nvSpPr>
        <p:spPr bwMode="auto">
          <a:xfrm>
            <a:off x="2779080" y="5899642"/>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Marges</a:t>
            </a:r>
            <a:endParaRPr lang="en-US" altLang="ja-JP" sz="2400" b="1" dirty="0">
              <a:solidFill>
                <a:sysClr val="windowText" lastClr="000000"/>
              </a:solidFill>
              <a:ea typeface="ＭＳ Ｐゴシック" pitchFamily="50" charset="-128"/>
            </a:endParaRPr>
          </a:p>
        </p:txBody>
      </p:sp>
      <p:sp>
        <p:nvSpPr>
          <p:cNvPr id="16" name="Rectangle 15">
            <a:extLst>
              <a:ext uri="{FF2B5EF4-FFF2-40B4-BE49-F238E27FC236}">
                <a16:creationId xmlns:a16="http://schemas.microsoft.com/office/drawing/2014/main" id="{13E23255-6BB0-2CB5-F6E6-45964E0B8B1F}"/>
              </a:ext>
            </a:extLst>
          </p:cNvPr>
          <p:cNvSpPr>
            <a:spLocks noChangeArrowheads="1"/>
          </p:cNvSpPr>
          <p:nvPr>
            <p:custDataLst>
              <p:tags r:id="rId14"/>
            </p:custDataLst>
          </p:nvPr>
        </p:nvSpPr>
        <p:spPr bwMode="auto">
          <a:xfrm>
            <a:off x="1705098" y="5902531"/>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6</a:t>
            </a:r>
            <a:endParaRPr lang="en-US" altLang="ja-JP" sz="2400" b="1" dirty="0">
              <a:solidFill>
                <a:sysClr val="windowText" lastClr="000000"/>
              </a:solidFill>
              <a:ea typeface="ＭＳ Ｐゴシック" pitchFamily="50" charset="-128"/>
            </a:endParaRPr>
          </a:p>
        </p:txBody>
      </p:sp>
    </p:spTree>
    <p:extLst>
      <p:ext uri="{BB962C8B-B14F-4D97-AF65-F5344CB8AC3E}">
        <p14:creationId xmlns:p14="http://schemas.microsoft.com/office/powerpoint/2010/main" val="3617088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lstStyle/>
          <a:p>
            <a:r>
              <a:rPr lang="fr-CA" dirty="0"/>
              <a:t>3 – Introduction au logiciel</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Concepts de base</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12</a:t>
            </a:fld>
            <a:endParaRPr lang="en-US" dirty="0"/>
          </a:p>
        </p:txBody>
      </p:sp>
      <p:sp>
        <p:nvSpPr>
          <p:cNvPr id="6" name="Oval 5">
            <a:extLst>
              <a:ext uri="{FF2B5EF4-FFF2-40B4-BE49-F238E27FC236}">
                <a16:creationId xmlns:a16="http://schemas.microsoft.com/office/drawing/2014/main" id="{8CE6A354-8B03-4B4B-B4DE-CC9DF15B3614}"/>
              </a:ext>
            </a:extLst>
          </p:cNvPr>
          <p:cNvSpPr/>
          <p:nvPr>
            <p:custDataLst>
              <p:tags r:id="rId4"/>
            </p:custDataLst>
          </p:nvPr>
        </p:nvSpPr>
        <p:spPr>
          <a:xfrm>
            <a:off x="2589154" y="2009774"/>
            <a:ext cx="4534723" cy="4502693"/>
          </a:xfrm>
          <a:prstGeom prst="ellipse">
            <a:avLst/>
          </a:prstGeom>
          <a:noFill/>
          <a:ln w="38100">
            <a:solidFill>
              <a:schemeClr val="accent3">
                <a:lumMod val="7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CA" dirty="0">
              <a:latin typeface="Adobe Garamond Pro Bold" panose="02020702060506020403" pitchFamily="18" charset="0"/>
            </a:endParaRPr>
          </a:p>
        </p:txBody>
      </p:sp>
      <p:sp>
        <p:nvSpPr>
          <p:cNvPr id="7" name="TextBox 6">
            <a:extLst>
              <a:ext uri="{FF2B5EF4-FFF2-40B4-BE49-F238E27FC236}">
                <a16:creationId xmlns:a16="http://schemas.microsoft.com/office/drawing/2014/main" id="{FC7D1349-B110-4373-866E-0FF22A5D89FF}"/>
              </a:ext>
            </a:extLst>
          </p:cNvPr>
          <p:cNvSpPr txBox="1"/>
          <p:nvPr>
            <p:custDataLst>
              <p:tags r:id="rId5"/>
            </p:custDataLst>
          </p:nvPr>
        </p:nvSpPr>
        <p:spPr>
          <a:xfrm>
            <a:off x="3103497" y="3129409"/>
            <a:ext cx="2194139" cy="2000548"/>
          </a:xfrm>
          <a:prstGeom prst="rect">
            <a:avLst/>
          </a:prstGeom>
          <a:noFill/>
        </p:spPr>
        <p:txBody>
          <a:bodyPr wrap="square" rtlCol="0">
            <a:spAutoFit/>
          </a:bodyPr>
          <a:lstStyle/>
          <a:p>
            <a:r>
              <a:rPr lang="fr-CA" sz="2400" b="1" dirty="0">
                <a:solidFill>
                  <a:schemeClr val="accent6">
                    <a:lumMod val="75000"/>
                  </a:schemeClr>
                </a:solidFill>
                <a:latin typeface="Adobe Garamond Pro Bold" panose="02020702060506020403" pitchFamily="18" charset="0"/>
              </a:rPr>
              <a:t>Tâches</a:t>
            </a:r>
            <a:endParaRPr lang="fr-CA" sz="1600" b="1" dirty="0">
              <a:solidFill>
                <a:schemeClr val="accent6">
                  <a:lumMod val="75000"/>
                </a:schemeClr>
              </a:solidFill>
              <a:latin typeface="Adobe Garamond Pro Bold" panose="02020702060506020403" pitchFamily="18" charset="0"/>
            </a:endParaRPr>
          </a:p>
          <a:p>
            <a:endParaRPr lang="fr-CA" sz="1600" dirty="0">
              <a:solidFill>
                <a:schemeClr val="accent6">
                  <a:lumMod val="75000"/>
                </a:schemeClr>
              </a:solidFill>
              <a:latin typeface="Adobe Garamond Pro Bold" panose="02020702060506020403" pitchFamily="18" charset="0"/>
            </a:endParaRPr>
          </a:p>
          <a:p>
            <a:r>
              <a:rPr lang="fr-CA" sz="1600" dirty="0">
                <a:solidFill>
                  <a:schemeClr val="accent6">
                    <a:lumMod val="75000"/>
                  </a:schemeClr>
                </a:solidFill>
                <a:latin typeface="Adobe Garamond Pro Bold" panose="02020702060506020403" pitchFamily="18" charset="0"/>
              </a:rPr>
              <a:t>Nom</a:t>
            </a:r>
          </a:p>
          <a:p>
            <a:r>
              <a:rPr lang="fr-CA" sz="1600" dirty="0">
                <a:solidFill>
                  <a:schemeClr val="accent6">
                    <a:lumMod val="75000"/>
                  </a:schemeClr>
                </a:solidFill>
                <a:latin typeface="Adobe Garamond Pro Bold" panose="02020702060506020403" pitchFamily="18" charset="0"/>
              </a:rPr>
              <a:t>Durée</a:t>
            </a:r>
          </a:p>
          <a:p>
            <a:r>
              <a:rPr lang="fr-CA" sz="1600" dirty="0">
                <a:solidFill>
                  <a:schemeClr val="accent6">
                    <a:lumMod val="75000"/>
                  </a:schemeClr>
                </a:solidFill>
                <a:latin typeface="Adobe Garamond Pro Bold" panose="02020702060506020403" pitchFamily="18" charset="0"/>
              </a:rPr>
              <a:t>Début</a:t>
            </a:r>
          </a:p>
          <a:p>
            <a:r>
              <a:rPr lang="fr-CA" sz="1600" dirty="0">
                <a:solidFill>
                  <a:schemeClr val="accent6">
                    <a:lumMod val="75000"/>
                  </a:schemeClr>
                </a:solidFill>
                <a:latin typeface="Adobe Garamond Pro Bold" panose="02020702060506020403" pitchFamily="18" charset="0"/>
              </a:rPr>
              <a:t>Fin</a:t>
            </a:r>
          </a:p>
          <a:p>
            <a:r>
              <a:rPr lang="fr-CA" sz="1600" dirty="0">
                <a:solidFill>
                  <a:schemeClr val="accent6">
                    <a:lumMod val="75000"/>
                  </a:schemeClr>
                </a:solidFill>
                <a:latin typeface="Adobe Garamond Pro Bold" panose="02020702060506020403" pitchFamily="18" charset="0"/>
              </a:rPr>
              <a:t>Séquencement </a:t>
            </a:r>
            <a:endParaRPr lang="en-CA" sz="1600" dirty="0">
              <a:solidFill>
                <a:schemeClr val="accent6">
                  <a:lumMod val="75000"/>
                </a:schemeClr>
              </a:solidFill>
              <a:latin typeface="Adobe Garamond Pro Bold" panose="02020702060506020403" pitchFamily="18" charset="0"/>
            </a:endParaRPr>
          </a:p>
        </p:txBody>
      </p:sp>
      <p:sp>
        <p:nvSpPr>
          <p:cNvPr id="10" name="TextBox 9">
            <a:extLst>
              <a:ext uri="{FF2B5EF4-FFF2-40B4-BE49-F238E27FC236}">
                <a16:creationId xmlns:a16="http://schemas.microsoft.com/office/drawing/2014/main" id="{65D1A46D-DF4C-43CB-85F9-01A6380CA08D}"/>
              </a:ext>
            </a:extLst>
          </p:cNvPr>
          <p:cNvSpPr txBox="1"/>
          <p:nvPr>
            <p:custDataLst>
              <p:tags r:id="rId6"/>
            </p:custDataLst>
          </p:nvPr>
        </p:nvSpPr>
        <p:spPr>
          <a:xfrm>
            <a:off x="6894365" y="3205371"/>
            <a:ext cx="2194139" cy="1723549"/>
          </a:xfrm>
          <a:prstGeom prst="rect">
            <a:avLst/>
          </a:prstGeom>
          <a:noFill/>
        </p:spPr>
        <p:txBody>
          <a:bodyPr wrap="square" rtlCol="0">
            <a:spAutoFit/>
          </a:bodyPr>
          <a:lstStyle/>
          <a:p>
            <a:pPr algn="r"/>
            <a:r>
              <a:rPr lang="fr-CA" sz="2400" b="1" dirty="0">
                <a:solidFill>
                  <a:schemeClr val="accent6">
                    <a:lumMod val="75000"/>
                  </a:schemeClr>
                </a:solidFill>
                <a:latin typeface="Adobe Garamond Pro Bold" panose="02020702060506020403" pitchFamily="18" charset="0"/>
              </a:rPr>
              <a:t>Ressources</a:t>
            </a:r>
            <a:endParaRPr lang="fr-CA" sz="1600" b="1" dirty="0">
              <a:solidFill>
                <a:schemeClr val="accent6">
                  <a:lumMod val="75000"/>
                </a:schemeClr>
              </a:solidFill>
              <a:latin typeface="Adobe Garamond Pro Bold" panose="02020702060506020403" pitchFamily="18" charset="0"/>
            </a:endParaRPr>
          </a:p>
          <a:p>
            <a:pPr algn="r"/>
            <a:endParaRPr lang="fr-CA" sz="1600" dirty="0">
              <a:solidFill>
                <a:schemeClr val="accent6">
                  <a:lumMod val="75000"/>
                </a:schemeClr>
              </a:solidFill>
              <a:latin typeface="Adobe Garamond Pro Bold" panose="02020702060506020403" pitchFamily="18" charset="0"/>
            </a:endParaRPr>
          </a:p>
          <a:p>
            <a:pPr algn="r"/>
            <a:r>
              <a:rPr lang="fr-CA" sz="1600" dirty="0">
                <a:solidFill>
                  <a:schemeClr val="accent6">
                    <a:lumMod val="75000"/>
                  </a:schemeClr>
                </a:solidFill>
                <a:latin typeface="Adobe Garamond Pro Bold" panose="02020702060506020403" pitchFamily="18" charset="0"/>
              </a:rPr>
              <a:t>Nom</a:t>
            </a:r>
          </a:p>
          <a:p>
            <a:pPr algn="r"/>
            <a:r>
              <a:rPr lang="fr-CA" sz="1600" dirty="0">
                <a:solidFill>
                  <a:schemeClr val="accent6">
                    <a:lumMod val="75000"/>
                  </a:schemeClr>
                </a:solidFill>
                <a:latin typeface="Adobe Garamond Pro Bold" panose="02020702060506020403" pitchFamily="18" charset="0"/>
              </a:rPr>
              <a:t>Type </a:t>
            </a:r>
          </a:p>
          <a:p>
            <a:pPr algn="r"/>
            <a:r>
              <a:rPr lang="fr-CA" sz="1600" dirty="0">
                <a:solidFill>
                  <a:schemeClr val="accent6">
                    <a:lumMod val="75000"/>
                  </a:schemeClr>
                </a:solidFill>
                <a:latin typeface="Adobe Garamond Pro Bold" panose="02020702060506020403" pitchFamily="18" charset="0"/>
              </a:rPr>
              <a:t>Disponibilité</a:t>
            </a:r>
          </a:p>
          <a:p>
            <a:pPr algn="r"/>
            <a:r>
              <a:rPr lang="fr-CA" sz="1600" dirty="0">
                <a:solidFill>
                  <a:schemeClr val="accent6">
                    <a:lumMod val="75000"/>
                  </a:schemeClr>
                </a:solidFill>
                <a:latin typeface="Adobe Garamond Pro Bold" panose="02020702060506020403" pitchFamily="18" charset="0"/>
              </a:rPr>
              <a:t>Coût (taux horaire)</a:t>
            </a:r>
          </a:p>
        </p:txBody>
      </p:sp>
      <p:sp>
        <p:nvSpPr>
          <p:cNvPr id="11" name="Oval 10">
            <a:extLst>
              <a:ext uri="{FF2B5EF4-FFF2-40B4-BE49-F238E27FC236}">
                <a16:creationId xmlns:a16="http://schemas.microsoft.com/office/drawing/2014/main" id="{C847B286-84AE-41DC-8035-3671BB39DDFE}"/>
              </a:ext>
            </a:extLst>
          </p:cNvPr>
          <p:cNvSpPr/>
          <p:nvPr>
            <p:custDataLst>
              <p:tags r:id="rId7"/>
            </p:custDataLst>
          </p:nvPr>
        </p:nvSpPr>
        <p:spPr>
          <a:xfrm>
            <a:off x="4809302" y="2009774"/>
            <a:ext cx="4534723" cy="4502693"/>
          </a:xfrm>
          <a:prstGeom prst="ellipse">
            <a:avLst/>
          </a:prstGeom>
          <a:noFill/>
          <a:ln w="38100">
            <a:solidFill>
              <a:schemeClr val="accent3">
                <a:lumMod val="7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CA" dirty="0">
              <a:latin typeface="Adobe Garamond Pro Bold" panose="02020702060506020403" pitchFamily="18" charset="0"/>
            </a:endParaRPr>
          </a:p>
        </p:txBody>
      </p:sp>
      <p:sp>
        <p:nvSpPr>
          <p:cNvPr id="12" name="TextBox 11">
            <a:extLst>
              <a:ext uri="{FF2B5EF4-FFF2-40B4-BE49-F238E27FC236}">
                <a16:creationId xmlns:a16="http://schemas.microsoft.com/office/drawing/2014/main" id="{EBAE26D3-5822-4080-8809-7A302000EFF1}"/>
              </a:ext>
            </a:extLst>
          </p:cNvPr>
          <p:cNvSpPr txBox="1"/>
          <p:nvPr>
            <p:custDataLst>
              <p:tags r:id="rId8"/>
            </p:custDataLst>
          </p:nvPr>
        </p:nvSpPr>
        <p:spPr>
          <a:xfrm>
            <a:off x="4827940" y="3522456"/>
            <a:ext cx="2194139" cy="1477328"/>
          </a:xfrm>
          <a:prstGeom prst="rect">
            <a:avLst/>
          </a:prstGeom>
          <a:noFill/>
        </p:spPr>
        <p:txBody>
          <a:bodyPr wrap="square" rtlCol="0">
            <a:spAutoFit/>
          </a:bodyPr>
          <a:lstStyle/>
          <a:p>
            <a:pPr algn="ctr"/>
            <a:r>
              <a:rPr lang="fr-CA" sz="2400" b="1" dirty="0">
                <a:solidFill>
                  <a:schemeClr val="accent6">
                    <a:lumMod val="75000"/>
                  </a:schemeClr>
                </a:solidFill>
                <a:latin typeface="Adobe Garamond Pro Bold" panose="02020702060506020403" pitchFamily="18" charset="0"/>
              </a:rPr>
              <a:t>Assignations </a:t>
            </a:r>
            <a:endParaRPr lang="fr-CA" sz="1600" b="1" dirty="0">
              <a:solidFill>
                <a:schemeClr val="accent6">
                  <a:lumMod val="75000"/>
                </a:schemeClr>
              </a:solidFill>
              <a:latin typeface="Adobe Garamond Pro Bold" panose="02020702060506020403" pitchFamily="18" charset="0"/>
            </a:endParaRPr>
          </a:p>
          <a:p>
            <a:pPr algn="ctr"/>
            <a:endParaRPr lang="fr-CA" sz="1600" dirty="0">
              <a:solidFill>
                <a:schemeClr val="accent6">
                  <a:lumMod val="75000"/>
                </a:schemeClr>
              </a:solidFill>
              <a:latin typeface="Adobe Garamond Pro Bold" panose="02020702060506020403" pitchFamily="18" charset="0"/>
            </a:endParaRPr>
          </a:p>
          <a:p>
            <a:pPr algn="ctr"/>
            <a:r>
              <a:rPr lang="fr-CA" sz="1600" dirty="0">
                <a:solidFill>
                  <a:schemeClr val="accent6">
                    <a:lumMod val="75000"/>
                  </a:schemeClr>
                </a:solidFill>
                <a:latin typeface="Adobe Garamond Pro Bold" panose="02020702060506020403" pitchFamily="18" charset="0"/>
              </a:rPr>
              <a:t>Efforts</a:t>
            </a:r>
          </a:p>
          <a:p>
            <a:pPr algn="ctr"/>
            <a:r>
              <a:rPr lang="fr-CA" sz="1600" dirty="0">
                <a:solidFill>
                  <a:schemeClr val="accent6">
                    <a:lumMod val="75000"/>
                  </a:schemeClr>
                </a:solidFill>
                <a:latin typeface="Adobe Garamond Pro Bold" panose="02020702060506020403" pitchFamily="18" charset="0"/>
              </a:rPr>
              <a:t>% d’assignation</a:t>
            </a:r>
          </a:p>
          <a:p>
            <a:pPr algn="ctr"/>
            <a:r>
              <a:rPr lang="fr-CA" sz="1600" dirty="0">
                <a:solidFill>
                  <a:schemeClr val="accent6">
                    <a:lumMod val="75000"/>
                  </a:schemeClr>
                </a:solidFill>
                <a:latin typeface="Adobe Garamond Pro Bold" panose="02020702060506020403" pitchFamily="18" charset="0"/>
              </a:rPr>
              <a:t>Coût </a:t>
            </a:r>
          </a:p>
        </p:txBody>
      </p:sp>
    </p:spTree>
    <p:extLst>
      <p:ext uri="{BB962C8B-B14F-4D97-AF65-F5344CB8AC3E}">
        <p14:creationId xmlns:p14="http://schemas.microsoft.com/office/powerpoint/2010/main" val="2993964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E6B5242-C25F-5C0B-5DC6-F373E23062C8}"/>
              </a:ext>
            </a:extLst>
          </p:cNvPr>
          <p:cNvSpPr>
            <a:spLocks noGrp="1"/>
          </p:cNvSpPr>
          <p:nvPr>
            <p:ph type="sldNum" sz="quarter" idx="12"/>
            <p:custDataLst>
              <p:tags r:id="rId1"/>
            </p:custDataLst>
          </p:nvPr>
        </p:nvSpPr>
        <p:spPr/>
        <p:txBody>
          <a:bodyPr/>
          <a:lstStyle/>
          <a:p>
            <a:r>
              <a:rPr lang="en-US"/>
              <a:t>- </a:t>
            </a:r>
            <a:fld id="{6D22F896-40B5-4ADD-8801-0D06FADFA095}" type="slidenum">
              <a:rPr lang="en-US" smtClean="0"/>
              <a:pPr/>
              <a:t>13</a:t>
            </a:fld>
            <a:endParaRPr lang="en-US" dirty="0"/>
          </a:p>
        </p:txBody>
      </p:sp>
      <p:sp>
        <p:nvSpPr>
          <p:cNvPr id="5" name="Title 1">
            <a:extLst>
              <a:ext uri="{FF2B5EF4-FFF2-40B4-BE49-F238E27FC236}">
                <a16:creationId xmlns:a16="http://schemas.microsoft.com/office/drawing/2014/main" id="{386F61A9-B362-3B29-F888-F07DB04227F3}"/>
              </a:ext>
            </a:extLst>
          </p:cNvPr>
          <p:cNvSpPr txBox="1">
            <a:spLocks/>
          </p:cNvSpPr>
          <p:nvPr>
            <p:custDataLst>
              <p:tags r:id="rId2"/>
            </p:custDataLst>
          </p:nvPr>
        </p:nvSpPr>
        <p:spPr>
          <a:xfrm>
            <a:off x="3894667" y="392898"/>
            <a:ext cx="7611533" cy="1293028"/>
          </a:xfrm>
          <a:prstGeom prst="rect">
            <a:avLst/>
          </a:prstGeom>
        </p:spPr>
        <p:txBody>
          <a:bodyPr vert="horz" lIns="91440" tIns="45720" rIns="91440" bIns="45720" rtlCol="0" anchor="ctr">
            <a:norm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fr-CA"/>
              <a:t>3 – Introduction au logiciel</a:t>
            </a:r>
            <a:endParaRPr lang="en-US" dirty="0"/>
          </a:p>
        </p:txBody>
      </p:sp>
      <p:pic>
        <p:nvPicPr>
          <p:cNvPr id="10" name="Content Placeholder 9">
            <a:extLst>
              <a:ext uri="{FF2B5EF4-FFF2-40B4-BE49-F238E27FC236}">
                <a16:creationId xmlns:a16="http://schemas.microsoft.com/office/drawing/2014/main" id="{0A2D52D2-B4A2-0290-EE1A-7BE9FAED466A}"/>
              </a:ext>
            </a:extLst>
          </p:cNvPr>
          <p:cNvPicPr>
            <a:picLocks noGrp="1" noChangeAspect="1"/>
          </p:cNvPicPr>
          <p:nvPr>
            <p:ph idx="1"/>
            <p:custDataLst>
              <p:tags r:id="rId3"/>
            </p:custDataLst>
          </p:nvPr>
        </p:nvPicPr>
        <p:blipFill>
          <a:blip r:embed="rId6"/>
          <a:stretch>
            <a:fillRect/>
          </a:stretch>
        </p:blipFill>
        <p:spPr>
          <a:xfrm>
            <a:off x="597228" y="3594706"/>
            <a:ext cx="10820400" cy="852358"/>
          </a:xfrm>
        </p:spPr>
      </p:pic>
      <p:sp>
        <p:nvSpPr>
          <p:cNvPr id="8" name="TextBox 7">
            <a:extLst>
              <a:ext uri="{FF2B5EF4-FFF2-40B4-BE49-F238E27FC236}">
                <a16:creationId xmlns:a16="http://schemas.microsoft.com/office/drawing/2014/main" id="{9466D7BE-7598-235E-5479-F3E349AE242B}"/>
              </a:ext>
            </a:extLst>
          </p:cNvPr>
          <p:cNvSpPr txBox="1"/>
          <p:nvPr>
            <p:custDataLst>
              <p:tags r:id="rId4"/>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Le ruban et l’information dans Project</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Tree>
    <p:extLst>
      <p:ext uri="{BB962C8B-B14F-4D97-AF65-F5344CB8AC3E}">
        <p14:creationId xmlns:p14="http://schemas.microsoft.com/office/powerpoint/2010/main" val="24559400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lstStyle/>
          <a:p>
            <a:r>
              <a:rPr lang="fr-CA" dirty="0"/>
              <a:t>3 – Configurations de base</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Liste des modifications aux options</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14</a:t>
            </a:fld>
            <a:endParaRPr lang="en-US" dirty="0"/>
          </a:p>
        </p:txBody>
      </p:sp>
      <p:sp>
        <p:nvSpPr>
          <p:cNvPr id="9" name="TextBox 8">
            <a:extLst>
              <a:ext uri="{FF2B5EF4-FFF2-40B4-BE49-F238E27FC236}">
                <a16:creationId xmlns:a16="http://schemas.microsoft.com/office/drawing/2014/main" id="{D31B4E63-477F-47DF-90AD-AD350FCD62FE}"/>
              </a:ext>
            </a:extLst>
          </p:cNvPr>
          <p:cNvSpPr txBox="1"/>
          <p:nvPr>
            <p:custDataLst>
              <p:tags r:id="rId4"/>
            </p:custDataLst>
          </p:nvPr>
        </p:nvSpPr>
        <p:spPr>
          <a:xfrm>
            <a:off x="1071284" y="2428726"/>
            <a:ext cx="9872133" cy="4247317"/>
          </a:xfrm>
          <a:prstGeom prst="rect">
            <a:avLst/>
          </a:prstGeom>
          <a:noFill/>
        </p:spPr>
        <p:txBody>
          <a:bodyPr wrap="square" rtlCol="0">
            <a:spAutoFit/>
          </a:bodyPr>
          <a:lstStyle/>
          <a:p>
            <a:pPr marL="514350" indent="-514350">
              <a:buFont typeface="Arial" panose="020B0604020202020204" pitchFamily="34" charset="0"/>
              <a:buChar char="•"/>
            </a:pPr>
            <a:r>
              <a:rPr lang="fr-CA" dirty="0">
                <a:solidFill>
                  <a:schemeClr val="accent6">
                    <a:lumMod val="75000"/>
                  </a:schemeClr>
                </a:solidFill>
                <a:latin typeface="Adobe Garamond Pro Bold" panose="02020702060506020403" pitchFamily="18" charset="0"/>
              </a:rPr>
              <a:t>Échéancier -&gt; Options de calendrier pour ce projet</a:t>
            </a:r>
          </a:p>
          <a:p>
            <a:pPr marL="971550" lvl="1" indent="-514350">
              <a:buFont typeface="Arial" panose="020B0604020202020204" pitchFamily="34" charset="0"/>
              <a:buChar char="•"/>
            </a:pPr>
            <a:r>
              <a:rPr lang="fr-CA" dirty="0">
                <a:solidFill>
                  <a:schemeClr val="accent6">
                    <a:lumMod val="75000"/>
                  </a:schemeClr>
                </a:solidFill>
                <a:latin typeface="Adobe Garamond Pro Bold" panose="02020702060506020403" pitchFamily="18" charset="0"/>
              </a:rPr>
              <a:t>Assurez-vous que les options sont bien de 10h/j, de 7h AM à 5h PM ( ou 17h si votre ordinateur est en format 24h ), 10h par jour et 18 jours par mois.</a:t>
            </a:r>
          </a:p>
          <a:p>
            <a:pPr marL="514350" indent="-514350">
              <a:buFont typeface="Arial" panose="020B0604020202020204" pitchFamily="34" charset="0"/>
              <a:buChar char="•"/>
            </a:pPr>
            <a:r>
              <a:rPr lang="fr-CA" dirty="0">
                <a:solidFill>
                  <a:schemeClr val="accent6">
                    <a:lumMod val="75000"/>
                  </a:schemeClr>
                </a:solidFill>
                <a:latin typeface="Adobe Garamond Pro Bold" panose="02020702060506020403" pitchFamily="18" charset="0"/>
              </a:rPr>
              <a:t>Échéancier -&gt; Options de planification pour ce projet</a:t>
            </a:r>
          </a:p>
          <a:p>
            <a:pPr marL="971550" lvl="1" indent="-514350">
              <a:buFont typeface="Arial" panose="020B0604020202020204" pitchFamily="34" charset="0"/>
              <a:buChar char="•"/>
            </a:pPr>
            <a:r>
              <a:rPr lang="fr-CA" dirty="0">
                <a:solidFill>
                  <a:schemeClr val="accent6">
                    <a:lumMod val="75000"/>
                  </a:schemeClr>
                </a:solidFill>
                <a:latin typeface="Adobe Garamond Pro Bold" panose="02020702060506020403" pitchFamily="18" charset="0"/>
              </a:rPr>
              <a:t>Nouvelles tâches créées: Planifiées automatiquement</a:t>
            </a:r>
          </a:p>
          <a:p>
            <a:pPr marL="971550" lvl="1" indent="-514350">
              <a:buFont typeface="Arial" panose="020B0604020202020204" pitchFamily="34" charset="0"/>
              <a:buChar char="•"/>
            </a:pPr>
            <a:r>
              <a:rPr lang="fr-CA" dirty="0">
                <a:solidFill>
                  <a:schemeClr val="accent6">
                    <a:lumMod val="75000"/>
                  </a:schemeClr>
                </a:solidFill>
                <a:latin typeface="Adobe Garamond Pro Bold" panose="02020702060506020403" pitchFamily="18" charset="0"/>
              </a:rPr>
              <a:t>Type de tâche par défaut: Durée Fixe ( nous changerons ce type de tâche à la prochaine séance )</a:t>
            </a:r>
          </a:p>
          <a:p>
            <a:pPr marL="514350" indent="-514350">
              <a:buFont typeface="Arial" panose="020B0604020202020204" pitchFamily="34" charset="0"/>
              <a:buChar char="•"/>
            </a:pPr>
            <a:r>
              <a:rPr lang="fr-CA" dirty="0">
                <a:solidFill>
                  <a:schemeClr val="accent6">
                    <a:lumMod val="75000"/>
                  </a:schemeClr>
                </a:solidFill>
                <a:latin typeface="Adobe Garamond Pro Bold" panose="02020702060506020403" pitchFamily="18" charset="0"/>
              </a:rPr>
              <a:t>Options avancées</a:t>
            </a:r>
          </a:p>
          <a:p>
            <a:pPr marL="971550" lvl="1" indent="-514350">
              <a:buFont typeface="Arial" panose="020B0604020202020204" pitchFamily="34" charset="0"/>
              <a:buChar char="•"/>
            </a:pPr>
            <a:r>
              <a:rPr lang="fr-CA" dirty="0">
                <a:solidFill>
                  <a:schemeClr val="accent6">
                    <a:lumMod val="75000"/>
                  </a:schemeClr>
                </a:solidFill>
                <a:latin typeface="Adobe Garamond Pro Bold" panose="02020702060506020403" pitchFamily="18" charset="0"/>
              </a:rPr>
              <a:t>Général -&gt; Niveaux de la commande Annuler – indiquez 99 </a:t>
            </a:r>
          </a:p>
          <a:p>
            <a:pPr marL="971550" lvl="1" indent="-514350">
              <a:buFont typeface="Arial" panose="020B0604020202020204" pitchFamily="34" charset="0"/>
              <a:buChar char="•"/>
            </a:pPr>
            <a:r>
              <a:rPr lang="fr-CA" dirty="0">
                <a:solidFill>
                  <a:schemeClr val="accent6">
                    <a:lumMod val="75000"/>
                  </a:schemeClr>
                </a:solidFill>
                <a:latin typeface="Adobe Garamond Pro Bold" panose="02020702060506020403" pitchFamily="18" charset="0"/>
              </a:rPr>
              <a:t>Options générales pour ce projet</a:t>
            </a:r>
          </a:p>
          <a:p>
            <a:pPr marL="1428750" lvl="2" indent="-514350">
              <a:buFont typeface="Arial" panose="020B0604020202020204" pitchFamily="34" charset="0"/>
              <a:buChar char="•"/>
            </a:pPr>
            <a:r>
              <a:rPr lang="fr-CA" dirty="0">
                <a:solidFill>
                  <a:schemeClr val="accent6">
                    <a:lumMod val="75000"/>
                  </a:schemeClr>
                </a:solidFill>
                <a:latin typeface="Adobe Garamond Pro Bold" panose="02020702060506020403" pitchFamily="18" charset="0"/>
              </a:rPr>
              <a:t>Décochez « Ajouter automatiquement des ressources et des tâches» </a:t>
            </a:r>
          </a:p>
          <a:p>
            <a:pPr marL="1428750" lvl="2" indent="-514350">
              <a:buFont typeface="Arial" panose="020B0604020202020204" pitchFamily="34" charset="0"/>
              <a:buChar char="•"/>
            </a:pPr>
            <a:r>
              <a:rPr lang="fr-CA" dirty="0">
                <a:solidFill>
                  <a:schemeClr val="accent6">
                    <a:lumMod val="75000"/>
                  </a:schemeClr>
                </a:solidFill>
                <a:latin typeface="Adobe Garamond Pro Bold" panose="02020702060506020403" pitchFamily="18" charset="0"/>
              </a:rPr>
              <a:t>Indiquez un taux standard et taux supplémentaire de 9 999$ </a:t>
            </a:r>
          </a:p>
          <a:p>
            <a:pPr marL="971550" lvl="1" indent="-514350">
              <a:buFont typeface="Arial" panose="020B0604020202020204" pitchFamily="34" charset="0"/>
              <a:buChar char="•"/>
            </a:pPr>
            <a:r>
              <a:rPr lang="fr-CA" dirty="0">
                <a:solidFill>
                  <a:schemeClr val="accent6">
                    <a:lumMod val="75000"/>
                  </a:schemeClr>
                </a:solidFill>
                <a:latin typeface="Adobe Garamond Pro Bold" panose="02020702060506020403" pitchFamily="18" charset="0"/>
              </a:rPr>
              <a:t>Affichage</a:t>
            </a:r>
          </a:p>
          <a:p>
            <a:pPr marL="1428750" lvl="2" indent="-514350">
              <a:buFont typeface="Arial" panose="020B0604020202020204" pitchFamily="34" charset="0"/>
              <a:buChar char="•"/>
            </a:pPr>
            <a:r>
              <a:rPr lang="fr-CA" dirty="0">
                <a:solidFill>
                  <a:schemeClr val="accent6">
                    <a:lumMod val="75000"/>
                  </a:schemeClr>
                </a:solidFill>
                <a:latin typeface="Adobe Garamond Pro Bold" panose="02020702060506020403" pitchFamily="18" charset="0"/>
              </a:rPr>
              <a:t>Afficher la barre d’état</a:t>
            </a:r>
          </a:p>
          <a:p>
            <a:pPr marL="971550" lvl="1" indent="-514350">
              <a:buFont typeface="Arial" panose="020B0604020202020204" pitchFamily="34" charset="0"/>
              <a:buChar char="•"/>
            </a:pPr>
            <a:r>
              <a:rPr lang="fr-CA" dirty="0">
                <a:solidFill>
                  <a:schemeClr val="accent6">
                    <a:lumMod val="75000"/>
                  </a:schemeClr>
                </a:solidFill>
                <a:latin typeface="Adobe Garamond Pro Bold" panose="02020702060506020403" pitchFamily="18" charset="0"/>
              </a:rPr>
              <a:t>Options d’affichage de ce projet</a:t>
            </a:r>
          </a:p>
          <a:p>
            <a:pPr marL="1428750" lvl="2" indent="-514350">
              <a:buFont typeface="Arial" panose="020B0604020202020204" pitchFamily="34" charset="0"/>
              <a:buChar char="•"/>
            </a:pPr>
            <a:r>
              <a:rPr lang="fr-CA" dirty="0">
                <a:solidFill>
                  <a:schemeClr val="accent6">
                    <a:lumMod val="75000"/>
                  </a:schemeClr>
                </a:solidFill>
                <a:latin typeface="Adobe Garamond Pro Bold" panose="02020702060506020403" pitchFamily="18" charset="0"/>
              </a:rPr>
              <a:t>Cochez « Afficher la tâche récapitulative du projet » </a:t>
            </a:r>
          </a:p>
        </p:txBody>
      </p:sp>
    </p:spTree>
    <p:extLst>
      <p:ext uri="{BB962C8B-B14F-4D97-AF65-F5344CB8AC3E}">
        <p14:creationId xmlns:p14="http://schemas.microsoft.com/office/powerpoint/2010/main" val="39202904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94307F-E52F-3250-99C3-BA41449905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6DEE5A4-EFE4-0885-F227-7ABF9633CE0C}"/>
              </a:ext>
            </a:extLst>
          </p:cNvPr>
          <p:cNvSpPr>
            <a:spLocks noGrp="1"/>
          </p:cNvSpPr>
          <p:nvPr>
            <p:ph type="title"/>
            <p:custDataLst>
              <p:tags r:id="rId1"/>
            </p:custDataLst>
          </p:nvPr>
        </p:nvSpPr>
        <p:spPr>
          <a:xfrm>
            <a:off x="2779080" y="272760"/>
            <a:ext cx="8610600" cy="1293028"/>
          </a:xfrm>
        </p:spPr>
        <p:txBody>
          <a:bodyPr/>
          <a:lstStyle/>
          <a:p>
            <a:r>
              <a:rPr lang="fr-CA" dirty="0"/>
              <a:t>Plan de la séance</a:t>
            </a:r>
            <a:endParaRPr lang="en-US" dirty="0"/>
          </a:p>
        </p:txBody>
      </p:sp>
      <p:sp>
        <p:nvSpPr>
          <p:cNvPr id="7" name="Rectangle 6">
            <a:extLst>
              <a:ext uri="{FF2B5EF4-FFF2-40B4-BE49-F238E27FC236}">
                <a16:creationId xmlns:a16="http://schemas.microsoft.com/office/drawing/2014/main" id="{C96ADF79-9743-191C-AC48-FE41F282525B}"/>
              </a:ext>
            </a:extLst>
          </p:cNvPr>
          <p:cNvSpPr>
            <a:spLocks noChangeArrowheads="1"/>
          </p:cNvSpPr>
          <p:nvPr>
            <p:custDataLst>
              <p:tags r:id="rId2"/>
            </p:custDataLst>
          </p:nvPr>
        </p:nvSpPr>
        <p:spPr bwMode="auto">
          <a:xfrm>
            <a:off x="2779083" y="2382017"/>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MS Project et la gestion de projet </a:t>
            </a:r>
            <a:endParaRPr lang="en-US" altLang="ja-JP" sz="2400" b="1" dirty="0">
              <a:solidFill>
                <a:sysClr val="windowText" lastClr="000000"/>
              </a:solidFill>
              <a:ea typeface="ＭＳ Ｐゴシック" pitchFamily="50" charset="-128"/>
            </a:endParaRPr>
          </a:p>
        </p:txBody>
      </p:sp>
      <p:sp>
        <p:nvSpPr>
          <p:cNvPr id="8" name="Rectangle 7">
            <a:extLst>
              <a:ext uri="{FF2B5EF4-FFF2-40B4-BE49-F238E27FC236}">
                <a16:creationId xmlns:a16="http://schemas.microsoft.com/office/drawing/2014/main" id="{25073C80-9D94-A76E-D847-D8D662E5F0ED}"/>
              </a:ext>
            </a:extLst>
          </p:cNvPr>
          <p:cNvSpPr>
            <a:spLocks noChangeArrowheads="1"/>
          </p:cNvSpPr>
          <p:nvPr>
            <p:custDataLst>
              <p:tags r:id="rId3"/>
            </p:custDataLst>
          </p:nvPr>
        </p:nvSpPr>
        <p:spPr bwMode="auto">
          <a:xfrm>
            <a:off x="2779082" y="3088177"/>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Introduction au logiciel </a:t>
            </a:r>
            <a:endParaRPr lang="en-US" altLang="ja-JP" sz="2400" b="1" dirty="0">
              <a:solidFill>
                <a:sysClr val="windowText" lastClr="000000"/>
              </a:solidFill>
              <a:ea typeface="ＭＳ Ｐゴシック" pitchFamily="50" charset="-128"/>
            </a:endParaRPr>
          </a:p>
        </p:txBody>
      </p:sp>
      <p:sp>
        <p:nvSpPr>
          <p:cNvPr id="10" name="Rectangle 9">
            <a:extLst>
              <a:ext uri="{FF2B5EF4-FFF2-40B4-BE49-F238E27FC236}">
                <a16:creationId xmlns:a16="http://schemas.microsoft.com/office/drawing/2014/main" id="{D7C2228D-98CC-9F95-7DF6-F1EC07148B32}"/>
              </a:ext>
            </a:extLst>
          </p:cNvPr>
          <p:cNvSpPr>
            <a:spLocks noChangeArrowheads="1"/>
          </p:cNvSpPr>
          <p:nvPr>
            <p:custDataLst>
              <p:tags r:id="rId4"/>
            </p:custDataLst>
          </p:nvPr>
        </p:nvSpPr>
        <p:spPr bwMode="auto">
          <a:xfrm>
            <a:off x="1712285" y="2384652"/>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1</a:t>
            </a:r>
          </a:p>
        </p:txBody>
      </p:sp>
      <p:sp>
        <p:nvSpPr>
          <p:cNvPr id="11" name="Rectangle 10">
            <a:extLst>
              <a:ext uri="{FF2B5EF4-FFF2-40B4-BE49-F238E27FC236}">
                <a16:creationId xmlns:a16="http://schemas.microsoft.com/office/drawing/2014/main" id="{2644C0AF-EC6D-A089-1DEA-643D96D7898D}"/>
              </a:ext>
            </a:extLst>
          </p:cNvPr>
          <p:cNvSpPr>
            <a:spLocks noChangeArrowheads="1"/>
          </p:cNvSpPr>
          <p:nvPr>
            <p:custDataLst>
              <p:tags r:id="rId5"/>
            </p:custDataLst>
          </p:nvPr>
        </p:nvSpPr>
        <p:spPr bwMode="auto">
          <a:xfrm>
            <a:off x="1712285" y="3088177"/>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2</a:t>
            </a:r>
          </a:p>
        </p:txBody>
      </p:sp>
      <p:sp>
        <p:nvSpPr>
          <p:cNvPr id="12" name="Rectangle 11">
            <a:extLst>
              <a:ext uri="{FF2B5EF4-FFF2-40B4-BE49-F238E27FC236}">
                <a16:creationId xmlns:a16="http://schemas.microsoft.com/office/drawing/2014/main" id="{84A8375A-F03C-597A-C1BB-A505C8C1ECAD}"/>
              </a:ext>
            </a:extLst>
          </p:cNvPr>
          <p:cNvSpPr>
            <a:spLocks noChangeArrowheads="1"/>
          </p:cNvSpPr>
          <p:nvPr>
            <p:custDataLst>
              <p:tags r:id="rId6"/>
            </p:custDataLst>
          </p:nvPr>
        </p:nvSpPr>
        <p:spPr bwMode="auto">
          <a:xfrm>
            <a:off x="2779081" y="3791702"/>
            <a:ext cx="677960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Calendriers dans le logiciel</a:t>
            </a:r>
            <a:endParaRPr lang="en-US" altLang="ja-JP" sz="2400" b="1" dirty="0">
              <a:solidFill>
                <a:sysClr val="windowText" lastClr="000000"/>
              </a:solidFill>
              <a:ea typeface="ＭＳ Ｐゴシック" pitchFamily="50" charset="-128"/>
            </a:endParaRPr>
          </a:p>
        </p:txBody>
      </p:sp>
      <p:sp>
        <p:nvSpPr>
          <p:cNvPr id="13" name="Rectangle 12">
            <a:extLst>
              <a:ext uri="{FF2B5EF4-FFF2-40B4-BE49-F238E27FC236}">
                <a16:creationId xmlns:a16="http://schemas.microsoft.com/office/drawing/2014/main" id="{B41A5BDC-9C81-97D0-F829-D9689CC2E61D}"/>
              </a:ext>
            </a:extLst>
          </p:cNvPr>
          <p:cNvSpPr>
            <a:spLocks noChangeArrowheads="1"/>
          </p:cNvSpPr>
          <p:nvPr>
            <p:custDataLst>
              <p:tags r:id="rId7"/>
            </p:custDataLst>
          </p:nvPr>
        </p:nvSpPr>
        <p:spPr bwMode="auto">
          <a:xfrm>
            <a:off x="1712285" y="3791702"/>
            <a:ext cx="64611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3</a:t>
            </a:r>
            <a:endParaRPr lang="en-US" altLang="ja-JP" sz="2400" b="1" dirty="0">
              <a:solidFill>
                <a:sysClr val="windowText" lastClr="000000"/>
              </a:solidFill>
              <a:ea typeface="ＭＳ Ｐゴシック" pitchFamily="50" charset="-128"/>
            </a:endParaRPr>
          </a:p>
        </p:txBody>
      </p:sp>
      <p:sp>
        <p:nvSpPr>
          <p:cNvPr id="14" name="Rectangle 13">
            <a:extLst>
              <a:ext uri="{FF2B5EF4-FFF2-40B4-BE49-F238E27FC236}">
                <a16:creationId xmlns:a16="http://schemas.microsoft.com/office/drawing/2014/main" id="{300BE761-23D8-1276-5755-2818B29CA908}"/>
              </a:ext>
            </a:extLst>
          </p:cNvPr>
          <p:cNvSpPr>
            <a:spLocks noChangeArrowheads="1"/>
          </p:cNvSpPr>
          <p:nvPr>
            <p:custDataLst>
              <p:tags r:id="rId8"/>
            </p:custDataLst>
          </p:nvPr>
        </p:nvSpPr>
        <p:spPr bwMode="auto">
          <a:xfrm>
            <a:off x="2779081" y="4495481"/>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WBS / SDP</a:t>
            </a:r>
            <a:endParaRPr lang="en-US" altLang="ja-JP" sz="2400" b="1" dirty="0">
              <a:solidFill>
                <a:sysClr val="windowText" lastClr="000000"/>
              </a:solidFill>
              <a:ea typeface="ＭＳ Ｐゴシック" pitchFamily="50" charset="-128"/>
            </a:endParaRPr>
          </a:p>
        </p:txBody>
      </p:sp>
      <p:sp>
        <p:nvSpPr>
          <p:cNvPr id="15" name="Rectangle 14">
            <a:extLst>
              <a:ext uri="{FF2B5EF4-FFF2-40B4-BE49-F238E27FC236}">
                <a16:creationId xmlns:a16="http://schemas.microsoft.com/office/drawing/2014/main" id="{188C05D3-F71D-5975-395C-DC08D4E8A554}"/>
              </a:ext>
            </a:extLst>
          </p:cNvPr>
          <p:cNvSpPr>
            <a:spLocks noChangeArrowheads="1"/>
          </p:cNvSpPr>
          <p:nvPr>
            <p:custDataLst>
              <p:tags r:id="rId9"/>
            </p:custDataLst>
          </p:nvPr>
        </p:nvSpPr>
        <p:spPr bwMode="auto">
          <a:xfrm>
            <a:off x="1712284" y="4495481"/>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4</a:t>
            </a:r>
            <a:endParaRPr lang="en-US" altLang="ja-JP" sz="2400" b="1" dirty="0">
              <a:solidFill>
                <a:sysClr val="windowText" lastClr="000000"/>
              </a:solidFill>
              <a:ea typeface="ＭＳ Ｐゴシック" pitchFamily="50" charset="-128"/>
            </a:endParaRPr>
          </a:p>
        </p:txBody>
      </p:sp>
      <p:sp>
        <p:nvSpPr>
          <p:cNvPr id="17" name="Slide Number Placeholder 16">
            <a:extLst>
              <a:ext uri="{FF2B5EF4-FFF2-40B4-BE49-F238E27FC236}">
                <a16:creationId xmlns:a16="http://schemas.microsoft.com/office/drawing/2014/main" id="{315E19FB-5785-C325-D296-A43379E63891}"/>
              </a:ext>
            </a:extLst>
          </p:cNvPr>
          <p:cNvSpPr>
            <a:spLocks noGrp="1"/>
          </p:cNvSpPr>
          <p:nvPr>
            <p:ph type="sldNum" sz="quarter" idx="12"/>
            <p:custDataLst>
              <p:tags r:id="rId10"/>
            </p:custDataLst>
          </p:nvPr>
        </p:nvSpPr>
        <p:spPr/>
        <p:txBody>
          <a:bodyPr/>
          <a:lstStyle/>
          <a:p>
            <a:fld id="{6D22F896-40B5-4ADD-8801-0D06FADFA095}" type="slidenum">
              <a:rPr lang="en-US" smtClean="0"/>
              <a:t>15</a:t>
            </a:fld>
            <a:endParaRPr lang="en-US" dirty="0"/>
          </a:p>
        </p:txBody>
      </p:sp>
      <p:sp>
        <p:nvSpPr>
          <p:cNvPr id="3" name="Rectangle 2">
            <a:extLst>
              <a:ext uri="{FF2B5EF4-FFF2-40B4-BE49-F238E27FC236}">
                <a16:creationId xmlns:a16="http://schemas.microsoft.com/office/drawing/2014/main" id="{FC354585-3856-B31D-610F-297D7ABA647B}"/>
              </a:ext>
            </a:extLst>
          </p:cNvPr>
          <p:cNvSpPr>
            <a:spLocks noChangeArrowheads="1"/>
          </p:cNvSpPr>
          <p:nvPr>
            <p:custDataLst>
              <p:tags r:id="rId11"/>
            </p:custDataLst>
          </p:nvPr>
        </p:nvSpPr>
        <p:spPr bwMode="auto">
          <a:xfrm>
            <a:off x="2779080" y="5198752"/>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Liaisons entre les tâches</a:t>
            </a:r>
            <a:endParaRPr lang="en-US" altLang="ja-JP" sz="2400" b="1" dirty="0">
              <a:solidFill>
                <a:sysClr val="windowText" lastClr="000000"/>
              </a:solidFill>
              <a:ea typeface="ＭＳ Ｐゴシック" pitchFamily="50" charset="-128"/>
            </a:endParaRPr>
          </a:p>
        </p:txBody>
      </p:sp>
      <p:sp>
        <p:nvSpPr>
          <p:cNvPr id="4" name="Rectangle 3">
            <a:extLst>
              <a:ext uri="{FF2B5EF4-FFF2-40B4-BE49-F238E27FC236}">
                <a16:creationId xmlns:a16="http://schemas.microsoft.com/office/drawing/2014/main" id="{47CAE47B-86DC-220C-E746-92449AA993ED}"/>
              </a:ext>
            </a:extLst>
          </p:cNvPr>
          <p:cNvSpPr>
            <a:spLocks noChangeArrowheads="1"/>
          </p:cNvSpPr>
          <p:nvPr>
            <p:custDataLst>
              <p:tags r:id="rId12"/>
            </p:custDataLst>
          </p:nvPr>
        </p:nvSpPr>
        <p:spPr bwMode="auto">
          <a:xfrm>
            <a:off x="1712283" y="5199006"/>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5</a:t>
            </a:r>
            <a:endParaRPr lang="en-US" altLang="ja-JP" sz="2400" b="1" dirty="0">
              <a:solidFill>
                <a:sysClr val="windowText" lastClr="000000"/>
              </a:solidFill>
              <a:ea typeface="ＭＳ Ｐゴシック" pitchFamily="50" charset="-128"/>
            </a:endParaRPr>
          </a:p>
        </p:txBody>
      </p:sp>
      <p:sp>
        <p:nvSpPr>
          <p:cNvPr id="5" name="Rectangle 4">
            <a:extLst>
              <a:ext uri="{FF2B5EF4-FFF2-40B4-BE49-F238E27FC236}">
                <a16:creationId xmlns:a16="http://schemas.microsoft.com/office/drawing/2014/main" id="{8CF874A2-F879-3C1C-704E-50BB5D946274}"/>
              </a:ext>
            </a:extLst>
          </p:cNvPr>
          <p:cNvSpPr>
            <a:spLocks noChangeArrowheads="1"/>
          </p:cNvSpPr>
          <p:nvPr>
            <p:custDataLst>
              <p:tags r:id="rId13"/>
            </p:custDataLst>
          </p:nvPr>
        </p:nvSpPr>
        <p:spPr bwMode="auto">
          <a:xfrm>
            <a:off x="2779080" y="5899642"/>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Marges</a:t>
            </a:r>
            <a:endParaRPr lang="en-US" altLang="ja-JP" sz="2400" b="1" dirty="0">
              <a:solidFill>
                <a:sysClr val="windowText" lastClr="000000"/>
              </a:solidFill>
              <a:ea typeface="ＭＳ Ｐゴシック" pitchFamily="50" charset="-128"/>
            </a:endParaRPr>
          </a:p>
        </p:txBody>
      </p:sp>
      <p:sp>
        <p:nvSpPr>
          <p:cNvPr id="16" name="Rectangle 15">
            <a:extLst>
              <a:ext uri="{FF2B5EF4-FFF2-40B4-BE49-F238E27FC236}">
                <a16:creationId xmlns:a16="http://schemas.microsoft.com/office/drawing/2014/main" id="{9F0025D6-7D25-F642-7E1D-2D5E1505FE83}"/>
              </a:ext>
            </a:extLst>
          </p:cNvPr>
          <p:cNvSpPr>
            <a:spLocks noChangeArrowheads="1"/>
          </p:cNvSpPr>
          <p:nvPr>
            <p:custDataLst>
              <p:tags r:id="rId14"/>
            </p:custDataLst>
          </p:nvPr>
        </p:nvSpPr>
        <p:spPr bwMode="auto">
          <a:xfrm>
            <a:off x="1705098" y="5902531"/>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6</a:t>
            </a:r>
            <a:endParaRPr lang="en-US" altLang="ja-JP" sz="2400" b="1" dirty="0">
              <a:solidFill>
                <a:sysClr val="windowText" lastClr="000000"/>
              </a:solidFill>
              <a:ea typeface="ＭＳ Ｐゴシック" pitchFamily="50" charset="-128"/>
            </a:endParaRPr>
          </a:p>
        </p:txBody>
      </p:sp>
    </p:spTree>
    <p:extLst>
      <p:ext uri="{BB962C8B-B14F-4D97-AF65-F5344CB8AC3E}">
        <p14:creationId xmlns:p14="http://schemas.microsoft.com/office/powerpoint/2010/main" val="32746836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lstStyle/>
          <a:p>
            <a:r>
              <a:rPr lang="fr-CA" dirty="0"/>
              <a:t>4 – Calendriers</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Calendrier de Projet</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16</a:t>
            </a:fld>
            <a:endParaRPr lang="en-US" dirty="0"/>
          </a:p>
        </p:txBody>
      </p:sp>
      <p:sp>
        <p:nvSpPr>
          <p:cNvPr id="9" name="TextBox 8">
            <a:extLst>
              <a:ext uri="{FF2B5EF4-FFF2-40B4-BE49-F238E27FC236}">
                <a16:creationId xmlns:a16="http://schemas.microsoft.com/office/drawing/2014/main" id="{AF35D754-76E9-4138-83B4-530A4F461D14}"/>
              </a:ext>
            </a:extLst>
          </p:cNvPr>
          <p:cNvSpPr txBox="1"/>
          <p:nvPr>
            <p:custDataLst>
              <p:tags r:id="rId4"/>
            </p:custDataLst>
          </p:nvPr>
        </p:nvSpPr>
        <p:spPr>
          <a:xfrm>
            <a:off x="1109384" y="2721115"/>
            <a:ext cx="8666383" cy="1815882"/>
          </a:xfrm>
          <a:prstGeom prst="rect">
            <a:avLst/>
          </a:prstGeom>
          <a:noFill/>
        </p:spPr>
        <p:txBody>
          <a:bodyPr wrap="square" rtlCol="0">
            <a:spAutoFit/>
          </a:bodyPr>
          <a:lstStyle/>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Est un calendrier de base qui est assigné au projet</a:t>
            </a: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Contiens les plages horaires ainsi que les jours fériés qui affectent TOUT le projet</a:t>
            </a:r>
          </a:p>
          <a:p>
            <a:pPr marL="285750" indent="-285750">
              <a:buFont typeface="Arial" panose="020B0604020202020204" pitchFamily="34" charset="0"/>
              <a:buChar char="•"/>
            </a:pPr>
            <a:endParaRPr lang="en-US" sz="2800" dirty="0">
              <a:solidFill>
                <a:schemeClr val="accent6">
                  <a:lumMod val="75000"/>
                </a:schemeClr>
              </a:solidFill>
              <a:latin typeface="Adobe Garamond Pro Bold" panose="02020702060506020403" pitchFamily="18" charset="0"/>
            </a:endParaRPr>
          </a:p>
        </p:txBody>
      </p:sp>
    </p:spTree>
    <p:extLst>
      <p:ext uri="{BB962C8B-B14F-4D97-AF65-F5344CB8AC3E}">
        <p14:creationId xmlns:p14="http://schemas.microsoft.com/office/powerpoint/2010/main" val="36703586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lstStyle/>
          <a:p>
            <a:r>
              <a:rPr lang="fr-CA" noProof="0" dirty="0"/>
              <a:t>4 – Calendriers</a:t>
            </a:r>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noProof="0" dirty="0">
                <a:solidFill>
                  <a:srgbClr val="730082"/>
                </a:solidFill>
                <a:effectLst>
                  <a:outerShdw blurRad="38100" dist="38100" dir="2700000" algn="tl">
                    <a:srgbClr val="000000">
                      <a:alpha val="43137"/>
                    </a:srgbClr>
                  </a:outerShdw>
                </a:effectLst>
                <a:latin typeface="Adobe Garamond Pro Bold" panose="02020702060506020403" pitchFamily="18" charset="0"/>
              </a:rPr>
              <a:t>Calendrier de Ressource</a:t>
            </a: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fr-CA" noProof="0" smtClean="0"/>
              <a:t>17</a:t>
            </a:fld>
            <a:endParaRPr lang="fr-CA" noProof="0" dirty="0"/>
          </a:p>
        </p:txBody>
      </p:sp>
      <p:sp>
        <p:nvSpPr>
          <p:cNvPr id="9" name="TextBox 8">
            <a:extLst>
              <a:ext uri="{FF2B5EF4-FFF2-40B4-BE49-F238E27FC236}">
                <a16:creationId xmlns:a16="http://schemas.microsoft.com/office/drawing/2014/main" id="{AF35D754-76E9-4138-83B4-530A4F461D14}"/>
              </a:ext>
            </a:extLst>
          </p:cNvPr>
          <p:cNvSpPr txBox="1"/>
          <p:nvPr>
            <p:custDataLst>
              <p:tags r:id="rId4"/>
            </p:custDataLst>
          </p:nvPr>
        </p:nvSpPr>
        <p:spPr>
          <a:xfrm>
            <a:off x="1109384" y="2721115"/>
            <a:ext cx="8666383" cy="1815882"/>
          </a:xfrm>
          <a:prstGeom prst="rect">
            <a:avLst/>
          </a:prstGeom>
          <a:noFill/>
        </p:spPr>
        <p:txBody>
          <a:bodyPr wrap="square" rtlCol="0">
            <a:spAutoFit/>
          </a:bodyPr>
          <a:lstStyle/>
          <a:p>
            <a:pPr marL="285750" indent="-285750">
              <a:buFont typeface="Arial" panose="020B0604020202020204" pitchFamily="34" charset="0"/>
              <a:buChar char="•"/>
            </a:pPr>
            <a:r>
              <a:rPr lang="fr-CA" sz="2800" noProof="0" dirty="0">
                <a:solidFill>
                  <a:schemeClr val="accent6">
                    <a:lumMod val="75000"/>
                  </a:schemeClr>
                </a:solidFill>
                <a:latin typeface="Adobe Garamond Pro Bold" panose="02020702060506020403" pitchFamily="18" charset="0"/>
              </a:rPr>
              <a:t>Est un calendrier propre à la ressource de type travail</a:t>
            </a:r>
          </a:p>
          <a:p>
            <a:pPr marL="285750" indent="-285750">
              <a:buFont typeface="Arial" panose="020B0604020202020204" pitchFamily="34" charset="0"/>
              <a:buChar char="•"/>
            </a:pPr>
            <a:r>
              <a:rPr lang="fr-CA" sz="2800" noProof="0" dirty="0">
                <a:solidFill>
                  <a:schemeClr val="accent6">
                    <a:lumMod val="75000"/>
                  </a:schemeClr>
                </a:solidFill>
                <a:latin typeface="Adobe Garamond Pro Bold" panose="02020702060506020403" pitchFamily="18" charset="0"/>
              </a:rPr>
              <a:t>Chaque ressource en on 1</a:t>
            </a:r>
          </a:p>
          <a:p>
            <a:pPr marL="285750" indent="-285750">
              <a:buFont typeface="Arial" panose="020B0604020202020204" pitchFamily="34" charset="0"/>
              <a:buChar char="•"/>
            </a:pPr>
            <a:r>
              <a:rPr lang="fr-CA" sz="2800" noProof="0" dirty="0">
                <a:solidFill>
                  <a:schemeClr val="accent6">
                    <a:lumMod val="75000"/>
                  </a:schemeClr>
                </a:solidFill>
                <a:latin typeface="Adobe Garamond Pro Bold" panose="02020702060506020403" pitchFamily="18" charset="0"/>
              </a:rPr>
              <a:t>Créé automatique avec la ressource</a:t>
            </a:r>
          </a:p>
          <a:p>
            <a:pPr marL="285750" indent="-285750">
              <a:buFont typeface="Arial" panose="020B0604020202020204" pitchFamily="34" charset="0"/>
              <a:buChar char="•"/>
            </a:pPr>
            <a:r>
              <a:rPr lang="fr-CA" sz="2800" noProof="0" dirty="0">
                <a:solidFill>
                  <a:schemeClr val="accent6">
                    <a:lumMod val="75000"/>
                  </a:schemeClr>
                </a:solidFill>
                <a:latin typeface="Adobe Garamond Pro Bold" panose="02020702060506020403" pitchFamily="18" charset="0"/>
              </a:rPr>
              <a:t>Contiens les informations spécifiques à CETTE ressource</a:t>
            </a:r>
          </a:p>
        </p:txBody>
      </p:sp>
      <p:pic>
        <p:nvPicPr>
          <p:cNvPr id="3" name="Picture 2">
            <a:extLst>
              <a:ext uri="{FF2B5EF4-FFF2-40B4-BE49-F238E27FC236}">
                <a16:creationId xmlns:a16="http://schemas.microsoft.com/office/drawing/2014/main" id="{B62E31B5-F16B-B5C9-F4F3-CB7E6D16FB7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01949" y="1414845"/>
            <a:ext cx="2606040" cy="2606040"/>
          </a:xfrm>
          <a:prstGeom prst="rect">
            <a:avLst/>
          </a:prstGeom>
        </p:spPr>
      </p:pic>
      <p:sp>
        <p:nvSpPr>
          <p:cNvPr id="4" name="TextBox 3">
            <a:extLst>
              <a:ext uri="{FF2B5EF4-FFF2-40B4-BE49-F238E27FC236}">
                <a16:creationId xmlns:a16="http://schemas.microsoft.com/office/drawing/2014/main" id="{3072BDFF-B397-28AB-2F03-7E980C185E04}"/>
              </a:ext>
            </a:extLst>
          </p:cNvPr>
          <p:cNvSpPr txBox="1"/>
          <p:nvPr/>
        </p:nvSpPr>
        <p:spPr>
          <a:xfrm>
            <a:off x="8781708" y="6257353"/>
            <a:ext cx="2844140" cy="415498"/>
          </a:xfrm>
          <a:prstGeom prst="rect">
            <a:avLst/>
          </a:prstGeom>
          <a:noFill/>
        </p:spPr>
        <p:txBody>
          <a:bodyPr wrap="square" rtlCol="0">
            <a:spAutoFit/>
          </a:bodyPr>
          <a:lstStyle/>
          <a:p>
            <a:r>
              <a:rPr lang="fr-CA" sz="1050" noProof="0" dirty="0">
                <a:hlinkClick r:id="rId7"/>
              </a:rPr>
              <a:t>https://pixabay.com/fr/illustrations/emploi-travail-conseil-caract%C3%A8res-2714178/</a:t>
            </a:r>
            <a:endParaRPr lang="fr-CA" sz="1050" noProof="0" dirty="0"/>
          </a:p>
        </p:txBody>
      </p:sp>
    </p:spTree>
    <p:extLst>
      <p:ext uri="{BB962C8B-B14F-4D97-AF65-F5344CB8AC3E}">
        <p14:creationId xmlns:p14="http://schemas.microsoft.com/office/powerpoint/2010/main" val="6232212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lstStyle/>
          <a:p>
            <a:r>
              <a:rPr lang="fr-CA" dirty="0"/>
              <a:t>4 – Calendriers</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Calendrier de Tâche</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18</a:t>
            </a:fld>
            <a:endParaRPr lang="en-US" dirty="0"/>
          </a:p>
        </p:txBody>
      </p:sp>
      <p:sp>
        <p:nvSpPr>
          <p:cNvPr id="9" name="TextBox 8">
            <a:extLst>
              <a:ext uri="{FF2B5EF4-FFF2-40B4-BE49-F238E27FC236}">
                <a16:creationId xmlns:a16="http://schemas.microsoft.com/office/drawing/2014/main" id="{AF35D754-76E9-4138-83B4-530A4F461D14}"/>
              </a:ext>
            </a:extLst>
          </p:cNvPr>
          <p:cNvSpPr txBox="1"/>
          <p:nvPr>
            <p:custDataLst>
              <p:tags r:id="rId4"/>
            </p:custDataLst>
          </p:nvPr>
        </p:nvSpPr>
        <p:spPr>
          <a:xfrm>
            <a:off x="1109384" y="2721115"/>
            <a:ext cx="8666383" cy="1815882"/>
          </a:xfrm>
          <a:prstGeom prst="rect">
            <a:avLst/>
          </a:prstGeom>
          <a:noFill/>
        </p:spPr>
        <p:txBody>
          <a:bodyPr wrap="square" rtlCol="0">
            <a:spAutoFit/>
          </a:bodyPr>
          <a:lstStyle/>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Est un calendrier de base assigné à une tâche</a:t>
            </a: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LE MOINS POSSIBLE</a:t>
            </a: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Utile quand </a:t>
            </a:r>
            <a:r>
              <a:rPr lang="fr-CA" sz="2800" b="1" u="sng" dirty="0">
                <a:solidFill>
                  <a:schemeClr val="accent3">
                    <a:lumMod val="60000"/>
                    <a:lumOff val="40000"/>
                  </a:schemeClr>
                </a:solidFill>
                <a:latin typeface="Adobe Garamond Pro Bold" panose="02020702060506020403" pitchFamily="18" charset="0"/>
              </a:rPr>
              <a:t>EXCEPTIONELLEMENT</a:t>
            </a:r>
            <a:r>
              <a:rPr lang="fr-CA" sz="2800" dirty="0">
                <a:solidFill>
                  <a:schemeClr val="accent6">
                    <a:lumMod val="75000"/>
                  </a:schemeClr>
                </a:solidFill>
                <a:latin typeface="Adobe Garamond Pro Bold" panose="02020702060506020403" pitchFamily="18" charset="0"/>
              </a:rPr>
              <a:t> une tâche se passe selon un horaire très précis.</a:t>
            </a:r>
            <a:endParaRPr lang="en-US" sz="2800" dirty="0">
              <a:solidFill>
                <a:schemeClr val="accent6">
                  <a:lumMod val="75000"/>
                </a:schemeClr>
              </a:solidFill>
              <a:latin typeface="Adobe Garamond Pro Bold" panose="02020702060506020403" pitchFamily="18" charset="0"/>
            </a:endParaRPr>
          </a:p>
        </p:txBody>
      </p:sp>
      <p:pic>
        <p:nvPicPr>
          <p:cNvPr id="3" name="Picture 2" descr="A picture containing orange, LEGO&#10;&#10;Description automatically generated">
            <a:extLst>
              <a:ext uri="{FF2B5EF4-FFF2-40B4-BE49-F238E27FC236}">
                <a16:creationId xmlns:a16="http://schemas.microsoft.com/office/drawing/2014/main" id="{99F67362-4138-9C85-6D1E-EF514056DA9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12883" y="1439040"/>
            <a:ext cx="2435843" cy="2435843"/>
          </a:xfrm>
          <a:prstGeom prst="rect">
            <a:avLst/>
          </a:prstGeom>
        </p:spPr>
      </p:pic>
      <p:sp>
        <p:nvSpPr>
          <p:cNvPr id="4" name="TextBox 3">
            <a:extLst>
              <a:ext uri="{FF2B5EF4-FFF2-40B4-BE49-F238E27FC236}">
                <a16:creationId xmlns:a16="http://schemas.microsoft.com/office/drawing/2014/main" id="{239D8459-2343-D145-D9CD-CF36F2147F7D}"/>
              </a:ext>
            </a:extLst>
          </p:cNvPr>
          <p:cNvSpPr txBox="1"/>
          <p:nvPr/>
        </p:nvSpPr>
        <p:spPr>
          <a:xfrm>
            <a:off x="8534400" y="6265047"/>
            <a:ext cx="2971800" cy="400110"/>
          </a:xfrm>
          <a:prstGeom prst="rect">
            <a:avLst/>
          </a:prstGeom>
          <a:noFill/>
        </p:spPr>
        <p:txBody>
          <a:bodyPr wrap="square" rtlCol="0">
            <a:spAutoFit/>
          </a:bodyPr>
          <a:lstStyle/>
          <a:p>
            <a:r>
              <a:rPr lang="en-US" sz="1000" dirty="0">
                <a:hlinkClick r:id="rId7"/>
              </a:rPr>
              <a:t>https://pixabay.com/fr/photos/m%C3%A2le-blanc-mod%C3%A8le-3d-isol%C3%A9-3d-1834102/</a:t>
            </a:r>
            <a:endParaRPr lang="en-US" sz="1000" dirty="0"/>
          </a:p>
        </p:txBody>
      </p:sp>
    </p:spTree>
    <p:extLst>
      <p:ext uri="{BB962C8B-B14F-4D97-AF65-F5344CB8AC3E}">
        <p14:creationId xmlns:p14="http://schemas.microsoft.com/office/powerpoint/2010/main" val="31298571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lstStyle/>
          <a:p>
            <a:r>
              <a:rPr lang="fr-CA" dirty="0"/>
              <a:t>4 – Calendriers</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Ordre d’application des calendriers</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a:xfrm>
            <a:off x="11027121" y="6355845"/>
            <a:ext cx="479079" cy="365125"/>
          </a:xfrm>
        </p:spPr>
        <p:txBody>
          <a:bodyPr/>
          <a:lstStyle/>
          <a:p>
            <a:fld id="{6D22F896-40B5-4ADD-8801-0D06FADFA095}" type="slidenum">
              <a:rPr lang="en-US" smtClean="0"/>
              <a:t>19</a:t>
            </a:fld>
            <a:endParaRPr lang="en-US" dirty="0"/>
          </a:p>
        </p:txBody>
      </p:sp>
      <p:pic>
        <p:nvPicPr>
          <p:cNvPr id="6" name="Picture 5">
            <a:extLst>
              <a:ext uri="{FF2B5EF4-FFF2-40B4-BE49-F238E27FC236}">
                <a16:creationId xmlns:a16="http://schemas.microsoft.com/office/drawing/2014/main" id="{DA53762A-A705-42D1-BB79-C3367C3B9D8C}"/>
              </a:ext>
            </a:extLst>
          </p:cNvPr>
          <p:cNvPicPr>
            <a:picLocks noChangeAspect="1"/>
          </p:cNvPicPr>
          <p:nvPr>
            <p:custDataLst>
              <p:tags r:id="rId4"/>
            </p:custDataLst>
          </p:nvPr>
        </p:nvPicPr>
        <p:blipFill rotWithShape="1">
          <a:blip r:embed="rId19">
            <a:extLst>
              <a:ext uri="{28A0092B-C50C-407E-A947-70E740481C1C}">
                <a14:useLocalDpi xmlns:a14="http://schemas.microsoft.com/office/drawing/2010/main" val="0"/>
              </a:ext>
            </a:extLst>
          </a:blip>
          <a:srcRect l="64" t="6499" r="6057" b="2677"/>
          <a:stretch/>
        </p:blipFill>
        <p:spPr>
          <a:xfrm>
            <a:off x="7359658" y="2253701"/>
            <a:ext cx="3990487" cy="2298868"/>
          </a:xfrm>
          <a:prstGeom prst="rect">
            <a:avLst/>
          </a:prstGeom>
        </p:spPr>
      </p:pic>
      <p:sp>
        <p:nvSpPr>
          <p:cNvPr id="7" name="TextBox 6">
            <a:extLst>
              <a:ext uri="{FF2B5EF4-FFF2-40B4-BE49-F238E27FC236}">
                <a16:creationId xmlns:a16="http://schemas.microsoft.com/office/drawing/2014/main" id="{89605072-80F3-44DB-8703-5A3A24489E51}"/>
              </a:ext>
            </a:extLst>
          </p:cNvPr>
          <p:cNvSpPr txBox="1"/>
          <p:nvPr>
            <p:custDataLst>
              <p:tags r:id="rId5"/>
            </p:custDataLst>
          </p:nvPr>
        </p:nvSpPr>
        <p:spPr>
          <a:xfrm>
            <a:off x="7654109" y="5047270"/>
            <a:ext cx="3401587" cy="1200329"/>
          </a:xfrm>
          <a:prstGeom prst="rect">
            <a:avLst/>
          </a:prstGeom>
          <a:noFill/>
        </p:spPr>
        <p:txBody>
          <a:bodyPr wrap="square" rtlCol="0">
            <a:spAutoFit/>
          </a:bodyPr>
          <a:lstStyle/>
          <a:p>
            <a:r>
              <a:rPr lang="fr-CA" i="1" dirty="0">
                <a:solidFill>
                  <a:schemeClr val="accent2"/>
                </a:solidFill>
                <a:latin typeface="Adobe Garamond Pro Bold" panose="02020702060506020403" pitchFamily="18" charset="0"/>
              </a:rPr>
              <a:t>Le calendrier de la ressource est prioritaire pour déterminer quand la tâche sera réalisée par la ressource</a:t>
            </a:r>
          </a:p>
        </p:txBody>
      </p:sp>
      <p:pic>
        <p:nvPicPr>
          <p:cNvPr id="10" name="Picture 9">
            <a:extLst>
              <a:ext uri="{FF2B5EF4-FFF2-40B4-BE49-F238E27FC236}">
                <a16:creationId xmlns:a16="http://schemas.microsoft.com/office/drawing/2014/main" id="{C6A218A0-36E8-4B2D-B863-CD75EC80C177}"/>
              </a:ext>
            </a:extLst>
          </p:cNvPr>
          <p:cNvPicPr>
            <a:picLocks noChangeAspect="1"/>
          </p:cNvPicPr>
          <p:nvPr>
            <p:custDataLst>
              <p:tags r:id="rId6"/>
            </p:custDataLst>
          </p:nvPr>
        </p:nvPicPr>
        <p:blipFill>
          <a:blip r:embed="rId20">
            <a:extLst>
              <a:ext uri="{28A0092B-C50C-407E-A947-70E740481C1C}">
                <a14:useLocalDpi xmlns:a14="http://schemas.microsoft.com/office/drawing/2010/main" val="0"/>
              </a:ext>
            </a:extLst>
          </a:blip>
          <a:stretch>
            <a:fillRect/>
          </a:stretch>
        </p:blipFill>
        <p:spPr>
          <a:xfrm>
            <a:off x="2264615" y="2496751"/>
            <a:ext cx="1886213" cy="962159"/>
          </a:xfrm>
          <a:prstGeom prst="rect">
            <a:avLst/>
          </a:prstGeom>
        </p:spPr>
      </p:pic>
      <p:pic>
        <p:nvPicPr>
          <p:cNvPr id="11" name="Picture 10">
            <a:extLst>
              <a:ext uri="{FF2B5EF4-FFF2-40B4-BE49-F238E27FC236}">
                <a16:creationId xmlns:a16="http://schemas.microsoft.com/office/drawing/2014/main" id="{30B398FD-B39A-4E8B-B291-270B667A6A37}"/>
              </a:ext>
            </a:extLst>
          </p:cNvPr>
          <p:cNvPicPr>
            <a:picLocks noChangeAspect="1"/>
          </p:cNvPicPr>
          <p:nvPr>
            <p:custDataLst>
              <p:tags r:id="rId7"/>
            </p:custDataLst>
          </p:nvPr>
        </p:nvPicPr>
        <p:blipFill>
          <a:blip r:embed="rId21">
            <a:extLst>
              <a:ext uri="{28A0092B-C50C-407E-A947-70E740481C1C}">
                <a14:useLocalDpi xmlns:a14="http://schemas.microsoft.com/office/drawing/2010/main" val="0"/>
              </a:ext>
            </a:extLst>
          </a:blip>
          <a:stretch>
            <a:fillRect/>
          </a:stretch>
        </p:blipFill>
        <p:spPr>
          <a:xfrm>
            <a:off x="2331673" y="3579509"/>
            <a:ext cx="1686160" cy="790685"/>
          </a:xfrm>
          <a:prstGeom prst="rect">
            <a:avLst/>
          </a:prstGeom>
        </p:spPr>
      </p:pic>
      <p:pic>
        <p:nvPicPr>
          <p:cNvPr id="12" name="Picture 11">
            <a:extLst>
              <a:ext uri="{FF2B5EF4-FFF2-40B4-BE49-F238E27FC236}">
                <a16:creationId xmlns:a16="http://schemas.microsoft.com/office/drawing/2014/main" id="{7870C6DB-D8E3-4CB7-A1BA-4D41E8151EE2}"/>
              </a:ext>
            </a:extLst>
          </p:cNvPr>
          <p:cNvPicPr>
            <a:picLocks noChangeAspect="1"/>
          </p:cNvPicPr>
          <p:nvPr>
            <p:custDataLst>
              <p:tags r:id="rId8"/>
            </p:custDataLst>
          </p:nvPr>
        </p:nvPicPr>
        <p:blipFill>
          <a:blip r:embed="rId22">
            <a:extLst>
              <a:ext uri="{28A0092B-C50C-407E-A947-70E740481C1C}">
                <a14:useLocalDpi xmlns:a14="http://schemas.microsoft.com/office/drawing/2010/main" val="0"/>
              </a:ext>
            </a:extLst>
          </a:blip>
          <a:stretch>
            <a:fillRect/>
          </a:stretch>
        </p:blipFill>
        <p:spPr>
          <a:xfrm>
            <a:off x="2355114" y="5582795"/>
            <a:ext cx="1810003" cy="762106"/>
          </a:xfrm>
          <a:prstGeom prst="rect">
            <a:avLst/>
          </a:prstGeom>
        </p:spPr>
      </p:pic>
      <p:pic>
        <p:nvPicPr>
          <p:cNvPr id="13" name="Picture 12">
            <a:extLst>
              <a:ext uri="{FF2B5EF4-FFF2-40B4-BE49-F238E27FC236}">
                <a16:creationId xmlns:a16="http://schemas.microsoft.com/office/drawing/2014/main" id="{8D2A8B54-3A78-416E-8A2D-0781C3A86C72}"/>
              </a:ext>
            </a:extLst>
          </p:cNvPr>
          <p:cNvPicPr>
            <a:picLocks noChangeAspect="1"/>
          </p:cNvPicPr>
          <p:nvPr>
            <p:custDataLst>
              <p:tags r:id="rId9"/>
            </p:custDataLst>
          </p:nvPr>
        </p:nvPicPr>
        <p:blipFill>
          <a:blip r:embed="rId23">
            <a:extLst>
              <a:ext uri="{28A0092B-C50C-407E-A947-70E740481C1C}">
                <a14:useLocalDpi xmlns:a14="http://schemas.microsoft.com/office/drawing/2010/main" val="0"/>
              </a:ext>
            </a:extLst>
          </a:blip>
          <a:stretch>
            <a:fillRect/>
          </a:stretch>
        </p:blipFill>
        <p:spPr>
          <a:xfrm>
            <a:off x="2355114" y="4563843"/>
            <a:ext cx="1705213" cy="743054"/>
          </a:xfrm>
          <a:prstGeom prst="rect">
            <a:avLst/>
          </a:prstGeom>
        </p:spPr>
      </p:pic>
      <p:sp>
        <p:nvSpPr>
          <p:cNvPr id="14" name="TextBox 13">
            <a:extLst>
              <a:ext uri="{FF2B5EF4-FFF2-40B4-BE49-F238E27FC236}">
                <a16:creationId xmlns:a16="http://schemas.microsoft.com/office/drawing/2014/main" id="{95A80928-858D-4550-BFB4-95E5E4335317}"/>
              </a:ext>
            </a:extLst>
          </p:cNvPr>
          <p:cNvSpPr txBox="1"/>
          <p:nvPr>
            <p:custDataLst>
              <p:tags r:id="rId10"/>
            </p:custDataLst>
          </p:nvPr>
        </p:nvSpPr>
        <p:spPr>
          <a:xfrm>
            <a:off x="4060326" y="2700669"/>
            <a:ext cx="2846653" cy="338554"/>
          </a:xfrm>
          <a:prstGeom prst="rect">
            <a:avLst/>
          </a:prstGeom>
          <a:noFill/>
        </p:spPr>
        <p:txBody>
          <a:bodyPr wrap="square" rtlCol="0">
            <a:spAutoFit/>
          </a:bodyPr>
          <a:lstStyle/>
          <a:p>
            <a:r>
              <a:rPr lang="fr-CA" sz="1600" dirty="0">
                <a:latin typeface="Adobe Garamond Pro Bold" panose="02020702060506020403" pitchFamily="18" charset="0"/>
              </a:rPr>
              <a:t>Calendrier de base Standard</a:t>
            </a:r>
          </a:p>
        </p:txBody>
      </p:sp>
      <p:sp>
        <p:nvSpPr>
          <p:cNvPr id="15" name="TextBox 14">
            <a:extLst>
              <a:ext uri="{FF2B5EF4-FFF2-40B4-BE49-F238E27FC236}">
                <a16:creationId xmlns:a16="http://schemas.microsoft.com/office/drawing/2014/main" id="{73E11298-4EE8-4297-B16B-3D2345CCFD24}"/>
              </a:ext>
            </a:extLst>
          </p:cNvPr>
          <p:cNvSpPr txBox="1"/>
          <p:nvPr>
            <p:custDataLst>
              <p:tags r:id="rId11"/>
            </p:custDataLst>
          </p:nvPr>
        </p:nvSpPr>
        <p:spPr>
          <a:xfrm>
            <a:off x="4060327" y="3409083"/>
            <a:ext cx="2872801" cy="1077218"/>
          </a:xfrm>
          <a:prstGeom prst="rect">
            <a:avLst/>
          </a:prstGeom>
          <a:noFill/>
        </p:spPr>
        <p:txBody>
          <a:bodyPr wrap="square" rtlCol="0">
            <a:spAutoFit/>
          </a:bodyPr>
          <a:lstStyle/>
          <a:p>
            <a:r>
              <a:rPr lang="fr-CA" sz="1600" dirty="0">
                <a:latin typeface="Adobe Garamond Pro Bold" panose="02020702060506020403" pitchFamily="18" charset="0"/>
              </a:rPr>
              <a:t>Calendrier de projet précise: Ouvré les samedis, chômé les lundis. Semaine typique est donc du mardi au samedi.  </a:t>
            </a:r>
          </a:p>
        </p:txBody>
      </p:sp>
      <p:sp>
        <p:nvSpPr>
          <p:cNvPr id="16" name="TextBox 15">
            <a:extLst>
              <a:ext uri="{FF2B5EF4-FFF2-40B4-BE49-F238E27FC236}">
                <a16:creationId xmlns:a16="http://schemas.microsoft.com/office/drawing/2014/main" id="{DE99FE1B-566D-4E7B-8340-4D7AAAEE25A9}"/>
              </a:ext>
            </a:extLst>
          </p:cNvPr>
          <p:cNvSpPr txBox="1"/>
          <p:nvPr>
            <p:custDataLst>
              <p:tags r:id="rId12"/>
            </p:custDataLst>
          </p:nvPr>
        </p:nvSpPr>
        <p:spPr>
          <a:xfrm>
            <a:off x="4060326" y="4564976"/>
            <a:ext cx="2846653" cy="584775"/>
          </a:xfrm>
          <a:prstGeom prst="rect">
            <a:avLst/>
          </a:prstGeom>
          <a:noFill/>
        </p:spPr>
        <p:txBody>
          <a:bodyPr wrap="square" rtlCol="0">
            <a:spAutoFit/>
          </a:bodyPr>
          <a:lstStyle/>
          <a:p>
            <a:r>
              <a:rPr lang="fr-CA" sz="1600" dirty="0">
                <a:latin typeface="Adobe Garamond Pro Bold" panose="02020702060506020403" pitchFamily="18" charset="0"/>
              </a:rPr>
              <a:t>Calendrier d’une tâche qui se fait le vendredi seulement</a:t>
            </a:r>
          </a:p>
        </p:txBody>
      </p:sp>
      <p:sp>
        <p:nvSpPr>
          <p:cNvPr id="17" name="TextBox 16">
            <a:extLst>
              <a:ext uri="{FF2B5EF4-FFF2-40B4-BE49-F238E27FC236}">
                <a16:creationId xmlns:a16="http://schemas.microsoft.com/office/drawing/2014/main" id="{66D8F259-6679-4497-B4E5-40DCA50E9214}"/>
              </a:ext>
            </a:extLst>
          </p:cNvPr>
          <p:cNvSpPr txBox="1"/>
          <p:nvPr>
            <p:custDataLst>
              <p:tags r:id="rId13"/>
            </p:custDataLst>
          </p:nvPr>
        </p:nvSpPr>
        <p:spPr>
          <a:xfrm>
            <a:off x="4060326" y="5565953"/>
            <a:ext cx="2846653" cy="830997"/>
          </a:xfrm>
          <a:prstGeom prst="rect">
            <a:avLst/>
          </a:prstGeom>
          <a:noFill/>
        </p:spPr>
        <p:txBody>
          <a:bodyPr wrap="square" rtlCol="0">
            <a:spAutoFit/>
          </a:bodyPr>
          <a:lstStyle/>
          <a:p>
            <a:r>
              <a:rPr lang="fr-CA" sz="1600" dirty="0">
                <a:latin typeface="Adobe Garamond Pro Bold" panose="02020702060506020403" pitchFamily="18" charset="0"/>
              </a:rPr>
              <a:t>Calendrier de ressource: cette personne travaille 10h/j du mercredi au samedi</a:t>
            </a:r>
          </a:p>
        </p:txBody>
      </p:sp>
      <p:sp>
        <p:nvSpPr>
          <p:cNvPr id="18" name="TextBox 17">
            <a:extLst>
              <a:ext uri="{FF2B5EF4-FFF2-40B4-BE49-F238E27FC236}">
                <a16:creationId xmlns:a16="http://schemas.microsoft.com/office/drawing/2014/main" id="{3CC680C1-761A-4375-BCAD-1B715D341014}"/>
              </a:ext>
            </a:extLst>
          </p:cNvPr>
          <p:cNvSpPr txBox="1"/>
          <p:nvPr>
            <p:custDataLst>
              <p:tags r:id="rId14"/>
            </p:custDataLst>
          </p:nvPr>
        </p:nvSpPr>
        <p:spPr>
          <a:xfrm>
            <a:off x="1144024" y="2548078"/>
            <a:ext cx="492443" cy="3644232"/>
          </a:xfrm>
          <a:prstGeom prst="rect">
            <a:avLst/>
          </a:prstGeom>
          <a:noFill/>
        </p:spPr>
        <p:txBody>
          <a:bodyPr vert="vert270" wrap="square" rtlCol="0">
            <a:spAutoFit/>
          </a:bodyPr>
          <a:lstStyle/>
          <a:p>
            <a:r>
              <a:rPr lang="fr-CA" sz="2000" dirty="0">
                <a:latin typeface="Adobe Garamond Pro Bold" panose="02020702060506020403" pitchFamily="18" charset="0"/>
              </a:rPr>
              <a:t>Ordre de création des calendriers</a:t>
            </a:r>
          </a:p>
        </p:txBody>
      </p:sp>
      <p:sp>
        <p:nvSpPr>
          <p:cNvPr id="19" name="TextBox 18">
            <a:extLst>
              <a:ext uri="{FF2B5EF4-FFF2-40B4-BE49-F238E27FC236}">
                <a16:creationId xmlns:a16="http://schemas.microsoft.com/office/drawing/2014/main" id="{1FCF98E5-189E-4D8E-AD4F-DF70C9B4A65D}"/>
              </a:ext>
            </a:extLst>
          </p:cNvPr>
          <p:cNvSpPr txBox="1"/>
          <p:nvPr>
            <p:custDataLst>
              <p:tags r:id="rId15"/>
            </p:custDataLst>
          </p:nvPr>
        </p:nvSpPr>
        <p:spPr>
          <a:xfrm>
            <a:off x="1772171" y="2548078"/>
            <a:ext cx="492443" cy="3644232"/>
          </a:xfrm>
          <a:prstGeom prst="rect">
            <a:avLst/>
          </a:prstGeom>
          <a:noFill/>
        </p:spPr>
        <p:txBody>
          <a:bodyPr vert="vert270" wrap="square" rtlCol="0">
            <a:spAutoFit/>
          </a:bodyPr>
          <a:lstStyle/>
          <a:p>
            <a:r>
              <a:rPr lang="fr-CA" sz="2000" dirty="0">
                <a:solidFill>
                  <a:schemeClr val="accent2"/>
                </a:solidFill>
                <a:latin typeface="Adobe Garamond Pro Bold" panose="02020702060506020403" pitchFamily="18" charset="0"/>
              </a:rPr>
              <a:t>Ordre de priorité des calendriers </a:t>
            </a:r>
          </a:p>
        </p:txBody>
      </p:sp>
      <p:cxnSp>
        <p:nvCxnSpPr>
          <p:cNvPr id="20" name="Straight Arrow Connector 19">
            <a:extLst>
              <a:ext uri="{FF2B5EF4-FFF2-40B4-BE49-F238E27FC236}">
                <a16:creationId xmlns:a16="http://schemas.microsoft.com/office/drawing/2014/main" id="{5F59F87E-4570-48FE-8764-249CE01CB58F}"/>
              </a:ext>
            </a:extLst>
          </p:cNvPr>
          <p:cNvCxnSpPr/>
          <p:nvPr>
            <p:custDataLst>
              <p:tags r:id="rId16"/>
            </p:custDataLst>
          </p:nvPr>
        </p:nvCxnSpPr>
        <p:spPr>
          <a:xfrm>
            <a:off x="1605689" y="2646062"/>
            <a:ext cx="0" cy="3873638"/>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cxnSp>
        <p:nvCxnSpPr>
          <p:cNvPr id="21" name="Straight Arrow Connector 20">
            <a:extLst>
              <a:ext uri="{FF2B5EF4-FFF2-40B4-BE49-F238E27FC236}">
                <a16:creationId xmlns:a16="http://schemas.microsoft.com/office/drawing/2014/main" id="{B1A61687-96EC-4808-96E2-CD539B15C1CB}"/>
              </a:ext>
            </a:extLst>
          </p:cNvPr>
          <p:cNvCxnSpPr>
            <a:cxnSpLocks/>
          </p:cNvCxnSpPr>
          <p:nvPr>
            <p:custDataLst>
              <p:tags r:id="rId17"/>
            </p:custDataLst>
          </p:nvPr>
        </p:nvCxnSpPr>
        <p:spPr>
          <a:xfrm flipH="1" flipV="1">
            <a:off x="1850513" y="2573680"/>
            <a:ext cx="1099" cy="3957190"/>
          </a:xfrm>
          <a:prstGeom prst="straightConnector1">
            <a:avLst/>
          </a:prstGeom>
          <a:ln w="57150">
            <a:solidFill>
              <a:schemeClr val="accent3">
                <a:lumMod val="60000"/>
                <a:lumOff val="40000"/>
              </a:schemeClr>
            </a:solidFill>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581777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9C80C0-91C3-3243-FBD9-FCC1F48002D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A8E040-3A4A-05FA-4E1C-E029C92B7425}"/>
              </a:ext>
            </a:extLst>
          </p:cNvPr>
          <p:cNvSpPr>
            <a:spLocks noGrp="1"/>
          </p:cNvSpPr>
          <p:nvPr>
            <p:ph type="title"/>
            <p:custDataLst>
              <p:tags r:id="rId1"/>
            </p:custDataLst>
          </p:nvPr>
        </p:nvSpPr>
        <p:spPr>
          <a:xfrm>
            <a:off x="2779080" y="272760"/>
            <a:ext cx="8610600" cy="1293028"/>
          </a:xfrm>
        </p:spPr>
        <p:txBody>
          <a:bodyPr/>
          <a:lstStyle/>
          <a:p>
            <a:r>
              <a:rPr lang="fr-CA" dirty="0"/>
              <a:t>Plan de la séance</a:t>
            </a:r>
            <a:endParaRPr lang="en-US" dirty="0"/>
          </a:p>
        </p:txBody>
      </p:sp>
      <p:sp>
        <p:nvSpPr>
          <p:cNvPr id="7" name="Rectangle 6">
            <a:extLst>
              <a:ext uri="{FF2B5EF4-FFF2-40B4-BE49-F238E27FC236}">
                <a16:creationId xmlns:a16="http://schemas.microsoft.com/office/drawing/2014/main" id="{3FB411E1-6074-075C-C502-D2AAAC48992A}"/>
              </a:ext>
            </a:extLst>
          </p:cNvPr>
          <p:cNvSpPr>
            <a:spLocks noChangeArrowheads="1"/>
          </p:cNvSpPr>
          <p:nvPr>
            <p:custDataLst>
              <p:tags r:id="rId2"/>
            </p:custDataLst>
          </p:nvPr>
        </p:nvSpPr>
        <p:spPr bwMode="auto">
          <a:xfrm>
            <a:off x="2779083" y="2382017"/>
            <a:ext cx="677960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MS Project et la gestion de projet </a:t>
            </a:r>
            <a:endParaRPr lang="en-US" altLang="ja-JP" sz="2400" b="1" dirty="0">
              <a:solidFill>
                <a:sysClr val="windowText" lastClr="000000"/>
              </a:solidFill>
              <a:ea typeface="ＭＳ Ｐゴシック" pitchFamily="50" charset="-128"/>
            </a:endParaRPr>
          </a:p>
        </p:txBody>
      </p:sp>
      <p:sp>
        <p:nvSpPr>
          <p:cNvPr id="8" name="Rectangle 7">
            <a:extLst>
              <a:ext uri="{FF2B5EF4-FFF2-40B4-BE49-F238E27FC236}">
                <a16:creationId xmlns:a16="http://schemas.microsoft.com/office/drawing/2014/main" id="{C3E69DBF-295B-5EFF-16C9-96480F3787CE}"/>
              </a:ext>
            </a:extLst>
          </p:cNvPr>
          <p:cNvSpPr>
            <a:spLocks noChangeArrowheads="1"/>
          </p:cNvSpPr>
          <p:nvPr>
            <p:custDataLst>
              <p:tags r:id="rId3"/>
            </p:custDataLst>
          </p:nvPr>
        </p:nvSpPr>
        <p:spPr bwMode="auto">
          <a:xfrm>
            <a:off x="2779082" y="3088177"/>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Introduction au logiciel </a:t>
            </a:r>
            <a:endParaRPr lang="en-US" altLang="ja-JP" sz="2400" b="1" dirty="0">
              <a:solidFill>
                <a:sysClr val="windowText" lastClr="000000"/>
              </a:solidFill>
              <a:ea typeface="ＭＳ Ｐゴシック" pitchFamily="50" charset="-128"/>
            </a:endParaRPr>
          </a:p>
        </p:txBody>
      </p:sp>
      <p:sp>
        <p:nvSpPr>
          <p:cNvPr id="10" name="Rectangle 9">
            <a:extLst>
              <a:ext uri="{FF2B5EF4-FFF2-40B4-BE49-F238E27FC236}">
                <a16:creationId xmlns:a16="http://schemas.microsoft.com/office/drawing/2014/main" id="{F2B7FB0A-0B33-0D61-8CDE-2425F6AD8007}"/>
              </a:ext>
            </a:extLst>
          </p:cNvPr>
          <p:cNvSpPr>
            <a:spLocks noChangeArrowheads="1"/>
          </p:cNvSpPr>
          <p:nvPr>
            <p:custDataLst>
              <p:tags r:id="rId4"/>
            </p:custDataLst>
          </p:nvPr>
        </p:nvSpPr>
        <p:spPr bwMode="auto">
          <a:xfrm>
            <a:off x="1712285" y="2384652"/>
            <a:ext cx="64611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1</a:t>
            </a:r>
          </a:p>
        </p:txBody>
      </p:sp>
      <p:sp>
        <p:nvSpPr>
          <p:cNvPr id="11" name="Rectangle 10">
            <a:extLst>
              <a:ext uri="{FF2B5EF4-FFF2-40B4-BE49-F238E27FC236}">
                <a16:creationId xmlns:a16="http://schemas.microsoft.com/office/drawing/2014/main" id="{585A1FEE-6370-6ACC-E947-2752EEA71232}"/>
              </a:ext>
            </a:extLst>
          </p:cNvPr>
          <p:cNvSpPr>
            <a:spLocks noChangeArrowheads="1"/>
          </p:cNvSpPr>
          <p:nvPr>
            <p:custDataLst>
              <p:tags r:id="rId5"/>
            </p:custDataLst>
          </p:nvPr>
        </p:nvSpPr>
        <p:spPr bwMode="auto">
          <a:xfrm>
            <a:off x="1712285" y="3088177"/>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2</a:t>
            </a:r>
          </a:p>
        </p:txBody>
      </p:sp>
      <p:sp>
        <p:nvSpPr>
          <p:cNvPr id="12" name="Rectangle 11">
            <a:extLst>
              <a:ext uri="{FF2B5EF4-FFF2-40B4-BE49-F238E27FC236}">
                <a16:creationId xmlns:a16="http://schemas.microsoft.com/office/drawing/2014/main" id="{DBB110ED-40D9-55EA-9EF8-8C2EB9C4A27C}"/>
              </a:ext>
            </a:extLst>
          </p:cNvPr>
          <p:cNvSpPr>
            <a:spLocks noChangeArrowheads="1"/>
          </p:cNvSpPr>
          <p:nvPr>
            <p:custDataLst>
              <p:tags r:id="rId6"/>
            </p:custDataLst>
          </p:nvPr>
        </p:nvSpPr>
        <p:spPr bwMode="auto">
          <a:xfrm>
            <a:off x="2779081" y="3791702"/>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Calendriers dans le logiciel</a:t>
            </a:r>
            <a:endParaRPr lang="en-US" altLang="ja-JP" sz="2400" b="1" dirty="0">
              <a:solidFill>
                <a:sysClr val="windowText" lastClr="000000"/>
              </a:solidFill>
              <a:ea typeface="ＭＳ Ｐゴシック" pitchFamily="50" charset="-128"/>
            </a:endParaRPr>
          </a:p>
        </p:txBody>
      </p:sp>
      <p:sp>
        <p:nvSpPr>
          <p:cNvPr id="13" name="Rectangle 12">
            <a:extLst>
              <a:ext uri="{FF2B5EF4-FFF2-40B4-BE49-F238E27FC236}">
                <a16:creationId xmlns:a16="http://schemas.microsoft.com/office/drawing/2014/main" id="{53040691-6A51-982F-D509-68FD9FAFBFC1}"/>
              </a:ext>
            </a:extLst>
          </p:cNvPr>
          <p:cNvSpPr>
            <a:spLocks noChangeArrowheads="1"/>
          </p:cNvSpPr>
          <p:nvPr>
            <p:custDataLst>
              <p:tags r:id="rId7"/>
            </p:custDataLst>
          </p:nvPr>
        </p:nvSpPr>
        <p:spPr bwMode="auto">
          <a:xfrm>
            <a:off x="1712285" y="3791702"/>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3</a:t>
            </a:r>
            <a:endParaRPr lang="en-US" altLang="ja-JP" sz="2400" b="1" dirty="0">
              <a:solidFill>
                <a:sysClr val="windowText" lastClr="000000"/>
              </a:solidFill>
              <a:ea typeface="ＭＳ Ｐゴシック" pitchFamily="50" charset="-128"/>
            </a:endParaRPr>
          </a:p>
        </p:txBody>
      </p:sp>
      <p:sp>
        <p:nvSpPr>
          <p:cNvPr id="14" name="Rectangle 13">
            <a:extLst>
              <a:ext uri="{FF2B5EF4-FFF2-40B4-BE49-F238E27FC236}">
                <a16:creationId xmlns:a16="http://schemas.microsoft.com/office/drawing/2014/main" id="{833F4663-3823-FBAF-EAA5-D26B262777F2}"/>
              </a:ext>
            </a:extLst>
          </p:cNvPr>
          <p:cNvSpPr>
            <a:spLocks noChangeArrowheads="1"/>
          </p:cNvSpPr>
          <p:nvPr>
            <p:custDataLst>
              <p:tags r:id="rId8"/>
            </p:custDataLst>
          </p:nvPr>
        </p:nvSpPr>
        <p:spPr bwMode="auto">
          <a:xfrm>
            <a:off x="2779081" y="4495481"/>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WBS / SDP</a:t>
            </a:r>
            <a:endParaRPr lang="en-US" altLang="ja-JP" sz="2400" b="1" dirty="0">
              <a:solidFill>
                <a:sysClr val="windowText" lastClr="000000"/>
              </a:solidFill>
              <a:ea typeface="ＭＳ Ｐゴシック" pitchFamily="50" charset="-128"/>
            </a:endParaRPr>
          </a:p>
        </p:txBody>
      </p:sp>
      <p:sp>
        <p:nvSpPr>
          <p:cNvPr id="15" name="Rectangle 14">
            <a:extLst>
              <a:ext uri="{FF2B5EF4-FFF2-40B4-BE49-F238E27FC236}">
                <a16:creationId xmlns:a16="http://schemas.microsoft.com/office/drawing/2014/main" id="{AACADF4B-DE46-ED54-8520-050ABB11B7BF}"/>
              </a:ext>
            </a:extLst>
          </p:cNvPr>
          <p:cNvSpPr>
            <a:spLocks noChangeArrowheads="1"/>
          </p:cNvSpPr>
          <p:nvPr>
            <p:custDataLst>
              <p:tags r:id="rId9"/>
            </p:custDataLst>
          </p:nvPr>
        </p:nvSpPr>
        <p:spPr bwMode="auto">
          <a:xfrm>
            <a:off x="1712284" y="4495481"/>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4</a:t>
            </a:r>
            <a:endParaRPr lang="en-US" altLang="ja-JP" sz="2400" b="1" dirty="0">
              <a:solidFill>
                <a:sysClr val="windowText" lastClr="000000"/>
              </a:solidFill>
              <a:ea typeface="ＭＳ Ｐゴシック" pitchFamily="50" charset="-128"/>
            </a:endParaRPr>
          </a:p>
        </p:txBody>
      </p:sp>
      <p:sp>
        <p:nvSpPr>
          <p:cNvPr id="17" name="Slide Number Placeholder 16">
            <a:extLst>
              <a:ext uri="{FF2B5EF4-FFF2-40B4-BE49-F238E27FC236}">
                <a16:creationId xmlns:a16="http://schemas.microsoft.com/office/drawing/2014/main" id="{481FC1F7-EDAB-86EF-95C8-A48DF188B281}"/>
              </a:ext>
            </a:extLst>
          </p:cNvPr>
          <p:cNvSpPr>
            <a:spLocks noGrp="1"/>
          </p:cNvSpPr>
          <p:nvPr>
            <p:ph type="sldNum" sz="quarter" idx="12"/>
            <p:custDataLst>
              <p:tags r:id="rId10"/>
            </p:custDataLst>
          </p:nvPr>
        </p:nvSpPr>
        <p:spPr/>
        <p:txBody>
          <a:bodyPr/>
          <a:lstStyle/>
          <a:p>
            <a:fld id="{6D22F896-40B5-4ADD-8801-0D06FADFA095}" type="slidenum">
              <a:rPr lang="en-US" smtClean="0"/>
              <a:t>2</a:t>
            </a:fld>
            <a:endParaRPr lang="en-US" dirty="0"/>
          </a:p>
        </p:txBody>
      </p:sp>
      <p:sp>
        <p:nvSpPr>
          <p:cNvPr id="3" name="Rectangle 2">
            <a:extLst>
              <a:ext uri="{FF2B5EF4-FFF2-40B4-BE49-F238E27FC236}">
                <a16:creationId xmlns:a16="http://schemas.microsoft.com/office/drawing/2014/main" id="{2870E770-F651-0783-2470-80F3458530F1}"/>
              </a:ext>
            </a:extLst>
          </p:cNvPr>
          <p:cNvSpPr>
            <a:spLocks noChangeArrowheads="1"/>
          </p:cNvSpPr>
          <p:nvPr>
            <p:custDataLst>
              <p:tags r:id="rId11"/>
            </p:custDataLst>
          </p:nvPr>
        </p:nvSpPr>
        <p:spPr bwMode="auto">
          <a:xfrm>
            <a:off x="2779080" y="5198752"/>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Liaisons entre les tâches</a:t>
            </a:r>
            <a:endParaRPr lang="en-US" altLang="ja-JP" sz="2400" b="1" dirty="0">
              <a:solidFill>
                <a:sysClr val="windowText" lastClr="000000"/>
              </a:solidFill>
              <a:ea typeface="ＭＳ Ｐゴシック" pitchFamily="50" charset="-128"/>
            </a:endParaRPr>
          </a:p>
        </p:txBody>
      </p:sp>
      <p:sp>
        <p:nvSpPr>
          <p:cNvPr id="4" name="Rectangle 3">
            <a:extLst>
              <a:ext uri="{FF2B5EF4-FFF2-40B4-BE49-F238E27FC236}">
                <a16:creationId xmlns:a16="http://schemas.microsoft.com/office/drawing/2014/main" id="{943E7915-5CDA-E7EA-56B3-D447E743C76C}"/>
              </a:ext>
            </a:extLst>
          </p:cNvPr>
          <p:cNvSpPr>
            <a:spLocks noChangeArrowheads="1"/>
          </p:cNvSpPr>
          <p:nvPr>
            <p:custDataLst>
              <p:tags r:id="rId12"/>
            </p:custDataLst>
          </p:nvPr>
        </p:nvSpPr>
        <p:spPr bwMode="auto">
          <a:xfrm>
            <a:off x="1712283" y="5199006"/>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5</a:t>
            </a:r>
            <a:endParaRPr lang="en-US" altLang="ja-JP" sz="2400" b="1" dirty="0">
              <a:solidFill>
                <a:sysClr val="windowText" lastClr="000000"/>
              </a:solidFill>
              <a:ea typeface="ＭＳ Ｐゴシック" pitchFamily="50" charset="-128"/>
            </a:endParaRPr>
          </a:p>
        </p:txBody>
      </p:sp>
      <p:sp>
        <p:nvSpPr>
          <p:cNvPr id="5" name="Rectangle 4">
            <a:extLst>
              <a:ext uri="{FF2B5EF4-FFF2-40B4-BE49-F238E27FC236}">
                <a16:creationId xmlns:a16="http://schemas.microsoft.com/office/drawing/2014/main" id="{372B0EE8-8EBC-2155-20B0-AE09FC8D99C1}"/>
              </a:ext>
            </a:extLst>
          </p:cNvPr>
          <p:cNvSpPr>
            <a:spLocks noChangeArrowheads="1"/>
          </p:cNvSpPr>
          <p:nvPr>
            <p:custDataLst>
              <p:tags r:id="rId13"/>
            </p:custDataLst>
          </p:nvPr>
        </p:nvSpPr>
        <p:spPr bwMode="auto">
          <a:xfrm>
            <a:off x="2779080" y="5899642"/>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Marges</a:t>
            </a:r>
            <a:endParaRPr lang="en-US" altLang="ja-JP" sz="2400" b="1" dirty="0">
              <a:solidFill>
                <a:sysClr val="windowText" lastClr="000000"/>
              </a:solidFill>
              <a:ea typeface="ＭＳ Ｐゴシック" pitchFamily="50" charset="-128"/>
            </a:endParaRPr>
          </a:p>
        </p:txBody>
      </p:sp>
      <p:sp>
        <p:nvSpPr>
          <p:cNvPr id="16" name="Rectangle 15">
            <a:extLst>
              <a:ext uri="{FF2B5EF4-FFF2-40B4-BE49-F238E27FC236}">
                <a16:creationId xmlns:a16="http://schemas.microsoft.com/office/drawing/2014/main" id="{347DE651-A907-C26C-A478-B63D8221A7B9}"/>
              </a:ext>
            </a:extLst>
          </p:cNvPr>
          <p:cNvSpPr>
            <a:spLocks noChangeArrowheads="1"/>
          </p:cNvSpPr>
          <p:nvPr>
            <p:custDataLst>
              <p:tags r:id="rId14"/>
            </p:custDataLst>
          </p:nvPr>
        </p:nvSpPr>
        <p:spPr bwMode="auto">
          <a:xfrm>
            <a:off x="1705098" y="5902531"/>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6</a:t>
            </a:r>
            <a:endParaRPr lang="en-US" altLang="ja-JP" sz="2400" b="1" dirty="0">
              <a:solidFill>
                <a:sysClr val="windowText" lastClr="000000"/>
              </a:solidFill>
              <a:ea typeface="ＭＳ Ｐゴシック" pitchFamily="50" charset="-128"/>
            </a:endParaRPr>
          </a:p>
        </p:txBody>
      </p:sp>
    </p:spTree>
    <p:extLst>
      <p:ext uri="{BB962C8B-B14F-4D97-AF65-F5344CB8AC3E}">
        <p14:creationId xmlns:p14="http://schemas.microsoft.com/office/powerpoint/2010/main" val="13750049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lstStyle/>
          <a:p>
            <a:r>
              <a:rPr lang="fr-CA" dirty="0"/>
              <a:t>4 – Calendriers</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Calendrier de tâche qui prime</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a:xfrm>
            <a:off x="11027121" y="6355845"/>
            <a:ext cx="479079" cy="365125"/>
          </a:xfrm>
        </p:spPr>
        <p:txBody>
          <a:bodyPr/>
          <a:lstStyle/>
          <a:p>
            <a:fld id="{6D22F896-40B5-4ADD-8801-0D06FADFA095}" type="slidenum">
              <a:rPr lang="en-US" smtClean="0"/>
              <a:t>20</a:t>
            </a:fld>
            <a:endParaRPr lang="en-US" dirty="0"/>
          </a:p>
        </p:txBody>
      </p:sp>
      <p:sp>
        <p:nvSpPr>
          <p:cNvPr id="22" name="TextBox 21">
            <a:extLst>
              <a:ext uri="{FF2B5EF4-FFF2-40B4-BE49-F238E27FC236}">
                <a16:creationId xmlns:a16="http://schemas.microsoft.com/office/drawing/2014/main" id="{C0978F78-DB4E-40AA-B6D2-BFF6563242D5}"/>
              </a:ext>
            </a:extLst>
          </p:cNvPr>
          <p:cNvSpPr txBox="1"/>
          <p:nvPr>
            <p:custDataLst>
              <p:tags r:id="rId4"/>
            </p:custDataLst>
          </p:nvPr>
        </p:nvSpPr>
        <p:spPr>
          <a:xfrm>
            <a:off x="1109385" y="2721115"/>
            <a:ext cx="5891490" cy="2677656"/>
          </a:xfrm>
          <a:prstGeom prst="rect">
            <a:avLst/>
          </a:prstGeom>
          <a:noFill/>
        </p:spPr>
        <p:txBody>
          <a:bodyPr wrap="square" rtlCol="0">
            <a:spAutoFit/>
          </a:bodyPr>
          <a:lstStyle/>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La tâche doit se passer durant cette plage horaire que l’équipe soit ou non disponible. Dans ce cas de figure il faut donc signaler au logiciel que les prévisions ignorent les calendriers des ressources.</a:t>
            </a:r>
            <a:endParaRPr lang="en-US" sz="2800" dirty="0">
              <a:solidFill>
                <a:schemeClr val="accent6">
                  <a:lumMod val="75000"/>
                </a:schemeClr>
              </a:solidFill>
              <a:latin typeface="Adobe Garamond Pro Bold" panose="02020702060506020403" pitchFamily="18" charset="0"/>
            </a:endParaRPr>
          </a:p>
        </p:txBody>
      </p:sp>
      <p:grpSp>
        <p:nvGrpSpPr>
          <p:cNvPr id="23" name="Group 22">
            <a:extLst>
              <a:ext uri="{FF2B5EF4-FFF2-40B4-BE49-F238E27FC236}">
                <a16:creationId xmlns:a16="http://schemas.microsoft.com/office/drawing/2014/main" id="{3516793E-E8AD-4BC7-B439-E18ADDF6BA1F}"/>
              </a:ext>
            </a:extLst>
          </p:cNvPr>
          <p:cNvGrpSpPr/>
          <p:nvPr>
            <p:custDataLst>
              <p:tags r:id="rId5"/>
            </p:custDataLst>
          </p:nvPr>
        </p:nvGrpSpPr>
        <p:grpSpPr>
          <a:xfrm>
            <a:off x="7000875" y="3076575"/>
            <a:ext cx="4752975" cy="3157350"/>
            <a:chOff x="2785015" y="3363428"/>
            <a:chExt cx="4152899" cy="2507080"/>
          </a:xfrm>
        </p:grpSpPr>
        <p:pic>
          <p:nvPicPr>
            <p:cNvPr id="24" name="Picture 2">
              <a:extLst>
                <a:ext uri="{FF2B5EF4-FFF2-40B4-BE49-F238E27FC236}">
                  <a16:creationId xmlns:a16="http://schemas.microsoft.com/office/drawing/2014/main" id="{EE0AAEF3-82B0-4350-91E0-2A916003580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82534" y="3363428"/>
              <a:ext cx="4055380" cy="2507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Rectangle 4">
              <a:extLst>
                <a:ext uri="{FF2B5EF4-FFF2-40B4-BE49-F238E27FC236}">
                  <a16:creationId xmlns:a16="http://schemas.microsoft.com/office/drawing/2014/main" id="{926276D9-9957-4D04-A960-1D7761A86319}"/>
                </a:ext>
              </a:extLst>
            </p:cNvPr>
            <p:cNvSpPr>
              <a:spLocks noChangeArrowheads="1"/>
            </p:cNvSpPr>
            <p:nvPr/>
          </p:nvSpPr>
          <p:spPr bwMode="auto">
            <a:xfrm>
              <a:off x="2785015" y="4658828"/>
              <a:ext cx="3886200" cy="228600"/>
            </a:xfrm>
            <a:prstGeom prst="rect">
              <a:avLst/>
            </a:prstGeom>
            <a:noFill/>
            <a:ln w="28575" algn="ctr">
              <a:solidFill>
                <a:srgbClr val="FF0000"/>
              </a:solidFill>
              <a:miter lim="800000"/>
              <a:headEnd/>
              <a:tailEnd/>
            </a:ln>
          </p:spPr>
          <p:txBody>
            <a:bodyPr wrap="none" anchor="ctr"/>
            <a:lstStyle/>
            <a:p>
              <a:pPr algn="ctr"/>
              <a:endParaRPr lang="en-US">
                <a:latin typeface="Calibri" pitchFamily="34" charset="0"/>
              </a:endParaRPr>
            </a:p>
          </p:txBody>
        </p:sp>
      </p:grpSp>
    </p:spTree>
    <p:extLst>
      <p:ext uri="{BB962C8B-B14F-4D97-AF65-F5344CB8AC3E}">
        <p14:creationId xmlns:p14="http://schemas.microsoft.com/office/powerpoint/2010/main" val="42594193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0424F9-F41F-B087-B072-A3DD3D8E641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6FDE9CF-E9E7-851F-7C55-DE14A45C0F01}"/>
              </a:ext>
            </a:extLst>
          </p:cNvPr>
          <p:cNvSpPr>
            <a:spLocks noGrp="1"/>
          </p:cNvSpPr>
          <p:nvPr>
            <p:ph type="title"/>
            <p:custDataLst>
              <p:tags r:id="rId1"/>
            </p:custDataLst>
          </p:nvPr>
        </p:nvSpPr>
        <p:spPr>
          <a:xfrm>
            <a:off x="2779080" y="272760"/>
            <a:ext cx="8610600" cy="1293028"/>
          </a:xfrm>
        </p:spPr>
        <p:txBody>
          <a:bodyPr/>
          <a:lstStyle/>
          <a:p>
            <a:r>
              <a:rPr lang="fr-CA" dirty="0"/>
              <a:t>Plan de la séance</a:t>
            </a:r>
            <a:endParaRPr lang="en-US" dirty="0"/>
          </a:p>
        </p:txBody>
      </p:sp>
      <p:sp>
        <p:nvSpPr>
          <p:cNvPr id="7" name="Rectangle 6">
            <a:extLst>
              <a:ext uri="{FF2B5EF4-FFF2-40B4-BE49-F238E27FC236}">
                <a16:creationId xmlns:a16="http://schemas.microsoft.com/office/drawing/2014/main" id="{1141222A-20BA-BF72-EC46-A498E343E301}"/>
              </a:ext>
            </a:extLst>
          </p:cNvPr>
          <p:cNvSpPr>
            <a:spLocks noChangeArrowheads="1"/>
          </p:cNvSpPr>
          <p:nvPr>
            <p:custDataLst>
              <p:tags r:id="rId2"/>
            </p:custDataLst>
          </p:nvPr>
        </p:nvSpPr>
        <p:spPr bwMode="auto">
          <a:xfrm>
            <a:off x="2779083" y="2382017"/>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MS Project et la gestion de projet </a:t>
            </a:r>
            <a:endParaRPr lang="en-US" altLang="ja-JP" sz="2400" b="1" dirty="0">
              <a:solidFill>
                <a:sysClr val="windowText" lastClr="000000"/>
              </a:solidFill>
              <a:ea typeface="ＭＳ Ｐゴシック" pitchFamily="50" charset="-128"/>
            </a:endParaRPr>
          </a:p>
        </p:txBody>
      </p:sp>
      <p:sp>
        <p:nvSpPr>
          <p:cNvPr id="8" name="Rectangle 7">
            <a:extLst>
              <a:ext uri="{FF2B5EF4-FFF2-40B4-BE49-F238E27FC236}">
                <a16:creationId xmlns:a16="http://schemas.microsoft.com/office/drawing/2014/main" id="{EE5274E2-3A70-B5DE-0C24-D31C57F78A99}"/>
              </a:ext>
            </a:extLst>
          </p:cNvPr>
          <p:cNvSpPr>
            <a:spLocks noChangeArrowheads="1"/>
          </p:cNvSpPr>
          <p:nvPr>
            <p:custDataLst>
              <p:tags r:id="rId3"/>
            </p:custDataLst>
          </p:nvPr>
        </p:nvSpPr>
        <p:spPr bwMode="auto">
          <a:xfrm>
            <a:off x="2779082" y="3088177"/>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Introduction au logiciel </a:t>
            </a:r>
            <a:endParaRPr lang="en-US" altLang="ja-JP" sz="2400" b="1" dirty="0">
              <a:solidFill>
                <a:sysClr val="windowText" lastClr="000000"/>
              </a:solidFill>
              <a:ea typeface="ＭＳ Ｐゴシック" pitchFamily="50" charset="-128"/>
            </a:endParaRPr>
          </a:p>
        </p:txBody>
      </p:sp>
      <p:sp>
        <p:nvSpPr>
          <p:cNvPr id="10" name="Rectangle 9">
            <a:extLst>
              <a:ext uri="{FF2B5EF4-FFF2-40B4-BE49-F238E27FC236}">
                <a16:creationId xmlns:a16="http://schemas.microsoft.com/office/drawing/2014/main" id="{5D739A6A-C9F7-3D3F-C6F1-1C5EC2D75D18}"/>
              </a:ext>
            </a:extLst>
          </p:cNvPr>
          <p:cNvSpPr>
            <a:spLocks noChangeArrowheads="1"/>
          </p:cNvSpPr>
          <p:nvPr>
            <p:custDataLst>
              <p:tags r:id="rId4"/>
            </p:custDataLst>
          </p:nvPr>
        </p:nvSpPr>
        <p:spPr bwMode="auto">
          <a:xfrm>
            <a:off x="1712285" y="2384652"/>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1</a:t>
            </a:r>
          </a:p>
        </p:txBody>
      </p:sp>
      <p:sp>
        <p:nvSpPr>
          <p:cNvPr id="11" name="Rectangle 10">
            <a:extLst>
              <a:ext uri="{FF2B5EF4-FFF2-40B4-BE49-F238E27FC236}">
                <a16:creationId xmlns:a16="http://schemas.microsoft.com/office/drawing/2014/main" id="{86496B5D-D45C-BD24-D6CA-1397B205442E}"/>
              </a:ext>
            </a:extLst>
          </p:cNvPr>
          <p:cNvSpPr>
            <a:spLocks noChangeArrowheads="1"/>
          </p:cNvSpPr>
          <p:nvPr>
            <p:custDataLst>
              <p:tags r:id="rId5"/>
            </p:custDataLst>
          </p:nvPr>
        </p:nvSpPr>
        <p:spPr bwMode="auto">
          <a:xfrm>
            <a:off x="1712285" y="3088177"/>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2</a:t>
            </a:r>
          </a:p>
        </p:txBody>
      </p:sp>
      <p:sp>
        <p:nvSpPr>
          <p:cNvPr id="12" name="Rectangle 11">
            <a:extLst>
              <a:ext uri="{FF2B5EF4-FFF2-40B4-BE49-F238E27FC236}">
                <a16:creationId xmlns:a16="http://schemas.microsoft.com/office/drawing/2014/main" id="{9616682B-1DF9-1317-9F9F-C64BEB80F0EB}"/>
              </a:ext>
            </a:extLst>
          </p:cNvPr>
          <p:cNvSpPr>
            <a:spLocks noChangeArrowheads="1"/>
          </p:cNvSpPr>
          <p:nvPr>
            <p:custDataLst>
              <p:tags r:id="rId6"/>
            </p:custDataLst>
          </p:nvPr>
        </p:nvSpPr>
        <p:spPr bwMode="auto">
          <a:xfrm>
            <a:off x="2779081" y="3791702"/>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Calendriers dans le logiciel</a:t>
            </a:r>
            <a:endParaRPr lang="en-US" altLang="ja-JP" sz="2400" b="1" dirty="0">
              <a:solidFill>
                <a:sysClr val="windowText" lastClr="000000"/>
              </a:solidFill>
              <a:ea typeface="ＭＳ Ｐゴシック" pitchFamily="50" charset="-128"/>
            </a:endParaRPr>
          </a:p>
        </p:txBody>
      </p:sp>
      <p:sp>
        <p:nvSpPr>
          <p:cNvPr id="13" name="Rectangle 12">
            <a:extLst>
              <a:ext uri="{FF2B5EF4-FFF2-40B4-BE49-F238E27FC236}">
                <a16:creationId xmlns:a16="http://schemas.microsoft.com/office/drawing/2014/main" id="{45234015-8A13-7838-669A-697D627A7F16}"/>
              </a:ext>
            </a:extLst>
          </p:cNvPr>
          <p:cNvSpPr>
            <a:spLocks noChangeArrowheads="1"/>
          </p:cNvSpPr>
          <p:nvPr>
            <p:custDataLst>
              <p:tags r:id="rId7"/>
            </p:custDataLst>
          </p:nvPr>
        </p:nvSpPr>
        <p:spPr bwMode="auto">
          <a:xfrm>
            <a:off x="1712285" y="3791702"/>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3</a:t>
            </a:r>
            <a:endParaRPr lang="en-US" altLang="ja-JP" sz="2400" b="1" dirty="0">
              <a:solidFill>
                <a:sysClr val="windowText" lastClr="000000"/>
              </a:solidFill>
              <a:ea typeface="ＭＳ Ｐゴシック" pitchFamily="50" charset="-128"/>
            </a:endParaRPr>
          </a:p>
        </p:txBody>
      </p:sp>
      <p:sp>
        <p:nvSpPr>
          <p:cNvPr id="14" name="Rectangle 13">
            <a:extLst>
              <a:ext uri="{FF2B5EF4-FFF2-40B4-BE49-F238E27FC236}">
                <a16:creationId xmlns:a16="http://schemas.microsoft.com/office/drawing/2014/main" id="{83D9593B-9796-7D13-D6BA-163CD1DF50FB}"/>
              </a:ext>
            </a:extLst>
          </p:cNvPr>
          <p:cNvSpPr>
            <a:spLocks noChangeArrowheads="1"/>
          </p:cNvSpPr>
          <p:nvPr>
            <p:custDataLst>
              <p:tags r:id="rId8"/>
            </p:custDataLst>
          </p:nvPr>
        </p:nvSpPr>
        <p:spPr bwMode="auto">
          <a:xfrm>
            <a:off x="2779081" y="4495481"/>
            <a:ext cx="677960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WBS / SDP</a:t>
            </a:r>
            <a:endParaRPr lang="en-US" altLang="ja-JP" sz="2400" b="1" dirty="0">
              <a:solidFill>
                <a:sysClr val="windowText" lastClr="000000"/>
              </a:solidFill>
              <a:ea typeface="ＭＳ Ｐゴシック" pitchFamily="50" charset="-128"/>
            </a:endParaRPr>
          </a:p>
        </p:txBody>
      </p:sp>
      <p:sp>
        <p:nvSpPr>
          <p:cNvPr id="15" name="Rectangle 14">
            <a:extLst>
              <a:ext uri="{FF2B5EF4-FFF2-40B4-BE49-F238E27FC236}">
                <a16:creationId xmlns:a16="http://schemas.microsoft.com/office/drawing/2014/main" id="{28416C89-F76B-4088-88C6-C78327F1BD55}"/>
              </a:ext>
            </a:extLst>
          </p:cNvPr>
          <p:cNvSpPr>
            <a:spLocks noChangeArrowheads="1"/>
          </p:cNvSpPr>
          <p:nvPr>
            <p:custDataLst>
              <p:tags r:id="rId9"/>
            </p:custDataLst>
          </p:nvPr>
        </p:nvSpPr>
        <p:spPr bwMode="auto">
          <a:xfrm>
            <a:off x="1712284" y="4495481"/>
            <a:ext cx="64611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4</a:t>
            </a:r>
            <a:endParaRPr lang="en-US" altLang="ja-JP" sz="2400" b="1" dirty="0">
              <a:solidFill>
                <a:sysClr val="windowText" lastClr="000000"/>
              </a:solidFill>
              <a:ea typeface="ＭＳ Ｐゴシック" pitchFamily="50" charset="-128"/>
            </a:endParaRPr>
          </a:p>
        </p:txBody>
      </p:sp>
      <p:sp>
        <p:nvSpPr>
          <p:cNvPr id="17" name="Slide Number Placeholder 16">
            <a:extLst>
              <a:ext uri="{FF2B5EF4-FFF2-40B4-BE49-F238E27FC236}">
                <a16:creationId xmlns:a16="http://schemas.microsoft.com/office/drawing/2014/main" id="{A2ECFFAD-90CB-1447-BAD4-F0A50EDB5BBB}"/>
              </a:ext>
            </a:extLst>
          </p:cNvPr>
          <p:cNvSpPr>
            <a:spLocks noGrp="1"/>
          </p:cNvSpPr>
          <p:nvPr>
            <p:ph type="sldNum" sz="quarter" idx="12"/>
            <p:custDataLst>
              <p:tags r:id="rId10"/>
            </p:custDataLst>
          </p:nvPr>
        </p:nvSpPr>
        <p:spPr/>
        <p:txBody>
          <a:bodyPr/>
          <a:lstStyle/>
          <a:p>
            <a:fld id="{6D22F896-40B5-4ADD-8801-0D06FADFA095}" type="slidenum">
              <a:rPr lang="en-US" smtClean="0"/>
              <a:t>21</a:t>
            </a:fld>
            <a:endParaRPr lang="en-US" dirty="0"/>
          </a:p>
        </p:txBody>
      </p:sp>
      <p:sp>
        <p:nvSpPr>
          <p:cNvPr id="3" name="Rectangle 2">
            <a:extLst>
              <a:ext uri="{FF2B5EF4-FFF2-40B4-BE49-F238E27FC236}">
                <a16:creationId xmlns:a16="http://schemas.microsoft.com/office/drawing/2014/main" id="{FA99DE40-9B39-9266-DD95-8AEEC89180C9}"/>
              </a:ext>
            </a:extLst>
          </p:cNvPr>
          <p:cNvSpPr>
            <a:spLocks noChangeArrowheads="1"/>
          </p:cNvSpPr>
          <p:nvPr>
            <p:custDataLst>
              <p:tags r:id="rId11"/>
            </p:custDataLst>
          </p:nvPr>
        </p:nvSpPr>
        <p:spPr bwMode="auto">
          <a:xfrm>
            <a:off x="2779080" y="5198752"/>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Liaisons entre les tâches</a:t>
            </a:r>
            <a:endParaRPr lang="en-US" altLang="ja-JP" sz="2400" b="1" dirty="0">
              <a:solidFill>
                <a:sysClr val="windowText" lastClr="000000"/>
              </a:solidFill>
              <a:ea typeface="ＭＳ Ｐゴシック" pitchFamily="50" charset="-128"/>
            </a:endParaRPr>
          </a:p>
        </p:txBody>
      </p:sp>
      <p:sp>
        <p:nvSpPr>
          <p:cNvPr id="4" name="Rectangle 3">
            <a:extLst>
              <a:ext uri="{FF2B5EF4-FFF2-40B4-BE49-F238E27FC236}">
                <a16:creationId xmlns:a16="http://schemas.microsoft.com/office/drawing/2014/main" id="{9CAE520C-B824-4B2A-126D-50EA43771458}"/>
              </a:ext>
            </a:extLst>
          </p:cNvPr>
          <p:cNvSpPr>
            <a:spLocks noChangeArrowheads="1"/>
          </p:cNvSpPr>
          <p:nvPr>
            <p:custDataLst>
              <p:tags r:id="rId12"/>
            </p:custDataLst>
          </p:nvPr>
        </p:nvSpPr>
        <p:spPr bwMode="auto">
          <a:xfrm>
            <a:off x="1712283" y="5199006"/>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5</a:t>
            </a:r>
            <a:endParaRPr lang="en-US" altLang="ja-JP" sz="2400" b="1" dirty="0">
              <a:solidFill>
                <a:sysClr val="windowText" lastClr="000000"/>
              </a:solidFill>
              <a:ea typeface="ＭＳ Ｐゴシック" pitchFamily="50" charset="-128"/>
            </a:endParaRPr>
          </a:p>
        </p:txBody>
      </p:sp>
      <p:sp>
        <p:nvSpPr>
          <p:cNvPr id="5" name="Rectangle 4">
            <a:extLst>
              <a:ext uri="{FF2B5EF4-FFF2-40B4-BE49-F238E27FC236}">
                <a16:creationId xmlns:a16="http://schemas.microsoft.com/office/drawing/2014/main" id="{E1A7ED22-F4C8-017F-8AB8-E8548CD8FC86}"/>
              </a:ext>
            </a:extLst>
          </p:cNvPr>
          <p:cNvSpPr>
            <a:spLocks noChangeArrowheads="1"/>
          </p:cNvSpPr>
          <p:nvPr>
            <p:custDataLst>
              <p:tags r:id="rId13"/>
            </p:custDataLst>
          </p:nvPr>
        </p:nvSpPr>
        <p:spPr bwMode="auto">
          <a:xfrm>
            <a:off x="2779080" y="5899642"/>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Marges</a:t>
            </a:r>
            <a:endParaRPr lang="en-US" altLang="ja-JP" sz="2400" b="1" dirty="0">
              <a:solidFill>
                <a:sysClr val="windowText" lastClr="000000"/>
              </a:solidFill>
              <a:ea typeface="ＭＳ Ｐゴシック" pitchFamily="50" charset="-128"/>
            </a:endParaRPr>
          </a:p>
        </p:txBody>
      </p:sp>
      <p:sp>
        <p:nvSpPr>
          <p:cNvPr id="16" name="Rectangle 15">
            <a:extLst>
              <a:ext uri="{FF2B5EF4-FFF2-40B4-BE49-F238E27FC236}">
                <a16:creationId xmlns:a16="http://schemas.microsoft.com/office/drawing/2014/main" id="{E37C7FDB-EF59-9E40-C8AA-2DA1FDF707C3}"/>
              </a:ext>
            </a:extLst>
          </p:cNvPr>
          <p:cNvSpPr>
            <a:spLocks noChangeArrowheads="1"/>
          </p:cNvSpPr>
          <p:nvPr>
            <p:custDataLst>
              <p:tags r:id="rId14"/>
            </p:custDataLst>
          </p:nvPr>
        </p:nvSpPr>
        <p:spPr bwMode="auto">
          <a:xfrm>
            <a:off x="1705098" y="5902531"/>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6</a:t>
            </a:r>
            <a:endParaRPr lang="en-US" altLang="ja-JP" sz="2400" b="1" dirty="0">
              <a:solidFill>
                <a:sysClr val="windowText" lastClr="000000"/>
              </a:solidFill>
              <a:ea typeface="ＭＳ Ｐゴシック" pitchFamily="50" charset="-128"/>
            </a:endParaRPr>
          </a:p>
        </p:txBody>
      </p:sp>
    </p:spTree>
    <p:extLst>
      <p:ext uri="{BB962C8B-B14F-4D97-AF65-F5344CB8AC3E}">
        <p14:creationId xmlns:p14="http://schemas.microsoft.com/office/powerpoint/2010/main" val="25208344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2895600" y="392898"/>
            <a:ext cx="8610600" cy="1293028"/>
          </a:xfrm>
        </p:spPr>
        <p:txBody>
          <a:bodyPr/>
          <a:lstStyle/>
          <a:p>
            <a:r>
              <a:rPr lang="fr-CA" dirty="0"/>
              <a:t>5 – Tâches et WBS</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1" y="1582340"/>
            <a:ext cx="10203040"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Premièrement c’est quoi un WBS ?</a:t>
            </a:r>
          </a:p>
        </p:txBody>
      </p:sp>
      <p:sp>
        <p:nvSpPr>
          <p:cNvPr id="4" name="TextBox 3">
            <a:extLst>
              <a:ext uri="{FF2B5EF4-FFF2-40B4-BE49-F238E27FC236}">
                <a16:creationId xmlns:a16="http://schemas.microsoft.com/office/drawing/2014/main" id="{AD00F63E-DC3F-4133-BEE5-8650CCC23701}"/>
              </a:ext>
            </a:extLst>
          </p:cNvPr>
          <p:cNvSpPr txBox="1"/>
          <p:nvPr>
            <p:custDataLst>
              <p:tags r:id="rId3"/>
            </p:custDataLst>
          </p:nvPr>
        </p:nvSpPr>
        <p:spPr>
          <a:xfrm>
            <a:off x="1109384" y="2721115"/>
            <a:ext cx="9872133" cy="2246769"/>
          </a:xfrm>
          <a:prstGeom prst="rect">
            <a:avLst/>
          </a:prstGeom>
          <a:noFill/>
        </p:spPr>
        <p:txBody>
          <a:bodyPr wrap="square" rtlCol="0">
            <a:spAutoFit/>
          </a:bodyPr>
          <a:lstStyle/>
          <a:p>
            <a:r>
              <a:rPr lang="fr-FR" sz="2800" dirty="0">
                <a:solidFill>
                  <a:schemeClr val="accent6">
                    <a:lumMod val="75000"/>
                  </a:schemeClr>
                </a:solidFill>
                <a:latin typeface="Adobe Garamond Pro Bold" panose="02020702060506020403" pitchFamily="18" charset="0"/>
              </a:rPr>
              <a:t>La structure de découpage du projet (SDP) est une décomposition hiérarchique, orientée vers les livrables, du travail à exécuter par l'équipe de projet pour réaliser les objectifs du projet et créer les livrables exigés. La SDP organise et définit tout le contenu du projet.</a:t>
            </a:r>
            <a:endParaRPr lang="en-US" sz="2800" dirty="0">
              <a:solidFill>
                <a:schemeClr val="accent6">
                  <a:lumMod val="75000"/>
                </a:schemeClr>
              </a:solidFill>
              <a:latin typeface="Adobe Garamond Pro Bold" panose="02020702060506020403" pitchFamily="18" charset="0"/>
            </a:endParaRPr>
          </a:p>
        </p:txBody>
      </p:sp>
      <p:sp>
        <p:nvSpPr>
          <p:cNvPr id="6" name="Slide Number Placeholder 5">
            <a:extLst>
              <a:ext uri="{FF2B5EF4-FFF2-40B4-BE49-F238E27FC236}">
                <a16:creationId xmlns:a16="http://schemas.microsoft.com/office/drawing/2014/main" id="{C1A0206D-4953-4630-B040-2B89B92FC86C}"/>
              </a:ext>
            </a:extLst>
          </p:cNvPr>
          <p:cNvSpPr>
            <a:spLocks noGrp="1"/>
          </p:cNvSpPr>
          <p:nvPr>
            <p:ph type="sldNum" sz="quarter" idx="12"/>
            <p:custDataLst>
              <p:tags r:id="rId4"/>
            </p:custDataLst>
          </p:nvPr>
        </p:nvSpPr>
        <p:spPr/>
        <p:txBody>
          <a:bodyPr/>
          <a:lstStyle/>
          <a:p>
            <a:fld id="{6D22F896-40B5-4ADD-8801-0D06FADFA095}" type="slidenum">
              <a:rPr lang="en-US" smtClean="0"/>
              <a:t>22</a:t>
            </a:fld>
            <a:endParaRPr lang="en-US" dirty="0"/>
          </a:p>
        </p:txBody>
      </p:sp>
    </p:spTree>
    <p:extLst>
      <p:ext uri="{BB962C8B-B14F-4D97-AF65-F5344CB8AC3E}">
        <p14:creationId xmlns:p14="http://schemas.microsoft.com/office/powerpoint/2010/main" val="9127986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2895600" y="392898"/>
            <a:ext cx="8610600" cy="1293028"/>
          </a:xfrm>
        </p:spPr>
        <p:txBody>
          <a:bodyPr/>
          <a:lstStyle/>
          <a:p>
            <a:r>
              <a:rPr lang="fr-CA" dirty="0"/>
              <a:t>5 – Tâches et WBS</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1" y="1582340"/>
            <a:ext cx="10203040"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Ce que comprend un bon WBS</a:t>
            </a:r>
          </a:p>
        </p:txBody>
      </p:sp>
      <p:sp>
        <p:nvSpPr>
          <p:cNvPr id="4" name="TextBox 3">
            <a:extLst>
              <a:ext uri="{FF2B5EF4-FFF2-40B4-BE49-F238E27FC236}">
                <a16:creationId xmlns:a16="http://schemas.microsoft.com/office/drawing/2014/main" id="{AD00F63E-DC3F-4133-BEE5-8650CCC23701}"/>
              </a:ext>
            </a:extLst>
          </p:cNvPr>
          <p:cNvSpPr txBox="1"/>
          <p:nvPr>
            <p:custDataLst>
              <p:tags r:id="rId3"/>
            </p:custDataLst>
          </p:nvPr>
        </p:nvSpPr>
        <p:spPr>
          <a:xfrm>
            <a:off x="1109384" y="2721115"/>
            <a:ext cx="9872133" cy="4401205"/>
          </a:xfrm>
          <a:prstGeom prst="rect">
            <a:avLst/>
          </a:prstGeom>
          <a:noFill/>
        </p:spPr>
        <p:txBody>
          <a:bodyPr wrap="square" rtlCol="0">
            <a:spAutoFit/>
          </a:bodyPr>
          <a:lstStyle/>
          <a:p>
            <a:pPr marL="514350" indent="-514350">
              <a:buFont typeface="+mj-lt"/>
              <a:buAutoNum type="arabicPeriod"/>
            </a:pPr>
            <a:r>
              <a:rPr lang="fr-FR" sz="2800" dirty="0">
                <a:solidFill>
                  <a:schemeClr val="accent6">
                    <a:lumMod val="75000"/>
                  </a:schemeClr>
                </a:solidFill>
                <a:latin typeface="Adobe Garamond Pro Bold" panose="02020702060506020403" pitchFamily="18" charset="0"/>
              </a:rPr>
              <a:t>Règle du 100% : Tous ce qui doit être réalisé, mais UNIQUEMENT ce qui doit être réalisé</a:t>
            </a:r>
          </a:p>
          <a:p>
            <a:pPr marL="514350" indent="-514350">
              <a:buFont typeface="+mj-lt"/>
              <a:buAutoNum type="arabicPeriod"/>
            </a:pPr>
            <a:r>
              <a:rPr lang="fr-FR" sz="2800" dirty="0">
                <a:solidFill>
                  <a:schemeClr val="accent6">
                    <a:lumMod val="75000"/>
                  </a:schemeClr>
                </a:solidFill>
                <a:latin typeface="Adobe Garamond Pro Bold" panose="02020702060506020403" pitchFamily="18" charset="0"/>
              </a:rPr>
              <a:t>Pas de chevauchement d’effort. Principe d’exclusivité</a:t>
            </a:r>
          </a:p>
          <a:p>
            <a:pPr marL="514350" indent="-514350">
              <a:buFont typeface="+mj-lt"/>
              <a:buAutoNum type="arabicPeriod"/>
            </a:pPr>
            <a:r>
              <a:rPr lang="fr-FR" sz="2800" dirty="0">
                <a:solidFill>
                  <a:schemeClr val="accent6">
                    <a:lumMod val="75000"/>
                  </a:schemeClr>
                </a:solidFill>
                <a:latin typeface="Adobe Garamond Pro Bold" panose="02020702060506020403" pitchFamily="18" charset="0"/>
              </a:rPr>
              <a:t>Un lot contient</a:t>
            </a:r>
          </a:p>
          <a:p>
            <a:pPr marL="971550" lvl="1" indent="-514350">
              <a:buFont typeface="+mj-lt"/>
              <a:buAutoNum type="arabicPeriod"/>
            </a:pPr>
            <a:r>
              <a:rPr lang="fr-FR" sz="2800" dirty="0">
                <a:solidFill>
                  <a:schemeClr val="accent6">
                    <a:lumMod val="75000"/>
                  </a:schemeClr>
                </a:solidFill>
                <a:latin typeface="Adobe Garamond Pro Bold" panose="02020702060506020403" pitchFamily="18" charset="0"/>
              </a:rPr>
              <a:t>Des activités homogènes</a:t>
            </a:r>
          </a:p>
          <a:p>
            <a:pPr marL="971550" lvl="1" indent="-514350">
              <a:buFont typeface="+mj-lt"/>
              <a:buAutoNum type="arabicPeriod"/>
            </a:pPr>
            <a:r>
              <a:rPr lang="fr-FR" sz="2800" dirty="0">
                <a:solidFill>
                  <a:schemeClr val="accent6">
                    <a:lumMod val="75000"/>
                  </a:schemeClr>
                </a:solidFill>
                <a:latin typeface="Adobe Garamond Pro Bold" panose="02020702060506020403" pitchFamily="18" charset="0"/>
              </a:rPr>
              <a:t>Un livrable par lot</a:t>
            </a:r>
          </a:p>
          <a:p>
            <a:pPr marL="971550" lvl="1" indent="-514350">
              <a:buFont typeface="+mj-lt"/>
              <a:buAutoNum type="arabicPeriod"/>
            </a:pPr>
            <a:r>
              <a:rPr lang="fr-FR" sz="2800" dirty="0">
                <a:solidFill>
                  <a:schemeClr val="accent6">
                    <a:lumMod val="75000"/>
                  </a:schemeClr>
                </a:solidFill>
                <a:latin typeface="Adobe Garamond Pro Bold" panose="02020702060506020403" pitchFamily="18" charset="0"/>
              </a:rPr>
              <a:t>Permets d’identifier un responsable ( RACI chart )</a:t>
            </a:r>
          </a:p>
          <a:p>
            <a:pPr marL="971550" lvl="1" indent="-514350">
              <a:buFont typeface="+mj-lt"/>
              <a:buAutoNum type="arabicPeriod"/>
            </a:pPr>
            <a:endParaRPr lang="fr-FR" sz="2800" dirty="0">
              <a:solidFill>
                <a:schemeClr val="accent6">
                  <a:lumMod val="75000"/>
                </a:schemeClr>
              </a:solidFill>
              <a:latin typeface="Adobe Garamond Pro Bold" panose="02020702060506020403" pitchFamily="18" charset="0"/>
            </a:endParaRPr>
          </a:p>
          <a:p>
            <a:pPr marL="514350" indent="-514350">
              <a:buFont typeface="+mj-lt"/>
              <a:buAutoNum type="arabicPeriod"/>
            </a:pPr>
            <a:r>
              <a:rPr lang="fr-FR" sz="2800" dirty="0">
                <a:solidFill>
                  <a:schemeClr val="accent6">
                    <a:lumMod val="75000"/>
                  </a:schemeClr>
                </a:solidFill>
                <a:latin typeface="Adobe Garamond Pro Bold" panose="02020702060506020403" pitchFamily="18" charset="0"/>
              </a:rPr>
              <a:t>Règle du pouce : entre 4 et 6 niveaux de découpage</a:t>
            </a:r>
          </a:p>
          <a:p>
            <a:pPr marL="514350" indent="-514350">
              <a:buFont typeface="+mj-lt"/>
              <a:buAutoNum type="arabicPeriod"/>
            </a:pPr>
            <a:endParaRPr lang="en-US" sz="2800" dirty="0">
              <a:solidFill>
                <a:schemeClr val="accent6">
                  <a:lumMod val="75000"/>
                </a:schemeClr>
              </a:solidFill>
              <a:latin typeface="Adobe Garamond Pro Bold" panose="02020702060506020403" pitchFamily="18" charset="0"/>
            </a:endParaRPr>
          </a:p>
        </p:txBody>
      </p:sp>
      <p:sp>
        <p:nvSpPr>
          <p:cNvPr id="6" name="Slide Number Placeholder 5">
            <a:extLst>
              <a:ext uri="{FF2B5EF4-FFF2-40B4-BE49-F238E27FC236}">
                <a16:creationId xmlns:a16="http://schemas.microsoft.com/office/drawing/2014/main" id="{C1A0206D-4953-4630-B040-2B89B92FC86C}"/>
              </a:ext>
            </a:extLst>
          </p:cNvPr>
          <p:cNvSpPr>
            <a:spLocks noGrp="1"/>
          </p:cNvSpPr>
          <p:nvPr>
            <p:ph type="sldNum" sz="quarter" idx="12"/>
            <p:custDataLst>
              <p:tags r:id="rId4"/>
            </p:custDataLst>
          </p:nvPr>
        </p:nvSpPr>
        <p:spPr/>
        <p:txBody>
          <a:bodyPr/>
          <a:lstStyle/>
          <a:p>
            <a:fld id="{6D22F896-40B5-4ADD-8801-0D06FADFA095}" type="slidenum">
              <a:rPr lang="en-US" smtClean="0"/>
              <a:t>23</a:t>
            </a:fld>
            <a:endParaRPr lang="en-US" dirty="0"/>
          </a:p>
        </p:txBody>
      </p:sp>
    </p:spTree>
    <p:extLst>
      <p:ext uri="{BB962C8B-B14F-4D97-AF65-F5344CB8AC3E}">
        <p14:creationId xmlns:p14="http://schemas.microsoft.com/office/powerpoint/2010/main" val="13333493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2895600" y="392898"/>
            <a:ext cx="8610600" cy="1293028"/>
          </a:xfrm>
        </p:spPr>
        <p:txBody>
          <a:bodyPr/>
          <a:lstStyle/>
          <a:p>
            <a:r>
              <a:rPr lang="fr-CA" dirty="0"/>
              <a:t>5 – Tâches et WBS</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1" y="1582340"/>
            <a:ext cx="10203040"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Et dans le logiciel ?</a:t>
            </a:r>
          </a:p>
        </p:txBody>
      </p:sp>
      <p:sp>
        <p:nvSpPr>
          <p:cNvPr id="4" name="TextBox 3">
            <a:extLst>
              <a:ext uri="{FF2B5EF4-FFF2-40B4-BE49-F238E27FC236}">
                <a16:creationId xmlns:a16="http://schemas.microsoft.com/office/drawing/2014/main" id="{AD00F63E-DC3F-4133-BEE5-8650CCC23701}"/>
              </a:ext>
            </a:extLst>
          </p:cNvPr>
          <p:cNvSpPr txBox="1"/>
          <p:nvPr>
            <p:custDataLst>
              <p:tags r:id="rId3"/>
            </p:custDataLst>
          </p:nvPr>
        </p:nvSpPr>
        <p:spPr>
          <a:xfrm>
            <a:off x="1109384" y="2721115"/>
            <a:ext cx="9872133" cy="400110"/>
          </a:xfrm>
          <a:prstGeom prst="rect">
            <a:avLst/>
          </a:prstGeom>
          <a:noFill/>
        </p:spPr>
        <p:txBody>
          <a:bodyPr wrap="square" rtlCol="0">
            <a:spAutoFit/>
          </a:bodyPr>
          <a:lstStyle/>
          <a:p>
            <a:r>
              <a:rPr lang="fr-FR" sz="2000" dirty="0">
                <a:solidFill>
                  <a:schemeClr val="accent6">
                    <a:lumMod val="75000"/>
                  </a:schemeClr>
                </a:solidFill>
                <a:latin typeface="Adobe Garamond Pro Bold" panose="02020702060506020403" pitchFamily="18" charset="0"/>
              </a:rPr>
              <a:t>Allons voir ! </a:t>
            </a:r>
            <a:endParaRPr lang="en-US" sz="2000" dirty="0">
              <a:solidFill>
                <a:schemeClr val="accent6">
                  <a:lumMod val="75000"/>
                </a:schemeClr>
              </a:solidFill>
              <a:latin typeface="Adobe Garamond Pro Bold" panose="02020702060506020403" pitchFamily="18" charset="0"/>
            </a:endParaRPr>
          </a:p>
        </p:txBody>
      </p:sp>
      <p:sp>
        <p:nvSpPr>
          <p:cNvPr id="6" name="Slide Number Placeholder 5">
            <a:extLst>
              <a:ext uri="{FF2B5EF4-FFF2-40B4-BE49-F238E27FC236}">
                <a16:creationId xmlns:a16="http://schemas.microsoft.com/office/drawing/2014/main" id="{C1A0206D-4953-4630-B040-2B89B92FC86C}"/>
              </a:ext>
            </a:extLst>
          </p:cNvPr>
          <p:cNvSpPr>
            <a:spLocks noGrp="1"/>
          </p:cNvSpPr>
          <p:nvPr>
            <p:ph type="sldNum" sz="quarter" idx="12"/>
            <p:custDataLst>
              <p:tags r:id="rId4"/>
            </p:custDataLst>
          </p:nvPr>
        </p:nvSpPr>
        <p:spPr/>
        <p:txBody>
          <a:bodyPr/>
          <a:lstStyle/>
          <a:p>
            <a:fld id="{6D22F896-40B5-4ADD-8801-0D06FADFA095}" type="slidenum">
              <a:rPr lang="en-US" smtClean="0"/>
              <a:t>24</a:t>
            </a:fld>
            <a:endParaRPr lang="en-US" dirty="0"/>
          </a:p>
        </p:txBody>
      </p:sp>
    </p:spTree>
    <p:extLst>
      <p:ext uri="{BB962C8B-B14F-4D97-AF65-F5344CB8AC3E}">
        <p14:creationId xmlns:p14="http://schemas.microsoft.com/office/powerpoint/2010/main" val="3433454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D0A8AB-99F8-DD50-086A-31BBB4DA41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AF268A2-51AE-BB92-7FEE-32D68EC615E9}"/>
              </a:ext>
            </a:extLst>
          </p:cNvPr>
          <p:cNvSpPr>
            <a:spLocks noGrp="1"/>
          </p:cNvSpPr>
          <p:nvPr>
            <p:ph type="title"/>
            <p:custDataLst>
              <p:tags r:id="rId1"/>
            </p:custDataLst>
          </p:nvPr>
        </p:nvSpPr>
        <p:spPr>
          <a:xfrm>
            <a:off x="2779080" y="272760"/>
            <a:ext cx="8610600" cy="1293028"/>
          </a:xfrm>
        </p:spPr>
        <p:txBody>
          <a:bodyPr/>
          <a:lstStyle/>
          <a:p>
            <a:r>
              <a:rPr lang="fr-CA" dirty="0"/>
              <a:t>Plan de la séance</a:t>
            </a:r>
            <a:endParaRPr lang="en-US" dirty="0"/>
          </a:p>
        </p:txBody>
      </p:sp>
      <p:sp>
        <p:nvSpPr>
          <p:cNvPr id="7" name="Rectangle 6">
            <a:extLst>
              <a:ext uri="{FF2B5EF4-FFF2-40B4-BE49-F238E27FC236}">
                <a16:creationId xmlns:a16="http://schemas.microsoft.com/office/drawing/2014/main" id="{8F228DA9-3758-3B51-B6B9-0DCE1D946906}"/>
              </a:ext>
            </a:extLst>
          </p:cNvPr>
          <p:cNvSpPr>
            <a:spLocks noChangeArrowheads="1"/>
          </p:cNvSpPr>
          <p:nvPr>
            <p:custDataLst>
              <p:tags r:id="rId2"/>
            </p:custDataLst>
          </p:nvPr>
        </p:nvSpPr>
        <p:spPr bwMode="auto">
          <a:xfrm>
            <a:off x="2779083" y="2382017"/>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MS Project et la gestion de projet </a:t>
            </a:r>
            <a:endParaRPr lang="en-US" altLang="ja-JP" sz="2400" b="1" dirty="0">
              <a:solidFill>
                <a:sysClr val="windowText" lastClr="000000"/>
              </a:solidFill>
              <a:ea typeface="ＭＳ Ｐゴシック" pitchFamily="50" charset="-128"/>
            </a:endParaRPr>
          </a:p>
        </p:txBody>
      </p:sp>
      <p:sp>
        <p:nvSpPr>
          <p:cNvPr id="8" name="Rectangle 7">
            <a:extLst>
              <a:ext uri="{FF2B5EF4-FFF2-40B4-BE49-F238E27FC236}">
                <a16:creationId xmlns:a16="http://schemas.microsoft.com/office/drawing/2014/main" id="{7E971F33-FF58-07C2-AFD6-FC38AAAB700E}"/>
              </a:ext>
            </a:extLst>
          </p:cNvPr>
          <p:cNvSpPr>
            <a:spLocks noChangeArrowheads="1"/>
          </p:cNvSpPr>
          <p:nvPr>
            <p:custDataLst>
              <p:tags r:id="rId3"/>
            </p:custDataLst>
          </p:nvPr>
        </p:nvSpPr>
        <p:spPr bwMode="auto">
          <a:xfrm>
            <a:off x="2779082" y="3088177"/>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Introduction au logiciel </a:t>
            </a:r>
            <a:endParaRPr lang="en-US" altLang="ja-JP" sz="2400" b="1" dirty="0">
              <a:solidFill>
                <a:sysClr val="windowText" lastClr="000000"/>
              </a:solidFill>
              <a:ea typeface="ＭＳ Ｐゴシック" pitchFamily="50" charset="-128"/>
            </a:endParaRPr>
          </a:p>
        </p:txBody>
      </p:sp>
      <p:sp>
        <p:nvSpPr>
          <p:cNvPr id="10" name="Rectangle 9">
            <a:extLst>
              <a:ext uri="{FF2B5EF4-FFF2-40B4-BE49-F238E27FC236}">
                <a16:creationId xmlns:a16="http://schemas.microsoft.com/office/drawing/2014/main" id="{D6C375AB-867C-83D3-F5AF-FDDC478802B2}"/>
              </a:ext>
            </a:extLst>
          </p:cNvPr>
          <p:cNvSpPr>
            <a:spLocks noChangeArrowheads="1"/>
          </p:cNvSpPr>
          <p:nvPr>
            <p:custDataLst>
              <p:tags r:id="rId4"/>
            </p:custDataLst>
          </p:nvPr>
        </p:nvSpPr>
        <p:spPr bwMode="auto">
          <a:xfrm>
            <a:off x="1712285" y="2384652"/>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1</a:t>
            </a:r>
          </a:p>
        </p:txBody>
      </p:sp>
      <p:sp>
        <p:nvSpPr>
          <p:cNvPr id="11" name="Rectangle 10">
            <a:extLst>
              <a:ext uri="{FF2B5EF4-FFF2-40B4-BE49-F238E27FC236}">
                <a16:creationId xmlns:a16="http://schemas.microsoft.com/office/drawing/2014/main" id="{86E2E815-3C81-F0C3-72F6-66968A6DC89A}"/>
              </a:ext>
            </a:extLst>
          </p:cNvPr>
          <p:cNvSpPr>
            <a:spLocks noChangeArrowheads="1"/>
          </p:cNvSpPr>
          <p:nvPr>
            <p:custDataLst>
              <p:tags r:id="rId5"/>
            </p:custDataLst>
          </p:nvPr>
        </p:nvSpPr>
        <p:spPr bwMode="auto">
          <a:xfrm>
            <a:off x="1712285" y="3088177"/>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2</a:t>
            </a:r>
          </a:p>
        </p:txBody>
      </p:sp>
      <p:sp>
        <p:nvSpPr>
          <p:cNvPr id="12" name="Rectangle 11">
            <a:extLst>
              <a:ext uri="{FF2B5EF4-FFF2-40B4-BE49-F238E27FC236}">
                <a16:creationId xmlns:a16="http://schemas.microsoft.com/office/drawing/2014/main" id="{CA206FEC-7992-29D9-9A13-566D11D6985D}"/>
              </a:ext>
            </a:extLst>
          </p:cNvPr>
          <p:cNvSpPr>
            <a:spLocks noChangeArrowheads="1"/>
          </p:cNvSpPr>
          <p:nvPr>
            <p:custDataLst>
              <p:tags r:id="rId6"/>
            </p:custDataLst>
          </p:nvPr>
        </p:nvSpPr>
        <p:spPr bwMode="auto">
          <a:xfrm>
            <a:off x="2779081" y="3791702"/>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Calendriers dans le logiciel</a:t>
            </a:r>
            <a:endParaRPr lang="en-US" altLang="ja-JP" sz="2400" b="1" dirty="0">
              <a:solidFill>
                <a:sysClr val="windowText" lastClr="000000"/>
              </a:solidFill>
              <a:ea typeface="ＭＳ Ｐゴシック" pitchFamily="50" charset="-128"/>
            </a:endParaRPr>
          </a:p>
        </p:txBody>
      </p:sp>
      <p:sp>
        <p:nvSpPr>
          <p:cNvPr id="13" name="Rectangle 12">
            <a:extLst>
              <a:ext uri="{FF2B5EF4-FFF2-40B4-BE49-F238E27FC236}">
                <a16:creationId xmlns:a16="http://schemas.microsoft.com/office/drawing/2014/main" id="{6F1E18AE-CB74-ACE3-5939-90D50773420E}"/>
              </a:ext>
            </a:extLst>
          </p:cNvPr>
          <p:cNvSpPr>
            <a:spLocks noChangeArrowheads="1"/>
          </p:cNvSpPr>
          <p:nvPr>
            <p:custDataLst>
              <p:tags r:id="rId7"/>
            </p:custDataLst>
          </p:nvPr>
        </p:nvSpPr>
        <p:spPr bwMode="auto">
          <a:xfrm>
            <a:off x="1712285" y="3791702"/>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3</a:t>
            </a:r>
            <a:endParaRPr lang="en-US" altLang="ja-JP" sz="2400" b="1" dirty="0">
              <a:solidFill>
                <a:sysClr val="windowText" lastClr="000000"/>
              </a:solidFill>
              <a:ea typeface="ＭＳ Ｐゴシック" pitchFamily="50" charset="-128"/>
            </a:endParaRPr>
          </a:p>
        </p:txBody>
      </p:sp>
      <p:sp>
        <p:nvSpPr>
          <p:cNvPr id="14" name="Rectangle 13">
            <a:extLst>
              <a:ext uri="{FF2B5EF4-FFF2-40B4-BE49-F238E27FC236}">
                <a16:creationId xmlns:a16="http://schemas.microsoft.com/office/drawing/2014/main" id="{8792C81B-B6C5-269B-B276-B42254EBECA4}"/>
              </a:ext>
            </a:extLst>
          </p:cNvPr>
          <p:cNvSpPr>
            <a:spLocks noChangeArrowheads="1"/>
          </p:cNvSpPr>
          <p:nvPr>
            <p:custDataLst>
              <p:tags r:id="rId8"/>
            </p:custDataLst>
          </p:nvPr>
        </p:nvSpPr>
        <p:spPr bwMode="auto">
          <a:xfrm>
            <a:off x="2779081" y="4495481"/>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WBS / SDP</a:t>
            </a:r>
            <a:endParaRPr lang="en-US" altLang="ja-JP" sz="2400" b="1" dirty="0">
              <a:solidFill>
                <a:sysClr val="windowText" lastClr="000000"/>
              </a:solidFill>
              <a:ea typeface="ＭＳ Ｐゴシック" pitchFamily="50" charset="-128"/>
            </a:endParaRPr>
          </a:p>
        </p:txBody>
      </p:sp>
      <p:sp>
        <p:nvSpPr>
          <p:cNvPr id="15" name="Rectangle 14">
            <a:extLst>
              <a:ext uri="{FF2B5EF4-FFF2-40B4-BE49-F238E27FC236}">
                <a16:creationId xmlns:a16="http://schemas.microsoft.com/office/drawing/2014/main" id="{E1EBBFD2-DAE1-3597-EDCF-88AF07D27F88}"/>
              </a:ext>
            </a:extLst>
          </p:cNvPr>
          <p:cNvSpPr>
            <a:spLocks noChangeArrowheads="1"/>
          </p:cNvSpPr>
          <p:nvPr>
            <p:custDataLst>
              <p:tags r:id="rId9"/>
            </p:custDataLst>
          </p:nvPr>
        </p:nvSpPr>
        <p:spPr bwMode="auto">
          <a:xfrm>
            <a:off x="1712284" y="4495481"/>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4</a:t>
            </a:r>
            <a:endParaRPr lang="en-US" altLang="ja-JP" sz="2400" b="1" dirty="0">
              <a:solidFill>
                <a:sysClr val="windowText" lastClr="000000"/>
              </a:solidFill>
              <a:ea typeface="ＭＳ Ｐゴシック" pitchFamily="50" charset="-128"/>
            </a:endParaRPr>
          </a:p>
        </p:txBody>
      </p:sp>
      <p:sp>
        <p:nvSpPr>
          <p:cNvPr id="17" name="Slide Number Placeholder 16">
            <a:extLst>
              <a:ext uri="{FF2B5EF4-FFF2-40B4-BE49-F238E27FC236}">
                <a16:creationId xmlns:a16="http://schemas.microsoft.com/office/drawing/2014/main" id="{DF3C712F-6769-8C3A-B881-A39E9DB04D96}"/>
              </a:ext>
            </a:extLst>
          </p:cNvPr>
          <p:cNvSpPr>
            <a:spLocks noGrp="1"/>
          </p:cNvSpPr>
          <p:nvPr>
            <p:ph type="sldNum" sz="quarter" idx="12"/>
            <p:custDataLst>
              <p:tags r:id="rId10"/>
            </p:custDataLst>
          </p:nvPr>
        </p:nvSpPr>
        <p:spPr/>
        <p:txBody>
          <a:bodyPr/>
          <a:lstStyle/>
          <a:p>
            <a:fld id="{6D22F896-40B5-4ADD-8801-0D06FADFA095}" type="slidenum">
              <a:rPr lang="en-US" smtClean="0"/>
              <a:t>25</a:t>
            </a:fld>
            <a:endParaRPr lang="en-US" dirty="0"/>
          </a:p>
        </p:txBody>
      </p:sp>
      <p:sp>
        <p:nvSpPr>
          <p:cNvPr id="3" name="Rectangle 2">
            <a:extLst>
              <a:ext uri="{FF2B5EF4-FFF2-40B4-BE49-F238E27FC236}">
                <a16:creationId xmlns:a16="http://schemas.microsoft.com/office/drawing/2014/main" id="{C910AF8B-640E-2C19-56FC-134D28AFD805}"/>
              </a:ext>
            </a:extLst>
          </p:cNvPr>
          <p:cNvSpPr>
            <a:spLocks noChangeArrowheads="1"/>
          </p:cNvSpPr>
          <p:nvPr>
            <p:custDataLst>
              <p:tags r:id="rId11"/>
            </p:custDataLst>
          </p:nvPr>
        </p:nvSpPr>
        <p:spPr bwMode="auto">
          <a:xfrm>
            <a:off x="2779080" y="5198752"/>
            <a:ext cx="677960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Liaisons entre les tâches</a:t>
            </a:r>
            <a:endParaRPr lang="en-US" altLang="ja-JP" sz="2400" b="1" dirty="0">
              <a:solidFill>
                <a:sysClr val="windowText" lastClr="000000"/>
              </a:solidFill>
              <a:ea typeface="ＭＳ Ｐゴシック" pitchFamily="50" charset="-128"/>
            </a:endParaRPr>
          </a:p>
        </p:txBody>
      </p:sp>
      <p:sp>
        <p:nvSpPr>
          <p:cNvPr id="4" name="Rectangle 3">
            <a:extLst>
              <a:ext uri="{FF2B5EF4-FFF2-40B4-BE49-F238E27FC236}">
                <a16:creationId xmlns:a16="http://schemas.microsoft.com/office/drawing/2014/main" id="{A4CF5902-0848-18B9-2B21-48FDD47D70A7}"/>
              </a:ext>
            </a:extLst>
          </p:cNvPr>
          <p:cNvSpPr>
            <a:spLocks noChangeArrowheads="1"/>
          </p:cNvSpPr>
          <p:nvPr>
            <p:custDataLst>
              <p:tags r:id="rId12"/>
            </p:custDataLst>
          </p:nvPr>
        </p:nvSpPr>
        <p:spPr bwMode="auto">
          <a:xfrm>
            <a:off x="1712283" y="5199006"/>
            <a:ext cx="64611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5</a:t>
            </a:r>
            <a:endParaRPr lang="en-US" altLang="ja-JP" sz="2400" b="1" dirty="0">
              <a:solidFill>
                <a:sysClr val="windowText" lastClr="000000"/>
              </a:solidFill>
              <a:ea typeface="ＭＳ Ｐゴシック" pitchFamily="50" charset="-128"/>
            </a:endParaRPr>
          </a:p>
        </p:txBody>
      </p:sp>
      <p:sp>
        <p:nvSpPr>
          <p:cNvPr id="5" name="Rectangle 4">
            <a:extLst>
              <a:ext uri="{FF2B5EF4-FFF2-40B4-BE49-F238E27FC236}">
                <a16:creationId xmlns:a16="http://schemas.microsoft.com/office/drawing/2014/main" id="{2E024364-6A9A-3D30-9659-FAB595E88DB0}"/>
              </a:ext>
            </a:extLst>
          </p:cNvPr>
          <p:cNvSpPr>
            <a:spLocks noChangeArrowheads="1"/>
          </p:cNvSpPr>
          <p:nvPr>
            <p:custDataLst>
              <p:tags r:id="rId13"/>
            </p:custDataLst>
          </p:nvPr>
        </p:nvSpPr>
        <p:spPr bwMode="auto">
          <a:xfrm>
            <a:off x="2779080" y="5899642"/>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Marges</a:t>
            </a:r>
            <a:endParaRPr lang="en-US" altLang="ja-JP" sz="2400" b="1" dirty="0">
              <a:solidFill>
                <a:sysClr val="windowText" lastClr="000000"/>
              </a:solidFill>
              <a:ea typeface="ＭＳ Ｐゴシック" pitchFamily="50" charset="-128"/>
            </a:endParaRPr>
          </a:p>
        </p:txBody>
      </p:sp>
      <p:sp>
        <p:nvSpPr>
          <p:cNvPr id="16" name="Rectangle 15">
            <a:extLst>
              <a:ext uri="{FF2B5EF4-FFF2-40B4-BE49-F238E27FC236}">
                <a16:creationId xmlns:a16="http://schemas.microsoft.com/office/drawing/2014/main" id="{07AB8C55-0D7C-DEF9-24F7-411B848FA44C}"/>
              </a:ext>
            </a:extLst>
          </p:cNvPr>
          <p:cNvSpPr>
            <a:spLocks noChangeArrowheads="1"/>
          </p:cNvSpPr>
          <p:nvPr>
            <p:custDataLst>
              <p:tags r:id="rId14"/>
            </p:custDataLst>
          </p:nvPr>
        </p:nvSpPr>
        <p:spPr bwMode="auto">
          <a:xfrm>
            <a:off x="1705098" y="5902531"/>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6</a:t>
            </a:r>
            <a:endParaRPr lang="en-US" altLang="ja-JP" sz="2400" b="1" dirty="0">
              <a:solidFill>
                <a:sysClr val="windowText" lastClr="000000"/>
              </a:solidFill>
              <a:ea typeface="ＭＳ Ｐゴシック" pitchFamily="50" charset="-128"/>
            </a:endParaRPr>
          </a:p>
        </p:txBody>
      </p:sp>
    </p:spTree>
    <p:extLst>
      <p:ext uri="{BB962C8B-B14F-4D97-AF65-F5344CB8AC3E}">
        <p14:creationId xmlns:p14="http://schemas.microsoft.com/office/powerpoint/2010/main" val="27141142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2895600" y="392898"/>
            <a:ext cx="8610600" cy="1293028"/>
          </a:xfrm>
        </p:spPr>
        <p:txBody>
          <a:bodyPr/>
          <a:lstStyle/>
          <a:p>
            <a:r>
              <a:rPr lang="fr-CA" dirty="0"/>
              <a:t>6 – Liaisons</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1" y="1582340"/>
            <a:ext cx="10203040"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Les types de liaisons</a:t>
            </a:r>
          </a:p>
        </p:txBody>
      </p:sp>
      <p:sp>
        <p:nvSpPr>
          <p:cNvPr id="4" name="TextBox 3">
            <a:extLst>
              <a:ext uri="{FF2B5EF4-FFF2-40B4-BE49-F238E27FC236}">
                <a16:creationId xmlns:a16="http://schemas.microsoft.com/office/drawing/2014/main" id="{AD00F63E-DC3F-4133-BEE5-8650CCC23701}"/>
              </a:ext>
            </a:extLst>
          </p:cNvPr>
          <p:cNvSpPr txBox="1"/>
          <p:nvPr>
            <p:custDataLst>
              <p:tags r:id="rId3"/>
            </p:custDataLst>
          </p:nvPr>
        </p:nvSpPr>
        <p:spPr>
          <a:xfrm>
            <a:off x="1109384" y="2721115"/>
            <a:ext cx="9872133" cy="3785652"/>
          </a:xfrm>
          <a:prstGeom prst="rect">
            <a:avLst/>
          </a:prstGeom>
          <a:noFill/>
        </p:spPr>
        <p:txBody>
          <a:bodyPr wrap="square" rtlCol="0">
            <a:spAutoFit/>
          </a:bodyPr>
          <a:lstStyle/>
          <a:p>
            <a:pPr marL="514350" indent="-514350">
              <a:buFont typeface="+mj-lt"/>
              <a:buAutoNum type="arabicPeriod"/>
            </a:pPr>
            <a:r>
              <a:rPr lang="fr-CA" sz="2000" dirty="0">
                <a:solidFill>
                  <a:schemeClr val="accent6">
                    <a:lumMod val="75000"/>
                  </a:schemeClr>
                </a:solidFill>
                <a:latin typeface="Adobe Garamond Pro Bold" panose="02020702060506020403" pitchFamily="18" charset="0"/>
              </a:rPr>
              <a:t>Fin Début FD ( Finish Start FS )</a:t>
            </a:r>
          </a:p>
          <a:p>
            <a:pPr marL="971550" lvl="1" indent="-514350">
              <a:buFont typeface="Arial" panose="020B0604020202020204" pitchFamily="34" charset="0"/>
              <a:buChar char="•"/>
            </a:pPr>
            <a:r>
              <a:rPr lang="fr-CA" sz="2000" dirty="0">
                <a:solidFill>
                  <a:schemeClr val="accent6">
                    <a:lumMod val="75000"/>
                  </a:schemeClr>
                </a:solidFill>
                <a:latin typeface="Adobe Garamond Pro Bold" panose="02020702060506020403" pitchFamily="18" charset="0"/>
              </a:rPr>
              <a:t>B ne peut pas débuter si A n’est pas fini</a:t>
            </a:r>
          </a:p>
          <a:p>
            <a:pPr marL="971550" lvl="1" indent="-514350">
              <a:buFont typeface="Arial" panose="020B0604020202020204" pitchFamily="34" charset="0"/>
              <a:buChar char="•"/>
            </a:pPr>
            <a:r>
              <a:rPr lang="fr-CA" sz="2000" dirty="0">
                <a:solidFill>
                  <a:schemeClr val="accent6">
                    <a:lumMod val="75000"/>
                  </a:schemeClr>
                </a:solidFill>
                <a:latin typeface="Adobe Garamond Pro Bold" panose="02020702060506020403" pitchFamily="18" charset="0"/>
              </a:rPr>
              <a:t>Finir la première couche de peinture avant de commencer la 2e</a:t>
            </a:r>
          </a:p>
          <a:p>
            <a:pPr marL="514350" indent="-514350">
              <a:buFont typeface="+mj-lt"/>
              <a:buAutoNum type="arabicPeriod"/>
            </a:pPr>
            <a:r>
              <a:rPr lang="fr-CA" sz="2000" dirty="0">
                <a:solidFill>
                  <a:schemeClr val="accent6">
                    <a:lumMod val="75000"/>
                  </a:schemeClr>
                </a:solidFill>
                <a:latin typeface="Adobe Garamond Pro Bold" panose="02020702060506020403" pitchFamily="18" charset="0"/>
              </a:rPr>
              <a:t>Début </a:t>
            </a:r>
            <a:r>
              <a:rPr lang="fr-CA" sz="2000" dirty="0" err="1">
                <a:solidFill>
                  <a:schemeClr val="accent6">
                    <a:lumMod val="75000"/>
                  </a:schemeClr>
                </a:solidFill>
                <a:latin typeface="Adobe Garamond Pro Bold" panose="02020702060506020403" pitchFamily="18" charset="0"/>
              </a:rPr>
              <a:t>Début</a:t>
            </a:r>
            <a:r>
              <a:rPr lang="fr-CA" sz="2000" dirty="0">
                <a:solidFill>
                  <a:schemeClr val="accent6">
                    <a:lumMod val="75000"/>
                  </a:schemeClr>
                </a:solidFill>
                <a:latin typeface="Adobe Garamond Pro Bold" panose="02020702060506020403" pitchFamily="18" charset="0"/>
              </a:rPr>
              <a:t> DD ( Start </a:t>
            </a:r>
            <a:r>
              <a:rPr lang="fr-CA" sz="2000" dirty="0" err="1">
                <a:solidFill>
                  <a:schemeClr val="accent6">
                    <a:lumMod val="75000"/>
                  </a:schemeClr>
                </a:solidFill>
                <a:latin typeface="Adobe Garamond Pro Bold" panose="02020702060506020403" pitchFamily="18" charset="0"/>
              </a:rPr>
              <a:t>Start</a:t>
            </a:r>
            <a:r>
              <a:rPr lang="fr-CA" sz="2000" dirty="0">
                <a:solidFill>
                  <a:schemeClr val="accent6">
                    <a:lumMod val="75000"/>
                  </a:schemeClr>
                </a:solidFill>
                <a:latin typeface="Adobe Garamond Pro Bold" panose="02020702060506020403" pitchFamily="18" charset="0"/>
              </a:rPr>
              <a:t> SS )</a:t>
            </a:r>
          </a:p>
          <a:p>
            <a:pPr marL="971550" lvl="1" indent="-514350">
              <a:buFont typeface="Arial" panose="020B0604020202020204" pitchFamily="34" charset="0"/>
              <a:buChar char="•"/>
            </a:pPr>
            <a:r>
              <a:rPr lang="fr-CA" sz="2000" dirty="0">
                <a:solidFill>
                  <a:schemeClr val="accent6">
                    <a:lumMod val="75000"/>
                  </a:schemeClr>
                </a:solidFill>
                <a:latin typeface="Adobe Garamond Pro Bold" panose="02020702060506020403" pitchFamily="18" charset="0"/>
              </a:rPr>
              <a:t>B ne peut pas débuter si A n’est pas débuté</a:t>
            </a:r>
          </a:p>
          <a:p>
            <a:pPr marL="971550" lvl="1" indent="-514350">
              <a:buFont typeface="Arial" panose="020B0604020202020204" pitchFamily="34" charset="0"/>
              <a:buChar char="•"/>
            </a:pPr>
            <a:r>
              <a:rPr lang="fr-CA" sz="2000" dirty="0">
                <a:solidFill>
                  <a:schemeClr val="accent6">
                    <a:lumMod val="75000"/>
                  </a:schemeClr>
                </a:solidFill>
                <a:latin typeface="Adobe Garamond Pro Bold" panose="02020702060506020403" pitchFamily="18" charset="0"/>
              </a:rPr>
              <a:t>Couler le béton et vibrer le béton</a:t>
            </a:r>
          </a:p>
          <a:p>
            <a:pPr marL="514350" indent="-514350">
              <a:buFont typeface="+mj-lt"/>
              <a:buAutoNum type="arabicPeriod"/>
            </a:pPr>
            <a:r>
              <a:rPr lang="fr-CA" sz="2000" dirty="0">
                <a:solidFill>
                  <a:schemeClr val="accent6">
                    <a:lumMod val="75000"/>
                  </a:schemeClr>
                </a:solidFill>
                <a:latin typeface="Adobe Garamond Pro Bold" panose="02020702060506020403" pitchFamily="18" charset="0"/>
              </a:rPr>
              <a:t>Fin </a:t>
            </a:r>
            <a:r>
              <a:rPr lang="fr-CA" sz="2000" dirty="0" err="1">
                <a:solidFill>
                  <a:schemeClr val="accent6">
                    <a:lumMod val="75000"/>
                  </a:schemeClr>
                </a:solidFill>
                <a:latin typeface="Adobe Garamond Pro Bold" panose="02020702060506020403" pitchFamily="18" charset="0"/>
              </a:rPr>
              <a:t>Fin</a:t>
            </a:r>
            <a:r>
              <a:rPr lang="fr-CA" sz="2000" dirty="0">
                <a:solidFill>
                  <a:schemeClr val="accent6">
                    <a:lumMod val="75000"/>
                  </a:schemeClr>
                </a:solidFill>
                <a:latin typeface="Adobe Garamond Pro Bold" panose="02020702060506020403" pitchFamily="18" charset="0"/>
              </a:rPr>
              <a:t> FF ( Finish </a:t>
            </a:r>
            <a:r>
              <a:rPr lang="fr-CA" sz="2000" dirty="0" err="1">
                <a:solidFill>
                  <a:schemeClr val="accent6">
                    <a:lumMod val="75000"/>
                  </a:schemeClr>
                </a:solidFill>
                <a:latin typeface="Adobe Garamond Pro Bold" panose="02020702060506020403" pitchFamily="18" charset="0"/>
              </a:rPr>
              <a:t>Finish</a:t>
            </a:r>
            <a:r>
              <a:rPr lang="fr-CA" sz="2000" dirty="0">
                <a:solidFill>
                  <a:schemeClr val="accent6">
                    <a:lumMod val="75000"/>
                  </a:schemeClr>
                </a:solidFill>
                <a:latin typeface="Adobe Garamond Pro Bold" panose="02020702060506020403" pitchFamily="18" charset="0"/>
              </a:rPr>
              <a:t> FF )</a:t>
            </a:r>
          </a:p>
          <a:p>
            <a:pPr marL="971550" lvl="1" indent="-514350">
              <a:buFont typeface="Arial" panose="020B0604020202020204" pitchFamily="34" charset="0"/>
              <a:buChar char="•"/>
            </a:pPr>
            <a:r>
              <a:rPr lang="fr-CA" sz="2000" dirty="0">
                <a:solidFill>
                  <a:schemeClr val="accent6">
                    <a:lumMod val="75000"/>
                  </a:schemeClr>
                </a:solidFill>
                <a:latin typeface="Adobe Garamond Pro Bold" panose="02020702060506020403" pitchFamily="18" charset="0"/>
              </a:rPr>
              <a:t>B ne peut pas finir si A n’est pas fini</a:t>
            </a:r>
          </a:p>
          <a:p>
            <a:pPr marL="971550" lvl="1" indent="-514350">
              <a:buFont typeface="Arial" panose="020B0604020202020204" pitchFamily="34" charset="0"/>
              <a:buChar char="•"/>
            </a:pPr>
            <a:r>
              <a:rPr lang="fr-CA" sz="2000" dirty="0">
                <a:solidFill>
                  <a:schemeClr val="accent6">
                    <a:lumMod val="75000"/>
                  </a:schemeClr>
                </a:solidFill>
                <a:latin typeface="Adobe Garamond Pro Bold" panose="02020702060506020403" pitchFamily="18" charset="0"/>
              </a:rPr>
              <a:t>L’inspection électrique ne peut pas finir si l’installation n’est pas finie</a:t>
            </a:r>
          </a:p>
          <a:p>
            <a:pPr marL="514350" indent="-514350">
              <a:buFont typeface="+mj-lt"/>
              <a:buAutoNum type="arabicPeriod"/>
            </a:pPr>
            <a:r>
              <a:rPr lang="fr-CA" sz="2000" dirty="0">
                <a:solidFill>
                  <a:schemeClr val="accent6">
                    <a:lumMod val="75000"/>
                  </a:schemeClr>
                </a:solidFill>
                <a:latin typeface="Adobe Garamond Pro Bold" panose="02020702060506020403" pitchFamily="18" charset="0"/>
              </a:rPr>
              <a:t>Début Fin DF ( Start Finish SF ) </a:t>
            </a:r>
            <a:r>
              <a:rPr lang="fr-CA" sz="2000" i="1" dirty="0">
                <a:solidFill>
                  <a:schemeClr val="accent6">
                    <a:lumMod val="75000"/>
                  </a:schemeClr>
                </a:solidFill>
                <a:latin typeface="Adobe Garamond Pro Bold" panose="02020702060506020403" pitchFamily="18" charset="0"/>
              </a:rPr>
              <a:t>excessivement rare</a:t>
            </a:r>
          </a:p>
          <a:p>
            <a:pPr marL="971550" lvl="1" indent="-514350">
              <a:buFont typeface="Arial" panose="020B0604020202020204" pitchFamily="34" charset="0"/>
              <a:buChar char="•"/>
            </a:pPr>
            <a:r>
              <a:rPr lang="fr-CA" sz="2000" dirty="0">
                <a:solidFill>
                  <a:schemeClr val="accent6">
                    <a:lumMod val="75000"/>
                  </a:schemeClr>
                </a:solidFill>
                <a:latin typeface="Adobe Garamond Pro Bold" panose="02020702060506020403" pitchFamily="18" charset="0"/>
              </a:rPr>
              <a:t>B ne peut pas fini si A n’est pas débuté</a:t>
            </a:r>
          </a:p>
          <a:p>
            <a:pPr marL="971550" lvl="1" indent="-514350">
              <a:buFont typeface="Arial" panose="020B0604020202020204" pitchFamily="34" charset="0"/>
              <a:buChar char="•"/>
            </a:pPr>
            <a:r>
              <a:rPr lang="fr-CA" sz="2000" dirty="0">
                <a:solidFill>
                  <a:schemeClr val="accent6">
                    <a:lumMod val="75000"/>
                  </a:schemeClr>
                </a:solidFill>
                <a:latin typeface="Adobe Garamond Pro Bold" panose="02020702060506020403" pitchFamily="18" charset="0"/>
              </a:rPr>
              <a:t>Le chauffeur d’autobus ne peut pas finir son quart de travail si sa relève n’est pas arrivée</a:t>
            </a:r>
            <a:endParaRPr lang="en-US" sz="2000" dirty="0">
              <a:solidFill>
                <a:schemeClr val="accent6">
                  <a:lumMod val="75000"/>
                </a:schemeClr>
              </a:solidFill>
              <a:latin typeface="Adobe Garamond Pro Bold" panose="02020702060506020403" pitchFamily="18" charset="0"/>
            </a:endParaRPr>
          </a:p>
        </p:txBody>
      </p:sp>
      <p:sp>
        <p:nvSpPr>
          <p:cNvPr id="6" name="Slide Number Placeholder 5">
            <a:extLst>
              <a:ext uri="{FF2B5EF4-FFF2-40B4-BE49-F238E27FC236}">
                <a16:creationId xmlns:a16="http://schemas.microsoft.com/office/drawing/2014/main" id="{C1A0206D-4953-4630-B040-2B89B92FC86C}"/>
              </a:ext>
            </a:extLst>
          </p:cNvPr>
          <p:cNvSpPr>
            <a:spLocks noGrp="1"/>
          </p:cNvSpPr>
          <p:nvPr>
            <p:ph type="sldNum" sz="quarter" idx="12"/>
            <p:custDataLst>
              <p:tags r:id="rId4"/>
            </p:custDataLst>
          </p:nvPr>
        </p:nvSpPr>
        <p:spPr/>
        <p:txBody>
          <a:bodyPr/>
          <a:lstStyle/>
          <a:p>
            <a:fld id="{6D22F896-40B5-4ADD-8801-0D06FADFA095}" type="slidenum">
              <a:rPr lang="en-US" smtClean="0"/>
              <a:t>26</a:t>
            </a:fld>
            <a:endParaRPr lang="en-US" dirty="0"/>
          </a:p>
        </p:txBody>
      </p:sp>
      <p:pic>
        <p:nvPicPr>
          <p:cNvPr id="7" name="Picture 5">
            <a:extLst>
              <a:ext uri="{FF2B5EF4-FFF2-40B4-BE49-F238E27FC236}">
                <a16:creationId xmlns:a16="http://schemas.microsoft.com/office/drawing/2014/main" id="{6EC8A537-6AEB-48FA-A286-593E97FDC92D}"/>
              </a:ext>
            </a:extLst>
          </p:cNvPr>
          <p:cNvPicPr>
            <a:picLocks noChangeAspect="1" noChangeArrowheads="1"/>
          </p:cNvPicPr>
          <p:nvPr>
            <p:custDataLst>
              <p:tags r:id="rId5"/>
            </p:custDataLst>
          </p:nvPr>
        </p:nvPicPr>
        <p:blipFill>
          <a:blip r:embed="rId10" cstate="print"/>
          <a:srcRect/>
          <a:stretch>
            <a:fillRect/>
          </a:stretch>
        </p:blipFill>
        <p:spPr bwMode="auto">
          <a:xfrm>
            <a:off x="194984" y="2843481"/>
            <a:ext cx="914400" cy="390525"/>
          </a:xfrm>
          <a:prstGeom prst="rect">
            <a:avLst/>
          </a:prstGeom>
          <a:noFill/>
          <a:ln w="9525">
            <a:noFill/>
            <a:miter lim="800000"/>
            <a:headEnd/>
            <a:tailEnd/>
          </a:ln>
        </p:spPr>
      </p:pic>
      <p:pic>
        <p:nvPicPr>
          <p:cNvPr id="9" name="Picture 6">
            <a:extLst>
              <a:ext uri="{FF2B5EF4-FFF2-40B4-BE49-F238E27FC236}">
                <a16:creationId xmlns:a16="http://schemas.microsoft.com/office/drawing/2014/main" id="{B4F465C1-106A-4F36-9EF1-FA6B2688B4A6}"/>
              </a:ext>
            </a:extLst>
          </p:cNvPr>
          <p:cNvPicPr>
            <a:picLocks noChangeAspect="1" noChangeArrowheads="1"/>
          </p:cNvPicPr>
          <p:nvPr>
            <p:custDataLst>
              <p:tags r:id="rId6"/>
            </p:custDataLst>
          </p:nvPr>
        </p:nvPicPr>
        <p:blipFill>
          <a:blip r:embed="rId11" cstate="print"/>
          <a:srcRect/>
          <a:stretch>
            <a:fillRect/>
          </a:stretch>
        </p:blipFill>
        <p:spPr bwMode="auto">
          <a:xfrm>
            <a:off x="223559" y="3746897"/>
            <a:ext cx="885825" cy="533400"/>
          </a:xfrm>
          <a:prstGeom prst="rect">
            <a:avLst/>
          </a:prstGeom>
          <a:noFill/>
          <a:ln w="9525">
            <a:noFill/>
            <a:miter lim="800000"/>
            <a:headEnd/>
            <a:tailEnd/>
          </a:ln>
        </p:spPr>
      </p:pic>
      <p:pic>
        <p:nvPicPr>
          <p:cNvPr id="10" name="Picture 7">
            <a:extLst>
              <a:ext uri="{FF2B5EF4-FFF2-40B4-BE49-F238E27FC236}">
                <a16:creationId xmlns:a16="http://schemas.microsoft.com/office/drawing/2014/main" id="{5D0BE817-7D7A-4172-96DD-8C1E82A1725E}"/>
              </a:ext>
            </a:extLst>
          </p:cNvPr>
          <p:cNvPicPr>
            <a:picLocks noChangeAspect="1" noChangeArrowheads="1"/>
          </p:cNvPicPr>
          <p:nvPr>
            <p:custDataLst>
              <p:tags r:id="rId7"/>
            </p:custDataLst>
          </p:nvPr>
        </p:nvPicPr>
        <p:blipFill>
          <a:blip r:embed="rId12" cstate="print"/>
          <a:srcRect/>
          <a:stretch>
            <a:fillRect/>
          </a:stretch>
        </p:blipFill>
        <p:spPr bwMode="auto">
          <a:xfrm>
            <a:off x="198610" y="4668880"/>
            <a:ext cx="914400" cy="542925"/>
          </a:xfrm>
          <a:prstGeom prst="rect">
            <a:avLst/>
          </a:prstGeom>
          <a:noFill/>
          <a:ln w="9525">
            <a:noFill/>
            <a:miter lim="800000"/>
            <a:headEnd/>
            <a:tailEnd/>
          </a:ln>
        </p:spPr>
      </p:pic>
      <p:pic>
        <p:nvPicPr>
          <p:cNvPr id="11" name="Picture 8">
            <a:extLst>
              <a:ext uri="{FF2B5EF4-FFF2-40B4-BE49-F238E27FC236}">
                <a16:creationId xmlns:a16="http://schemas.microsoft.com/office/drawing/2014/main" id="{ED00A340-9AD1-4ED0-B856-0B28CD9EFD21}"/>
              </a:ext>
            </a:extLst>
          </p:cNvPr>
          <p:cNvPicPr>
            <a:picLocks noChangeAspect="1" noChangeArrowheads="1"/>
          </p:cNvPicPr>
          <p:nvPr>
            <p:custDataLst>
              <p:tags r:id="rId8"/>
            </p:custDataLst>
          </p:nvPr>
        </p:nvPicPr>
        <p:blipFill>
          <a:blip r:embed="rId13" cstate="print"/>
          <a:srcRect/>
          <a:stretch>
            <a:fillRect/>
          </a:stretch>
        </p:blipFill>
        <p:spPr bwMode="auto">
          <a:xfrm>
            <a:off x="194984" y="5561098"/>
            <a:ext cx="914400" cy="390525"/>
          </a:xfrm>
          <a:prstGeom prst="rect">
            <a:avLst/>
          </a:prstGeom>
          <a:noFill/>
          <a:ln w="9525">
            <a:noFill/>
            <a:miter lim="800000"/>
            <a:headEnd/>
            <a:tailEnd/>
          </a:ln>
        </p:spPr>
      </p:pic>
    </p:spTree>
    <p:extLst>
      <p:ext uri="{BB962C8B-B14F-4D97-AF65-F5344CB8AC3E}">
        <p14:creationId xmlns:p14="http://schemas.microsoft.com/office/powerpoint/2010/main" val="15523537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2895600" y="392898"/>
            <a:ext cx="8610600" cy="1293028"/>
          </a:xfrm>
        </p:spPr>
        <p:txBody>
          <a:bodyPr/>
          <a:lstStyle/>
          <a:p>
            <a:r>
              <a:rPr lang="fr-CA" dirty="0"/>
              <a:t>6 – Liaisons</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1" y="1582340"/>
            <a:ext cx="10203040"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Les méthodes de création des liens</a:t>
            </a:r>
          </a:p>
        </p:txBody>
      </p:sp>
      <p:sp>
        <p:nvSpPr>
          <p:cNvPr id="4" name="TextBox 3">
            <a:extLst>
              <a:ext uri="{FF2B5EF4-FFF2-40B4-BE49-F238E27FC236}">
                <a16:creationId xmlns:a16="http://schemas.microsoft.com/office/drawing/2014/main" id="{AD00F63E-DC3F-4133-BEE5-8650CCC23701}"/>
              </a:ext>
            </a:extLst>
          </p:cNvPr>
          <p:cNvSpPr txBox="1"/>
          <p:nvPr>
            <p:custDataLst>
              <p:tags r:id="rId3"/>
            </p:custDataLst>
          </p:nvPr>
        </p:nvSpPr>
        <p:spPr>
          <a:xfrm>
            <a:off x="1109384" y="2721115"/>
            <a:ext cx="9872133" cy="2246769"/>
          </a:xfrm>
          <a:prstGeom prst="rect">
            <a:avLst/>
          </a:prstGeom>
          <a:noFill/>
        </p:spPr>
        <p:txBody>
          <a:bodyPr wrap="square" rtlCol="0">
            <a:spAutoFit/>
          </a:bodyPr>
          <a:lstStyle/>
          <a:p>
            <a:pPr marL="514350" indent="-514350">
              <a:buFont typeface="+mj-lt"/>
              <a:buAutoNum type="arabicPeriod"/>
            </a:pPr>
            <a:r>
              <a:rPr lang="fr-CA" sz="2800" dirty="0">
                <a:solidFill>
                  <a:schemeClr val="accent6">
                    <a:lumMod val="75000"/>
                  </a:schemeClr>
                </a:solidFill>
                <a:latin typeface="Adobe Garamond Pro Bold" panose="02020702060506020403" pitchFamily="18" charset="0"/>
              </a:rPr>
              <a:t>Utiliser l’icone de la chaine</a:t>
            </a:r>
          </a:p>
          <a:p>
            <a:pPr marL="514350" indent="-514350">
              <a:buFont typeface="+mj-lt"/>
              <a:buAutoNum type="arabicPeriod"/>
            </a:pPr>
            <a:r>
              <a:rPr lang="fr-CA" sz="2800" dirty="0">
                <a:solidFill>
                  <a:schemeClr val="accent6">
                    <a:lumMod val="75000"/>
                  </a:schemeClr>
                </a:solidFill>
                <a:latin typeface="Adobe Garamond Pro Bold" panose="02020702060506020403" pitchFamily="18" charset="0"/>
              </a:rPr>
              <a:t>Raccourci clavier : CTRL-F2</a:t>
            </a:r>
          </a:p>
          <a:p>
            <a:pPr marL="514350" indent="-514350">
              <a:buFont typeface="+mj-lt"/>
              <a:buAutoNum type="arabicPeriod"/>
            </a:pPr>
            <a:r>
              <a:rPr lang="fr-CA" sz="2800" dirty="0">
                <a:solidFill>
                  <a:schemeClr val="accent6">
                    <a:lumMod val="75000"/>
                  </a:schemeClr>
                </a:solidFill>
                <a:latin typeface="Adobe Garamond Pro Bold" panose="02020702060506020403" pitchFamily="18" charset="0"/>
              </a:rPr>
              <a:t>Colonne « Prédécesseurs »</a:t>
            </a:r>
          </a:p>
          <a:p>
            <a:pPr marL="514350" indent="-514350">
              <a:buFont typeface="+mj-lt"/>
              <a:buAutoNum type="arabicPeriod"/>
            </a:pPr>
            <a:r>
              <a:rPr lang="fr-CA" sz="2800" dirty="0">
                <a:solidFill>
                  <a:schemeClr val="accent6">
                    <a:lumMod val="75000"/>
                  </a:schemeClr>
                </a:solidFill>
                <a:latin typeface="Adobe Garamond Pro Bold" panose="02020702060506020403" pitchFamily="18" charset="0"/>
              </a:rPr>
              <a:t>Formulaire de détails</a:t>
            </a:r>
          </a:p>
          <a:p>
            <a:pPr marL="514350" indent="-514350">
              <a:buFont typeface="+mj-lt"/>
              <a:buAutoNum type="arabicPeriod"/>
            </a:pPr>
            <a:r>
              <a:rPr lang="fr-CA" sz="2800" dirty="0">
                <a:solidFill>
                  <a:schemeClr val="accent6">
                    <a:lumMod val="75000"/>
                  </a:schemeClr>
                </a:solidFill>
                <a:latin typeface="Adobe Garamond Pro Bold" panose="02020702060506020403" pitchFamily="18" charset="0"/>
              </a:rPr>
              <a:t>Barre de Gantt</a:t>
            </a:r>
          </a:p>
        </p:txBody>
      </p:sp>
      <p:sp>
        <p:nvSpPr>
          <p:cNvPr id="6" name="Slide Number Placeholder 5">
            <a:extLst>
              <a:ext uri="{FF2B5EF4-FFF2-40B4-BE49-F238E27FC236}">
                <a16:creationId xmlns:a16="http://schemas.microsoft.com/office/drawing/2014/main" id="{C1A0206D-4953-4630-B040-2B89B92FC86C}"/>
              </a:ext>
            </a:extLst>
          </p:cNvPr>
          <p:cNvSpPr>
            <a:spLocks noGrp="1"/>
          </p:cNvSpPr>
          <p:nvPr>
            <p:ph type="sldNum" sz="quarter" idx="12"/>
            <p:custDataLst>
              <p:tags r:id="rId4"/>
            </p:custDataLst>
          </p:nvPr>
        </p:nvSpPr>
        <p:spPr/>
        <p:txBody>
          <a:bodyPr/>
          <a:lstStyle/>
          <a:p>
            <a:fld id="{6D22F896-40B5-4ADD-8801-0D06FADFA095}" type="slidenum">
              <a:rPr lang="en-US" smtClean="0"/>
              <a:t>27</a:t>
            </a:fld>
            <a:endParaRPr lang="en-US" dirty="0"/>
          </a:p>
        </p:txBody>
      </p:sp>
      <p:sp>
        <p:nvSpPr>
          <p:cNvPr id="12" name="TextBox 11">
            <a:extLst>
              <a:ext uri="{FF2B5EF4-FFF2-40B4-BE49-F238E27FC236}">
                <a16:creationId xmlns:a16="http://schemas.microsoft.com/office/drawing/2014/main" id="{33391C25-A9AE-4D79-90A2-F9E5F8825A50}"/>
              </a:ext>
            </a:extLst>
          </p:cNvPr>
          <p:cNvSpPr txBox="1"/>
          <p:nvPr>
            <p:custDataLst>
              <p:tags r:id="rId5"/>
            </p:custDataLst>
          </p:nvPr>
        </p:nvSpPr>
        <p:spPr>
          <a:xfrm>
            <a:off x="1109384" y="5410350"/>
            <a:ext cx="9872133" cy="954107"/>
          </a:xfrm>
          <a:prstGeom prst="rect">
            <a:avLst/>
          </a:prstGeom>
          <a:noFill/>
        </p:spPr>
        <p:txBody>
          <a:bodyPr wrap="square" rtlCol="0">
            <a:spAutoFit/>
          </a:bodyPr>
          <a:lstStyle/>
          <a:p>
            <a:pPr marL="514350" indent="-514350">
              <a:buFont typeface="+mj-lt"/>
              <a:buAutoNum type="arabicPeriod"/>
            </a:pPr>
            <a:r>
              <a:rPr lang="fr-CA" sz="2800" dirty="0">
                <a:solidFill>
                  <a:schemeClr val="accent6">
                    <a:lumMod val="75000"/>
                  </a:schemeClr>
                </a:solidFill>
                <a:latin typeface="Adobe Garamond Pro Bold" panose="02020702060506020403" pitchFamily="18" charset="0"/>
              </a:rPr>
              <a:t>Pour supprimer un lien, utilisez la chaine brisée ou la touche « supprimer » sur le prédécesseur</a:t>
            </a:r>
          </a:p>
        </p:txBody>
      </p:sp>
    </p:spTree>
    <p:extLst>
      <p:ext uri="{BB962C8B-B14F-4D97-AF65-F5344CB8AC3E}">
        <p14:creationId xmlns:p14="http://schemas.microsoft.com/office/powerpoint/2010/main" val="4297877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2895600" y="392898"/>
            <a:ext cx="8610600" cy="1293028"/>
          </a:xfrm>
        </p:spPr>
        <p:txBody>
          <a:bodyPr/>
          <a:lstStyle/>
          <a:p>
            <a:r>
              <a:rPr lang="fr-CA" dirty="0"/>
              <a:t>6 – Liaisons</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1" y="1582340"/>
            <a:ext cx="10203040"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Les avances et les retards</a:t>
            </a:r>
          </a:p>
        </p:txBody>
      </p:sp>
      <p:sp>
        <p:nvSpPr>
          <p:cNvPr id="4" name="TextBox 3">
            <a:extLst>
              <a:ext uri="{FF2B5EF4-FFF2-40B4-BE49-F238E27FC236}">
                <a16:creationId xmlns:a16="http://schemas.microsoft.com/office/drawing/2014/main" id="{AD00F63E-DC3F-4133-BEE5-8650CCC23701}"/>
              </a:ext>
            </a:extLst>
          </p:cNvPr>
          <p:cNvSpPr txBox="1"/>
          <p:nvPr>
            <p:custDataLst>
              <p:tags r:id="rId3"/>
            </p:custDataLst>
          </p:nvPr>
        </p:nvSpPr>
        <p:spPr>
          <a:xfrm>
            <a:off x="1109384" y="2721115"/>
            <a:ext cx="9872133" cy="954107"/>
          </a:xfrm>
          <a:prstGeom prst="rect">
            <a:avLst/>
          </a:prstGeom>
          <a:noFill/>
        </p:spPr>
        <p:txBody>
          <a:bodyPr wrap="square" rtlCol="0">
            <a:spAutoFit/>
          </a:bodyPr>
          <a:lstStyle/>
          <a:p>
            <a:r>
              <a:rPr lang="fr-CA" sz="2800" dirty="0">
                <a:solidFill>
                  <a:schemeClr val="accent6">
                    <a:lumMod val="75000"/>
                  </a:schemeClr>
                </a:solidFill>
                <a:latin typeface="Adobe Garamond Pro Bold" panose="02020702060506020403" pitchFamily="18" charset="0"/>
              </a:rPr>
              <a:t>Un retard ( lag ) est un temps ajouté ( + ) entre le prédécesseur et le successeur.</a:t>
            </a:r>
          </a:p>
        </p:txBody>
      </p:sp>
      <p:sp>
        <p:nvSpPr>
          <p:cNvPr id="6" name="Slide Number Placeholder 5">
            <a:extLst>
              <a:ext uri="{FF2B5EF4-FFF2-40B4-BE49-F238E27FC236}">
                <a16:creationId xmlns:a16="http://schemas.microsoft.com/office/drawing/2014/main" id="{C1A0206D-4953-4630-B040-2B89B92FC86C}"/>
              </a:ext>
            </a:extLst>
          </p:cNvPr>
          <p:cNvSpPr>
            <a:spLocks noGrp="1"/>
          </p:cNvSpPr>
          <p:nvPr>
            <p:ph type="sldNum" sz="quarter" idx="12"/>
            <p:custDataLst>
              <p:tags r:id="rId4"/>
            </p:custDataLst>
          </p:nvPr>
        </p:nvSpPr>
        <p:spPr/>
        <p:txBody>
          <a:bodyPr/>
          <a:lstStyle/>
          <a:p>
            <a:fld id="{6D22F896-40B5-4ADD-8801-0D06FADFA095}" type="slidenum">
              <a:rPr lang="en-US" smtClean="0"/>
              <a:t>28</a:t>
            </a:fld>
            <a:endParaRPr lang="en-US" dirty="0"/>
          </a:p>
        </p:txBody>
      </p:sp>
      <p:grpSp>
        <p:nvGrpSpPr>
          <p:cNvPr id="7" name="Group 4">
            <a:extLst>
              <a:ext uri="{FF2B5EF4-FFF2-40B4-BE49-F238E27FC236}">
                <a16:creationId xmlns:a16="http://schemas.microsoft.com/office/drawing/2014/main" id="{41F8244A-A3CB-44EC-8D01-733D7960C9C3}"/>
              </a:ext>
            </a:extLst>
          </p:cNvPr>
          <p:cNvGrpSpPr>
            <a:grpSpLocks/>
          </p:cNvGrpSpPr>
          <p:nvPr>
            <p:custDataLst>
              <p:tags r:id="rId5"/>
            </p:custDataLst>
          </p:nvPr>
        </p:nvGrpSpPr>
        <p:grpSpPr bwMode="auto">
          <a:xfrm>
            <a:off x="2769394" y="3365410"/>
            <a:ext cx="6653212" cy="1116550"/>
            <a:chOff x="567" y="1069"/>
            <a:chExt cx="4898" cy="1182"/>
          </a:xfrm>
        </p:grpSpPr>
        <p:grpSp>
          <p:nvGrpSpPr>
            <p:cNvPr id="9" name="Group 5">
              <a:extLst>
                <a:ext uri="{FF2B5EF4-FFF2-40B4-BE49-F238E27FC236}">
                  <a16:creationId xmlns:a16="http://schemas.microsoft.com/office/drawing/2014/main" id="{327B29C2-D3E8-4A2E-AC30-15291C72F0A1}"/>
                </a:ext>
              </a:extLst>
            </p:cNvPr>
            <p:cNvGrpSpPr>
              <a:grpSpLocks/>
            </p:cNvGrpSpPr>
            <p:nvPr/>
          </p:nvGrpSpPr>
          <p:grpSpPr bwMode="auto">
            <a:xfrm>
              <a:off x="567" y="1434"/>
              <a:ext cx="4898" cy="817"/>
              <a:chOff x="567" y="1434"/>
              <a:chExt cx="4898" cy="817"/>
            </a:xfrm>
          </p:grpSpPr>
          <p:sp>
            <p:nvSpPr>
              <p:cNvPr id="15" name="Rectangle 6">
                <a:extLst>
                  <a:ext uri="{FF2B5EF4-FFF2-40B4-BE49-F238E27FC236}">
                    <a16:creationId xmlns:a16="http://schemas.microsoft.com/office/drawing/2014/main" id="{A0B5E1E0-386F-428A-9133-C3A7C2C6E668}"/>
                  </a:ext>
                </a:extLst>
              </p:cNvPr>
              <p:cNvSpPr>
                <a:spLocks noChangeArrowheads="1"/>
              </p:cNvSpPr>
              <p:nvPr/>
            </p:nvSpPr>
            <p:spPr bwMode="auto">
              <a:xfrm>
                <a:off x="567" y="1434"/>
                <a:ext cx="2041" cy="318"/>
              </a:xfrm>
              <a:prstGeom prst="rect">
                <a:avLst/>
              </a:prstGeom>
              <a:solidFill>
                <a:srgbClr val="FF0000"/>
              </a:solidFill>
              <a:ln w="9525">
                <a:solidFill>
                  <a:srgbClr val="C0C0C0"/>
                </a:solid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A" sz="2400" b="0" i="0" u="none" strike="noStrike" kern="0" cap="none" spc="0" normalizeH="0" baseline="0" noProof="0" dirty="0">
                    <a:ln>
                      <a:noFill/>
                    </a:ln>
                    <a:solidFill>
                      <a:srgbClr val="FFFFFF"/>
                    </a:solidFill>
                    <a:effectLst/>
                    <a:uLnTx/>
                    <a:uFillTx/>
                    <a:latin typeface="Times New Roman" pitchFamily="18" charset="0"/>
                  </a:rPr>
                  <a:t>Prédécesseur</a:t>
                </a:r>
              </a:p>
            </p:txBody>
          </p:sp>
          <p:sp>
            <p:nvSpPr>
              <p:cNvPr id="16" name="Rectangle 7">
                <a:extLst>
                  <a:ext uri="{FF2B5EF4-FFF2-40B4-BE49-F238E27FC236}">
                    <a16:creationId xmlns:a16="http://schemas.microsoft.com/office/drawing/2014/main" id="{AF03ADDD-4DE6-4F6F-BB2E-E210A8CF4365}"/>
                  </a:ext>
                </a:extLst>
              </p:cNvPr>
              <p:cNvSpPr>
                <a:spLocks noChangeArrowheads="1"/>
              </p:cNvSpPr>
              <p:nvPr/>
            </p:nvSpPr>
            <p:spPr bwMode="auto">
              <a:xfrm>
                <a:off x="3424" y="1933"/>
                <a:ext cx="2041" cy="318"/>
              </a:xfrm>
              <a:prstGeom prst="rect">
                <a:avLst/>
              </a:prstGeom>
              <a:solidFill>
                <a:srgbClr val="FF0000"/>
              </a:solidFill>
              <a:ln w="9525">
                <a:solidFill>
                  <a:srgbClr val="C0C0C0"/>
                </a:solid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A" sz="2400" b="0" i="0" u="none" strike="noStrike" kern="0" cap="none" spc="0" normalizeH="0" baseline="0" noProof="0" dirty="0">
                    <a:ln>
                      <a:noFill/>
                    </a:ln>
                    <a:solidFill>
                      <a:srgbClr val="FFFFFF"/>
                    </a:solidFill>
                    <a:effectLst/>
                    <a:uLnTx/>
                    <a:uFillTx/>
                    <a:latin typeface="Times New Roman" pitchFamily="18" charset="0"/>
                  </a:rPr>
                  <a:t>Successeur</a:t>
                </a:r>
              </a:p>
            </p:txBody>
          </p:sp>
          <p:sp>
            <p:nvSpPr>
              <p:cNvPr id="17" name="Line 8">
                <a:extLst>
                  <a:ext uri="{FF2B5EF4-FFF2-40B4-BE49-F238E27FC236}">
                    <a16:creationId xmlns:a16="http://schemas.microsoft.com/office/drawing/2014/main" id="{4916D213-561E-43C9-9D0F-57A004B153DB}"/>
                  </a:ext>
                </a:extLst>
              </p:cNvPr>
              <p:cNvSpPr>
                <a:spLocks noChangeShapeType="1"/>
              </p:cNvSpPr>
              <p:nvPr/>
            </p:nvSpPr>
            <p:spPr bwMode="auto">
              <a:xfrm>
                <a:off x="2971" y="2069"/>
                <a:ext cx="453" cy="0"/>
              </a:xfrm>
              <a:prstGeom prst="line">
                <a:avLst/>
              </a:prstGeom>
              <a:noFill/>
              <a:ln w="38100">
                <a:solidFill>
                  <a:srgbClr val="C0C0C0"/>
                </a:solidFill>
                <a:round/>
                <a:headEnd/>
                <a:tailEnd type="triangle" w="lg" len="sm"/>
              </a:ln>
            </p:spPr>
            <p:txBody>
              <a:bodyPr wrap="none"/>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 name="Line 9">
                <a:extLst>
                  <a:ext uri="{FF2B5EF4-FFF2-40B4-BE49-F238E27FC236}">
                    <a16:creationId xmlns:a16="http://schemas.microsoft.com/office/drawing/2014/main" id="{270589A7-3F86-4CF9-9252-4266FA738E67}"/>
                  </a:ext>
                </a:extLst>
              </p:cNvPr>
              <p:cNvSpPr>
                <a:spLocks noChangeShapeType="1"/>
              </p:cNvSpPr>
              <p:nvPr/>
            </p:nvSpPr>
            <p:spPr bwMode="auto">
              <a:xfrm flipV="1">
                <a:off x="2971" y="1616"/>
                <a:ext cx="0" cy="452"/>
              </a:xfrm>
              <a:prstGeom prst="line">
                <a:avLst/>
              </a:prstGeom>
              <a:noFill/>
              <a:ln w="38100">
                <a:solidFill>
                  <a:srgbClr val="C0C0C0"/>
                </a:solidFill>
                <a:round/>
                <a:headEnd/>
                <a:tailEnd type="none" w="lg" len="sm"/>
              </a:ln>
            </p:spPr>
            <p:txBody>
              <a:bodyPr wrap="none"/>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 name="Line 10">
                <a:extLst>
                  <a:ext uri="{FF2B5EF4-FFF2-40B4-BE49-F238E27FC236}">
                    <a16:creationId xmlns:a16="http://schemas.microsoft.com/office/drawing/2014/main" id="{093C239C-8D84-4F68-8042-60312A466708}"/>
                  </a:ext>
                </a:extLst>
              </p:cNvPr>
              <p:cNvSpPr>
                <a:spLocks noChangeShapeType="1"/>
              </p:cNvSpPr>
              <p:nvPr/>
            </p:nvSpPr>
            <p:spPr bwMode="auto">
              <a:xfrm flipH="1">
                <a:off x="2608" y="1616"/>
                <a:ext cx="363" cy="0"/>
              </a:xfrm>
              <a:prstGeom prst="line">
                <a:avLst/>
              </a:prstGeom>
              <a:noFill/>
              <a:ln w="38100">
                <a:solidFill>
                  <a:srgbClr val="C0C0C0"/>
                </a:solidFill>
                <a:round/>
                <a:headEnd/>
                <a:tailEnd type="none" w="lg" len="sm"/>
              </a:ln>
            </p:spPr>
            <p:txBody>
              <a:bodyPr wrap="none"/>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
          <p:nvSpPr>
            <p:cNvPr id="10" name="Line 11">
              <a:extLst>
                <a:ext uri="{FF2B5EF4-FFF2-40B4-BE49-F238E27FC236}">
                  <a16:creationId xmlns:a16="http://schemas.microsoft.com/office/drawing/2014/main" id="{AB12A210-12F0-4F75-88D8-DD8D218F9E4A}"/>
                </a:ext>
              </a:extLst>
            </p:cNvPr>
            <p:cNvSpPr>
              <a:spLocks noChangeShapeType="1"/>
            </p:cNvSpPr>
            <p:nvPr/>
          </p:nvSpPr>
          <p:spPr bwMode="auto">
            <a:xfrm>
              <a:off x="2608" y="1298"/>
              <a:ext cx="0" cy="91"/>
            </a:xfrm>
            <a:prstGeom prst="line">
              <a:avLst/>
            </a:prstGeom>
            <a:noFill/>
            <a:ln w="38100">
              <a:solidFill>
                <a:srgbClr val="C0C0C0"/>
              </a:solidFill>
              <a:round/>
              <a:headEnd/>
              <a:tailEnd type="none" w="lg" len="sm"/>
            </a:ln>
          </p:spPr>
          <p:txBody>
            <a:bodyPr wrap="none"/>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 name="Line 12">
              <a:extLst>
                <a:ext uri="{FF2B5EF4-FFF2-40B4-BE49-F238E27FC236}">
                  <a16:creationId xmlns:a16="http://schemas.microsoft.com/office/drawing/2014/main" id="{48BE1D8B-44C9-4DB6-B9BE-88872C9A716A}"/>
                </a:ext>
              </a:extLst>
            </p:cNvPr>
            <p:cNvSpPr>
              <a:spLocks noChangeShapeType="1"/>
            </p:cNvSpPr>
            <p:nvPr/>
          </p:nvSpPr>
          <p:spPr bwMode="auto">
            <a:xfrm flipV="1">
              <a:off x="3424" y="1265"/>
              <a:ext cx="0" cy="499"/>
            </a:xfrm>
            <a:prstGeom prst="line">
              <a:avLst/>
            </a:prstGeom>
            <a:noFill/>
            <a:ln w="38100">
              <a:solidFill>
                <a:srgbClr val="C0C0C0"/>
              </a:solidFill>
              <a:round/>
              <a:headEnd/>
              <a:tailEnd type="none" w="lg" len="sm"/>
            </a:ln>
          </p:spPr>
          <p:txBody>
            <a:bodyPr wrap="none"/>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 name="Line 13">
              <a:extLst>
                <a:ext uri="{FF2B5EF4-FFF2-40B4-BE49-F238E27FC236}">
                  <a16:creationId xmlns:a16="http://schemas.microsoft.com/office/drawing/2014/main" id="{CF0EAE38-0630-4B83-B558-166025E802C4}"/>
                </a:ext>
              </a:extLst>
            </p:cNvPr>
            <p:cNvSpPr>
              <a:spLocks noChangeShapeType="1"/>
            </p:cNvSpPr>
            <p:nvPr/>
          </p:nvSpPr>
          <p:spPr bwMode="auto">
            <a:xfrm>
              <a:off x="2653" y="1344"/>
              <a:ext cx="770" cy="0"/>
            </a:xfrm>
            <a:prstGeom prst="line">
              <a:avLst/>
            </a:prstGeom>
            <a:noFill/>
            <a:ln w="38100">
              <a:solidFill>
                <a:srgbClr val="FF0000"/>
              </a:solidFill>
              <a:round/>
              <a:headEnd type="triangle" w="lg" len="sm"/>
              <a:tailEnd type="triangle" w="lg" len="sm"/>
            </a:ln>
          </p:spPr>
          <p:txBody>
            <a:bodyPr wrap="none"/>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 name="Text Box 14">
              <a:extLst>
                <a:ext uri="{FF2B5EF4-FFF2-40B4-BE49-F238E27FC236}">
                  <a16:creationId xmlns:a16="http://schemas.microsoft.com/office/drawing/2014/main" id="{FB5B2F5F-0F98-45C7-A8E4-ED3DA1EF9E65}"/>
                </a:ext>
              </a:extLst>
            </p:cNvPr>
            <p:cNvSpPr txBox="1">
              <a:spLocks noChangeArrowheads="1"/>
            </p:cNvSpPr>
            <p:nvPr/>
          </p:nvSpPr>
          <p:spPr bwMode="auto">
            <a:xfrm>
              <a:off x="2721" y="1069"/>
              <a:ext cx="590" cy="346"/>
            </a:xfrm>
            <a:prstGeom prst="rect">
              <a:avLst/>
            </a:prstGeom>
            <a:noFill/>
            <a:ln w="38100">
              <a:noFill/>
              <a:miter lim="800000"/>
              <a:headEnd/>
              <a:tailEnd type="none" w="lg" len="sm"/>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fr-CA" sz="1400" b="0" i="1" u="none" strike="noStrike" kern="0" cap="none" spc="0" normalizeH="0" baseline="0" noProof="0" dirty="0">
                  <a:ln>
                    <a:noFill/>
                  </a:ln>
                  <a:solidFill>
                    <a:srgbClr val="000099"/>
                  </a:solidFill>
                  <a:effectLst/>
                  <a:uLnTx/>
                  <a:uFillTx/>
                </a:rPr>
                <a:t>Retard/délai</a:t>
              </a:r>
            </a:p>
          </p:txBody>
        </p:sp>
      </p:grpSp>
      <p:sp>
        <p:nvSpPr>
          <p:cNvPr id="20" name="TextBox 19">
            <a:extLst>
              <a:ext uri="{FF2B5EF4-FFF2-40B4-BE49-F238E27FC236}">
                <a16:creationId xmlns:a16="http://schemas.microsoft.com/office/drawing/2014/main" id="{46DFD5DB-8EC4-4123-AB2C-E6F291A98ABD}"/>
              </a:ext>
            </a:extLst>
          </p:cNvPr>
          <p:cNvSpPr txBox="1"/>
          <p:nvPr>
            <p:custDataLst>
              <p:tags r:id="rId6"/>
            </p:custDataLst>
          </p:nvPr>
        </p:nvSpPr>
        <p:spPr>
          <a:xfrm>
            <a:off x="1189817" y="4531489"/>
            <a:ext cx="9872133" cy="954107"/>
          </a:xfrm>
          <a:prstGeom prst="rect">
            <a:avLst/>
          </a:prstGeom>
          <a:noFill/>
        </p:spPr>
        <p:txBody>
          <a:bodyPr wrap="square" rtlCol="0">
            <a:spAutoFit/>
          </a:bodyPr>
          <a:lstStyle/>
          <a:p>
            <a:r>
              <a:rPr lang="fr-CA" sz="2800" dirty="0">
                <a:solidFill>
                  <a:schemeClr val="accent6">
                    <a:lumMod val="75000"/>
                  </a:schemeClr>
                </a:solidFill>
                <a:latin typeface="Adobe Garamond Pro Bold" panose="02020702060506020403" pitchFamily="18" charset="0"/>
              </a:rPr>
              <a:t>Une avance ( lead ) est un temps retiré ( - ) entre le prédécesseur et le successeur.</a:t>
            </a:r>
          </a:p>
        </p:txBody>
      </p:sp>
      <p:grpSp>
        <p:nvGrpSpPr>
          <p:cNvPr id="21" name="Group 15">
            <a:extLst>
              <a:ext uri="{FF2B5EF4-FFF2-40B4-BE49-F238E27FC236}">
                <a16:creationId xmlns:a16="http://schemas.microsoft.com/office/drawing/2014/main" id="{B4FE55DF-F75A-4F67-BC7C-E6FEBF611B61}"/>
              </a:ext>
            </a:extLst>
          </p:cNvPr>
          <p:cNvGrpSpPr>
            <a:grpSpLocks/>
          </p:cNvGrpSpPr>
          <p:nvPr>
            <p:custDataLst>
              <p:tags r:id="rId7"/>
            </p:custDataLst>
          </p:nvPr>
        </p:nvGrpSpPr>
        <p:grpSpPr bwMode="auto">
          <a:xfrm>
            <a:off x="4240727" y="5275660"/>
            <a:ext cx="3770312" cy="1080515"/>
            <a:chOff x="612" y="3379"/>
            <a:chExt cx="3266" cy="958"/>
          </a:xfrm>
        </p:grpSpPr>
        <p:grpSp>
          <p:nvGrpSpPr>
            <p:cNvPr id="22" name="Group 16">
              <a:extLst>
                <a:ext uri="{FF2B5EF4-FFF2-40B4-BE49-F238E27FC236}">
                  <a16:creationId xmlns:a16="http://schemas.microsoft.com/office/drawing/2014/main" id="{9AB53096-C1A3-4381-ADAF-A31A90058AD2}"/>
                </a:ext>
              </a:extLst>
            </p:cNvPr>
            <p:cNvGrpSpPr>
              <a:grpSpLocks/>
            </p:cNvGrpSpPr>
            <p:nvPr/>
          </p:nvGrpSpPr>
          <p:grpSpPr bwMode="auto">
            <a:xfrm>
              <a:off x="612" y="3379"/>
              <a:ext cx="3266" cy="958"/>
              <a:chOff x="612" y="3379"/>
              <a:chExt cx="3266" cy="958"/>
            </a:xfrm>
          </p:grpSpPr>
          <p:sp>
            <p:nvSpPr>
              <p:cNvPr id="24" name="Rectangle 17">
                <a:extLst>
                  <a:ext uri="{FF2B5EF4-FFF2-40B4-BE49-F238E27FC236}">
                    <a16:creationId xmlns:a16="http://schemas.microsoft.com/office/drawing/2014/main" id="{64C9D645-D254-4469-9A7F-A64380026375}"/>
                  </a:ext>
                </a:extLst>
              </p:cNvPr>
              <p:cNvSpPr>
                <a:spLocks noChangeArrowheads="1"/>
              </p:cNvSpPr>
              <p:nvPr/>
            </p:nvSpPr>
            <p:spPr bwMode="auto">
              <a:xfrm>
                <a:off x="612" y="3379"/>
                <a:ext cx="2041" cy="318"/>
              </a:xfrm>
              <a:prstGeom prst="rect">
                <a:avLst/>
              </a:prstGeom>
              <a:solidFill>
                <a:srgbClr val="FF0000"/>
              </a:solidFill>
              <a:ln w="9525">
                <a:solidFill>
                  <a:srgbClr val="C0C0C0"/>
                </a:solid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A" sz="2400" b="0" i="0" u="none" strike="noStrike" kern="0" cap="none" spc="0" normalizeH="0" baseline="0" noProof="0" dirty="0">
                    <a:ln>
                      <a:noFill/>
                    </a:ln>
                    <a:solidFill>
                      <a:srgbClr val="FFFFFF"/>
                    </a:solidFill>
                    <a:effectLst/>
                    <a:uLnTx/>
                    <a:uFillTx/>
                    <a:latin typeface="Times New Roman" pitchFamily="18" charset="0"/>
                  </a:rPr>
                  <a:t>Prédécesseur</a:t>
                </a:r>
              </a:p>
            </p:txBody>
          </p:sp>
          <p:sp>
            <p:nvSpPr>
              <p:cNvPr id="25" name="Rectangle 18">
                <a:extLst>
                  <a:ext uri="{FF2B5EF4-FFF2-40B4-BE49-F238E27FC236}">
                    <a16:creationId xmlns:a16="http://schemas.microsoft.com/office/drawing/2014/main" id="{DD5BCC3D-4168-4FB6-A22C-62DAB2A2B42A}"/>
                  </a:ext>
                </a:extLst>
              </p:cNvPr>
              <p:cNvSpPr>
                <a:spLocks noChangeArrowheads="1"/>
              </p:cNvSpPr>
              <p:nvPr/>
            </p:nvSpPr>
            <p:spPr bwMode="auto">
              <a:xfrm>
                <a:off x="1837" y="4019"/>
                <a:ext cx="2041" cy="318"/>
              </a:xfrm>
              <a:prstGeom prst="rect">
                <a:avLst/>
              </a:prstGeom>
              <a:solidFill>
                <a:srgbClr val="FF0000"/>
              </a:solidFill>
              <a:ln w="9525">
                <a:solidFill>
                  <a:srgbClr val="C0C0C0"/>
                </a:solid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A" sz="2400" b="0" i="0" u="none" strike="noStrike" kern="0" cap="none" spc="0" normalizeH="0" baseline="0" noProof="0" dirty="0">
                    <a:ln>
                      <a:noFill/>
                    </a:ln>
                    <a:solidFill>
                      <a:srgbClr val="FFFFFF"/>
                    </a:solidFill>
                    <a:effectLst/>
                    <a:uLnTx/>
                    <a:uFillTx/>
                    <a:latin typeface="Times New Roman" pitchFamily="18" charset="0"/>
                  </a:rPr>
                  <a:t>Successeur</a:t>
                </a:r>
              </a:p>
            </p:txBody>
          </p:sp>
          <p:sp>
            <p:nvSpPr>
              <p:cNvPr id="26" name="Line 19">
                <a:extLst>
                  <a:ext uri="{FF2B5EF4-FFF2-40B4-BE49-F238E27FC236}">
                    <a16:creationId xmlns:a16="http://schemas.microsoft.com/office/drawing/2014/main" id="{0ACC00B8-770B-4D23-BC55-AEF8D4A7F7DD}"/>
                  </a:ext>
                </a:extLst>
              </p:cNvPr>
              <p:cNvSpPr>
                <a:spLocks noChangeShapeType="1"/>
              </p:cNvSpPr>
              <p:nvPr/>
            </p:nvSpPr>
            <p:spPr bwMode="auto">
              <a:xfrm>
                <a:off x="1746" y="4156"/>
                <a:ext cx="91" cy="0"/>
              </a:xfrm>
              <a:prstGeom prst="line">
                <a:avLst/>
              </a:prstGeom>
              <a:noFill/>
              <a:ln w="38100">
                <a:solidFill>
                  <a:srgbClr val="C0C0C0"/>
                </a:solidFill>
                <a:round/>
                <a:headEnd/>
                <a:tailEnd type="triangle" w="lg" len="sm"/>
              </a:ln>
            </p:spPr>
            <p:txBody>
              <a:bodyPr wrap="none"/>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 name="Line 20">
                <a:extLst>
                  <a:ext uri="{FF2B5EF4-FFF2-40B4-BE49-F238E27FC236}">
                    <a16:creationId xmlns:a16="http://schemas.microsoft.com/office/drawing/2014/main" id="{9B4E1CE9-0F0C-42EF-BB79-AC3B0079CFD3}"/>
                  </a:ext>
                </a:extLst>
              </p:cNvPr>
              <p:cNvSpPr>
                <a:spLocks noChangeShapeType="1"/>
              </p:cNvSpPr>
              <p:nvPr/>
            </p:nvSpPr>
            <p:spPr bwMode="auto">
              <a:xfrm flipV="1">
                <a:off x="2699" y="3612"/>
                <a:ext cx="0" cy="272"/>
              </a:xfrm>
              <a:prstGeom prst="line">
                <a:avLst/>
              </a:prstGeom>
              <a:noFill/>
              <a:ln w="38100">
                <a:solidFill>
                  <a:srgbClr val="C0C0C0"/>
                </a:solidFill>
                <a:round/>
                <a:headEnd/>
                <a:tailEnd type="none" w="lg" len="sm"/>
              </a:ln>
            </p:spPr>
            <p:txBody>
              <a:bodyPr wrap="none"/>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 name="Line 21">
                <a:extLst>
                  <a:ext uri="{FF2B5EF4-FFF2-40B4-BE49-F238E27FC236}">
                    <a16:creationId xmlns:a16="http://schemas.microsoft.com/office/drawing/2014/main" id="{B64B4A9D-2D9F-435F-829C-826B51911B3A}"/>
                  </a:ext>
                </a:extLst>
              </p:cNvPr>
              <p:cNvSpPr>
                <a:spLocks noChangeShapeType="1"/>
              </p:cNvSpPr>
              <p:nvPr/>
            </p:nvSpPr>
            <p:spPr bwMode="auto">
              <a:xfrm flipH="1" flipV="1">
                <a:off x="1746" y="3884"/>
                <a:ext cx="1" cy="272"/>
              </a:xfrm>
              <a:prstGeom prst="line">
                <a:avLst/>
              </a:prstGeom>
              <a:noFill/>
              <a:ln w="38100">
                <a:solidFill>
                  <a:srgbClr val="C0C0C0"/>
                </a:solidFill>
                <a:round/>
                <a:headEnd/>
                <a:tailEnd type="none" w="lg" len="sm"/>
              </a:ln>
            </p:spPr>
            <p:txBody>
              <a:bodyPr wrap="none"/>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 name="Line 22">
                <a:extLst>
                  <a:ext uri="{FF2B5EF4-FFF2-40B4-BE49-F238E27FC236}">
                    <a16:creationId xmlns:a16="http://schemas.microsoft.com/office/drawing/2014/main" id="{9BC97423-2274-465D-9D8E-A928C7EA8D4D}"/>
                  </a:ext>
                </a:extLst>
              </p:cNvPr>
              <p:cNvSpPr>
                <a:spLocks noChangeShapeType="1"/>
              </p:cNvSpPr>
              <p:nvPr/>
            </p:nvSpPr>
            <p:spPr bwMode="auto">
              <a:xfrm flipH="1" flipV="1">
                <a:off x="1746" y="3884"/>
                <a:ext cx="953" cy="6"/>
              </a:xfrm>
              <a:prstGeom prst="line">
                <a:avLst/>
              </a:prstGeom>
              <a:noFill/>
              <a:ln w="38100">
                <a:solidFill>
                  <a:srgbClr val="C0C0C0"/>
                </a:solidFill>
                <a:round/>
                <a:headEnd/>
                <a:tailEnd type="none" w="lg" len="sm"/>
              </a:ln>
            </p:spPr>
            <p:txBody>
              <a:bodyPr wrap="none"/>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 name="Line 23">
                <a:extLst>
                  <a:ext uri="{FF2B5EF4-FFF2-40B4-BE49-F238E27FC236}">
                    <a16:creationId xmlns:a16="http://schemas.microsoft.com/office/drawing/2014/main" id="{97E1B17C-CD6A-422F-A13D-2EA741719FA7}"/>
                  </a:ext>
                </a:extLst>
              </p:cNvPr>
              <p:cNvSpPr>
                <a:spLocks noChangeShapeType="1"/>
              </p:cNvSpPr>
              <p:nvPr/>
            </p:nvSpPr>
            <p:spPr bwMode="auto">
              <a:xfrm flipH="1">
                <a:off x="2653" y="3612"/>
                <a:ext cx="46" cy="0"/>
              </a:xfrm>
              <a:prstGeom prst="line">
                <a:avLst/>
              </a:prstGeom>
              <a:noFill/>
              <a:ln w="38100">
                <a:solidFill>
                  <a:srgbClr val="C0C0C0"/>
                </a:solidFill>
                <a:round/>
                <a:headEnd/>
                <a:tailEnd type="none" w="lg" len="sm"/>
              </a:ln>
            </p:spPr>
            <p:txBody>
              <a:bodyPr wrap="none"/>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
          <p:nvSpPr>
            <p:cNvPr id="23" name="Text Box 24">
              <a:extLst>
                <a:ext uri="{FF2B5EF4-FFF2-40B4-BE49-F238E27FC236}">
                  <a16:creationId xmlns:a16="http://schemas.microsoft.com/office/drawing/2014/main" id="{3842A366-6725-4BD5-8A9A-37CAAC27AA98}"/>
                </a:ext>
              </a:extLst>
            </p:cNvPr>
            <p:cNvSpPr txBox="1">
              <a:spLocks noChangeArrowheads="1"/>
            </p:cNvSpPr>
            <p:nvPr/>
          </p:nvSpPr>
          <p:spPr bwMode="auto">
            <a:xfrm>
              <a:off x="1837" y="3654"/>
              <a:ext cx="953" cy="359"/>
            </a:xfrm>
            <a:prstGeom prst="rect">
              <a:avLst/>
            </a:prstGeom>
            <a:noFill/>
            <a:ln w="38100">
              <a:noFill/>
              <a:miter lim="800000"/>
              <a:headEnd/>
              <a:tailEnd type="none" w="lg" len="sm"/>
            </a:ln>
          </p:spPr>
          <p:txBody>
            <a:bodyPr wrap="square">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fr-CA" sz="1400" b="0" i="1" u="none" strike="noStrike" kern="0" cap="none" spc="0" normalizeH="0" baseline="0" noProof="0" dirty="0">
                  <a:ln>
                    <a:noFill/>
                  </a:ln>
                  <a:solidFill>
                    <a:srgbClr val="000099"/>
                  </a:solidFill>
                  <a:effectLst/>
                  <a:uLnTx/>
                  <a:uFillTx/>
                </a:rPr>
                <a:t>Avance</a:t>
              </a:r>
            </a:p>
          </p:txBody>
        </p:sp>
      </p:grpSp>
      <p:sp>
        <p:nvSpPr>
          <p:cNvPr id="31" name="TextBox 24">
            <a:extLst>
              <a:ext uri="{FF2B5EF4-FFF2-40B4-BE49-F238E27FC236}">
                <a16:creationId xmlns:a16="http://schemas.microsoft.com/office/drawing/2014/main" id="{21D9CB86-05D2-4CD0-AF16-C3C7705BFACC}"/>
              </a:ext>
            </a:extLst>
          </p:cNvPr>
          <p:cNvSpPr txBox="1">
            <a:spLocks noChangeArrowheads="1"/>
          </p:cNvSpPr>
          <p:nvPr>
            <p:custDataLst>
              <p:tags r:id="rId8"/>
            </p:custDataLst>
          </p:nvPr>
        </p:nvSpPr>
        <p:spPr bwMode="auto">
          <a:xfrm>
            <a:off x="8567067" y="5765631"/>
            <a:ext cx="2216374" cy="738664"/>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CA" sz="1400" b="0" i="1" u="none" strike="noStrike" kern="0" cap="none" spc="0" normalizeH="0" baseline="0" noProof="0" dirty="0">
                <a:ln>
                  <a:noFill/>
                </a:ln>
                <a:solidFill>
                  <a:srgbClr val="000099"/>
                </a:solidFill>
                <a:effectLst/>
                <a:uLnTx/>
                <a:uFillTx/>
              </a:rPr>
              <a:t>“Lead time” en </a:t>
            </a:r>
            <a:r>
              <a:rPr kumimoji="0" lang="en-CA" sz="1400" b="0" i="1" u="none" strike="noStrike" kern="0" cap="none" spc="0" normalizeH="0" baseline="0" noProof="0" dirty="0" err="1">
                <a:ln>
                  <a:noFill/>
                </a:ln>
                <a:solidFill>
                  <a:srgbClr val="000099"/>
                </a:solidFill>
                <a:effectLst/>
                <a:uLnTx/>
                <a:uFillTx/>
              </a:rPr>
              <a:t>anglais</a:t>
            </a:r>
            <a:endParaRPr kumimoji="0" lang="en-CA" sz="1400" b="0" i="1" u="none" strike="noStrike" kern="0" cap="none" spc="0" normalizeH="0" baseline="0" noProof="0" dirty="0">
              <a:ln>
                <a:noFill/>
              </a:ln>
              <a:solidFill>
                <a:srgbClr val="000099"/>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CA" sz="1400" b="0" i="0" u="none" strike="noStrike" kern="0" cap="none" spc="0" normalizeH="0" baseline="0" noProof="0" dirty="0">
                <a:ln>
                  <a:noFill/>
                </a:ln>
                <a:solidFill>
                  <a:srgbClr val="000099"/>
                </a:solidFill>
                <a:effectLst/>
                <a:uLnTx/>
                <a:uFillTx/>
              </a:rPr>
              <a:t>  Retard </a:t>
            </a:r>
            <a:r>
              <a:rPr kumimoji="0" lang="en-CA" sz="1400" b="0" i="0" u="none" strike="noStrike" kern="0" cap="none" spc="0" normalizeH="0" baseline="0" noProof="0" dirty="0" err="1">
                <a:ln>
                  <a:noFill/>
                </a:ln>
                <a:solidFill>
                  <a:srgbClr val="000099"/>
                </a:solidFill>
                <a:effectLst/>
                <a:uLnTx/>
                <a:uFillTx/>
              </a:rPr>
              <a:t>négatif</a:t>
            </a:r>
            <a:r>
              <a:rPr kumimoji="0" lang="en-CA" sz="1400" b="0" i="0" u="none" strike="noStrike" kern="0" cap="none" spc="0" normalizeH="0" baseline="0" noProof="0" dirty="0">
                <a:ln>
                  <a:noFill/>
                </a:ln>
                <a:solidFill>
                  <a:srgbClr val="000099"/>
                </a:solidFill>
                <a:effectLst/>
                <a:uLnTx/>
                <a:uFillTx/>
              </a:rPr>
              <a:t> ( -1j )</a:t>
            </a:r>
          </a:p>
          <a:p>
            <a:pPr marL="0" marR="0" lvl="0" indent="0" defTabSz="914400" eaLnBrk="1" fontAlgn="auto" latinLnBrk="0" hangingPunct="1">
              <a:lnSpc>
                <a:spcPct val="100000"/>
              </a:lnSpc>
              <a:spcBef>
                <a:spcPts val="0"/>
              </a:spcBef>
              <a:spcAft>
                <a:spcPts val="0"/>
              </a:spcAft>
              <a:buClrTx/>
              <a:buSzTx/>
              <a:buFontTx/>
              <a:buNone/>
              <a:tabLst/>
              <a:defRPr/>
            </a:pPr>
            <a:endParaRPr kumimoji="0" lang="en-CA" sz="1400" b="0" i="1" u="none" strike="noStrike" kern="0" cap="none" spc="0" normalizeH="0" baseline="0" noProof="0" dirty="0">
              <a:ln>
                <a:noFill/>
              </a:ln>
              <a:solidFill>
                <a:srgbClr val="000099"/>
              </a:solidFill>
              <a:effectLst/>
              <a:uLnTx/>
              <a:uFillTx/>
            </a:endParaRPr>
          </a:p>
        </p:txBody>
      </p:sp>
    </p:spTree>
    <p:extLst>
      <p:ext uri="{BB962C8B-B14F-4D97-AF65-F5344CB8AC3E}">
        <p14:creationId xmlns:p14="http://schemas.microsoft.com/office/powerpoint/2010/main" val="11270321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C6FB6F-BB36-566B-3B0C-2079D0052E4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16C778-9D97-39A1-88A9-C4F056B32B4F}"/>
              </a:ext>
            </a:extLst>
          </p:cNvPr>
          <p:cNvSpPr>
            <a:spLocks noGrp="1"/>
          </p:cNvSpPr>
          <p:nvPr>
            <p:ph type="title"/>
            <p:custDataLst>
              <p:tags r:id="rId1"/>
            </p:custDataLst>
          </p:nvPr>
        </p:nvSpPr>
        <p:spPr>
          <a:xfrm>
            <a:off x="2779080" y="272760"/>
            <a:ext cx="8610600" cy="1293028"/>
          </a:xfrm>
        </p:spPr>
        <p:txBody>
          <a:bodyPr/>
          <a:lstStyle/>
          <a:p>
            <a:r>
              <a:rPr lang="fr-CA" dirty="0"/>
              <a:t>Plan de la séance</a:t>
            </a:r>
            <a:endParaRPr lang="en-US" dirty="0"/>
          </a:p>
        </p:txBody>
      </p:sp>
      <p:sp>
        <p:nvSpPr>
          <p:cNvPr id="7" name="Rectangle 6">
            <a:extLst>
              <a:ext uri="{FF2B5EF4-FFF2-40B4-BE49-F238E27FC236}">
                <a16:creationId xmlns:a16="http://schemas.microsoft.com/office/drawing/2014/main" id="{5F6988FB-7254-0F12-6D72-B1258DA9DD45}"/>
              </a:ext>
            </a:extLst>
          </p:cNvPr>
          <p:cNvSpPr>
            <a:spLocks noChangeArrowheads="1"/>
          </p:cNvSpPr>
          <p:nvPr>
            <p:custDataLst>
              <p:tags r:id="rId2"/>
            </p:custDataLst>
          </p:nvPr>
        </p:nvSpPr>
        <p:spPr bwMode="auto">
          <a:xfrm>
            <a:off x="2779083" y="2382017"/>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MS Project et la gestion de projet </a:t>
            </a:r>
            <a:endParaRPr lang="en-US" altLang="ja-JP" sz="2400" b="1" dirty="0">
              <a:solidFill>
                <a:sysClr val="windowText" lastClr="000000"/>
              </a:solidFill>
              <a:ea typeface="ＭＳ Ｐゴシック" pitchFamily="50" charset="-128"/>
            </a:endParaRPr>
          </a:p>
        </p:txBody>
      </p:sp>
      <p:sp>
        <p:nvSpPr>
          <p:cNvPr id="8" name="Rectangle 7">
            <a:extLst>
              <a:ext uri="{FF2B5EF4-FFF2-40B4-BE49-F238E27FC236}">
                <a16:creationId xmlns:a16="http://schemas.microsoft.com/office/drawing/2014/main" id="{1B3A941A-5D6F-09E9-BABF-019C8C8A1CF5}"/>
              </a:ext>
            </a:extLst>
          </p:cNvPr>
          <p:cNvSpPr>
            <a:spLocks noChangeArrowheads="1"/>
          </p:cNvSpPr>
          <p:nvPr>
            <p:custDataLst>
              <p:tags r:id="rId3"/>
            </p:custDataLst>
          </p:nvPr>
        </p:nvSpPr>
        <p:spPr bwMode="auto">
          <a:xfrm>
            <a:off x="2779082" y="3088177"/>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Introduction au logiciel </a:t>
            </a:r>
            <a:endParaRPr lang="en-US" altLang="ja-JP" sz="2400" b="1" dirty="0">
              <a:solidFill>
                <a:sysClr val="windowText" lastClr="000000"/>
              </a:solidFill>
              <a:ea typeface="ＭＳ Ｐゴシック" pitchFamily="50" charset="-128"/>
            </a:endParaRPr>
          </a:p>
        </p:txBody>
      </p:sp>
      <p:sp>
        <p:nvSpPr>
          <p:cNvPr id="10" name="Rectangle 9">
            <a:extLst>
              <a:ext uri="{FF2B5EF4-FFF2-40B4-BE49-F238E27FC236}">
                <a16:creationId xmlns:a16="http://schemas.microsoft.com/office/drawing/2014/main" id="{0540590D-BE1A-3B7C-7C3D-EB29A37EBDEA}"/>
              </a:ext>
            </a:extLst>
          </p:cNvPr>
          <p:cNvSpPr>
            <a:spLocks noChangeArrowheads="1"/>
          </p:cNvSpPr>
          <p:nvPr>
            <p:custDataLst>
              <p:tags r:id="rId4"/>
            </p:custDataLst>
          </p:nvPr>
        </p:nvSpPr>
        <p:spPr bwMode="auto">
          <a:xfrm>
            <a:off x="1712285" y="2384652"/>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1</a:t>
            </a:r>
          </a:p>
        </p:txBody>
      </p:sp>
      <p:sp>
        <p:nvSpPr>
          <p:cNvPr id="11" name="Rectangle 10">
            <a:extLst>
              <a:ext uri="{FF2B5EF4-FFF2-40B4-BE49-F238E27FC236}">
                <a16:creationId xmlns:a16="http://schemas.microsoft.com/office/drawing/2014/main" id="{9D2BD900-7E5E-C85F-2921-AC528B58BA9C}"/>
              </a:ext>
            </a:extLst>
          </p:cNvPr>
          <p:cNvSpPr>
            <a:spLocks noChangeArrowheads="1"/>
          </p:cNvSpPr>
          <p:nvPr>
            <p:custDataLst>
              <p:tags r:id="rId5"/>
            </p:custDataLst>
          </p:nvPr>
        </p:nvSpPr>
        <p:spPr bwMode="auto">
          <a:xfrm>
            <a:off x="1712285" y="3088177"/>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2</a:t>
            </a:r>
          </a:p>
        </p:txBody>
      </p:sp>
      <p:sp>
        <p:nvSpPr>
          <p:cNvPr id="12" name="Rectangle 11">
            <a:extLst>
              <a:ext uri="{FF2B5EF4-FFF2-40B4-BE49-F238E27FC236}">
                <a16:creationId xmlns:a16="http://schemas.microsoft.com/office/drawing/2014/main" id="{94FED211-549F-C0DC-1252-072C0702F7C4}"/>
              </a:ext>
            </a:extLst>
          </p:cNvPr>
          <p:cNvSpPr>
            <a:spLocks noChangeArrowheads="1"/>
          </p:cNvSpPr>
          <p:nvPr>
            <p:custDataLst>
              <p:tags r:id="rId6"/>
            </p:custDataLst>
          </p:nvPr>
        </p:nvSpPr>
        <p:spPr bwMode="auto">
          <a:xfrm>
            <a:off x="2779081" y="3791702"/>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Calendriers dans le logiciel</a:t>
            </a:r>
            <a:endParaRPr lang="en-US" altLang="ja-JP" sz="2400" b="1" dirty="0">
              <a:solidFill>
                <a:sysClr val="windowText" lastClr="000000"/>
              </a:solidFill>
              <a:ea typeface="ＭＳ Ｐゴシック" pitchFamily="50" charset="-128"/>
            </a:endParaRPr>
          </a:p>
        </p:txBody>
      </p:sp>
      <p:sp>
        <p:nvSpPr>
          <p:cNvPr id="13" name="Rectangle 12">
            <a:extLst>
              <a:ext uri="{FF2B5EF4-FFF2-40B4-BE49-F238E27FC236}">
                <a16:creationId xmlns:a16="http://schemas.microsoft.com/office/drawing/2014/main" id="{6306E9D1-5F1D-C4A7-BC13-63A225AB6F8D}"/>
              </a:ext>
            </a:extLst>
          </p:cNvPr>
          <p:cNvSpPr>
            <a:spLocks noChangeArrowheads="1"/>
          </p:cNvSpPr>
          <p:nvPr>
            <p:custDataLst>
              <p:tags r:id="rId7"/>
            </p:custDataLst>
          </p:nvPr>
        </p:nvSpPr>
        <p:spPr bwMode="auto">
          <a:xfrm>
            <a:off x="1712285" y="3791702"/>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3</a:t>
            </a:r>
            <a:endParaRPr lang="en-US" altLang="ja-JP" sz="2400" b="1" dirty="0">
              <a:solidFill>
                <a:sysClr val="windowText" lastClr="000000"/>
              </a:solidFill>
              <a:ea typeface="ＭＳ Ｐゴシック" pitchFamily="50" charset="-128"/>
            </a:endParaRPr>
          </a:p>
        </p:txBody>
      </p:sp>
      <p:sp>
        <p:nvSpPr>
          <p:cNvPr id="14" name="Rectangle 13">
            <a:extLst>
              <a:ext uri="{FF2B5EF4-FFF2-40B4-BE49-F238E27FC236}">
                <a16:creationId xmlns:a16="http://schemas.microsoft.com/office/drawing/2014/main" id="{B857C6C5-17A9-6C34-73BD-F64FA8205FAA}"/>
              </a:ext>
            </a:extLst>
          </p:cNvPr>
          <p:cNvSpPr>
            <a:spLocks noChangeArrowheads="1"/>
          </p:cNvSpPr>
          <p:nvPr>
            <p:custDataLst>
              <p:tags r:id="rId8"/>
            </p:custDataLst>
          </p:nvPr>
        </p:nvSpPr>
        <p:spPr bwMode="auto">
          <a:xfrm>
            <a:off x="2779081" y="4495481"/>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WBS / SDP</a:t>
            </a:r>
            <a:endParaRPr lang="en-US" altLang="ja-JP" sz="2400" b="1" dirty="0">
              <a:solidFill>
                <a:sysClr val="windowText" lastClr="000000"/>
              </a:solidFill>
              <a:ea typeface="ＭＳ Ｐゴシック" pitchFamily="50" charset="-128"/>
            </a:endParaRPr>
          </a:p>
        </p:txBody>
      </p:sp>
      <p:sp>
        <p:nvSpPr>
          <p:cNvPr id="15" name="Rectangle 14">
            <a:extLst>
              <a:ext uri="{FF2B5EF4-FFF2-40B4-BE49-F238E27FC236}">
                <a16:creationId xmlns:a16="http://schemas.microsoft.com/office/drawing/2014/main" id="{0CAF84BD-3AA3-A884-027C-4541DF9F6ABB}"/>
              </a:ext>
            </a:extLst>
          </p:cNvPr>
          <p:cNvSpPr>
            <a:spLocks noChangeArrowheads="1"/>
          </p:cNvSpPr>
          <p:nvPr>
            <p:custDataLst>
              <p:tags r:id="rId9"/>
            </p:custDataLst>
          </p:nvPr>
        </p:nvSpPr>
        <p:spPr bwMode="auto">
          <a:xfrm>
            <a:off x="1712284" y="4495481"/>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4</a:t>
            </a:r>
            <a:endParaRPr lang="en-US" altLang="ja-JP" sz="2400" b="1" dirty="0">
              <a:solidFill>
                <a:sysClr val="windowText" lastClr="000000"/>
              </a:solidFill>
              <a:ea typeface="ＭＳ Ｐゴシック" pitchFamily="50" charset="-128"/>
            </a:endParaRPr>
          </a:p>
        </p:txBody>
      </p:sp>
      <p:sp>
        <p:nvSpPr>
          <p:cNvPr id="17" name="Slide Number Placeholder 16">
            <a:extLst>
              <a:ext uri="{FF2B5EF4-FFF2-40B4-BE49-F238E27FC236}">
                <a16:creationId xmlns:a16="http://schemas.microsoft.com/office/drawing/2014/main" id="{B2788F29-4510-A969-8F8C-8C4C2BCD5FCC}"/>
              </a:ext>
            </a:extLst>
          </p:cNvPr>
          <p:cNvSpPr>
            <a:spLocks noGrp="1"/>
          </p:cNvSpPr>
          <p:nvPr>
            <p:ph type="sldNum" sz="quarter" idx="12"/>
            <p:custDataLst>
              <p:tags r:id="rId10"/>
            </p:custDataLst>
          </p:nvPr>
        </p:nvSpPr>
        <p:spPr/>
        <p:txBody>
          <a:bodyPr/>
          <a:lstStyle/>
          <a:p>
            <a:fld id="{6D22F896-40B5-4ADD-8801-0D06FADFA095}" type="slidenum">
              <a:rPr lang="en-US" smtClean="0"/>
              <a:t>29</a:t>
            </a:fld>
            <a:endParaRPr lang="en-US" dirty="0"/>
          </a:p>
        </p:txBody>
      </p:sp>
      <p:sp>
        <p:nvSpPr>
          <p:cNvPr id="3" name="Rectangle 2">
            <a:extLst>
              <a:ext uri="{FF2B5EF4-FFF2-40B4-BE49-F238E27FC236}">
                <a16:creationId xmlns:a16="http://schemas.microsoft.com/office/drawing/2014/main" id="{D4FDFFEC-FD9E-7AF9-A016-A278E39BEBB4}"/>
              </a:ext>
            </a:extLst>
          </p:cNvPr>
          <p:cNvSpPr>
            <a:spLocks noChangeArrowheads="1"/>
          </p:cNvSpPr>
          <p:nvPr>
            <p:custDataLst>
              <p:tags r:id="rId11"/>
            </p:custDataLst>
          </p:nvPr>
        </p:nvSpPr>
        <p:spPr bwMode="auto">
          <a:xfrm>
            <a:off x="2779080" y="5198752"/>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Liaisons entre les tâches</a:t>
            </a:r>
            <a:endParaRPr lang="en-US" altLang="ja-JP" sz="2400" b="1" dirty="0">
              <a:solidFill>
                <a:sysClr val="windowText" lastClr="000000"/>
              </a:solidFill>
              <a:ea typeface="ＭＳ Ｐゴシック" pitchFamily="50" charset="-128"/>
            </a:endParaRPr>
          </a:p>
        </p:txBody>
      </p:sp>
      <p:sp>
        <p:nvSpPr>
          <p:cNvPr id="4" name="Rectangle 3">
            <a:extLst>
              <a:ext uri="{FF2B5EF4-FFF2-40B4-BE49-F238E27FC236}">
                <a16:creationId xmlns:a16="http://schemas.microsoft.com/office/drawing/2014/main" id="{0A063C65-BF25-A24B-95FC-B7C16DBD44CF}"/>
              </a:ext>
            </a:extLst>
          </p:cNvPr>
          <p:cNvSpPr>
            <a:spLocks noChangeArrowheads="1"/>
          </p:cNvSpPr>
          <p:nvPr>
            <p:custDataLst>
              <p:tags r:id="rId12"/>
            </p:custDataLst>
          </p:nvPr>
        </p:nvSpPr>
        <p:spPr bwMode="auto">
          <a:xfrm>
            <a:off x="1712283" y="5199006"/>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5</a:t>
            </a:r>
            <a:endParaRPr lang="en-US" altLang="ja-JP" sz="2400" b="1" dirty="0">
              <a:solidFill>
                <a:sysClr val="windowText" lastClr="000000"/>
              </a:solidFill>
              <a:ea typeface="ＭＳ Ｐゴシック" pitchFamily="50" charset="-128"/>
            </a:endParaRPr>
          </a:p>
        </p:txBody>
      </p:sp>
      <p:sp>
        <p:nvSpPr>
          <p:cNvPr id="5" name="Rectangle 4">
            <a:extLst>
              <a:ext uri="{FF2B5EF4-FFF2-40B4-BE49-F238E27FC236}">
                <a16:creationId xmlns:a16="http://schemas.microsoft.com/office/drawing/2014/main" id="{51656363-EF5A-75D0-99A5-CD0329879B0B}"/>
              </a:ext>
            </a:extLst>
          </p:cNvPr>
          <p:cNvSpPr>
            <a:spLocks noChangeArrowheads="1"/>
          </p:cNvSpPr>
          <p:nvPr>
            <p:custDataLst>
              <p:tags r:id="rId13"/>
            </p:custDataLst>
          </p:nvPr>
        </p:nvSpPr>
        <p:spPr bwMode="auto">
          <a:xfrm>
            <a:off x="2779080" y="5899642"/>
            <a:ext cx="677960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Marges</a:t>
            </a:r>
            <a:endParaRPr lang="en-US" altLang="ja-JP" sz="2400" b="1" dirty="0">
              <a:solidFill>
                <a:sysClr val="windowText" lastClr="000000"/>
              </a:solidFill>
              <a:ea typeface="ＭＳ Ｐゴシック" pitchFamily="50" charset="-128"/>
            </a:endParaRPr>
          </a:p>
        </p:txBody>
      </p:sp>
      <p:sp>
        <p:nvSpPr>
          <p:cNvPr id="16" name="Rectangle 15">
            <a:extLst>
              <a:ext uri="{FF2B5EF4-FFF2-40B4-BE49-F238E27FC236}">
                <a16:creationId xmlns:a16="http://schemas.microsoft.com/office/drawing/2014/main" id="{3D549E37-97A3-A73F-CB2F-52A1B76854F9}"/>
              </a:ext>
            </a:extLst>
          </p:cNvPr>
          <p:cNvSpPr>
            <a:spLocks noChangeArrowheads="1"/>
          </p:cNvSpPr>
          <p:nvPr>
            <p:custDataLst>
              <p:tags r:id="rId14"/>
            </p:custDataLst>
          </p:nvPr>
        </p:nvSpPr>
        <p:spPr bwMode="auto">
          <a:xfrm>
            <a:off x="1705098" y="5902531"/>
            <a:ext cx="64611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6</a:t>
            </a:r>
            <a:endParaRPr lang="en-US" altLang="ja-JP" sz="2400" b="1" dirty="0">
              <a:solidFill>
                <a:sysClr val="windowText" lastClr="000000"/>
              </a:solidFill>
              <a:ea typeface="ＭＳ Ｐゴシック" pitchFamily="50" charset="-128"/>
            </a:endParaRPr>
          </a:p>
        </p:txBody>
      </p:sp>
    </p:spTree>
    <p:extLst>
      <p:ext uri="{BB962C8B-B14F-4D97-AF65-F5344CB8AC3E}">
        <p14:creationId xmlns:p14="http://schemas.microsoft.com/office/powerpoint/2010/main" val="2380943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9DCA1E7-49DF-4C7F-8206-5BF1F87389CA}"/>
              </a:ext>
            </a:extLst>
          </p:cNvPr>
          <p:cNvPicPr>
            <a:picLocks noChangeAspect="1"/>
          </p:cNvPicPr>
          <p:nvPr>
            <p:custDataLst>
              <p:tags r:id="rId1"/>
            </p:custDataLst>
          </p:nvPr>
        </p:nvPicPr>
        <p:blipFill>
          <a:blip r:embed="rId8"/>
          <a:stretch>
            <a:fillRect/>
          </a:stretch>
        </p:blipFill>
        <p:spPr>
          <a:xfrm>
            <a:off x="7668285" y="2323415"/>
            <a:ext cx="4085311" cy="4211720"/>
          </a:xfrm>
          <a:prstGeom prst="rect">
            <a:avLst/>
          </a:prstGeom>
        </p:spPr>
      </p:pic>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2"/>
            </p:custDataLst>
          </p:nvPr>
        </p:nvSpPr>
        <p:spPr>
          <a:xfrm>
            <a:off x="3894667" y="392898"/>
            <a:ext cx="7611533" cy="1293028"/>
          </a:xfrm>
        </p:spPr>
        <p:txBody>
          <a:bodyPr/>
          <a:lstStyle/>
          <a:p>
            <a:r>
              <a:rPr lang="fr-CA" dirty="0"/>
              <a:t>2 – MS Project et la gestion de projet</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3"/>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L’environnement des logiciels de gestion de projet ( LGP )</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4"/>
            </p:custDataLst>
          </p:nvPr>
        </p:nvSpPr>
        <p:spPr/>
        <p:txBody>
          <a:bodyPr/>
          <a:lstStyle/>
          <a:p>
            <a:fld id="{6D22F896-40B5-4ADD-8801-0D06FADFA095}" type="slidenum">
              <a:rPr lang="en-US" smtClean="0"/>
              <a:t>3</a:t>
            </a:fld>
            <a:endParaRPr lang="en-US" dirty="0"/>
          </a:p>
        </p:txBody>
      </p:sp>
      <p:sp>
        <p:nvSpPr>
          <p:cNvPr id="9" name="TextBox 8">
            <a:extLst>
              <a:ext uri="{FF2B5EF4-FFF2-40B4-BE49-F238E27FC236}">
                <a16:creationId xmlns:a16="http://schemas.microsoft.com/office/drawing/2014/main" id="{AF35D754-76E9-4138-83B4-530A4F461D14}"/>
              </a:ext>
            </a:extLst>
          </p:cNvPr>
          <p:cNvSpPr txBox="1"/>
          <p:nvPr>
            <p:custDataLst>
              <p:tags r:id="rId5"/>
            </p:custDataLst>
          </p:nvPr>
        </p:nvSpPr>
        <p:spPr>
          <a:xfrm>
            <a:off x="1109384" y="2721115"/>
            <a:ext cx="6558901" cy="4154984"/>
          </a:xfrm>
          <a:prstGeom prst="rect">
            <a:avLst/>
          </a:prstGeom>
          <a:noFill/>
        </p:spPr>
        <p:txBody>
          <a:bodyPr wrap="square" rtlCol="0">
            <a:spAutoFit/>
          </a:bodyPr>
          <a:lstStyle/>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Microsoft ( MS Project &amp; Project Server)</a:t>
            </a: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Oracle ( </a:t>
            </a:r>
            <a:r>
              <a:rPr lang="fr-CA" sz="2800" dirty="0" err="1">
                <a:solidFill>
                  <a:schemeClr val="accent6">
                    <a:lumMod val="75000"/>
                  </a:schemeClr>
                </a:solidFill>
                <a:latin typeface="Adobe Garamond Pro Bold" panose="02020702060506020403" pitchFamily="18" charset="0"/>
              </a:rPr>
              <a:t>Primavera</a:t>
            </a:r>
            <a:r>
              <a:rPr lang="fr-CA" sz="2800" dirty="0">
                <a:solidFill>
                  <a:schemeClr val="accent6">
                    <a:lumMod val="75000"/>
                  </a:schemeClr>
                </a:solidFill>
                <a:latin typeface="Adobe Garamond Pro Bold" panose="02020702060506020403" pitchFamily="18" charset="0"/>
              </a:rPr>
              <a:t> )</a:t>
            </a:r>
          </a:p>
          <a:p>
            <a:pPr marL="285750" indent="-285750">
              <a:buFont typeface="Arial" panose="020B0604020202020204" pitchFamily="34" charset="0"/>
              <a:buChar char="•"/>
            </a:pPr>
            <a:r>
              <a:rPr lang="fr-CA" sz="2800" dirty="0" err="1">
                <a:solidFill>
                  <a:schemeClr val="accent6">
                    <a:lumMod val="75000"/>
                  </a:schemeClr>
                </a:solidFill>
                <a:latin typeface="Adobe Garamond Pro Bold" panose="02020702060506020403" pitchFamily="18" charset="0"/>
              </a:rPr>
              <a:t>Atlassian</a:t>
            </a:r>
            <a:r>
              <a:rPr lang="fr-CA" sz="2800" dirty="0">
                <a:solidFill>
                  <a:schemeClr val="accent6">
                    <a:lumMod val="75000"/>
                  </a:schemeClr>
                </a:solidFill>
                <a:latin typeface="Adobe Garamond Pro Bold" panose="02020702060506020403" pitchFamily="18" charset="0"/>
              </a:rPr>
              <a:t> ( Jira ) *</a:t>
            </a: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Asana *</a:t>
            </a:r>
          </a:p>
          <a:p>
            <a:pPr marL="285750" indent="-285750">
              <a:buFont typeface="Arial" panose="020B0604020202020204" pitchFamily="34" charset="0"/>
              <a:buChar char="•"/>
            </a:pPr>
            <a:r>
              <a:rPr lang="fr-CA" sz="2800" dirty="0" err="1">
                <a:solidFill>
                  <a:schemeClr val="accent6">
                    <a:lumMod val="75000"/>
                  </a:schemeClr>
                </a:solidFill>
                <a:latin typeface="Adobe Garamond Pro Bold" panose="02020702060506020403" pitchFamily="18" charset="0"/>
              </a:rPr>
              <a:t>OpenProject</a:t>
            </a:r>
            <a:endParaRPr lang="fr-CA" sz="28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SAP ( Business </a:t>
            </a:r>
            <a:r>
              <a:rPr lang="fr-CA" sz="2800" dirty="0" err="1">
                <a:solidFill>
                  <a:schemeClr val="accent6">
                    <a:lumMod val="75000"/>
                  </a:schemeClr>
                </a:solidFill>
                <a:latin typeface="Adobe Garamond Pro Bold" panose="02020702060506020403" pitchFamily="18" charset="0"/>
              </a:rPr>
              <a:t>ByDesign</a:t>
            </a:r>
            <a:r>
              <a:rPr lang="fr-CA" sz="2800" dirty="0">
                <a:solidFill>
                  <a:schemeClr val="accent6">
                    <a:lumMod val="75000"/>
                  </a:schemeClr>
                </a:solidFill>
                <a:latin typeface="Adobe Garamond Pro Bold" panose="02020702060506020403" pitchFamily="18" charset="0"/>
              </a:rPr>
              <a:t> )</a:t>
            </a: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etc.</a:t>
            </a:r>
          </a:p>
          <a:p>
            <a:pPr marL="285750" indent="-285750">
              <a:buFont typeface="Arial" panose="020B0604020202020204" pitchFamily="34" charset="0"/>
              <a:buChar char="•"/>
            </a:pPr>
            <a:endParaRPr lang="fr-CA" sz="28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r>
              <a:rPr lang="en-US" sz="1200" dirty="0">
                <a:hlinkClick r:id="rId9"/>
              </a:rPr>
              <a:t>https://en.wikipedia.org/wiki/Comparison_of_project_management_software</a:t>
            </a:r>
            <a:endParaRPr lang="fr-CA" sz="12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endParaRPr lang="en-US" sz="2800" dirty="0">
              <a:solidFill>
                <a:schemeClr val="accent6">
                  <a:lumMod val="75000"/>
                </a:schemeClr>
              </a:solidFill>
              <a:latin typeface="Adobe Garamond Pro Bold" panose="02020702060506020403" pitchFamily="18" charset="0"/>
            </a:endParaRPr>
          </a:p>
        </p:txBody>
      </p:sp>
    </p:spTree>
    <p:extLst>
      <p:ext uri="{BB962C8B-B14F-4D97-AF65-F5344CB8AC3E}">
        <p14:creationId xmlns:p14="http://schemas.microsoft.com/office/powerpoint/2010/main" val="17390903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2895600" y="392898"/>
            <a:ext cx="8610600" cy="1293028"/>
          </a:xfrm>
        </p:spPr>
        <p:txBody>
          <a:bodyPr/>
          <a:lstStyle/>
          <a:p>
            <a:r>
              <a:rPr lang="fr-CA" dirty="0"/>
              <a:t>7 – Liaisons</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130271"/>
            <a:ext cx="10203040"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Marge libre</a:t>
            </a:r>
          </a:p>
        </p:txBody>
      </p:sp>
      <p:sp>
        <p:nvSpPr>
          <p:cNvPr id="4" name="TextBox 3">
            <a:extLst>
              <a:ext uri="{FF2B5EF4-FFF2-40B4-BE49-F238E27FC236}">
                <a16:creationId xmlns:a16="http://schemas.microsoft.com/office/drawing/2014/main" id="{AD00F63E-DC3F-4133-BEE5-8650CCC23701}"/>
              </a:ext>
            </a:extLst>
          </p:cNvPr>
          <p:cNvSpPr txBox="1"/>
          <p:nvPr>
            <p:custDataLst>
              <p:tags r:id="rId3"/>
            </p:custDataLst>
          </p:nvPr>
        </p:nvSpPr>
        <p:spPr>
          <a:xfrm>
            <a:off x="1109383" y="1952765"/>
            <a:ext cx="9872133" cy="707886"/>
          </a:xfrm>
          <a:prstGeom prst="rect">
            <a:avLst/>
          </a:prstGeom>
          <a:noFill/>
        </p:spPr>
        <p:txBody>
          <a:bodyPr wrap="square" rtlCol="0">
            <a:spAutoFit/>
          </a:bodyPr>
          <a:lstStyle/>
          <a:p>
            <a:r>
              <a:rPr lang="fr-CA" sz="2000" dirty="0">
                <a:solidFill>
                  <a:schemeClr val="accent6">
                    <a:lumMod val="75000"/>
                  </a:schemeClr>
                </a:solidFill>
                <a:latin typeface="Adobe Garamond Pro Bold" panose="02020702060506020403" pitchFamily="18" charset="0"/>
              </a:rPr>
              <a:t>La marge libre est la marge qu’une tâche possède avant d’avoir un impact sur son ou ses successeurs directs ou la fin du projet si la tâche n’a pas de successeurs.</a:t>
            </a:r>
          </a:p>
        </p:txBody>
      </p:sp>
      <p:sp>
        <p:nvSpPr>
          <p:cNvPr id="6" name="Slide Number Placeholder 5">
            <a:extLst>
              <a:ext uri="{FF2B5EF4-FFF2-40B4-BE49-F238E27FC236}">
                <a16:creationId xmlns:a16="http://schemas.microsoft.com/office/drawing/2014/main" id="{C1A0206D-4953-4630-B040-2B89B92FC86C}"/>
              </a:ext>
            </a:extLst>
          </p:cNvPr>
          <p:cNvSpPr>
            <a:spLocks noGrp="1"/>
          </p:cNvSpPr>
          <p:nvPr>
            <p:ph type="sldNum" sz="quarter" idx="12"/>
            <p:custDataLst>
              <p:tags r:id="rId4"/>
            </p:custDataLst>
          </p:nvPr>
        </p:nvSpPr>
        <p:spPr/>
        <p:txBody>
          <a:bodyPr/>
          <a:lstStyle/>
          <a:p>
            <a:fld id="{6D22F896-40B5-4ADD-8801-0D06FADFA095}" type="slidenum">
              <a:rPr lang="en-US" smtClean="0"/>
              <a:t>30</a:t>
            </a:fld>
            <a:endParaRPr lang="en-US" dirty="0"/>
          </a:p>
        </p:txBody>
      </p:sp>
      <p:graphicFrame>
        <p:nvGraphicFramePr>
          <p:cNvPr id="5" name="Table 3">
            <a:extLst>
              <a:ext uri="{FF2B5EF4-FFF2-40B4-BE49-F238E27FC236}">
                <a16:creationId xmlns:a16="http://schemas.microsoft.com/office/drawing/2014/main" id="{237AB10F-C1D2-AAB8-BF7D-1D182A215A75}"/>
              </a:ext>
            </a:extLst>
          </p:cNvPr>
          <p:cNvGraphicFramePr>
            <a:graphicFrameLocks noGrp="1"/>
          </p:cNvGraphicFramePr>
          <p:nvPr>
            <p:custDataLst>
              <p:tags r:id="rId5"/>
            </p:custDataLst>
            <p:extLst>
              <p:ext uri="{D42A27DB-BD31-4B8C-83A1-F6EECF244321}">
                <p14:modId xmlns:p14="http://schemas.microsoft.com/office/powerpoint/2010/main" val="4119713000"/>
              </p:ext>
            </p:extLst>
          </p:nvPr>
        </p:nvGraphicFramePr>
        <p:xfrm>
          <a:off x="445614" y="2875368"/>
          <a:ext cx="11205887" cy="3538955"/>
        </p:xfrm>
        <a:graphic>
          <a:graphicData uri="http://schemas.openxmlformats.org/drawingml/2006/table">
            <a:tbl>
              <a:tblPr firstRow="1" bandRow="1">
                <a:tableStyleId>{5940675A-B579-460E-94D1-54222C63F5DA}</a:tableStyleId>
              </a:tblPr>
              <a:tblGrid>
                <a:gridCol w="987196">
                  <a:extLst>
                    <a:ext uri="{9D8B030D-6E8A-4147-A177-3AD203B41FA5}">
                      <a16:colId xmlns:a16="http://schemas.microsoft.com/office/drawing/2014/main" val="20000"/>
                    </a:ext>
                  </a:extLst>
                </a:gridCol>
                <a:gridCol w="685842">
                  <a:extLst>
                    <a:ext uri="{9D8B030D-6E8A-4147-A177-3AD203B41FA5}">
                      <a16:colId xmlns:a16="http://schemas.microsoft.com/office/drawing/2014/main" val="3387973321"/>
                    </a:ext>
                  </a:extLst>
                </a:gridCol>
                <a:gridCol w="749977">
                  <a:extLst>
                    <a:ext uri="{9D8B030D-6E8A-4147-A177-3AD203B41FA5}">
                      <a16:colId xmlns:a16="http://schemas.microsoft.com/office/drawing/2014/main" val="1093676093"/>
                    </a:ext>
                  </a:extLst>
                </a:gridCol>
                <a:gridCol w="1463812">
                  <a:extLst>
                    <a:ext uri="{9D8B030D-6E8A-4147-A177-3AD203B41FA5}">
                      <a16:colId xmlns:a16="http://schemas.microsoft.com/office/drawing/2014/main" val="20001"/>
                    </a:ext>
                  </a:extLst>
                </a:gridCol>
                <a:gridCol w="1463812">
                  <a:extLst>
                    <a:ext uri="{9D8B030D-6E8A-4147-A177-3AD203B41FA5}">
                      <a16:colId xmlns:a16="http://schemas.microsoft.com/office/drawing/2014/main" val="20002"/>
                    </a:ext>
                  </a:extLst>
                </a:gridCol>
                <a:gridCol w="1463812">
                  <a:extLst>
                    <a:ext uri="{9D8B030D-6E8A-4147-A177-3AD203B41FA5}">
                      <a16:colId xmlns:a16="http://schemas.microsoft.com/office/drawing/2014/main" val="20003"/>
                    </a:ext>
                  </a:extLst>
                </a:gridCol>
                <a:gridCol w="1463812">
                  <a:extLst>
                    <a:ext uri="{9D8B030D-6E8A-4147-A177-3AD203B41FA5}">
                      <a16:colId xmlns:a16="http://schemas.microsoft.com/office/drawing/2014/main" val="20004"/>
                    </a:ext>
                  </a:extLst>
                </a:gridCol>
                <a:gridCol w="1463812">
                  <a:extLst>
                    <a:ext uri="{9D8B030D-6E8A-4147-A177-3AD203B41FA5}">
                      <a16:colId xmlns:a16="http://schemas.microsoft.com/office/drawing/2014/main" val="20005"/>
                    </a:ext>
                  </a:extLst>
                </a:gridCol>
                <a:gridCol w="1463812">
                  <a:extLst>
                    <a:ext uri="{9D8B030D-6E8A-4147-A177-3AD203B41FA5}">
                      <a16:colId xmlns:a16="http://schemas.microsoft.com/office/drawing/2014/main" val="1759771946"/>
                    </a:ext>
                  </a:extLst>
                </a:gridCol>
              </a:tblGrid>
              <a:tr h="277799">
                <a:tc>
                  <a:txBody>
                    <a:bodyPr/>
                    <a:lstStyle/>
                    <a:p>
                      <a:endParaRPr lang="fr-CA" sz="1800" dirty="0"/>
                    </a:p>
                  </a:txBody>
                  <a:tcPr>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tcPr>
                </a:tc>
                <a:tc>
                  <a:txBody>
                    <a:bodyPr/>
                    <a:lstStyle/>
                    <a:p>
                      <a:pPr algn="ctr"/>
                      <a:r>
                        <a:rPr lang="fr-CA" sz="1200" dirty="0"/>
                        <a:t>Marge Libre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tcPr>
                </a:tc>
                <a:tc>
                  <a:txBody>
                    <a:bodyPr/>
                    <a:lstStyle/>
                    <a:p>
                      <a:pPr algn="ctr"/>
                      <a:endParaRPr lang="fr-CA" sz="12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tcPr>
                </a:tc>
                <a:tc>
                  <a:txBody>
                    <a:bodyPr/>
                    <a:lstStyle/>
                    <a:p>
                      <a:pPr algn="ctr"/>
                      <a:r>
                        <a:rPr lang="fr-CA" dirty="0">
                          <a:solidFill>
                            <a:schemeClr val="bg1"/>
                          </a:solidFill>
                        </a:rPr>
                        <a:t>1</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solidFill>
                      <a:srgbClr val="004785"/>
                    </a:solidFill>
                  </a:tcPr>
                </a:tc>
                <a:tc>
                  <a:txBody>
                    <a:bodyPr/>
                    <a:lstStyle/>
                    <a:p>
                      <a:pPr algn="ctr"/>
                      <a:r>
                        <a:rPr lang="fr-CA" dirty="0">
                          <a:solidFill>
                            <a:schemeClr val="bg1"/>
                          </a:solidFill>
                        </a:rPr>
                        <a:t>2</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solidFill>
                      <a:srgbClr val="004785"/>
                    </a:solidFill>
                  </a:tcPr>
                </a:tc>
                <a:tc>
                  <a:txBody>
                    <a:bodyPr/>
                    <a:lstStyle/>
                    <a:p>
                      <a:pPr algn="ctr"/>
                      <a:r>
                        <a:rPr lang="fr-CA" dirty="0">
                          <a:solidFill>
                            <a:schemeClr val="bg1"/>
                          </a:solidFill>
                        </a:rPr>
                        <a:t>3</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solidFill>
                      <a:srgbClr val="004785"/>
                    </a:solidFill>
                  </a:tcPr>
                </a:tc>
                <a:tc>
                  <a:txBody>
                    <a:bodyPr/>
                    <a:lstStyle/>
                    <a:p>
                      <a:pPr algn="ctr"/>
                      <a:r>
                        <a:rPr lang="fr-CA" dirty="0">
                          <a:solidFill>
                            <a:schemeClr val="bg1"/>
                          </a:solidFill>
                        </a:rPr>
                        <a:t>4</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solidFill>
                      <a:srgbClr val="004785"/>
                    </a:solidFill>
                  </a:tcPr>
                </a:tc>
                <a:tc>
                  <a:txBody>
                    <a:bodyPr/>
                    <a:lstStyle/>
                    <a:p>
                      <a:pPr algn="ctr"/>
                      <a:r>
                        <a:rPr lang="fr-CA" dirty="0">
                          <a:solidFill>
                            <a:schemeClr val="bg1"/>
                          </a:solidFill>
                        </a:rPr>
                        <a:t>5</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solidFill>
                      <a:srgbClr val="004785"/>
                    </a:solidFill>
                  </a:tcPr>
                </a:tc>
                <a:tc>
                  <a:txBody>
                    <a:bodyPr/>
                    <a:lstStyle/>
                    <a:p>
                      <a:pPr algn="ctr"/>
                      <a:r>
                        <a:rPr lang="fr-CA" dirty="0">
                          <a:solidFill>
                            <a:schemeClr val="bg1"/>
                          </a:solidFill>
                        </a:rPr>
                        <a:t>6</a:t>
                      </a:r>
                    </a:p>
                  </a:txBody>
                  <a:tcPr>
                    <a:lnL w="12700" cap="flat" cmpd="sng" algn="ctr">
                      <a:solidFill>
                        <a:schemeClr val="bg1">
                          <a:lumMod val="75000"/>
                        </a:schemeClr>
                      </a:solidFill>
                      <a:prstDash val="solid"/>
                      <a:round/>
                      <a:headEnd type="none" w="med" len="med"/>
                      <a:tailEnd type="none" w="med" len="med"/>
                    </a:lnL>
                    <a:lnB w="12700" cap="flat" cmpd="sng" algn="ctr">
                      <a:solidFill>
                        <a:schemeClr val="bg1">
                          <a:lumMod val="75000"/>
                        </a:schemeClr>
                      </a:solidFill>
                      <a:prstDash val="solid"/>
                      <a:round/>
                      <a:headEnd type="none" w="med" len="med"/>
                      <a:tailEnd type="none" w="med" len="med"/>
                    </a:lnB>
                    <a:solidFill>
                      <a:srgbClr val="004785"/>
                    </a:solidFill>
                  </a:tcPr>
                </a:tc>
                <a:extLst>
                  <a:ext uri="{0D108BD9-81ED-4DB2-BD59-A6C34878D82A}">
                    <a16:rowId xmlns:a16="http://schemas.microsoft.com/office/drawing/2014/main" val="10000"/>
                  </a:ext>
                </a:extLst>
              </a:tr>
              <a:tr h="616351">
                <a:tc>
                  <a:txBody>
                    <a:bodyPr/>
                    <a:lstStyle/>
                    <a:p>
                      <a:pPr algn="l"/>
                      <a:r>
                        <a:rPr lang="fr-CA" sz="1400" dirty="0"/>
                        <a:t>Tâche</a:t>
                      </a:r>
                      <a:r>
                        <a:rPr lang="fr-CA" sz="1400" baseline="0" dirty="0"/>
                        <a:t> A</a:t>
                      </a:r>
                      <a:endParaRPr lang="fr-CA" sz="1400" dirty="0"/>
                    </a:p>
                  </a:txBody>
                  <a:tcPr anchor="ctr">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fr-CA" dirty="0"/>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endParaRPr lang="fr-CA"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1"/>
                  </a:ext>
                </a:extLst>
              </a:tr>
              <a:tr h="616351">
                <a:tc>
                  <a:txBody>
                    <a:bodyPr/>
                    <a:lstStyle/>
                    <a:p>
                      <a:pPr algn="l"/>
                      <a:r>
                        <a:rPr lang="fr-CA" sz="1400" dirty="0"/>
                        <a:t>Tâche</a:t>
                      </a:r>
                      <a:r>
                        <a:rPr lang="fr-CA" sz="1400" baseline="0" dirty="0"/>
                        <a:t> B</a:t>
                      </a:r>
                      <a:endParaRPr lang="fr-CA" sz="1400" dirty="0"/>
                    </a:p>
                  </a:txBody>
                  <a:tcPr anchor="ctr">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fr-CA" dirty="0"/>
                        <a:t>0</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endParaRPr lang="fr-CA"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2"/>
                  </a:ext>
                </a:extLst>
              </a:tr>
              <a:tr h="616351">
                <a:tc>
                  <a:txBody>
                    <a:bodyPr/>
                    <a:lstStyle/>
                    <a:p>
                      <a:pPr algn="l"/>
                      <a:r>
                        <a:rPr lang="fr-CA" sz="1400" dirty="0"/>
                        <a:t>Tâche</a:t>
                      </a:r>
                      <a:r>
                        <a:rPr lang="fr-CA" sz="1400" baseline="0" dirty="0"/>
                        <a:t> C</a:t>
                      </a:r>
                      <a:endParaRPr lang="fr-CA" sz="1400" dirty="0"/>
                    </a:p>
                  </a:txBody>
                  <a:tcPr anchor="ctr">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fr-CA" dirty="0"/>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endParaRPr lang="fr-CA"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3"/>
                  </a:ext>
                </a:extLst>
              </a:tr>
              <a:tr h="616351">
                <a:tc>
                  <a:txBody>
                    <a:bodyPr/>
                    <a:lstStyle/>
                    <a:p>
                      <a:pPr algn="l"/>
                      <a:r>
                        <a:rPr lang="fr-CA" sz="1400" dirty="0"/>
                        <a:t>Tâche D</a:t>
                      </a:r>
                    </a:p>
                  </a:txBody>
                  <a:tcPr anchor="ctr">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fr-CA" dirty="0"/>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endParaRPr lang="fr-CA"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4"/>
                  </a:ext>
                </a:extLst>
              </a:tr>
              <a:tr h="616351">
                <a:tc>
                  <a:txBody>
                    <a:bodyPr/>
                    <a:lstStyle/>
                    <a:p>
                      <a:pPr algn="l"/>
                      <a:r>
                        <a:rPr lang="fr-CA" sz="1400" dirty="0"/>
                        <a:t>Tâche E</a:t>
                      </a:r>
                    </a:p>
                  </a:txBody>
                  <a:tcPr anchor="ctr">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pPr algn="ctr"/>
                      <a:r>
                        <a:rPr lang="fr-CA" dirty="0"/>
                        <a:t>0</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pPr algn="ctr"/>
                      <a:endParaRPr lang="fr-CA"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T w="12700" cap="flat" cmpd="sng" algn="ctr">
                      <a:solidFill>
                        <a:schemeClr val="bg1">
                          <a:lumMod val="75000"/>
                        </a:schemeClr>
                      </a:solidFill>
                      <a:prstDash val="solid"/>
                      <a:round/>
                      <a:headEnd type="none" w="med" len="med"/>
                      <a:tailEnd type="none" w="med" len="med"/>
                    </a:lnT>
                  </a:tcPr>
                </a:tc>
                <a:extLst>
                  <a:ext uri="{0D108BD9-81ED-4DB2-BD59-A6C34878D82A}">
                    <a16:rowId xmlns:a16="http://schemas.microsoft.com/office/drawing/2014/main" val="2651433897"/>
                  </a:ext>
                </a:extLst>
              </a:tr>
            </a:tbl>
          </a:graphicData>
        </a:graphic>
      </p:graphicFrame>
      <p:sp>
        <p:nvSpPr>
          <p:cNvPr id="7" name="Rectangle 19">
            <a:extLst>
              <a:ext uri="{FF2B5EF4-FFF2-40B4-BE49-F238E27FC236}">
                <a16:creationId xmlns:a16="http://schemas.microsoft.com/office/drawing/2014/main" id="{18A75FF3-6A39-6A07-604A-CEFB4843F42A}"/>
              </a:ext>
            </a:extLst>
          </p:cNvPr>
          <p:cNvSpPr>
            <a:spLocks noChangeArrowheads="1"/>
          </p:cNvSpPr>
          <p:nvPr>
            <p:custDataLst>
              <p:tags r:id="rId6"/>
            </p:custDataLst>
          </p:nvPr>
        </p:nvSpPr>
        <p:spPr bwMode="auto">
          <a:xfrm>
            <a:off x="2865872" y="3557109"/>
            <a:ext cx="2923058" cy="196405"/>
          </a:xfrm>
          <a:prstGeom prst="rect">
            <a:avLst/>
          </a:prstGeom>
          <a:solidFill>
            <a:schemeClr val="accent3">
              <a:lumMod val="60000"/>
              <a:lumOff val="40000"/>
            </a:schemeClr>
          </a:solidFill>
          <a:ln w="19050" algn="ctr">
            <a:solidFill>
              <a:schemeClr val="tx1"/>
            </a:solidFill>
            <a:round/>
            <a:headEnd/>
            <a:tailEnd/>
          </a:ln>
        </p:spPr>
        <p:txBody>
          <a:bodyPr anchor="ctr"/>
          <a:lstStyle/>
          <a:p>
            <a:pPr algn="ctr"/>
            <a:r>
              <a:rPr lang="fr-CA" sz="1400" dirty="0">
                <a:solidFill>
                  <a:schemeClr val="bg1"/>
                </a:solidFill>
              </a:rPr>
              <a:t>Durée 2 jrs</a:t>
            </a:r>
          </a:p>
        </p:txBody>
      </p:sp>
      <p:sp>
        <p:nvSpPr>
          <p:cNvPr id="9" name="Rectangle 20">
            <a:extLst>
              <a:ext uri="{FF2B5EF4-FFF2-40B4-BE49-F238E27FC236}">
                <a16:creationId xmlns:a16="http://schemas.microsoft.com/office/drawing/2014/main" id="{829CF193-0C50-8562-CE91-EEADD1345882}"/>
              </a:ext>
            </a:extLst>
          </p:cNvPr>
          <p:cNvSpPr>
            <a:spLocks noChangeArrowheads="1"/>
          </p:cNvSpPr>
          <p:nvPr>
            <p:custDataLst>
              <p:tags r:id="rId7"/>
            </p:custDataLst>
          </p:nvPr>
        </p:nvSpPr>
        <p:spPr bwMode="auto">
          <a:xfrm>
            <a:off x="2865872" y="4159312"/>
            <a:ext cx="4381317" cy="196405"/>
          </a:xfrm>
          <a:prstGeom prst="rect">
            <a:avLst/>
          </a:prstGeom>
          <a:solidFill>
            <a:schemeClr val="accent3">
              <a:lumMod val="60000"/>
              <a:lumOff val="40000"/>
            </a:schemeClr>
          </a:solidFill>
          <a:ln w="19050" algn="ctr">
            <a:solidFill>
              <a:schemeClr val="tx1"/>
            </a:solidFill>
            <a:round/>
            <a:headEnd/>
            <a:tailEnd/>
          </a:ln>
        </p:spPr>
        <p:txBody>
          <a:bodyPr anchor="ctr"/>
          <a:lstStyle/>
          <a:p>
            <a:pPr algn="ctr"/>
            <a:r>
              <a:rPr lang="fr-CA" sz="1400" dirty="0">
                <a:solidFill>
                  <a:schemeClr val="bg1"/>
                </a:solidFill>
              </a:rPr>
              <a:t>Durée 3 jrs</a:t>
            </a:r>
          </a:p>
        </p:txBody>
      </p:sp>
      <p:sp>
        <p:nvSpPr>
          <p:cNvPr id="10" name="Rectangle 21">
            <a:extLst>
              <a:ext uri="{FF2B5EF4-FFF2-40B4-BE49-F238E27FC236}">
                <a16:creationId xmlns:a16="http://schemas.microsoft.com/office/drawing/2014/main" id="{E82BE42C-E89B-53B5-7E14-62771BD04D67}"/>
              </a:ext>
            </a:extLst>
          </p:cNvPr>
          <p:cNvSpPr>
            <a:spLocks noChangeArrowheads="1"/>
          </p:cNvSpPr>
          <p:nvPr>
            <p:custDataLst>
              <p:tags r:id="rId8"/>
            </p:custDataLst>
          </p:nvPr>
        </p:nvSpPr>
        <p:spPr bwMode="auto">
          <a:xfrm>
            <a:off x="2865872" y="4785151"/>
            <a:ext cx="1452847" cy="196405"/>
          </a:xfrm>
          <a:prstGeom prst="rect">
            <a:avLst/>
          </a:prstGeom>
          <a:solidFill>
            <a:schemeClr val="accent3">
              <a:lumMod val="60000"/>
              <a:lumOff val="40000"/>
            </a:schemeClr>
          </a:solidFill>
          <a:ln w="19050" algn="ctr">
            <a:solidFill>
              <a:schemeClr val="tx1"/>
            </a:solidFill>
            <a:round/>
            <a:headEnd/>
            <a:tailEnd/>
          </a:ln>
        </p:spPr>
        <p:txBody>
          <a:bodyPr anchor="ctr"/>
          <a:lstStyle/>
          <a:p>
            <a:pPr algn="ctr"/>
            <a:r>
              <a:rPr lang="fr-CA" sz="1400" dirty="0">
                <a:solidFill>
                  <a:schemeClr val="bg1"/>
                </a:solidFill>
              </a:rPr>
              <a:t>Durée 1 jr</a:t>
            </a:r>
          </a:p>
        </p:txBody>
      </p:sp>
      <p:sp>
        <p:nvSpPr>
          <p:cNvPr id="11" name="Rectangle 22">
            <a:extLst>
              <a:ext uri="{FF2B5EF4-FFF2-40B4-BE49-F238E27FC236}">
                <a16:creationId xmlns:a16="http://schemas.microsoft.com/office/drawing/2014/main" id="{862655CA-E3AD-EF34-1931-3E991F3C0D19}"/>
              </a:ext>
            </a:extLst>
          </p:cNvPr>
          <p:cNvSpPr>
            <a:spLocks noChangeArrowheads="1"/>
          </p:cNvSpPr>
          <p:nvPr>
            <p:custDataLst>
              <p:tags r:id="rId9"/>
            </p:custDataLst>
          </p:nvPr>
        </p:nvSpPr>
        <p:spPr bwMode="auto">
          <a:xfrm>
            <a:off x="7259142" y="5413553"/>
            <a:ext cx="2916518" cy="196405"/>
          </a:xfrm>
          <a:prstGeom prst="rect">
            <a:avLst/>
          </a:prstGeom>
          <a:solidFill>
            <a:schemeClr val="accent3">
              <a:lumMod val="60000"/>
              <a:lumOff val="40000"/>
            </a:schemeClr>
          </a:solidFill>
          <a:ln w="19050" algn="ctr">
            <a:solidFill>
              <a:schemeClr val="tx1"/>
            </a:solidFill>
            <a:round/>
            <a:headEnd/>
            <a:tailEnd/>
          </a:ln>
        </p:spPr>
        <p:txBody>
          <a:bodyPr anchor="ctr"/>
          <a:lstStyle/>
          <a:p>
            <a:pPr algn="ctr"/>
            <a:r>
              <a:rPr lang="fr-CA" sz="1400" dirty="0">
                <a:solidFill>
                  <a:schemeClr val="bg1"/>
                </a:solidFill>
              </a:rPr>
              <a:t>Durée 2 jrs</a:t>
            </a:r>
          </a:p>
        </p:txBody>
      </p:sp>
      <p:cxnSp>
        <p:nvCxnSpPr>
          <p:cNvPr id="12" name="Straight Arrow Connector 17">
            <a:extLst>
              <a:ext uri="{FF2B5EF4-FFF2-40B4-BE49-F238E27FC236}">
                <a16:creationId xmlns:a16="http://schemas.microsoft.com/office/drawing/2014/main" id="{90EBED72-ED2B-D905-8588-390E2F9EC14C}"/>
              </a:ext>
            </a:extLst>
          </p:cNvPr>
          <p:cNvCxnSpPr>
            <a:cxnSpLocks/>
          </p:cNvCxnSpPr>
          <p:nvPr>
            <p:custDataLst>
              <p:tags r:id="rId10"/>
            </p:custDataLst>
          </p:nvPr>
        </p:nvCxnSpPr>
        <p:spPr>
          <a:xfrm>
            <a:off x="7264385" y="3641871"/>
            <a:ext cx="0" cy="1762501"/>
          </a:xfrm>
          <a:prstGeom prst="straightConnector1">
            <a:avLst/>
          </a:prstGeom>
          <a:ln w="28575">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21">
            <a:extLst>
              <a:ext uri="{FF2B5EF4-FFF2-40B4-BE49-F238E27FC236}">
                <a16:creationId xmlns:a16="http://schemas.microsoft.com/office/drawing/2014/main" id="{B3688F65-4B66-0C37-5BEF-143635825370}"/>
              </a:ext>
            </a:extLst>
          </p:cNvPr>
          <p:cNvCxnSpPr>
            <a:cxnSpLocks/>
            <a:endCxn id="7" idx="3"/>
          </p:cNvCxnSpPr>
          <p:nvPr>
            <p:custDataLst>
              <p:tags r:id="rId11"/>
            </p:custDataLst>
          </p:nvPr>
        </p:nvCxnSpPr>
        <p:spPr>
          <a:xfrm flipH="1" flipV="1">
            <a:off x="5788930" y="3655312"/>
            <a:ext cx="1470212" cy="6"/>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23">
            <a:extLst>
              <a:ext uri="{FF2B5EF4-FFF2-40B4-BE49-F238E27FC236}">
                <a16:creationId xmlns:a16="http://schemas.microsoft.com/office/drawing/2014/main" id="{F546EA6D-D0E3-72D5-9CB5-15222FC3863A}"/>
              </a:ext>
            </a:extLst>
          </p:cNvPr>
          <p:cNvCxnSpPr>
            <a:cxnSpLocks/>
            <a:stCxn id="10" idx="3"/>
          </p:cNvCxnSpPr>
          <p:nvPr>
            <p:custDataLst>
              <p:tags r:id="rId12"/>
            </p:custDataLst>
          </p:nvPr>
        </p:nvCxnSpPr>
        <p:spPr>
          <a:xfrm>
            <a:off x="4318719" y="4883354"/>
            <a:ext cx="2940423"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5" name="Rectangle 22">
            <a:extLst>
              <a:ext uri="{FF2B5EF4-FFF2-40B4-BE49-F238E27FC236}">
                <a16:creationId xmlns:a16="http://schemas.microsoft.com/office/drawing/2014/main" id="{F6280ABB-8B89-B2E3-7FDD-5170BF9BC17F}"/>
              </a:ext>
            </a:extLst>
          </p:cNvPr>
          <p:cNvSpPr>
            <a:spLocks noChangeArrowheads="1"/>
          </p:cNvSpPr>
          <p:nvPr>
            <p:custDataLst>
              <p:tags r:id="rId13"/>
            </p:custDataLst>
          </p:nvPr>
        </p:nvSpPr>
        <p:spPr bwMode="auto">
          <a:xfrm>
            <a:off x="2865871" y="6111389"/>
            <a:ext cx="8785623" cy="196405"/>
          </a:xfrm>
          <a:prstGeom prst="rect">
            <a:avLst/>
          </a:prstGeom>
          <a:solidFill>
            <a:schemeClr val="accent3">
              <a:lumMod val="60000"/>
              <a:lumOff val="40000"/>
            </a:schemeClr>
          </a:solidFill>
          <a:ln w="19050" algn="ctr">
            <a:solidFill>
              <a:schemeClr val="tx1"/>
            </a:solidFill>
            <a:round/>
            <a:headEnd/>
            <a:tailEnd/>
          </a:ln>
        </p:spPr>
        <p:txBody>
          <a:bodyPr anchor="ctr"/>
          <a:lstStyle/>
          <a:p>
            <a:pPr algn="ctr"/>
            <a:r>
              <a:rPr lang="fr-CA" sz="1400" dirty="0">
                <a:solidFill>
                  <a:schemeClr val="bg1"/>
                </a:solidFill>
              </a:rPr>
              <a:t>Durée 6 jrs</a:t>
            </a:r>
          </a:p>
        </p:txBody>
      </p:sp>
    </p:spTree>
    <p:extLst>
      <p:ext uri="{BB962C8B-B14F-4D97-AF65-F5344CB8AC3E}">
        <p14:creationId xmlns:p14="http://schemas.microsoft.com/office/powerpoint/2010/main" val="19867203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DE3060-08B6-4A20-404B-531661B2A2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1490CE-6DFC-6F6E-CBD5-340E29932A26}"/>
              </a:ext>
            </a:extLst>
          </p:cNvPr>
          <p:cNvSpPr>
            <a:spLocks noGrp="1"/>
          </p:cNvSpPr>
          <p:nvPr>
            <p:ph type="title"/>
            <p:custDataLst>
              <p:tags r:id="rId1"/>
            </p:custDataLst>
          </p:nvPr>
        </p:nvSpPr>
        <p:spPr>
          <a:xfrm>
            <a:off x="2895600" y="392898"/>
            <a:ext cx="8610600" cy="1293028"/>
          </a:xfrm>
        </p:spPr>
        <p:txBody>
          <a:bodyPr/>
          <a:lstStyle/>
          <a:p>
            <a:r>
              <a:rPr lang="fr-CA" dirty="0"/>
              <a:t>7 – Liaisons</a:t>
            </a:r>
            <a:endParaRPr lang="en-US" dirty="0"/>
          </a:p>
        </p:txBody>
      </p:sp>
      <p:sp>
        <p:nvSpPr>
          <p:cNvPr id="8" name="TextBox 7">
            <a:extLst>
              <a:ext uri="{FF2B5EF4-FFF2-40B4-BE49-F238E27FC236}">
                <a16:creationId xmlns:a16="http://schemas.microsoft.com/office/drawing/2014/main" id="{2676FA4B-FF28-8529-8C69-B72408B0ADE4}"/>
              </a:ext>
            </a:extLst>
          </p:cNvPr>
          <p:cNvSpPr txBox="1"/>
          <p:nvPr>
            <p:custDataLst>
              <p:tags r:id="rId2"/>
            </p:custDataLst>
          </p:nvPr>
        </p:nvSpPr>
        <p:spPr>
          <a:xfrm>
            <a:off x="943930" y="1130271"/>
            <a:ext cx="10203040"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Marge totale</a:t>
            </a:r>
          </a:p>
        </p:txBody>
      </p:sp>
      <p:sp>
        <p:nvSpPr>
          <p:cNvPr id="4" name="TextBox 3">
            <a:extLst>
              <a:ext uri="{FF2B5EF4-FFF2-40B4-BE49-F238E27FC236}">
                <a16:creationId xmlns:a16="http://schemas.microsoft.com/office/drawing/2014/main" id="{A152FF23-CFB9-95AA-A75C-3A96ACC14E68}"/>
              </a:ext>
            </a:extLst>
          </p:cNvPr>
          <p:cNvSpPr txBox="1"/>
          <p:nvPr>
            <p:custDataLst>
              <p:tags r:id="rId3"/>
            </p:custDataLst>
          </p:nvPr>
        </p:nvSpPr>
        <p:spPr>
          <a:xfrm>
            <a:off x="1109383" y="1952765"/>
            <a:ext cx="9872133" cy="707886"/>
          </a:xfrm>
          <a:prstGeom prst="rect">
            <a:avLst/>
          </a:prstGeom>
          <a:noFill/>
        </p:spPr>
        <p:txBody>
          <a:bodyPr wrap="square" rtlCol="0">
            <a:spAutoFit/>
          </a:bodyPr>
          <a:lstStyle/>
          <a:p>
            <a:r>
              <a:rPr lang="fr-CA" sz="2000" dirty="0">
                <a:solidFill>
                  <a:schemeClr val="accent6">
                    <a:lumMod val="75000"/>
                  </a:schemeClr>
                </a:solidFill>
                <a:latin typeface="Adobe Garamond Pro Bold" panose="02020702060506020403" pitchFamily="18" charset="0"/>
              </a:rPr>
              <a:t>La marge totale est la marge qu’une tâche possède avant d’avoir un impact sur la fin du projet soit directement soit au travers de son chemin de successeurs</a:t>
            </a:r>
          </a:p>
        </p:txBody>
      </p:sp>
      <p:sp>
        <p:nvSpPr>
          <p:cNvPr id="6" name="Slide Number Placeholder 5">
            <a:extLst>
              <a:ext uri="{FF2B5EF4-FFF2-40B4-BE49-F238E27FC236}">
                <a16:creationId xmlns:a16="http://schemas.microsoft.com/office/drawing/2014/main" id="{D311E033-9BD1-031B-BE9C-2618CD5DB81F}"/>
              </a:ext>
            </a:extLst>
          </p:cNvPr>
          <p:cNvSpPr>
            <a:spLocks noGrp="1"/>
          </p:cNvSpPr>
          <p:nvPr>
            <p:ph type="sldNum" sz="quarter" idx="12"/>
            <p:custDataLst>
              <p:tags r:id="rId4"/>
            </p:custDataLst>
          </p:nvPr>
        </p:nvSpPr>
        <p:spPr/>
        <p:txBody>
          <a:bodyPr/>
          <a:lstStyle/>
          <a:p>
            <a:fld id="{6D22F896-40B5-4ADD-8801-0D06FADFA095}" type="slidenum">
              <a:rPr lang="en-US" smtClean="0"/>
              <a:t>31</a:t>
            </a:fld>
            <a:endParaRPr lang="en-US" dirty="0"/>
          </a:p>
        </p:txBody>
      </p:sp>
      <p:graphicFrame>
        <p:nvGraphicFramePr>
          <p:cNvPr id="5" name="Table 3">
            <a:extLst>
              <a:ext uri="{FF2B5EF4-FFF2-40B4-BE49-F238E27FC236}">
                <a16:creationId xmlns:a16="http://schemas.microsoft.com/office/drawing/2014/main" id="{4F9E9A2A-7175-2B9B-B1A3-6AFDCECE92EC}"/>
              </a:ext>
            </a:extLst>
          </p:cNvPr>
          <p:cNvGraphicFramePr>
            <a:graphicFrameLocks noGrp="1"/>
          </p:cNvGraphicFramePr>
          <p:nvPr>
            <p:custDataLst>
              <p:tags r:id="rId5"/>
            </p:custDataLst>
            <p:extLst>
              <p:ext uri="{D42A27DB-BD31-4B8C-83A1-F6EECF244321}">
                <p14:modId xmlns:p14="http://schemas.microsoft.com/office/powerpoint/2010/main" val="1523332197"/>
              </p:ext>
            </p:extLst>
          </p:nvPr>
        </p:nvGraphicFramePr>
        <p:xfrm>
          <a:off x="445614" y="2875368"/>
          <a:ext cx="11205887" cy="3538955"/>
        </p:xfrm>
        <a:graphic>
          <a:graphicData uri="http://schemas.openxmlformats.org/drawingml/2006/table">
            <a:tbl>
              <a:tblPr firstRow="1" bandRow="1">
                <a:tableStyleId>{5940675A-B579-460E-94D1-54222C63F5DA}</a:tableStyleId>
              </a:tblPr>
              <a:tblGrid>
                <a:gridCol w="987196">
                  <a:extLst>
                    <a:ext uri="{9D8B030D-6E8A-4147-A177-3AD203B41FA5}">
                      <a16:colId xmlns:a16="http://schemas.microsoft.com/office/drawing/2014/main" val="20000"/>
                    </a:ext>
                  </a:extLst>
                </a:gridCol>
                <a:gridCol w="685842">
                  <a:extLst>
                    <a:ext uri="{9D8B030D-6E8A-4147-A177-3AD203B41FA5}">
                      <a16:colId xmlns:a16="http://schemas.microsoft.com/office/drawing/2014/main" val="3387973321"/>
                    </a:ext>
                  </a:extLst>
                </a:gridCol>
                <a:gridCol w="749977">
                  <a:extLst>
                    <a:ext uri="{9D8B030D-6E8A-4147-A177-3AD203B41FA5}">
                      <a16:colId xmlns:a16="http://schemas.microsoft.com/office/drawing/2014/main" val="1093676093"/>
                    </a:ext>
                  </a:extLst>
                </a:gridCol>
                <a:gridCol w="1463812">
                  <a:extLst>
                    <a:ext uri="{9D8B030D-6E8A-4147-A177-3AD203B41FA5}">
                      <a16:colId xmlns:a16="http://schemas.microsoft.com/office/drawing/2014/main" val="20001"/>
                    </a:ext>
                  </a:extLst>
                </a:gridCol>
                <a:gridCol w="1463812">
                  <a:extLst>
                    <a:ext uri="{9D8B030D-6E8A-4147-A177-3AD203B41FA5}">
                      <a16:colId xmlns:a16="http://schemas.microsoft.com/office/drawing/2014/main" val="20002"/>
                    </a:ext>
                  </a:extLst>
                </a:gridCol>
                <a:gridCol w="1463812">
                  <a:extLst>
                    <a:ext uri="{9D8B030D-6E8A-4147-A177-3AD203B41FA5}">
                      <a16:colId xmlns:a16="http://schemas.microsoft.com/office/drawing/2014/main" val="20003"/>
                    </a:ext>
                  </a:extLst>
                </a:gridCol>
                <a:gridCol w="1463812">
                  <a:extLst>
                    <a:ext uri="{9D8B030D-6E8A-4147-A177-3AD203B41FA5}">
                      <a16:colId xmlns:a16="http://schemas.microsoft.com/office/drawing/2014/main" val="20004"/>
                    </a:ext>
                  </a:extLst>
                </a:gridCol>
                <a:gridCol w="1463812">
                  <a:extLst>
                    <a:ext uri="{9D8B030D-6E8A-4147-A177-3AD203B41FA5}">
                      <a16:colId xmlns:a16="http://schemas.microsoft.com/office/drawing/2014/main" val="20005"/>
                    </a:ext>
                  </a:extLst>
                </a:gridCol>
                <a:gridCol w="1463812">
                  <a:extLst>
                    <a:ext uri="{9D8B030D-6E8A-4147-A177-3AD203B41FA5}">
                      <a16:colId xmlns:a16="http://schemas.microsoft.com/office/drawing/2014/main" val="1759771946"/>
                    </a:ext>
                  </a:extLst>
                </a:gridCol>
              </a:tblGrid>
              <a:tr h="277799">
                <a:tc>
                  <a:txBody>
                    <a:bodyPr/>
                    <a:lstStyle/>
                    <a:p>
                      <a:endParaRPr lang="fr-CA" sz="1800" dirty="0"/>
                    </a:p>
                  </a:txBody>
                  <a:tcPr>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tcPr>
                </a:tc>
                <a:tc>
                  <a:txBody>
                    <a:bodyPr/>
                    <a:lstStyle/>
                    <a:p>
                      <a:pPr algn="ctr"/>
                      <a:r>
                        <a:rPr lang="fr-CA" sz="1200" dirty="0"/>
                        <a:t>Marge Libre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tcPr>
                </a:tc>
                <a:tc>
                  <a:txBody>
                    <a:bodyPr/>
                    <a:lstStyle/>
                    <a:p>
                      <a:pPr algn="ctr"/>
                      <a:r>
                        <a:rPr lang="fr-CA" sz="1200" dirty="0"/>
                        <a:t>Marge</a:t>
                      </a:r>
                    </a:p>
                    <a:p>
                      <a:pPr algn="ctr"/>
                      <a:r>
                        <a:rPr lang="fr-CA" sz="1200" dirty="0"/>
                        <a:t>Totale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tcPr>
                </a:tc>
                <a:tc>
                  <a:txBody>
                    <a:bodyPr/>
                    <a:lstStyle/>
                    <a:p>
                      <a:pPr algn="ctr"/>
                      <a:r>
                        <a:rPr lang="fr-CA" dirty="0">
                          <a:solidFill>
                            <a:schemeClr val="bg1"/>
                          </a:solidFill>
                        </a:rPr>
                        <a:t>1</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solidFill>
                      <a:srgbClr val="004785"/>
                    </a:solidFill>
                  </a:tcPr>
                </a:tc>
                <a:tc>
                  <a:txBody>
                    <a:bodyPr/>
                    <a:lstStyle/>
                    <a:p>
                      <a:pPr algn="ctr"/>
                      <a:r>
                        <a:rPr lang="fr-CA" dirty="0">
                          <a:solidFill>
                            <a:schemeClr val="bg1"/>
                          </a:solidFill>
                        </a:rPr>
                        <a:t>2</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solidFill>
                      <a:srgbClr val="004785"/>
                    </a:solidFill>
                  </a:tcPr>
                </a:tc>
                <a:tc>
                  <a:txBody>
                    <a:bodyPr/>
                    <a:lstStyle/>
                    <a:p>
                      <a:pPr algn="ctr"/>
                      <a:r>
                        <a:rPr lang="fr-CA" dirty="0">
                          <a:solidFill>
                            <a:schemeClr val="bg1"/>
                          </a:solidFill>
                        </a:rPr>
                        <a:t>3</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solidFill>
                      <a:srgbClr val="004785"/>
                    </a:solidFill>
                  </a:tcPr>
                </a:tc>
                <a:tc>
                  <a:txBody>
                    <a:bodyPr/>
                    <a:lstStyle/>
                    <a:p>
                      <a:pPr algn="ctr"/>
                      <a:r>
                        <a:rPr lang="fr-CA" dirty="0">
                          <a:solidFill>
                            <a:schemeClr val="bg1"/>
                          </a:solidFill>
                        </a:rPr>
                        <a:t>4</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solidFill>
                      <a:srgbClr val="004785"/>
                    </a:solidFill>
                  </a:tcPr>
                </a:tc>
                <a:tc>
                  <a:txBody>
                    <a:bodyPr/>
                    <a:lstStyle/>
                    <a:p>
                      <a:pPr algn="ctr"/>
                      <a:r>
                        <a:rPr lang="fr-CA" dirty="0">
                          <a:solidFill>
                            <a:schemeClr val="bg1"/>
                          </a:solidFill>
                        </a:rPr>
                        <a:t>5</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solidFill>
                      <a:srgbClr val="004785"/>
                    </a:solidFill>
                  </a:tcPr>
                </a:tc>
                <a:tc>
                  <a:txBody>
                    <a:bodyPr/>
                    <a:lstStyle/>
                    <a:p>
                      <a:pPr algn="ctr"/>
                      <a:r>
                        <a:rPr lang="fr-CA" dirty="0">
                          <a:solidFill>
                            <a:schemeClr val="bg1"/>
                          </a:solidFill>
                        </a:rPr>
                        <a:t>6</a:t>
                      </a:r>
                    </a:p>
                  </a:txBody>
                  <a:tcPr>
                    <a:lnL w="12700" cap="flat" cmpd="sng" algn="ctr">
                      <a:solidFill>
                        <a:schemeClr val="bg1">
                          <a:lumMod val="75000"/>
                        </a:schemeClr>
                      </a:solidFill>
                      <a:prstDash val="solid"/>
                      <a:round/>
                      <a:headEnd type="none" w="med" len="med"/>
                      <a:tailEnd type="none" w="med" len="med"/>
                    </a:lnL>
                    <a:lnB w="12700" cap="flat" cmpd="sng" algn="ctr">
                      <a:solidFill>
                        <a:schemeClr val="bg1">
                          <a:lumMod val="75000"/>
                        </a:schemeClr>
                      </a:solidFill>
                      <a:prstDash val="solid"/>
                      <a:round/>
                      <a:headEnd type="none" w="med" len="med"/>
                      <a:tailEnd type="none" w="med" len="med"/>
                    </a:lnB>
                    <a:solidFill>
                      <a:srgbClr val="004785"/>
                    </a:solidFill>
                  </a:tcPr>
                </a:tc>
                <a:extLst>
                  <a:ext uri="{0D108BD9-81ED-4DB2-BD59-A6C34878D82A}">
                    <a16:rowId xmlns:a16="http://schemas.microsoft.com/office/drawing/2014/main" val="10000"/>
                  </a:ext>
                </a:extLst>
              </a:tr>
              <a:tr h="616351">
                <a:tc>
                  <a:txBody>
                    <a:bodyPr/>
                    <a:lstStyle/>
                    <a:p>
                      <a:pPr algn="l"/>
                      <a:r>
                        <a:rPr lang="fr-CA" sz="1400" dirty="0"/>
                        <a:t>Tâche</a:t>
                      </a:r>
                      <a:r>
                        <a:rPr lang="fr-CA" sz="1400" baseline="0" dirty="0"/>
                        <a:t> A</a:t>
                      </a:r>
                      <a:endParaRPr lang="fr-CA" sz="1400" dirty="0"/>
                    </a:p>
                  </a:txBody>
                  <a:tcPr anchor="ctr">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fr-CA" dirty="0"/>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fr-CA" dirty="0"/>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1"/>
                  </a:ext>
                </a:extLst>
              </a:tr>
              <a:tr h="616351">
                <a:tc>
                  <a:txBody>
                    <a:bodyPr/>
                    <a:lstStyle/>
                    <a:p>
                      <a:pPr algn="l"/>
                      <a:r>
                        <a:rPr lang="fr-CA" sz="1400" dirty="0"/>
                        <a:t>Tâche</a:t>
                      </a:r>
                      <a:r>
                        <a:rPr lang="fr-CA" sz="1400" baseline="0" dirty="0"/>
                        <a:t> B</a:t>
                      </a:r>
                      <a:endParaRPr lang="fr-CA" sz="1400" dirty="0"/>
                    </a:p>
                  </a:txBody>
                  <a:tcPr anchor="ctr">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fr-CA" dirty="0"/>
                        <a:t>0</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fr-CA" dirty="0"/>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2"/>
                  </a:ext>
                </a:extLst>
              </a:tr>
              <a:tr h="616351">
                <a:tc>
                  <a:txBody>
                    <a:bodyPr/>
                    <a:lstStyle/>
                    <a:p>
                      <a:pPr algn="l"/>
                      <a:r>
                        <a:rPr lang="fr-CA" sz="1400" dirty="0"/>
                        <a:t>Tâche</a:t>
                      </a:r>
                      <a:r>
                        <a:rPr lang="fr-CA" sz="1400" baseline="0" dirty="0"/>
                        <a:t> C</a:t>
                      </a:r>
                      <a:endParaRPr lang="fr-CA" sz="1400" dirty="0"/>
                    </a:p>
                  </a:txBody>
                  <a:tcPr anchor="ctr">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fr-CA" dirty="0"/>
                        <a:t>2</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fr-CA" dirty="0"/>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3"/>
                  </a:ext>
                </a:extLst>
              </a:tr>
              <a:tr h="616351">
                <a:tc>
                  <a:txBody>
                    <a:bodyPr/>
                    <a:lstStyle/>
                    <a:p>
                      <a:pPr algn="l"/>
                      <a:r>
                        <a:rPr lang="fr-CA" sz="1400" dirty="0"/>
                        <a:t>Tâche D</a:t>
                      </a:r>
                    </a:p>
                  </a:txBody>
                  <a:tcPr anchor="ctr">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fr-CA" dirty="0"/>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fr-CA" dirty="0"/>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4"/>
                  </a:ext>
                </a:extLst>
              </a:tr>
              <a:tr h="616351">
                <a:tc>
                  <a:txBody>
                    <a:bodyPr/>
                    <a:lstStyle/>
                    <a:p>
                      <a:pPr algn="l"/>
                      <a:r>
                        <a:rPr lang="fr-CA" sz="1400" dirty="0"/>
                        <a:t>Tâche E</a:t>
                      </a:r>
                    </a:p>
                  </a:txBody>
                  <a:tcPr anchor="ctr">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pPr algn="ctr"/>
                      <a:r>
                        <a:rPr lang="fr-CA" dirty="0"/>
                        <a:t>0</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pPr algn="ctr"/>
                      <a:r>
                        <a:rPr lang="fr-CA" dirty="0"/>
                        <a:t>0</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T w="12700" cap="flat" cmpd="sng" algn="ctr">
                      <a:solidFill>
                        <a:schemeClr val="bg1">
                          <a:lumMod val="75000"/>
                        </a:schemeClr>
                      </a:solidFill>
                      <a:prstDash val="solid"/>
                      <a:round/>
                      <a:headEnd type="none" w="med" len="med"/>
                      <a:tailEnd type="none" w="med" len="med"/>
                    </a:lnT>
                  </a:tcPr>
                </a:tc>
                <a:extLst>
                  <a:ext uri="{0D108BD9-81ED-4DB2-BD59-A6C34878D82A}">
                    <a16:rowId xmlns:a16="http://schemas.microsoft.com/office/drawing/2014/main" val="2651433897"/>
                  </a:ext>
                </a:extLst>
              </a:tr>
            </a:tbl>
          </a:graphicData>
        </a:graphic>
      </p:graphicFrame>
      <p:sp>
        <p:nvSpPr>
          <p:cNvPr id="7" name="Rectangle 19">
            <a:extLst>
              <a:ext uri="{FF2B5EF4-FFF2-40B4-BE49-F238E27FC236}">
                <a16:creationId xmlns:a16="http://schemas.microsoft.com/office/drawing/2014/main" id="{F47DF615-EB8A-344C-8BF4-9C096BEEF3D4}"/>
              </a:ext>
            </a:extLst>
          </p:cNvPr>
          <p:cNvSpPr>
            <a:spLocks noChangeArrowheads="1"/>
          </p:cNvSpPr>
          <p:nvPr>
            <p:custDataLst>
              <p:tags r:id="rId6"/>
            </p:custDataLst>
          </p:nvPr>
        </p:nvSpPr>
        <p:spPr bwMode="auto">
          <a:xfrm>
            <a:off x="2865872" y="3557109"/>
            <a:ext cx="2923058" cy="196405"/>
          </a:xfrm>
          <a:prstGeom prst="rect">
            <a:avLst/>
          </a:prstGeom>
          <a:solidFill>
            <a:schemeClr val="accent3">
              <a:lumMod val="60000"/>
              <a:lumOff val="40000"/>
            </a:schemeClr>
          </a:solidFill>
          <a:ln w="19050" algn="ctr">
            <a:solidFill>
              <a:schemeClr val="tx1"/>
            </a:solidFill>
            <a:round/>
            <a:headEnd/>
            <a:tailEnd/>
          </a:ln>
        </p:spPr>
        <p:txBody>
          <a:bodyPr anchor="ctr"/>
          <a:lstStyle/>
          <a:p>
            <a:pPr algn="ctr"/>
            <a:r>
              <a:rPr lang="fr-CA" sz="1400" dirty="0">
                <a:solidFill>
                  <a:schemeClr val="bg1"/>
                </a:solidFill>
              </a:rPr>
              <a:t>Durée 2 jrs</a:t>
            </a:r>
          </a:p>
        </p:txBody>
      </p:sp>
      <p:sp>
        <p:nvSpPr>
          <p:cNvPr id="9" name="Rectangle 20">
            <a:extLst>
              <a:ext uri="{FF2B5EF4-FFF2-40B4-BE49-F238E27FC236}">
                <a16:creationId xmlns:a16="http://schemas.microsoft.com/office/drawing/2014/main" id="{C9AAD80E-94E6-5F29-84E4-53B2542D6BEA}"/>
              </a:ext>
            </a:extLst>
          </p:cNvPr>
          <p:cNvSpPr>
            <a:spLocks noChangeArrowheads="1"/>
          </p:cNvSpPr>
          <p:nvPr>
            <p:custDataLst>
              <p:tags r:id="rId7"/>
            </p:custDataLst>
          </p:nvPr>
        </p:nvSpPr>
        <p:spPr bwMode="auto">
          <a:xfrm>
            <a:off x="2865872" y="4159312"/>
            <a:ext cx="4381317" cy="196405"/>
          </a:xfrm>
          <a:prstGeom prst="rect">
            <a:avLst/>
          </a:prstGeom>
          <a:solidFill>
            <a:schemeClr val="accent3">
              <a:lumMod val="60000"/>
              <a:lumOff val="40000"/>
            </a:schemeClr>
          </a:solidFill>
          <a:ln w="19050" algn="ctr">
            <a:solidFill>
              <a:schemeClr val="tx1"/>
            </a:solidFill>
            <a:round/>
            <a:headEnd/>
            <a:tailEnd/>
          </a:ln>
        </p:spPr>
        <p:txBody>
          <a:bodyPr anchor="ctr"/>
          <a:lstStyle/>
          <a:p>
            <a:pPr algn="ctr"/>
            <a:r>
              <a:rPr lang="fr-CA" sz="1400" dirty="0">
                <a:solidFill>
                  <a:schemeClr val="bg1"/>
                </a:solidFill>
              </a:rPr>
              <a:t>Durée 3 jrs</a:t>
            </a:r>
          </a:p>
        </p:txBody>
      </p:sp>
      <p:sp>
        <p:nvSpPr>
          <p:cNvPr id="10" name="Rectangle 21">
            <a:extLst>
              <a:ext uri="{FF2B5EF4-FFF2-40B4-BE49-F238E27FC236}">
                <a16:creationId xmlns:a16="http://schemas.microsoft.com/office/drawing/2014/main" id="{8582188D-B313-7AFC-606C-CC03858466E2}"/>
              </a:ext>
            </a:extLst>
          </p:cNvPr>
          <p:cNvSpPr>
            <a:spLocks noChangeArrowheads="1"/>
          </p:cNvSpPr>
          <p:nvPr>
            <p:custDataLst>
              <p:tags r:id="rId8"/>
            </p:custDataLst>
          </p:nvPr>
        </p:nvSpPr>
        <p:spPr bwMode="auto">
          <a:xfrm>
            <a:off x="2865872" y="4785151"/>
            <a:ext cx="1452847" cy="196405"/>
          </a:xfrm>
          <a:prstGeom prst="rect">
            <a:avLst/>
          </a:prstGeom>
          <a:solidFill>
            <a:schemeClr val="accent3">
              <a:lumMod val="60000"/>
              <a:lumOff val="40000"/>
            </a:schemeClr>
          </a:solidFill>
          <a:ln w="19050" algn="ctr">
            <a:solidFill>
              <a:schemeClr val="tx1"/>
            </a:solidFill>
            <a:round/>
            <a:headEnd/>
            <a:tailEnd/>
          </a:ln>
        </p:spPr>
        <p:txBody>
          <a:bodyPr anchor="ctr"/>
          <a:lstStyle/>
          <a:p>
            <a:pPr algn="ctr"/>
            <a:r>
              <a:rPr lang="fr-CA" sz="1400" dirty="0">
                <a:solidFill>
                  <a:schemeClr val="bg1"/>
                </a:solidFill>
              </a:rPr>
              <a:t>Durée 1 jr</a:t>
            </a:r>
          </a:p>
        </p:txBody>
      </p:sp>
      <p:sp>
        <p:nvSpPr>
          <p:cNvPr id="11" name="Rectangle 22">
            <a:extLst>
              <a:ext uri="{FF2B5EF4-FFF2-40B4-BE49-F238E27FC236}">
                <a16:creationId xmlns:a16="http://schemas.microsoft.com/office/drawing/2014/main" id="{67B996C6-85CD-E32F-AF46-D77989BA6AA0}"/>
              </a:ext>
            </a:extLst>
          </p:cNvPr>
          <p:cNvSpPr>
            <a:spLocks noChangeArrowheads="1"/>
          </p:cNvSpPr>
          <p:nvPr>
            <p:custDataLst>
              <p:tags r:id="rId9"/>
            </p:custDataLst>
          </p:nvPr>
        </p:nvSpPr>
        <p:spPr bwMode="auto">
          <a:xfrm>
            <a:off x="7259142" y="5413553"/>
            <a:ext cx="2916518" cy="196405"/>
          </a:xfrm>
          <a:prstGeom prst="rect">
            <a:avLst/>
          </a:prstGeom>
          <a:solidFill>
            <a:schemeClr val="accent3">
              <a:lumMod val="60000"/>
              <a:lumOff val="40000"/>
            </a:schemeClr>
          </a:solidFill>
          <a:ln w="19050" algn="ctr">
            <a:solidFill>
              <a:schemeClr val="tx1"/>
            </a:solidFill>
            <a:round/>
            <a:headEnd/>
            <a:tailEnd/>
          </a:ln>
        </p:spPr>
        <p:txBody>
          <a:bodyPr anchor="ctr"/>
          <a:lstStyle/>
          <a:p>
            <a:pPr algn="ctr"/>
            <a:r>
              <a:rPr lang="fr-CA" sz="1400" dirty="0">
                <a:solidFill>
                  <a:schemeClr val="bg1"/>
                </a:solidFill>
              </a:rPr>
              <a:t>Durée 2 jrs</a:t>
            </a:r>
          </a:p>
        </p:txBody>
      </p:sp>
      <p:cxnSp>
        <p:nvCxnSpPr>
          <p:cNvPr id="12" name="Straight Arrow Connector 17">
            <a:extLst>
              <a:ext uri="{FF2B5EF4-FFF2-40B4-BE49-F238E27FC236}">
                <a16:creationId xmlns:a16="http://schemas.microsoft.com/office/drawing/2014/main" id="{FA011C2B-C5C6-12AC-0D79-15136F59352E}"/>
              </a:ext>
            </a:extLst>
          </p:cNvPr>
          <p:cNvCxnSpPr>
            <a:cxnSpLocks/>
          </p:cNvCxnSpPr>
          <p:nvPr>
            <p:custDataLst>
              <p:tags r:id="rId10"/>
            </p:custDataLst>
          </p:nvPr>
        </p:nvCxnSpPr>
        <p:spPr>
          <a:xfrm>
            <a:off x="7264385" y="3641871"/>
            <a:ext cx="0" cy="1762501"/>
          </a:xfrm>
          <a:prstGeom prst="straightConnector1">
            <a:avLst/>
          </a:prstGeom>
          <a:ln w="28575">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21">
            <a:extLst>
              <a:ext uri="{FF2B5EF4-FFF2-40B4-BE49-F238E27FC236}">
                <a16:creationId xmlns:a16="http://schemas.microsoft.com/office/drawing/2014/main" id="{FD0AF38C-3ED3-1A7B-5895-EE3C1B9F017E}"/>
              </a:ext>
            </a:extLst>
          </p:cNvPr>
          <p:cNvCxnSpPr>
            <a:cxnSpLocks/>
            <a:endCxn id="7" idx="3"/>
          </p:cNvCxnSpPr>
          <p:nvPr>
            <p:custDataLst>
              <p:tags r:id="rId11"/>
            </p:custDataLst>
          </p:nvPr>
        </p:nvCxnSpPr>
        <p:spPr>
          <a:xfrm flipH="1" flipV="1">
            <a:off x="5788930" y="3655312"/>
            <a:ext cx="1470212" cy="6"/>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23">
            <a:extLst>
              <a:ext uri="{FF2B5EF4-FFF2-40B4-BE49-F238E27FC236}">
                <a16:creationId xmlns:a16="http://schemas.microsoft.com/office/drawing/2014/main" id="{0AEF3822-C69B-C969-270D-8FDAA6EA3C4C}"/>
              </a:ext>
            </a:extLst>
          </p:cNvPr>
          <p:cNvCxnSpPr>
            <a:cxnSpLocks/>
            <a:stCxn id="10" idx="3"/>
          </p:cNvCxnSpPr>
          <p:nvPr>
            <p:custDataLst>
              <p:tags r:id="rId12"/>
            </p:custDataLst>
          </p:nvPr>
        </p:nvCxnSpPr>
        <p:spPr>
          <a:xfrm>
            <a:off x="4318719" y="4883354"/>
            <a:ext cx="2940423"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5" name="Rectangle 22">
            <a:extLst>
              <a:ext uri="{FF2B5EF4-FFF2-40B4-BE49-F238E27FC236}">
                <a16:creationId xmlns:a16="http://schemas.microsoft.com/office/drawing/2014/main" id="{A19F5EA6-ED71-D376-9898-5F51E28C998E}"/>
              </a:ext>
            </a:extLst>
          </p:cNvPr>
          <p:cNvSpPr>
            <a:spLocks noChangeArrowheads="1"/>
          </p:cNvSpPr>
          <p:nvPr>
            <p:custDataLst>
              <p:tags r:id="rId13"/>
            </p:custDataLst>
          </p:nvPr>
        </p:nvSpPr>
        <p:spPr bwMode="auto">
          <a:xfrm>
            <a:off x="2865871" y="6111389"/>
            <a:ext cx="8785623" cy="196405"/>
          </a:xfrm>
          <a:prstGeom prst="rect">
            <a:avLst/>
          </a:prstGeom>
          <a:solidFill>
            <a:schemeClr val="accent3">
              <a:lumMod val="60000"/>
              <a:lumOff val="40000"/>
            </a:schemeClr>
          </a:solidFill>
          <a:ln w="19050" algn="ctr">
            <a:solidFill>
              <a:schemeClr val="tx1"/>
            </a:solidFill>
            <a:round/>
            <a:headEnd/>
            <a:tailEnd/>
          </a:ln>
        </p:spPr>
        <p:txBody>
          <a:bodyPr anchor="ctr"/>
          <a:lstStyle/>
          <a:p>
            <a:pPr algn="ctr"/>
            <a:r>
              <a:rPr lang="fr-CA" sz="1400" dirty="0">
                <a:solidFill>
                  <a:schemeClr val="bg1"/>
                </a:solidFill>
              </a:rPr>
              <a:t>Durée 6 jrs</a:t>
            </a:r>
          </a:p>
        </p:txBody>
      </p:sp>
    </p:spTree>
    <p:extLst>
      <p:ext uri="{BB962C8B-B14F-4D97-AF65-F5344CB8AC3E}">
        <p14:creationId xmlns:p14="http://schemas.microsoft.com/office/powerpoint/2010/main" val="29595438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08C5C3-3E79-E5CD-C5C0-87C5D6F90B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DD4A07A-221D-0A80-2914-D03E1790CAC1}"/>
              </a:ext>
            </a:extLst>
          </p:cNvPr>
          <p:cNvSpPr>
            <a:spLocks noGrp="1"/>
          </p:cNvSpPr>
          <p:nvPr>
            <p:ph type="title"/>
            <p:custDataLst>
              <p:tags r:id="rId1"/>
            </p:custDataLst>
          </p:nvPr>
        </p:nvSpPr>
        <p:spPr>
          <a:xfrm>
            <a:off x="2895600" y="392898"/>
            <a:ext cx="8610600" cy="1293028"/>
          </a:xfrm>
        </p:spPr>
        <p:txBody>
          <a:bodyPr/>
          <a:lstStyle/>
          <a:p>
            <a:r>
              <a:rPr lang="fr-CA" dirty="0"/>
              <a:t>7 – Liaisons</a:t>
            </a:r>
            <a:endParaRPr lang="en-US" dirty="0"/>
          </a:p>
        </p:txBody>
      </p:sp>
      <p:sp>
        <p:nvSpPr>
          <p:cNvPr id="8" name="TextBox 7">
            <a:extLst>
              <a:ext uri="{FF2B5EF4-FFF2-40B4-BE49-F238E27FC236}">
                <a16:creationId xmlns:a16="http://schemas.microsoft.com/office/drawing/2014/main" id="{07BC6EFC-2050-E85C-D66D-39FDF9F5C3CB}"/>
              </a:ext>
            </a:extLst>
          </p:cNvPr>
          <p:cNvSpPr txBox="1"/>
          <p:nvPr>
            <p:custDataLst>
              <p:tags r:id="rId2"/>
            </p:custDataLst>
          </p:nvPr>
        </p:nvSpPr>
        <p:spPr>
          <a:xfrm>
            <a:off x="943930" y="1130271"/>
            <a:ext cx="10203040"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Marge totale</a:t>
            </a:r>
          </a:p>
        </p:txBody>
      </p:sp>
      <p:sp>
        <p:nvSpPr>
          <p:cNvPr id="4" name="TextBox 3">
            <a:extLst>
              <a:ext uri="{FF2B5EF4-FFF2-40B4-BE49-F238E27FC236}">
                <a16:creationId xmlns:a16="http://schemas.microsoft.com/office/drawing/2014/main" id="{21B5988E-F690-E5A1-E27D-AD567B7DFA3F}"/>
              </a:ext>
            </a:extLst>
          </p:cNvPr>
          <p:cNvSpPr txBox="1"/>
          <p:nvPr>
            <p:custDataLst>
              <p:tags r:id="rId3"/>
            </p:custDataLst>
          </p:nvPr>
        </p:nvSpPr>
        <p:spPr>
          <a:xfrm>
            <a:off x="1109383" y="1952765"/>
            <a:ext cx="9872133" cy="707886"/>
          </a:xfrm>
          <a:prstGeom prst="rect">
            <a:avLst/>
          </a:prstGeom>
          <a:noFill/>
        </p:spPr>
        <p:txBody>
          <a:bodyPr wrap="square" rtlCol="0">
            <a:spAutoFit/>
          </a:bodyPr>
          <a:lstStyle/>
          <a:p>
            <a:r>
              <a:rPr lang="fr-CA" sz="2000" dirty="0">
                <a:solidFill>
                  <a:schemeClr val="accent6">
                    <a:lumMod val="75000"/>
                  </a:schemeClr>
                </a:solidFill>
                <a:latin typeface="Adobe Garamond Pro Bold" panose="02020702060506020403" pitchFamily="18" charset="0"/>
              </a:rPr>
              <a:t>La marge totale est la marge qu’une tâche possède avant d’avoir un impact sur la fin du projet soit directement soit au travers de son chemin de successeurs</a:t>
            </a:r>
          </a:p>
        </p:txBody>
      </p:sp>
      <p:sp>
        <p:nvSpPr>
          <p:cNvPr id="6" name="Slide Number Placeholder 5">
            <a:extLst>
              <a:ext uri="{FF2B5EF4-FFF2-40B4-BE49-F238E27FC236}">
                <a16:creationId xmlns:a16="http://schemas.microsoft.com/office/drawing/2014/main" id="{126FF624-D2A9-60B1-10B1-16E31AE1882F}"/>
              </a:ext>
            </a:extLst>
          </p:cNvPr>
          <p:cNvSpPr>
            <a:spLocks noGrp="1"/>
          </p:cNvSpPr>
          <p:nvPr>
            <p:ph type="sldNum" sz="quarter" idx="12"/>
            <p:custDataLst>
              <p:tags r:id="rId4"/>
            </p:custDataLst>
          </p:nvPr>
        </p:nvSpPr>
        <p:spPr/>
        <p:txBody>
          <a:bodyPr/>
          <a:lstStyle/>
          <a:p>
            <a:fld id="{6D22F896-40B5-4ADD-8801-0D06FADFA095}" type="slidenum">
              <a:rPr lang="en-US" smtClean="0"/>
              <a:t>32</a:t>
            </a:fld>
            <a:endParaRPr lang="en-US" dirty="0"/>
          </a:p>
        </p:txBody>
      </p:sp>
      <p:graphicFrame>
        <p:nvGraphicFramePr>
          <p:cNvPr id="5" name="Table 3">
            <a:extLst>
              <a:ext uri="{FF2B5EF4-FFF2-40B4-BE49-F238E27FC236}">
                <a16:creationId xmlns:a16="http://schemas.microsoft.com/office/drawing/2014/main" id="{C9475A65-3491-0DF2-7E7A-44A61C2168B4}"/>
              </a:ext>
            </a:extLst>
          </p:cNvPr>
          <p:cNvGraphicFramePr>
            <a:graphicFrameLocks noGrp="1"/>
          </p:cNvGraphicFramePr>
          <p:nvPr>
            <p:custDataLst>
              <p:tags r:id="rId5"/>
            </p:custDataLst>
            <p:extLst>
              <p:ext uri="{D42A27DB-BD31-4B8C-83A1-F6EECF244321}">
                <p14:modId xmlns:p14="http://schemas.microsoft.com/office/powerpoint/2010/main" val="1414643894"/>
              </p:ext>
            </p:extLst>
          </p:nvPr>
        </p:nvGraphicFramePr>
        <p:xfrm>
          <a:off x="445614" y="2875368"/>
          <a:ext cx="11205887" cy="3538955"/>
        </p:xfrm>
        <a:graphic>
          <a:graphicData uri="http://schemas.openxmlformats.org/drawingml/2006/table">
            <a:tbl>
              <a:tblPr firstRow="1" bandRow="1">
                <a:tableStyleId>{5940675A-B579-460E-94D1-54222C63F5DA}</a:tableStyleId>
              </a:tblPr>
              <a:tblGrid>
                <a:gridCol w="987196">
                  <a:extLst>
                    <a:ext uri="{9D8B030D-6E8A-4147-A177-3AD203B41FA5}">
                      <a16:colId xmlns:a16="http://schemas.microsoft.com/office/drawing/2014/main" val="20000"/>
                    </a:ext>
                  </a:extLst>
                </a:gridCol>
                <a:gridCol w="685842">
                  <a:extLst>
                    <a:ext uri="{9D8B030D-6E8A-4147-A177-3AD203B41FA5}">
                      <a16:colId xmlns:a16="http://schemas.microsoft.com/office/drawing/2014/main" val="3387973321"/>
                    </a:ext>
                  </a:extLst>
                </a:gridCol>
                <a:gridCol w="749977">
                  <a:extLst>
                    <a:ext uri="{9D8B030D-6E8A-4147-A177-3AD203B41FA5}">
                      <a16:colId xmlns:a16="http://schemas.microsoft.com/office/drawing/2014/main" val="1093676093"/>
                    </a:ext>
                  </a:extLst>
                </a:gridCol>
                <a:gridCol w="1463812">
                  <a:extLst>
                    <a:ext uri="{9D8B030D-6E8A-4147-A177-3AD203B41FA5}">
                      <a16:colId xmlns:a16="http://schemas.microsoft.com/office/drawing/2014/main" val="20001"/>
                    </a:ext>
                  </a:extLst>
                </a:gridCol>
                <a:gridCol w="1463812">
                  <a:extLst>
                    <a:ext uri="{9D8B030D-6E8A-4147-A177-3AD203B41FA5}">
                      <a16:colId xmlns:a16="http://schemas.microsoft.com/office/drawing/2014/main" val="20002"/>
                    </a:ext>
                  </a:extLst>
                </a:gridCol>
                <a:gridCol w="1463812">
                  <a:extLst>
                    <a:ext uri="{9D8B030D-6E8A-4147-A177-3AD203B41FA5}">
                      <a16:colId xmlns:a16="http://schemas.microsoft.com/office/drawing/2014/main" val="20003"/>
                    </a:ext>
                  </a:extLst>
                </a:gridCol>
                <a:gridCol w="1463812">
                  <a:extLst>
                    <a:ext uri="{9D8B030D-6E8A-4147-A177-3AD203B41FA5}">
                      <a16:colId xmlns:a16="http://schemas.microsoft.com/office/drawing/2014/main" val="20004"/>
                    </a:ext>
                  </a:extLst>
                </a:gridCol>
                <a:gridCol w="1463812">
                  <a:extLst>
                    <a:ext uri="{9D8B030D-6E8A-4147-A177-3AD203B41FA5}">
                      <a16:colId xmlns:a16="http://schemas.microsoft.com/office/drawing/2014/main" val="20005"/>
                    </a:ext>
                  </a:extLst>
                </a:gridCol>
                <a:gridCol w="1463812">
                  <a:extLst>
                    <a:ext uri="{9D8B030D-6E8A-4147-A177-3AD203B41FA5}">
                      <a16:colId xmlns:a16="http://schemas.microsoft.com/office/drawing/2014/main" val="1759771946"/>
                    </a:ext>
                  </a:extLst>
                </a:gridCol>
              </a:tblGrid>
              <a:tr h="277799">
                <a:tc>
                  <a:txBody>
                    <a:bodyPr/>
                    <a:lstStyle/>
                    <a:p>
                      <a:endParaRPr lang="fr-CA" sz="1800" dirty="0"/>
                    </a:p>
                  </a:txBody>
                  <a:tcPr>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tcPr>
                </a:tc>
                <a:tc>
                  <a:txBody>
                    <a:bodyPr/>
                    <a:lstStyle/>
                    <a:p>
                      <a:pPr algn="ctr"/>
                      <a:r>
                        <a:rPr lang="fr-CA" sz="1200" dirty="0"/>
                        <a:t>Marge Libre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tcPr>
                </a:tc>
                <a:tc>
                  <a:txBody>
                    <a:bodyPr/>
                    <a:lstStyle/>
                    <a:p>
                      <a:pPr algn="ctr"/>
                      <a:r>
                        <a:rPr lang="fr-CA" sz="1200" dirty="0"/>
                        <a:t>Marge</a:t>
                      </a:r>
                    </a:p>
                    <a:p>
                      <a:pPr algn="ctr"/>
                      <a:r>
                        <a:rPr lang="fr-CA" sz="1200" dirty="0"/>
                        <a:t>Totale</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tcPr>
                </a:tc>
                <a:tc>
                  <a:txBody>
                    <a:bodyPr/>
                    <a:lstStyle/>
                    <a:p>
                      <a:pPr algn="ctr"/>
                      <a:r>
                        <a:rPr lang="fr-CA" dirty="0">
                          <a:solidFill>
                            <a:schemeClr val="bg1"/>
                          </a:solidFill>
                        </a:rPr>
                        <a:t>1</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solidFill>
                      <a:srgbClr val="004785"/>
                    </a:solidFill>
                  </a:tcPr>
                </a:tc>
                <a:tc>
                  <a:txBody>
                    <a:bodyPr/>
                    <a:lstStyle/>
                    <a:p>
                      <a:pPr algn="ctr"/>
                      <a:r>
                        <a:rPr lang="fr-CA" dirty="0">
                          <a:solidFill>
                            <a:schemeClr val="bg1"/>
                          </a:solidFill>
                        </a:rPr>
                        <a:t>2</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solidFill>
                      <a:srgbClr val="004785"/>
                    </a:solidFill>
                  </a:tcPr>
                </a:tc>
                <a:tc>
                  <a:txBody>
                    <a:bodyPr/>
                    <a:lstStyle/>
                    <a:p>
                      <a:pPr algn="ctr"/>
                      <a:r>
                        <a:rPr lang="fr-CA" dirty="0">
                          <a:solidFill>
                            <a:schemeClr val="bg1"/>
                          </a:solidFill>
                        </a:rPr>
                        <a:t>3</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solidFill>
                      <a:srgbClr val="004785"/>
                    </a:solidFill>
                  </a:tcPr>
                </a:tc>
                <a:tc>
                  <a:txBody>
                    <a:bodyPr/>
                    <a:lstStyle/>
                    <a:p>
                      <a:pPr algn="ctr"/>
                      <a:r>
                        <a:rPr lang="fr-CA" dirty="0">
                          <a:solidFill>
                            <a:schemeClr val="bg1"/>
                          </a:solidFill>
                        </a:rPr>
                        <a:t>4</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solidFill>
                      <a:srgbClr val="004785"/>
                    </a:solidFill>
                  </a:tcPr>
                </a:tc>
                <a:tc>
                  <a:txBody>
                    <a:bodyPr/>
                    <a:lstStyle/>
                    <a:p>
                      <a:pPr algn="ctr"/>
                      <a:r>
                        <a:rPr lang="fr-CA" dirty="0">
                          <a:solidFill>
                            <a:schemeClr val="bg1"/>
                          </a:solidFill>
                        </a:rPr>
                        <a:t>5</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B w="12700" cap="flat" cmpd="sng" algn="ctr">
                      <a:solidFill>
                        <a:schemeClr val="bg1">
                          <a:lumMod val="75000"/>
                        </a:schemeClr>
                      </a:solidFill>
                      <a:prstDash val="solid"/>
                      <a:round/>
                      <a:headEnd type="none" w="med" len="med"/>
                      <a:tailEnd type="none" w="med" len="med"/>
                    </a:lnB>
                    <a:solidFill>
                      <a:srgbClr val="004785"/>
                    </a:solidFill>
                  </a:tcPr>
                </a:tc>
                <a:tc>
                  <a:txBody>
                    <a:bodyPr/>
                    <a:lstStyle/>
                    <a:p>
                      <a:pPr algn="ctr"/>
                      <a:r>
                        <a:rPr lang="fr-CA" dirty="0">
                          <a:solidFill>
                            <a:schemeClr val="bg1"/>
                          </a:solidFill>
                        </a:rPr>
                        <a:t>6</a:t>
                      </a:r>
                    </a:p>
                  </a:txBody>
                  <a:tcPr>
                    <a:lnL w="12700" cap="flat" cmpd="sng" algn="ctr">
                      <a:solidFill>
                        <a:schemeClr val="bg1">
                          <a:lumMod val="75000"/>
                        </a:schemeClr>
                      </a:solidFill>
                      <a:prstDash val="solid"/>
                      <a:round/>
                      <a:headEnd type="none" w="med" len="med"/>
                      <a:tailEnd type="none" w="med" len="med"/>
                    </a:lnL>
                    <a:lnB w="12700" cap="flat" cmpd="sng" algn="ctr">
                      <a:solidFill>
                        <a:schemeClr val="bg1">
                          <a:lumMod val="75000"/>
                        </a:schemeClr>
                      </a:solidFill>
                      <a:prstDash val="solid"/>
                      <a:round/>
                      <a:headEnd type="none" w="med" len="med"/>
                      <a:tailEnd type="none" w="med" len="med"/>
                    </a:lnB>
                    <a:solidFill>
                      <a:srgbClr val="004785"/>
                    </a:solidFill>
                  </a:tcPr>
                </a:tc>
                <a:extLst>
                  <a:ext uri="{0D108BD9-81ED-4DB2-BD59-A6C34878D82A}">
                    <a16:rowId xmlns:a16="http://schemas.microsoft.com/office/drawing/2014/main" val="10000"/>
                  </a:ext>
                </a:extLst>
              </a:tr>
              <a:tr h="616351">
                <a:tc>
                  <a:txBody>
                    <a:bodyPr/>
                    <a:lstStyle/>
                    <a:p>
                      <a:pPr algn="l"/>
                      <a:r>
                        <a:rPr lang="fr-CA" sz="1400" dirty="0"/>
                        <a:t>Tâche</a:t>
                      </a:r>
                      <a:r>
                        <a:rPr lang="fr-CA" sz="1400" baseline="0" dirty="0"/>
                        <a:t> A</a:t>
                      </a:r>
                      <a:endParaRPr lang="fr-CA" sz="1400" dirty="0"/>
                    </a:p>
                  </a:txBody>
                  <a:tcPr anchor="ctr">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fr-CA" dirty="0"/>
                        <a:t>0</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fr-CA" dirty="0"/>
                        <a:t>0</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1"/>
                  </a:ext>
                </a:extLst>
              </a:tr>
              <a:tr h="616351">
                <a:tc>
                  <a:txBody>
                    <a:bodyPr/>
                    <a:lstStyle/>
                    <a:p>
                      <a:pPr algn="l"/>
                      <a:r>
                        <a:rPr lang="fr-CA" sz="1400" dirty="0"/>
                        <a:t>Tâche</a:t>
                      </a:r>
                      <a:r>
                        <a:rPr lang="fr-CA" sz="1400" baseline="0" dirty="0"/>
                        <a:t> B</a:t>
                      </a:r>
                      <a:endParaRPr lang="fr-CA" sz="1400" dirty="0"/>
                    </a:p>
                  </a:txBody>
                  <a:tcPr anchor="ctr">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fr-CA" dirty="0"/>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fr-CA" dirty="0"/>
                        <a:t>1</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2"/>
                  </a:ext>
                </a:extLst>
              </a:tr>
              <a:tr h="616351">
                <a:tc>
                  <a:txBody>
                    <a:bodyPr/>
                    <a:lstStyle/>
                    <a:p>
                      <a:pPr algn="l"/>
                      <a:r>
                        <a:rPr lang="fr-CA" sz="1400" dirty="0"/>
                        <a:t>Tâche</a:t>
                      </a:r>
                      <a:r>
                        <a:rPr lang="fr-CA" sz="1400" baseline="0" dirty="0"/>
                        <a:t> C</a:t>
                      </a:r>
                      <a:endParaRPr lang="fr-CA" sz="1400" dirty="0"/>
                    </a:p>
                  </a:txBody>
                  <a:tcPr anchor="ctr">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fr-CA" dirty="0"/>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fr-CA" dirty="0"/>
                        <a:t>3</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3"/>
                  </a:ext>
                </a:extLst>
              </a:tr>
              <a:tr h="616351">
                <a:tc>
                  <a:txBody>
                    <a:bodyPr/>
                    <a:lstStyle/>
                    <a:p>
                      <a:pPr algn="l"/>
                      <a:r>
                        <a:rPr lang="fr-CA" sz="1400" dirty="0"/>
                        <a:t>Tâche D</a:t>
                      </a:r>
                    </a:p>
                  </a:txBody>
                  <a:tcPr anchor="ctr">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fr-CA" dirty="0"/>
                        <a:t>0</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a:r>
                        <a:rPr lang="fr-CA" dirty="0"/>
                        <a:t>0</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4"/>
                  </a:ext>
                </a:extLst>
              </a:tr>
              <a:tr h="616351">
                <a:tc>
                  <a:txBody>
                    <a:bodyPr/>
                    <a:lstStyle/>
                    <a:p>
                      <a:pPr algn="l"/>
                      <a:r>
                        <a:rPr lang="fr-CA" sz="1400" dirty="0"/>
                        <a:t>Tâche E</a:t>
                      </a:r>
                    </a:p>
                  </a:txBody>
                  <a:tcPr anchor="ctr">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pPr algn="ctr"/>
                      <a:r>
                        <a:rPr lang="fr-CA" dirty="0"/>
                        <a:t>0</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pPr algn="ctr"/>
                      <a:r>
                        <a:rPr lang="fr-CA" dirty="0"/>
                        <a:t>0</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tcPr>
                </a:tc>
                <a:tc>
                  <a:txBody>
                    <a:bodyPr/>
                    <a:lstStyle/>
                    <a:p>
                      <a:endParaRPr lang="fr-CA" dirty="0"/>
                    </a:p>
                  </a:txBody>
                  <a:tcPr>
                    <a:lnL w="12700" cap="flat" cmpd="sng" algn="ctr">
                      <a:solidFill>
                        <a:schemeClr val="bg1">
                          <a:lumMod val="75000"/>
                        </a:schemeClr>
                      </a:solidFill>
                      <a:prstDash val="solid"/>
                      <a:round/>
                      <a:headEnd type="none" w="med" len="med"/>
                      <a:tailEnd type="none" w="med" len="med"/>
                    </a:lnL>
                    <a:lnT w="12700" cap="flat" cmpd="sng" algn="ctr">
                      <a:solidFill>
                        <a:schemeClr val="bg1">
                          <a:lumMod val="75000"/>
                        </a:schemeClr>
                      </a:solidFill>
                      <a:prstDash val="solid"/>
                      <a:round/>
                      <a:headEnd type="none" w="med" len="med"/>
                      <a:tailEnd type="none" w="med" len="med"/>
                    </a:lnT>
                  </a:tcPr>
                </a:tc>
                <a:extLst>
                  <a:ext uri="{0D108BD9-81ED-4DB2-BD59-A6C34878D82A}">
                    <a16:rowId xmlns:a16="http://schemas.microsoft.com/office/drawing/2014/main" val="2651433897"/>
                  </a:ext>
                </a:extLst>
              </a:tr>
            </a:tbl>
          </a:graphicData>
        </a:graphic>
      </p:graphicFrame>
      <p:sp>
        <p:nvSpPr>
          <p:cNvPr id="7" name="Rectangle 19">
            <a:extLst>
              <a:ext uri="{FF2B5EF4-FFF2-40B4-BE49-F238E27FC236}">
                <a16:creationId xmlns:a16="http://schemas.microsoft.com/office/drawing/2014/main" id="{8910B01D-C056-BCE4-AD90-F4D4C07799F6}"/>
              </a:ext>
            </a:extLst>
          </p:cNvPr>
          <p:cNvSpPr>
            <a:spLocks noChangeArrowheads="1"/>
          </p:cNvSpPr>
          <p:nvPr>
            <p:custDataLst>
              <p:tags r:id="rId6"/>
            </p:custDataLst>
          </p:nvPr>
        </p:nvSpPr>
        <p:spPr bwMode="auto">
          <a:xfrm>
            <a:off x="2865871" y="3557109"/>
            <a:ext cx="5861437" cy="196405"/>
          </a:xfrm>
          <a:prstGeom prst="rect">
            <a:avLst/>
          </a:prstGeom>
          <a:solidFill>
            <a:schemeClr val="accent3">
              <a:lumMod val="60000"/>
              <a:lumOff val="40000"/>
            </a:schemeClr>
          </a:solidFill>
          <a:ln w="19050" algn="ctr">
            <a:solidFill>
              <a:schemeClr val="tx1"/>
            </a:solidFill>
            <a:round/>
            <a:headEnd/>
            <a:tailEnd/>
          </a:ln>
        </p:spPr>
        <p:txBody>
          <a:bodyPr anchor="ctr"/>
          <a:lstStyle/>
          <a:p>
            <a:pPr algn="ctr"/>
            <a:r>
              <a:rPr lang="fr-CA" sz="1400" dirty="0">
                <a:solidFill>
                  <a:schemeClr val="bg1"/>
                </a:solidFill>
              </a:rPr>
              <a:t>Durée 4 jrs</a:t>
            </a:r>
          </a:p>
        </p:txBody>
      </p:sp>
      <p:sp>
        <p:nvSpPr>
          <p:cNvPr id="9" name="Rectangle 20">
            <a:extLst>
              <a:ext uri="{FF2B5EF4-FFF2-40B4-BE49-F238E27FC236}">
                <a16:creationId xmlns:a16="http://schemas.microsoft.com/office/drawing/2014/main" id="{8F885E34-55EF-3550-47DD-949D7CADCBB4}"/>
              </a:ext>
            </a:extLst>
          </p:cNvPr>
          <p:cNvSpPr>
            <a:spLocks noChangeArrowheads="1"/>
          </p:cNvSpPr>
          <p:nvPr>
            <p:custDataLst>
              <p:tags r:id="rId7"/>
            </p:custDataLst>
          </p:nvPr>
        </p:nvSpPr>
        <p:spPr bwMode="auto">
          <a:xfrm>
            <a:off x="2865872" y="4159312"/>
            <a:ext cx="4381317" cy="196405"/>
          </a:xfrm>
          <a:prstGeom prst="rect">
            <a:avLst/>
          </a:prstGeom>
          <a:solidFill>
            <a:schemeClr val="accent3">
              <a:lumMod val="60000"/>
              <a:lumOff val="40000"/>
            </a:schemeClr>
          </a:solidFill>
          <a:ln w="19050" algn="ctr">
            <a:solidFill>
              <a:schemeClr val="tx1"/>
            </a:solidFill>
            <a:round/>
            <a:headEnd/>
            <a:tailEnd/>
          </a:ln>
        </p:spPr>
        <p:txBody>
          <a:bodyPr anchor="ctr"/>
          <a:lstStyle/>
          <a:p>
            <a:pPr algn="ctr"/>
            <a:r>
              <a:rPr lang="fr-CA" sz="1400" dirty="0">
                <a:solidFill>
                  <a:schemeClr val="bg1"/>
                </a:solidFill>
              </a:rPr>
              <a:t>Durée 3 jrs</a:t>
            </a:r>
          </a:p>
        </p:txBody>
      </p:sp>
      <p:sp>
        <p:nvSpPr>
          <p:cNvPr id="10" name="Rectangle 21">
            <a:extLst>
              <a:ext uri="{FF2B5EF4-FFF2-40B4-BE49-F238E27FC236}">
                <a16:creationId xmlns:a16="http://schemas.microsoft.com/office/drawing/2014/main" id="{7100A37E-697B-6C82-6D3F-9C1F01C38061}"/>
              </a:ext>
            </a:extLst>
          </p:cNvPr>
          <p:cNvSpPr>
            <a:spLocks noChangeArrowheads="1"/>
          </p:cNvSpPr>
          <p:nvPr>
            <p:custDataLst>
              <p:tags r:id="rId8"/>
            </p:custDataLst>
          </p:nvPr>
        </p:nvSpPr>
        <p:spPr bwMode="auto">
          <a:xfrm>
            <a:off x="2865872" y="4785151"/>
            <a:ext cx="1452847" cy="196405"/>
          </a:xfrm>
          <a:prstGeom prst="rect">
            <a:avLst/>
          </a:prstGeom>
          <a:solidFill>
            <a:schemeClr val="accent3">
              <a:lumMod val="60000"/>
              <a:lumOff val="40000"/>
            </a:schemeClr>
          </a:solidFill>
          <a:ln w="19050" algn="ctr">
            <a:solidFill>
              <a:schemeClr val="tx1"/>
            </a:solidFill>
            <a:round/>
            <a:headEnd/>
            <a:tailEnd/>
          </a:ln>
        </p:spPr>
        <p:txBody>
          <a:bodyPr anchor="ctr"/>
          <a:lstStyle/>
          <a:p>
            <a:pPr algn="ctr"/>
            <a:r>
              <a:rPr lang="fr-CA" sz="1400" dirty="0">
                <a:solidFill>
                  <a:schemeClr val="bg1"/>
                </a:solidFill>
              </a:rPr>
              <a:t>Durée 1 jr</a:t>
            </a:r>
          </a:p>
        </p:txBody>
      </p:sp>
      <p:sp>
        <p:nvSpPr>
          <p:cNvPr id="11" name="Rectangle 22">
            <a:extLst>
              <a:ext uri="{FF2B5EF4-FFF2-40B4-BE49-F238E27FC236}">
                <a16:creationId xmlns:a16="http://schemas.microsoft.com/office/drawing/2014/main" id="{95F12563-BF33-5C1C-89D9-A0018FE4B088}"/>
              </a:ext>
            </a:extLst>
          </p:cNvPr>
          <p:cNvSpPr>
            <a:spLocks noChangeArrowheads="1"/>
          </p:cNvSpPr>
          <p:nvPr>
            <p:custDataLst>
              <p:tags r:id="rId9"/>
            </p:custDataLst>
          </p:nvPr>
        </p:nvSpPr>
        <p:spPr bwMode="auto">
          <a:xfrm>
            <a:off x="8727308" y="5399170"/>
            <a:ext cx="2916518" cy="196405"/>
          </a:xfrm>
          <a:prstGeom prst="rect">
            <a:avLst/>
          </a:prstGeom>
          <a:solidFill>
            <a:schemeClr val="accent3">
              <a:lumMod val="60000"/>
              <a:lumOff val="40000"/>
            </a:schemeClr>
          </a:solidFill>
          <a:ln w="19050" algn="ctr">
            <a:solidFill>
              <a:schemeClr val="tx1"/>
            </a:solidFill>
            <a:round/>
            <a:headEnd/>
            <a:tailEnd/>
          </a:ln>
        </p:spPr>
        <p:txBody>
          <a:bodyPr anchor="ctr"/>
          <a:lstStyle/>
          <a:p>
            <a:pPr algn="ctr"/>
            <a:r>
              <a:rPr lang="fr-CA" sz="1400" dirty="0">
                <a:solidFill>
                  <a:schemeClr val="bg1"/>
                </a:solidFill>
              </a:rPr>
              <a:t>Durée 2 jrs</a:t>
            </a:r>
          </a:p>
        </p:txBody>
      </p:sp>
      <p:cxnSp>
        <p:nvCxnSpPr>
          <p:cNvPr id="12" name="Straight Arrow Connector 17">
            <a:extLst>
              <a:ext uri="{FF2B5EF4-FFF2-40B4-BE49-F238E27FC236}">
                <a16:creationId xmlns:a16="http://schemas.microsoft.com/office/drawing/2014/main" id="{D13FE7F6-EB2F-2213-C506-71CE7AB88CE8}"/>
              </a:ext>
            </a:extLst>
          </p:cNvPr>
          <p:cNvCxnSpPr>
            <a:cxnSpLocks/>
          </p:cNvCxnSpPr>
          <p:nvPr>
            <p:custDataLst>
              <p:tags r:id="rId10"/>
            </p:custDataLst>
          </p:nvPr>
        </p:nvCxnSpPr>
        <p:spPr>
          <a:xfrm>
            <a:off x="8727308" y="3651052"/>
            <a:ext cx="0" cy="1762501"/>
          </a:xfrm>
          <a:prstGeom prst="straightConnector1">
            <a:avLst/>
          </a:prstGeom>
          <a:ln w="28575">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21">
            <a:extLst>
              <a:ext uri="{FF2B5EF4-FFF2-40B4-BE49-F238E27FC236}">
                <a16:creationId xmlns:a16="http://schemas.microsoft.com/office/drawing/2014/main" id="{929E4249-F29F-AECC-CC8B-2E4381A3594D}"/>
              </a:ext>
            </a:extLst>
          </p:cNvPr>
          <p:cNvCxnSpPr>
            <a:cxnSpLocks/>
          </p:cNvCxnSpPr>
          <p:nvPr>
            <p:custDataLst>
              <p:tags r:id="rId11"/>
            </p:custDataLst>
          </p:nvPr>
        </p:nvCxnSpPr>
        <p:spPr>
          <a:xfrm flipV="1">
            <a:off x="7259142" y="4257508"/>
            <a:ext cx="1468166" cy="6"/>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23">
            <a:extLst>
              <a:ext uri="{FF2B5EF4-FFF2-40B4-BE49-F238E27FC236}">
                <a16:creationId xmlns:a16="http://schemas.microsoft.com/office/drawing/2014/main" id="{B1080B15-619F-8431-3436-98AE449B0253}"/>
              </a:ext>
            </a:extLst>
          </p:cNvPr>
          <p:cNvCxnSpPr>
            <a:cxnSpLocks/>
            <a:stCxn id="10" idx="3"/>
          </p:cNvCxnSpPr>
          <p:nvPr>
            <p:custDataLst>
              <p:tags r:id="rId12"/>
            </p:custDataLst>
          </p:nvPr>
        </p:nvCxnSpPr>
        <p:spPr>
          <a:xfrm flipV="1">
            <a:off x="4318719" y="4883353"/>
            <a:ext cx="4408589" cy="1"/>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5" name="Rectangle 22">
            <a:extLst>
              <a:ext uri="{FF2B5EF4-FFF2-40B4-BE49-F238E27FC236}">
                <a16:creationId xmlns:a16="http://schemas.microsoft.com/office/drawing/2014/main" id="{FA979AB9-E3B9-518D-D92C-D7F4031AEA91}"/>
              </a:ext>
            </a:extLst>
          </p:cNvPr>
          <p:cNvSpPr>
            <a:spLocks noChangeArrowheads="1"/>
          </p:cNvSpPr>
          <p:nvPr>
            <p:custDataLst>
              <p:tags r:id="rId13"/>
            </p:custDataLst>
          </p:nvPr>
        </p:nvSpPr>
        <p:spPr bwMode="auto">
          <a:xfrm>
            <a:off x="2865871" y="6111389"/>
            <a:ext cx="8785623" cy="196405"/>
          </a:xfrm>
          <a:prstGeom prst="rect">
            <a:avLst/>
          </a:prstGeom>
          <a:solidFill>
            <a:schemeClr val="accent3">
              <a:lumMod val="60000"/>
              <a:lumOff val="40000"/>
            </a:schemeClr>
          </a:solidFill>
          <a:ln w="19050" algn="ctr">
            <a:solidFill>
              <a:schemeClr val="tx1"/>
            </a:solidFill>
            <a:round/>
            <a:headEnd/>
            <a:tailEnd/>
          </a:ln>
        </p:spPr>
        <p:txBody>
          <a:bodyPr anchor="ctr"/>
          <a:lstStyle/>
          <a:p>
            <a:pPr algn="ctr"/>
            <a:r>
              <a:rPr lang="fr-CA" sz="1400" dirty="0">
                <a:solidFill>
                  <a:schemeClr val="bg1"/>
                </a:solidFill>
              </a:rPr>
              <a:t>Durée 6 jrs</a:t>
            </a:r>
          </a:p>
        </p:txBody>
      </p:sp>
    </p:spTree>
    <p:extLst>
      <p:ext uri="{BB962C8B-B14F-4D97-AF65-F5344CB8AC3E}">
        <p14:creationId xmlns:p14="http://schemas.microsoft.com/office/powerpoint/2010/main" val="4744156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2895600" y="392898"/>
            <a:ext cx="8610600" cy="1293028"/>
          </a:xfrm>
        </p:spPr>
        <p:txBody>
          <a:bodyPr/>
          <a:lstStyle/>
          <a:p>
            <a:r>
              <a:rPr lang="fr-CA" dirty="0"/>
              <a:t>7 – Liaisons</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1" y="1582340"/>
            <a:ext cx="10203040"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Chemin critique</a:t>
            </a:r>
          </a:p>
        </p:txBody>
      </p:sp>
      <p:sp>
        <p:nvSpPr>
          <p:cNvPr id="4" name="TextBox 3">
            <a:extLst>
              <a:ext uri="{FF2B5EF4-FFF2-40B4-BE49-F238E27FC236}">
                <a16:creationId xmlns:a16="http://schemas.microsoft.com/office/drawing/2014/main" id="{AD00F63E-DC3F-4133-BEE5-8650CCC23701}"/>
              </a:ext>
            </a:extLst>
          </p:cNvPr>
          <p:cNvSpPr txBox="1"/>
          <p:nvPr>
            <p:custDataLst>
              <p:tags r:id="rId3"/>
            </p:custDataLst>
          </p:nvPr>
        </p:nvSpPr>
        <p:spPr>
          <a:xfrm>
            <a:off x="1109384" y="2721115"/>
            <a:ext cx="9872133" cy="1384995"/>
          </a:xfrm>
          <a:prstGeom prst="rect">
            <a:avLst/>
          </a:prstGeom>
          <a:noFill/>
        </p:spPr>
        <p:txBody>
          <a:bodyPr wrap="square" rtlCol="0">
            <a:spAutoFit/>
          </a:bodyPr>
          <a:lstStyle/>
          <a:p>
            <a:r>
              <a:rPr lang="fr-FR" sz="2800" dirty="0">
                <a:solidFill>
                  <a:schemeClr val="accent6">
                    <a:lumMod val="75000"/>
                  </a:schemeClr>
                </a:solidFill>
                <a:latin typeface="Adobe Garamond Pro Bold" panose="02020702060506020403" pitchFamily="18" charset="0"/>
              </a:rPr>
              <a:t>« Le chemin critique de votre projet est la plus longue séquence de tâches qui doit être accomplie pour que le projet soit terminé à la date due. » </a:t>
            </a:r>
            <a:r>
              <a:rPr lang="fr-FR" sz="1000" dirty="0">
                <a:solidFill>
                  <a:schemeClr val="accent6">
                    <a:lumMod val="75000"/>
                  </a:schemeClr>
                </a:solidFill>
                <a:latin typeface="Adobe Garamond Pro Bold" panose="02020702060506020403" pitchFamily="18" charset="0"/>
              </a:rPr>
              <a:t>http://www.blog-gestion-de-projet.com/le-chemin-critique-critical-path-en-anglais/</a:t>
            </a:r>
            <a:endParaRPr lang="fr-CA" sz="2800" dirty="0">
              <a:solidFill>
                <a:schemeClr val="accent6">
                  <a:lumMod val="75000"/>
                </a:schemeClr>
              </a:solidFill>
              <a:latin typeface="Adobe Garamond Pro Bold" panose="02020702060506020403" pitchFamily="18" charset="0"/>
            </a:endParaRPr>
          </a:p>
        </p:txBody>
      </p:sp>
      <p:sp>
        <p:nvSpPr>
          <p:cNvPr id="6" name="Slide Number Placeholder 5">
            <a:extLst>
              <a:ext uri="{FF2B5EF4-FFF2-40B4-BE49-F238E27FC236}">
                <a16:creationId xmlns:a16="http://schemas.microsoft.com/office/drawing/2014/main" id="{C1A0206D-4953-4630-B040-2B89B92FC86C}"/>
              </a:ext>
            </a:extLst>
          </p:cNvPr>
          <p:cNvSpPr>
            <a:spLocks noGrp="1"/>
          </p:cNvSpPr>
          <p:nvPr>
            <p:ph type="sldNum" sz="quarter" idx="12"/>
            <p:custDataLst>
              <p:tags r:id="rId4"/>
            </p:custDataLst>
          </p:nvPr>
        </p:nvSpPr>
        <p:spPr/>
        <p:txBody>
          <a:bodyPr/>
          <a:lstStyle/>
          <a:p>
            <a:fld id="{6D22F896-40B5-4ADD-8801-0D06FADFA095}" type="slidenum">
              <a:rPr lang="en-US" smtClean="0"/>
              <a:t>33</a:t>
            </a:fld>
            <a:endParaRPr lang="en-US" dirty="0"/>
          </a:p>
        </p:txBody>
      </p:sp>
      <p:sp>
        <p:nvSpPr>
          <p:cNvPr id="32" name="TextBox 31">
            <a:extLst>
              <a:ext uri="{FF2B5EF4-FFF2-40B4-BE49-F238E27FC236}">
                <a16:creationId xmlns:a16="http://schemas.microsoft.com/office/drawing/2014/main" id="{CA0AE3CC-9D50-4EAF-8A22-259755DDEB6A}"/>
              </a:ext>
            </a:extLst>
          </p:cNvPr>
          <p:cNvSpPr txBox="1"/>
          <p:nvPr>
            <p:custDataLst>
              <p:tags r:id="rId5"/>
            </p:custDataLst>
          </p:nvPr>
        </p:nvSpPr>
        <p:spPr>
          <a:xfrm>
            <a:off x="1109383" y="4216540"/>
            <a:ext cx="9872133" cy="1815882"/>
          </a:xfrm>
          <a:prstGeom prst="rect">
            <a:avLst/>
          </a:prstGeom>
          <a:noFill/>
        </p:spPr>
        <p:txBody>
          <a:bodyPr wrap="square" rtlCol="0">
            <a:spAutoFit/>
          </a:bodyPr>
          <a:lstStyle/>
          <a:p>
            <a:pPr marL="457200" indent="-457200">
              <a:buFont typeface="Arial" panose="020B0604020202020204" pitchFamily="34" charset="0"/>
              <a:buChar char="•"/>
            </a:pPr>
            <a:r>
              <a:rPr lang="fr-FR" sz="2800" dirty="0">
                <a:solidFill>
                  <a:schemeClr val="accent6">
                    <a:lumMod val="75000"/>
                  </a:schemeClr>
                </a:solidFill>
                <a:latin typeface="Adobe Garamond Pro Bold" panose="02020702060506020403" pitchFamily="18" charset="0"/>
              </a:rPr>
              <a:t>Les activités du chemin critique ont une marge totale de 0</a:t>
            </a:r>
          </a:p>
          <a:p>
            <a:pPr marL="457200" indent="-457200">
              <a:buFont typeface="Arial" panose="020B0604020202020204" pitchFamily="34" charset="0"/>
              <a:buChar char="•"/>
            </a:pPr>
            <a:endParaRPr lang="fr-FR" sz="2800" dirty="0">
              <a:solidFill>
                <a:schemeClr val="accent6">
                  <a:lumMod val="75000"/>
                </a:schemeClr>
              </a:solidFill>
              <a:latin typeface="Adobe Garamond Pro Bold" panose="02020702060506020403" pitchFamily="18" charset="0"/>
            </a:endParaRPr>
          </a:p>
          <a:p>
            <a:pPr marL="457200" indent="-457200">
              <a:buFont typeface="Arial" panose="020B0604020202020204" pitchFamily="34" charset="0"/>
              <a:buChar char="•"/>
            </a:pPr>
            <a:r>
              <a:rPr lang="fr-FR" sz="2800" dirty="0">
                <a:solidFill>
                  <a:schemeClr val="accent6">
                    <a:lumMod val="75000"/>
                  </a:schemeClr>
                </a:solidFill>
                <a:latin typeface="Adobe Garamond Pro Bold" panose="02020702060506020403" pitchFamily="18" charset="0"/>
              </a:rPr>
              <a:t>Pour chaque tâche Project calcule la marge disponible et détermine si une tâche est critique si le résultat est 0 ou moins</a:t>
            </a:r>
          </a:p>
        </p:txBody>
      </p:sp>
    </p:spTree>
    <p:extLst>
      <p:ext uri="{BB962C8B-B14F-4D97-AF65-F5344CB8AC3E}">
        <p14:creationId xmlns:p14="http://schemas.microsoft.com/office/powerpoint/2010/main" val="24327029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AFAAE-903B-4F96-A694-AB3DC74932D5}"/>
              </a:ext>
            </a:extLst>
          </p:cNvPr>
          <p:cNvSpPr>
            <a:spLocks noGrp="1"/>
          </p:cNvSpPr>
          <p:nvPr>
            <p:ph type="title"/>
            <p:custDataLst>
              <p:tags r:id="rId1"/>
            </p:custDataLst>
          </p:nvPr>
        </p:nvSpPr>
        <p:spPr>
          <a:xfrm>
            <a:off x="685800" y="383142"/>
            <a:ext cx="10820400" cy="901097"/>
          </a:xfrm>
        </p:spPr>
        <p:txBody>
          <a:bodyPr/>
          <a:lstStyle/>
          <a:p>
            <a:r>
              <a:rPr lang="fr-CA" dirty="0"/>
              <a:t>Question ? Commentaires ? Menaces de mort ?</a:t>
            </a:r>
            <a:endParaRPr lang="en-US" dirty="0"/>
          </a:p>
        </p:txBody>
      </p:sp>
      <p:sp>
        <p:nvSpPr>
          <p:cNvPr id="3" name="Text Placeholder 2">
            <a:extLst>
              <a:ext uri="{FF2B5EF4-FFF2-40B4-BE49-F238E27FC236}">
                <a16:creationId xmlns:a16="http://schemas.microsoft.com/office/drawing/2014/main" id="{9C22DD58-889B-4249-B40B-6820BFE7A2F5}"/>
              </a:ext>
            </a:extLst>
          </p:cNvPr>
          <p:cNvSpPr>
            <a:spLocks noGrp="1"/>
          </p:cNvSpPr>
          <p:nvPr>
            <p:ph type="body" sz="half" idx="2"/>
            <p:custDataLst>
              <p:tags r:id="rId2"/>
            </p:custDataLst>
          </p:nvPr>
        </p:nvSpPr>
        <p:spPr>
          <a:xfrm>
            <a:off x="1030742" y="4816246"/>
            <a:ext cx="10130516" cy="999067"/>
          </a:xfrm>
        </p:spPr>
        <p:txBody>
          <a:bodyPr/>
          <a:lstStyle/>
          <a:p>
            <a:pPr algn="ctr"/>
            <a:r>
              <a:rPr lang="fr-CA" dirty="0"/>
              <a:t>Merci</a:t>
            </a:r>
            <a:endParaRPr lang="en-US" dirty="0"/>
          </a:p>
        </p:txBody>
      </p:sp>
      <p:pic>
        <p:nvPicPr>
          <p:cNvPr id="3074" name="Picture 2" descr="https://image.shutterstock.com/z/stock-photo-questions-red-d-sign-question-mark-with-sad-burnout-stick-man-isolated-on-white-761615932.jpg">
            <a:extLst>
              <a:ext uri="{FF2B5EF4-FFF2-40B4-BE49-F238E27FC236}">
                <a16:creationId xmlns:a16="http://schemas.microsoft.com/office/drawing/2014/main" id="{30DFAF5D-BA58-4549-B68E-0EF18B5AD5AC}"/>
              </a:ext>
            </a:extLst>
          </p:cNvPr>
          <p:cNvPicPr>
            <a:picLocks noChangeAspect="1" noChangeArrowheads="1"/>
          </p:cNvPicPr>
          <p:nvPr>
            <p:custDataLst>
              <p:tags r:id="rId3"/>
            </p:custDataLst>
          </p:nvPr>
        </p:nvPicPr>
        <p:blipFill>
          <a:blip r:embed="rId7">
            <a:extLst>
              <a:ext uri="{28A0092B-C50C-407E-A947-70E740481C1C}">
                <a14:useLocalDpi xmlns:a14="http://schemas.microsoft.com/office/drawing/2010/main" val="0"/>
              </a:ext>
            </a:extLst>
          </a:blip>
          <a:srcRect/>
          <a:stretch>
            <a:fillRect/>
          </a:stretch>
        </p:blipFill>
        <p:spPr bwMode="auto">
          <a:xfrm>
            <a:off x="3774983" y="1038043"/>
            <a:ext cx="4642033" cy="4024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220EC9B-72FB-4791-B55D-E3E1EB9FA978}"/>
              </a:ext>
            </a:extLst>
          </p:cNvPr>
          <p:cNvSpPr txBox="1"/>
          <p:nvPr>
            <p:custDataLst>
              <p:tags r:id="rId4"/>
            </p:custDataLst>
          </p:nvPr>
        </p:nvSpPr>
        <p:spPr>
          <a:xfrm>
            <a:off x="6180880" y="6642556"/>
            <a:ext cx="6346785" cy="215444"/>
          </a:xfrm>
          <a:prstGeom prst="rect">
            <a:avLst/>
          </a:prstGeom>
          <a:noFill/>
        </p:spPr>
        <p:txBody>
          <a:bodyPr wrap="square" rtlCol="0">
            <a:spAutoFit/>
          </a:bodyPr>
          <a:lstStyle/>
          <a:p>
            <a:r>
              <a:rPr lang="fr-CA" sz="800" dirty="0"/>
              <a:t>Source : </a:t>
            </a:r>
            <a:r>
              <a:rPr lang="en-US" sz="800" dirty="0">
                <a:hlinkClick r:id="rId8"/>
              </a:rPr>
              <a:t>https://www.shutterstock.com/fr/image-illustration/questions-red-3d-sign-question-mark-761615932?studio=1</a:t>
            </a:r>
            <a:endParaRPr lang="en-US" sz="800" dirty="0"/>
          </a:p>
        </p:txBody>
      </p:sp>
      <p:sp>
        <p:nvSpPr>
          <p:cNvPr id="6" name="Slide Number Placeholder 5">
            <a:extLst>
              <a:ext uri="{FF2B5EF4-FFF2-40B4-BE49-F238E27FC236}">
                <a16:creationId xmlns:a16="http://schemas.microsoft.com/office/drawing/2014/main" id="{19D00FED-B7ED-4132-8FB8-FC7B4744C7A1}"/>
              </a:ext>
            </a:extLst>
          </p:cNvPr>
          <p:cNvSpPr>
            <a:spLocks noGrp="1"/>
          </p:cNvSpPr>
          <p:nvPr>
            <p:ph type="sldNum" sz="quarter" idx="12"/>
            <p:custDataLst>
              <p:tags r:id="rId5"/>
            </p:custDataLst>
          </p:nvPr>
        </p:nvSpPr>
        <p:spPr/>
        <p:txBody>
          <a:bodyPr/>
          <a:lstStyle/>
          <a:p>
            <a:fld id="{6D22F896-40B5-4ADD-8801-0D06FADFA095}" type="slidenum">
              <a:rPr lang="en-US" smtClean="0"/>
              <a:t>34</a:t>
            </a:fld>
            <a:endParaRPr lang="en-US" dirty="0"/>
          </a:p>
        </p:txBody>
      </p:sp>
    </p:spTree>
    <p:extLst>
      <p:ext uri="{BB962C8B-B14F-4D97-AF65-F5344CB8AC3E}">
        <p14:creationId xmlns:p14="http://schemas.microsoft.com/office/powerpoint/2010/main" val="28905481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lstStyle/>
          <a:p>
            <a:r>
              <a:rPr lang="fr-CA" dirty="0"/>
              <a:t>2 – MS Project et la gestion de projet</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MS Project</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4</a:t>
            </a:fld>
            <a:endParaRPr lang="en-US" dirty="0"/>
          </a:p>
        </p:txBody>
      </p:sp>
      <p:sp>
        <p:nvSpPr>
          <p:cNvPr id="9" name="TextBox 8">
            <a:extLst>
              <a:ext uri="{FF2B5EF4-FFF2-40B4-BE49-F238E27FC236}">
                <a16:creationId xmlns:a16="http://schemas.microsoft.com/office/drawing/2014/main" id="{AF35D754-76E9-4138-83B4-530A4F461D14}"/>
              </a:ext>
            </a:extLst>
          </p:cNvPr>
          <p:cNvSpPr txBox="1"/>
          <p:nvPr>
            <p:custDataLst>
              <p:tags r:id="rId4"/>
            </p:custDataLst>
          </p:nvPr>
        </p:nvSpPr>
        <p:spPr>
          <a:xfrm>
            <a:off x="1109384" y="2721115"/>
            <a:ext cx="8666383" cy="3570208"/>
          </a:xfrm>
          <a:prstGeom prst="rect">
            <a:avLst/>
          </a:prstGeom>
          <a:noFill/>
        </p:spPr>
        <p:txBody>
          <a:bodyPr wrap="square" rtlCol="0">
            <a:spAutoFit/>
          </a:bodyPr>
          <a:lstStyle/>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Existe depuis 1984</a:t>
            </a: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Permets entre autres de</a:t>
            </a:r>
          </a:p>
          <a:p>
            <a:pPr marL="742950" lvl="1" indent="-285750">
              <a:buFont typeface="Arial" panose="020B0604020202020204" pitchFamily="34" charset="0"/>
              <a:buChar char="•"/>
            </a:pPr>
            <a:r>
              <a:rPr lang="fr-CA" dirty="0">
                <a:solidFill>
                  <a:schemeClr val="accent6">
                    <a:lumMod val="75000"/>
                  </a:schemeClr>
                </a:solidFill>
                <a:latin typeface="Adobe Garamond Pro Bold" panose="02020702060506020403" pitchFamily="18" charset="0"/>
              </a:rPr>
              <a:t>Planifier le projet ( WBS, ressources, Gantt, coût, échéancier, calendriers, etc. )</a:t>
            </a:r>
          </a:p>
          <a:p>
            <a:pPr marL="742950" lvl="1" indent="-285750">
              <a:buFont typeface="Arial" panose="020B0604020202020204" pitchFamily="34" charset="0"/>
              <a:buChar char="•"/>
            </a:pPr>
            <a:r>
              <a:rPr lang="fr-CA" dirty="0">
                <a:solidFill>
                  <a:schemeClr val="accent6">
                    <a:lumMod val="75000"/>
                  </a:schemeClr>
                </a:solidFill>
                <a:latin typeface="Adobe Garamond Pro Bold" panose="02020702060506020403" pitchFamily="18" charset="0"/>
              </a:rPr>
              <a:t>Faire le suivi et le contrôle du projet</a:t>
            </a:r>
          </a:p>
          <a:p>
            <a:pPr marL="742950" lvl="1" indent="-285750">
              <a:buFont typeface="Arial" panose="020B0604020202020204" pitchFamily="34" charset="0"/>
              <a:buChar char="•"/>
            </a:pPr>
            <a:r>
              <a:rPr lang="fr-CA" dirty="0">
                <a:solidFill>
                  <a:schemeClr val="accent6">
                    <a:lumMod val="75000"/>
                  </a:schemeClr>
                </a:solidFill>
                <a:latin typeface="Adobe Garamond Pro Bold" panose="02020702060506020403" pitchFamily="18" charset="0"/>
              </a:rPr>
              <a:t>Communiquer ( rapport ) </a:t>
            </a:r>
          </a:p>
          <a:p>
            <a:pPr marL="742950" lvl="1" indent="-285750">
              <a:buFont typeface="Arial" panose="020B0604020202020204" pitchFamily="34" charset="0"/>
              <a:buChar char="•"/>
            </a:pPr>
            <a:r>
              <a:rPr lang="fr-CA" dirty="0">
                <a:solidFill>
                  <a:schemeClr val="accent6">
                    <a:lumMod val="75000"/>
                  </a:schemeClr>
                </a:solidFill>
                <a:latin typeface="Adobe Garamond Pro Bold" panose="02020702060506020403" pitchFamily="18" charset="0"/>
              </a:rPr>
              <a:t>Supporter la prise de décision</a:t>
            </a:r>
          </a:p>
          <a:p>
            <a:endParaRPr lang="fr-CA" sz="12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LE logiciel le plus utilisé</a:t>
            </a:r>
          </a:p>
          <a:p>
            <a:pPr marL="742950" lvl="1" indent="-285750">
              <a:buFont typeface="Arial" panose="020B0604020202020204" pitchFamily="34" charset="0"/>
              <a:buChar char="•"/>
            </a:pPr>
            <a:r>
              <a:rPr lang="fr-CA" dirty="0">
                <a:solidFill>
                  <a:schemeClr val="accent6">
                    <a:lumMod val="75000"/>
                  </a:schemeClr>
                </a:solidFill>
                <a:latin typeface="Adobe Garamond Pro Bold" panose="02020702060506020403" pitchFamily="18" charset="0"/>
              </a:rPr>
              <a:t>67% des chargés de projets se serviraient de MS Project</a:t>
            </a:r>
          </a:p>
          <a:p>
            <a:pPr lvl="2"/>
            <a:r>
              <a:rPr lang="fr-CA" sz="1200" dirty="0">
                <a:solidFill>
                  <a:schemeClr val="accent6">
                    <a:lumMod val="75000"/>
                  </a:schemeClr>
                </a:solidFill>
                <a:latin typeface="Adobe Garamond Pro Bold" panose="02020702060506020403" pitchFamily="18" charset="0"/>
              </a:rPr>
              <a:t>(http://blog.capterra.com/the-6-biggest-project-management-trends-for-2016/)</a:t>
            </a:r>
          </a:p>
          <a:p>
            <a:pPr marL="285750" indent="-285750">
              <a:buFont typeface="Arial" panose="020B0604020202020204" pitchFamily="34" charset="0"/>
              <a:buChar char="•"/>
            </a:pPr>
            <a:endParaRPr lang="en-US" sz="2800" dirty="0">
              <a:solidFill>
                <a:schemeClr val="accent6">
                  <a:lumMod val="75000"/>
                </a:schemeClr>
              </a:solidFill>
              <a:latin typeface="Adobe Garamond Pro Bold" panose="02020702060506020403" pitchFamily="18" charset="0"/>
            </a:endParaRPr>
          </a:p>
        </p:txBody>
      </p:sp>
    </p:spTree>
    <p:extLst>
      <p:ext uri="{BB962C8B-B14F-4D97-AF65-F5344CB8AC3E}">
        <p14:creationId xmlns:p14="http://schemas.microsoft.com/office/powerpoint/2010/main" val="35960781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a:extLst>
              <a:ext uri="{FF2B5EF4-FFF2-40B4-BE49-F238E27FC236}">
                <a16:creationId xmlns:a16="http://schemas.microsoft.com/office/drawing/2014/main" id="{B169D77C-7C7C-43D6-BFF1-79B908FAFD6F}"/>
              </a:ext>
            </a:extLst>
          </p:cNvPr>
          <p:cNvPicPr>
            <a:picLocks noChangeAspect="1" noChangeArrowheads="1"/>
          </p:cNvPicPr>
          <p:nvPr>
            <p:custDataLst>
              <p:tags r:id="rId1"/>
            </p:custDataLst>
          </p:nvPr>
        </p:nvPicPr>
        <p:blipFill>
          <a:blip r:embed="rId11" cstate="print"/>
          <a:srcRect/>
          <a:stretch>
            <a:fillRect/>
          </a:stretch>
        </p:blipFill>
        <p:spPr bwMode="auto">
          <a:xfrm>
            <a:off x="8748105" y="1968491"/>
            <a:ext cx="3276600" cy="2149769"/>
          </a:xfrm>
          <a:prstGeom prst="rect">
            <a:avLst/>
          </a:prstGeom>
          <a:noFill/>
          <a:ln w="9525">
            <a:noFill/>
            <a:miter lim="800000"/>
            <a:headEnd/>
            <a:tailEnd/>
          </a:ln>
        </p:spPr>
      </p:pic>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2"/>
            </p:custDataLst>
          </p:nvPr>
        </p:nvSpPr>
        <p:spPr>
          <a:xfrm>
            <a:off x="3894667" y="392898"/>
            <a:ext cx="7611533" cy="1293028"/>
          </a:xfrm>
        </p:spPr>
        <p:txBody>
          <a:bodyPr/>
          <a:lstStyle/>
          <a:p>
            <a:r>
              <a:rPr lang="fr-CA" dirty="0"/>
              <a:t>2 – MS Project et la gestion de projet</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3"/>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Qu’est-ce qu’un projet ?</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4"/>
            </p:custDataLst>
          </p:nvPr>
        </p:nvSpPr>
        <p:spPr/>
        <p:txBody>
          <a:bodyPr/>
          <a:lstStyle/>
          <a:p>
            <a:fld id="{6D22F896-40B5-4ADD-8801-0D06FADFA095}" type="slidenum">
              <a:rPr lang="en-US" smtClean="0"/>
              <a:t>5</a:t>
            </a:fld>
            <a:endParaRPr lang="en-US" dirty="0"/>
          </a:p>
        </p:txBody>
      </p:sp>
      <p:sp>
        <p:nvSpPr>
          <p:cNvPr id="9" name="TextBox 8">
            <a:extLst>
              <a:ext uri="{FF2B5EF4-FFF2-40B4-BE49-F238E27FC236}">
                <a16:creationId xmlns:a16="http://schemas.microsoft.com/office/drawing/2014/main" id="{AF35D754-76E9-4138-83B4-530A4F461D14}"/>
              </a:ext>
            </a:extLst>
          </p:cNvPr>
          <p:cNvSpPr txBox="1"/>
          <p:nvPr>
            <p:custDataLst>
              <p:tags r:id="rId5"/>
            </p:custDataLst>
          </p:nvPr>
        </p:nvSpPr>
        <p:spPr>
          <a:xfrm>
            <a:off x="1109384" y="2721115"/>
            <a:ext cx="8666383" cy="1384995"/>
          </a:xfrm>
          <a:prstGeom prst="rect">
            <a:avLst/>
          </a:prstGeom>
          <a:noFill/>
        </p:spPr>
        <p:txBody>
          <a:bodyPr wrap="square" rtlCol="0">
            <a:spAutoFit/>
          </a:bodyPr>
          <a:lstStyle/>
          <a:p>
            <a:pPr marL="285750" indent="-285750">
              <a:buFont typeface="Arial" panose="020B0604020202020204" pitchFamily="34" charset="0"/>
              <a:buChar char="•"/>
            </a:pPr>
            <a:r>
              <a:rPr lang="fr-FR" sz="2800" dirty="0">
                <a:solidFill>
                  <a:schemeClr val="accent6">
                    <a:lumMod val="75000"/>
                  </a:schemeClr>
                </a:solidFill>
                <a:latin typeface="Adobe Garamond Pro Bold" panose="02020702060506020403" pitchFamily="18" charset="0"/>
              </a:rPr>
              <a:t>Un moyen d'organiser des activités qui ne peuvent pas être traitées dans le cadre du fonctionnement habituel de l'organisation.</a:t>
            </a:r>
            <a:endParaRPr lang="fr-CA" sz="2800" dirty="0">
              <a:solidFill>
                <a:schemeClr val="accent6">
                  <a:lumMod val="75000"/>
                </a:schemeClr>
              </a:solidFill>
              <a:latin typeface="Adobe Garamond Pro Bold" panose="02020702060506020403" pitchFamily="18" charset="0"/>
            </a:endParaRPr>
          </a:p>
        </p:txBody>
      </p:sp>
      <p:sp>
        <p:nvSpPr>
          <p:cNvPr id="6" name="TextBox 5">
            <a:extLst>
              <a:ext uri="{FF2B5EF4-FFF2-40B4-BE49-F238E27FC236}">
                <a16:creationId xmlns:a16="http://schemas.microsoft.com/office/drawing/2014/main" id="{1F706B90-C784-4295-913B-862B8DDE084D}"/>
              </a:ext>
            </a:extLst>
          </p:cNvPr>
          <p:cNvSpPr txBox="1"/>
          <p:nvPr>
            <p:custDataLst>
              <p:tags r:id="rId6"/>
            </p:custDataLst>
          </p:nvPr>
        </p:nvSpPr>
        <p:spPr>
          <a:xfrm>
            <a:off x="1109383" y="4106110"/>
            <a:ext cx="8666383" cy="523220"/>
          </a:xfrm>
          <a:prstGeom prst="rect">
            <a:avLst/>
          </a:prstGeom>
          <a:noFill/>
        </p:spPr>
        <p:txBody>
          <a:bodyPr wrap="square" rtlCol="0">
            <a:spAutoFit/>
          </a:bodyPr>
          <a:lstStyle/>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Réponds à un besoin spécifique</a:t>
            </a:r>
          </a:p>
        </p:txBody>
      </p:sp>
      <p:sp>
        <p:nvSpPr>
          <p:cNvPr id="7" name="TextBox 6">
            <a:extLst>
              <a:ext uri="{FF2B5EF4-FFF2-40B4-BE49-F238E27FC236}">
                <a16:creationId xmlns:a16="http://schemas.microsoft.com/office/drawing/2014/main" id="{8C7E19A6-66F3-4B88-AFFC-C0597620C2A1}"/>
              </a:ext>
            </a:extLst>
          </p:cNvPr>
          <p:cNvSpPr txBox="1"/>
          <p:nvPr>
            <p:custDataLst>
              <p:tags r:id="rId7"/>
            </p:custDataLst>
          </p:nvPr>
        </p:nvSpPr>
        <p:spPr>
          <a:xfrm>
            <a:off x="1109382" y="4583162"/>
            <a:ext cx="8666383" cy="954107"/>
          </a:xfrm>
          <a:prstGeom prst="rect">
            <a:avLst/>
          </a:prstGeom>
          <a:noFill/>
        </p:spPr>
        <p:txBody>
          <a:bodyPr wrap="square" rtlCol="0">
            <a:spAutoFit/>
          </a:bodyPr>
          <a:lstStyle/>
          <a:p>
            <a:pPr marL="285750" indent="-285750">
              <a:buFont typeface="Arial" panose="020B0604020202020204" pitchFamily="34" charset="0"/>
              <a:buChar char="•"/>
            </a:pPr>
            <a:r>
              <a:rPr lang="fr-FR" sz="2800" dirty="0">
                <a:solidFill>
                  <a:schemeClr val="accent6">
                    <a:lumMod val="75000"/>
                  </a:schemeClr>
                </a:solidFill>
                <a:latin typeface="Adobe Garamond Pro Bold" panose="02020702060506020403" pitchFamily="18" charset="0"/>
              </a:rPr>
              <a:t>Une entreprise temporaire décidée dans le but de créer un produit, un service ou un résultat unique</a:t>
            </a:r>
            <a:endParaRPr lang="fr-CA" sz="2800" dirty="0">
              <a:solidFill>
                <a:schemeClr val="accent6">
                  <a:lumMod val="75000"/>
                </a:schemeClr>
              </a:solidFill>
              <a:latin typeface="Adobe Garamond Pro Bold" panose="02020702060506020403" pitchFamily="18" charset="0"/>
            </a:endParaRPr>
          </a:p>
        </p:txBody>
      </p:sp>
      <p:pic>
        <p:nvPicPr>
          <p:cNvPr id="10" name="Picture 1">
            <a:extLst>
              <a:ext uri="{FF2B5EF4-FFF2-40B4-BE49-F238E27FC236}">
                <a16:creationId xmlns:a16="http://schemas.microsoft.com/office/drawing/2014/main" id="{D26E9AEC-5D90-4DEC-818A-14B8ED333D1B}"/>
              </a:ext>
            </a:extLst>
          </p:cNvPr>
          <p:cNvPicPr>
            <a:picLocks noChangeAspect="1" noChangeArrowheads="1"/>
          </p:cNvPicPr>
          <p:nvPr>
            <p:custDataLst>
              <p:tags r:id="rId8"/>
            </p:custDataLst>
          </p:nvPr>
        </p:nvPicPr>
        <p:blipFill>
          <a:blip r:embed="rId12" cstate="print"/>
          <a:srcRect/>
          <a:stretch>
            <a:fillRect/>
          </a:stretch>
        </p:blipFill>
        <p:spPr bwMode="auto">
          <a:xfrm>
            <a:off x="9438800" y="4489660"/>
            <a:ext cx="2585905" cy="1123385"/>
          </a:xfrm>
          <a:prstGeom prst="rect">
            <a:avLst/>
          </a:prstGeom>
          <a:noFill/>
          <a:ln w="9525">
            <a:noFill/>
            <a:miter lim="800000"/>
            <a:headEnd/>
            <a:tailEnd/>
          </a:ln>
        </p:spPr>
      </p:pic>
    </p:spTree>
    <p:extLst>
      <p:ext uri="{BB962C8B-B14F-4D97-AF65-F5344CB8AC3E}">
        <p14:creationId xmlns:p14="http://schemas.microsoft.com/office/powerpoint/2010/main" val="3640633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lstStyle/>
          <a:p>
            <a:r>
              <a:rPr lang="fr-CA" dirty="0"/>
              <a:t>2 – MS Project et la gestion de projet</a:t>
            </a:r>
            <a:endParaRPr lang="en-US" dirty="0"/>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2"/>
            </p:custDataLst>
          </p:nvPr>
        </p:nvSpPr>
        <p:spPr/>
        <p:txBody>
          <a:bodyPr/>
          <a:lstStyle/>
          <a:p>
            <a:fld id="{6D22F896-40B5-4ADD-8801-0D06FADFA095}" type="slidenum">
              <a:rPr lang="en-US" smtClean="0"/>
              <a:t>6</a:t>
            </a:fld>
            <a:endParaRPr lang="en-US" dirty="0"/>
          </a:p>
        </p:txBody>
      </p:sp>
      <p:graphicFrame>
        <p:nvGraphicFramePr>
          <p:cNvPr id="3" name="Table 2">
            <a:extLst>
              <a:ext uri="{FF2B5EF4-FFF2-40B4-BE49-F238E27FC236}">
                <a16:creationId xmlns:a16="http://schemas.microsoft.com/office/drawing/2014/main" id="{0FD7B9DD-B5EA-4125-821D-3384E43BE07F}"/>
              </a:ext>
            </a:extLst>
          </p:cNvPr>
          <p:cNvGraphicFramePr>
            <a:graphicFrameLocks noGrp="1"/>
          </p:cNvGraphicFramePr>
          <p:nvPr>
            <p:custDataLst>
              <p:tags r:id="rId3"/>
            </p:custDataLst>
            <p:extLst>
              <p:ext uri="{D42A27DB-BD31-4B8C-83A1-F6EECF244321}">
                <p14:modId xmlns:p14="http://schemas.microsoft.com/office/powerpoint/2010/main" val="1243842063"/>
              </p:ext>
            </p:extLst>
          </p:nvPr>
        </p:nvGraphicFramePr>
        <p:xfrm>
          <a:off x="2032000" y="1945639"/>
          <a:ext cx="8128000" cy="3691337"/>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829532834"/>
                    </a:ext>
                  </a:extLst>
                </a:gridCol>
                <a:gridCol w="4064000">
                  <a:extLst>
                    <a:ext uri="{9D8B030D-6E8A-4147-A177-3AD203B41FA5}">
                      <a16:colId xmlns:a16="http://schemas.microsoft.com/office/drawing/2014/main" val="432013942"/>
                    </a:ext>
                  </a:extLst>
                </a:gridCol>
              </a:tblGrid>
              <a:tr h="453311">
                <a:tc>
                  <a:txBody>
                    <a:bodyPr/>
                    <a:lstStyle/>
                    <a:p>
                      <a:pPr algn="ctr"/>
                      <a:r>
                        <a:rPr lang="fr-CA" sz="2800" dirty="0"/>
                        <a:t>Projets</a:t>
                      </a:r>
                      <a:endParaRPr lang="en-US" sz="2800" dirty="0"/>
                    </a:p>
                  </a:txBody>
                  <a:tcPr/>
                </a:tc>
                <a:tc>
                  <a:txBody>
                    <a:bodyPr/>
                    <a:lstStyle/>
                    <a:p>
                      <a:pPr algn="ctr"/>
                      <a:r>
                        <a:rPr lang="fr-CA" sz="2800" dirty="0"/>
                        <a:t>Opérations</a:t>
                      </a:r>
                      <a:endParaRPr lang="en-US" dirty="0"/>
                    </a:p>
                  </a:txBody>
                  <a:tcPr/>
                </a:tc>
                <a:extLst>
                  <a:ext uri="{0D108BD9-81ED-4DB2-BD59-A6C34878D82A}">
                    <a16:rowId xmlns:a16="http://schemas.microsoft.com/office/drawing/2014/main" val="2328148005"/>
                  </a:ext>
                </a:extLst>
              </a:tr>
              <a:tr h="453311">
                <a:tc>
                  <a:txBody>
                    <a:bodyPr/>
                    <a:lstStyle/>
                    <a:p>
                      <a:r>
                        <a:rPr lang="fr-CA" dirty="0"/>
                        <a:t>Traiter le gazon de Maxime</a:t>
                      </a:r>
                    </a:p>
                  </a:txBody>
                  <a:tcPr/>
                </a:tc>
                <a:tc>
                  <a:txBody>
                    <a:bodyPr/>
                    <a:lstStyle/>
                    <a:p>
                      <a:r>
                        <a:rPr lang="fr-CA" noProof="0" dirty="0"/>
                        <a:t>Tondre son gazon</a:t>
                      </a:r>
                    </a:p>
                  </a:txBody>
                  <a:tcPr/>
                </a:tc>
                <a:extLst>
                  <a:ext uri="{0D108BD9-81ED-4DB2-BD59-A6C34878D82A}">
                    <a16:rowId xmlns:a16="http://schemas.microsoft.com/office/drawing/2014/main" val="1453846878"/>
                  </a:ext>
                </a:extLst>
              </a:tr>
              <a:tr h="453311">
                <a:tc>
                  <a:txBody>
                    <a:bodyPr/>
                    <a:lstStyle/>
                    <a:p>
                      <a:r>
                        <a:rPr lang="en-US" dirty="0"/>
                        <a:t>Divorce</a:t>
                      </a:r>
                    </a:p>
                  </a:txBody>
                  <a:tcPr/>
                </a:tc>
                <a:tc>
                  <a:txBody>
                    <a:bodyPr/>
                    <a:lstStyle/>
                    <a:p>
                      <a:r>
                        <a:rPr lang="en-US" dirty="0"/>
                        <a:t>Avocat de divorce</a:t>
                      </a:r>
                    </a:p>
                  </a:txBody>
                  <a:tcPr/>
                </a:tc>
                <a:extLst>
                  <a:ext uri="{0D108BD9-81ED-4DB2-BD59-A6C34878D82A}">
                    <a16:rowId xmlns:a16="http://schemas.microsoft.com/office/drawing/2014/main" val="1827042233"/>
                  </a:ext>
                </a:extLst>
              </a:tr>
              <a:tr h="453311">
                <a:tc>
                  <a:txBody>
                    <a:bodyPr/>
                    <a:lstStyle/>
                    <a:p>
                      <a:r>
                        <a:rPr lang="en-US" dirty="0"/>
                        <a:t>Ménage de chamber 14ans</a:t>
                      </a:r>
                    </a:p>
                  </a:txBody>
                  <a:tcPr/>
                </a:tc>
                <a:tc>
                  <a:txBody>
                    <a:bodyPr/>
                    <a:lstStyle/>
                    <a:p>
                      <a:r>
                        <a:rPr lang="en-US" dirty="0"/>
                        <a:t>Ménage de chamber 30</a:t>
                      </a:r>
                    </a:p>
                  </a:txBody>
                  <a:tcPr/>
                </a:tc>
                <a:extLst>
                  <a:ext uri="{0D108BD9-81ED-4DB2-BD59-A6C34878D82A}">
                    <a16:rowId xmlns:a16="http://schemas.microsoft.com/office/drawing/2014/main" val="1388652144"/>
                  </a:ext>
                </a:extLst>
              </a:tr>
              <a:tr h="453311">
                <a:tc>
                  <a:txBody>
                    <a:bodyPr/>
                    <a:lstStyle/>
                    <a:p>
                      <a:r>
                        <a:rPr lang="fr-CA" noProof="0" dirty="0"/>
                        <a:t>Planifier un mariage</a:t>
                      </a:r>
                    </a:p>
                  </a:txBody>
                  <a:tcPr/>
                </a:tc>
                <a:tc>
                  <a:txBody>
                    <a:bodyPr/>
                    <a:lstStyle/>
                    <a:p>
                      <a:endParaRPr lang="en-US" dirty="0"/>
                    </a:p>
                  </a:txBody>
                  <a:tcPr/>
                </a:tc>
                <a:extLst>
                  <a:ext uri="{0D108BD9-81ED-4DB2-BD59-A6C34878D82A}">
                    <a16:rowId xmlns:a16="http://schemas.microsoft.com/office/drawing/2014/main" val="1025322999"/>
                  </a:ext>
                </a:extLst>
              </a:tr>
              <a:tr h="453311">
                <a:tc>
                  <a:txBody>
                    <a:bodyPr/>
                    <a:lstStyle/>
                    <a:p>
                      <a:endParaRPr lang="en-US"/>
                    </a:p>
                  </a:txBody>
                  <a:tcPr/>
                </a:tc>
                <a:tc>
                  <a:txBody>
                    <a:bodyPr/>
                    <a:lstStyle/>
                    <a:p>
                      <a:endParaRPr lang="en-US"/>
                    </a:p>
                  </a:txBody>
                  <a:tcPr/>
                </a:tc>
                <a:extLst>
                  <a:ext uri="{0D108BD9-81ED-4DB2-BD59-A6C34878D82A}">
                    <a16:rowId xmlns:a16="http://schemas.microsoft.com/office/drawing/2014/main" val="3025114725"/>
                  </a:ext>
                </a:extLst>
              </a:tr>
              <a:tr h="453311">
                <a:tc>
                  <a:txBody>
                    <a:bodyPr/>
                    <a:lstStyle/>
                    <a:p>
                      <a:endParaRPr lang="en-US" dirty="0"/>
                    </a:p>
                  </a:txBody>
                  <a:tcPr/>
                </a:tc>
                <a:tc>
                  <a:txBody>
                    <a:bodyPr/>
                    <a:lstStyle/>
                    <a:p>
                      <a:endParaRPr lang="en-US"/>
                    </a:p>
                  </a:txBody>
                  <a:tcPr/>
                </a:tc>
                <a:extLst>
                  <a:ext uri="{0D108BD9-81ED-4DB2-BD59-A6C34878D82A}">
                    <a16:rowId xmlns:a16="http://schemas.microsoft.com/office/drawing/2014/main" val="674791526"/>
                  </a:ext>
                </a:extLst>
              </a:tr>
              <a:tr h="453311">
                <a:tc>
                  <a:txBody>
                    <a:bodyPr/>
                    <a:lstStyle/>
                    <a:p>
                      <a:endParaRPr lang="en-US"/>
                    </a:p>
                  </a:txBody>
                  <a:tcPr/>
                </a:tc>
                <a:tc>
                  <a:txBody>
                    <a:bodyPr/>
                    <a:lstStyle/>
                    <a:p>
                      <a:endParaRPr lang="en-US" dirty="0"/>
                    </a:p>
                  </a:txBody>
                  <a:tcPr/>
                </a:tc>
                <a:extLst>
                  <a:ext uri="{0D108BD9-81ED-4DB2-BD59-A6C34878D82A}">
                    <a16:rowId xmlns:a16="http://schemas.microsoft.com/office/drawing/2014/main" val="2500666965"/>
                  </a:ext>
                </a:extLst>
              </a:tr>
            </a:tbl>
          </a:graphicData>
        </a:graphic>
      </p:graphicFrame>
    </p:spTree>
    <p:extLst>
      <p:ext uri="{BB962C8B-B14F-4D97-AF65-F5344CB8AC3E}">
        <p14:creationId xmlns:p14="http://schemas.microsoft.com/office/powerpoint/2010/main" val="20958496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lstStyle/>
          <a:p>
            <a:r>
              <a:rPr lang="fr-CA" dirty="0"/>
              <a:t>2 – MS Project et la gestion de projet</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Qu’est-ce que la gestion de projet ?</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7</a:t>
            </a:fld>
            <a:endParaRPr lang="en-US" dirty="0"/>
          </a:p>
        </p:txBody>
      </p:sp>
      <p:sp>
        <p:nvSpPr>
          <p:cNvPr id="9" name="TextBox 8">
            <a:extLst>
              <a:ext uri="{FF2B5EF4-FFF2-40B4-BE49-F238E27FC236}">
                <a16:creationId xmlns:a16="http://schemas.microsoft.com/office/drawing/2014/main" id="{AF35D754-76E9-4138-83B4-530A4F461D14}"/>
              </a:ext>
            </a:extLst>
          </p:cNvPr>
          <p:cNvSpPr txBox="1"/>
          <p:nvPr>
            <p:custDataLst>
              <p:tags r:id="rId4"/>
            </p:custDataLst>
          </p:nvPr>
        </p:nvSpPr>
        <p:spPr>
          <a:xfrm>
            <a:off x="1109384" y="2721115"/>
            <a:ext cx="8666383" cy="2677656"/>
          </a:xfrm>
          <a:prstGeom prst="rect">
            <a:avLst/>
          </a:prstGeom>
          <a:noFill/>
        </p:spPr>
        <p:txBody>
          <a:bodyPr wrap="square" rtlCol="0">
            <a:spAutoFit/>
          </a:bodyPr>
          <a:lstStyle/>
          <a:p>
            <a:pPr marL="285750" indent="-285750">
              <a:buFont typeface="Arial" panose="020B0604020202020204" pitchFamily="34" charset="0"/>
              <a:buChar char="•"/>
            </a:pPr>
            <a:r>
              <a:rPr lang="fr-FR" sz="2800" dirty="0">
                <a:solidFill>
                  <a:schemeClr val="accent6">
                    <a:lumMod val="75000"/>
                  </a:schemeClr>
                </a:solidFill>
                <a:latin typeface="Adobe Garamond Pro Bold" panose="02020702060506020403" pitchFamily="18" charset="0"/>
              </a:rPr>
              <a:t>C’est l'application de connaissances, de compétences, d'outils et de techniques aux activités du projet afin d'en respecter les exigences </a:t>
            </a:r>
          </a:p>
          <a:p>
            <a:pPr marL="285750" indent="-285750">
              <a:buFont typeface="Arial" panose="020B0604020202020204" pitchFamily="34" charset="0"/>
              <a:buChar char="•"/>
            </a:pPr>
            <a:r>
              <a:rPr lang="fr-FR" sz="2800" dirty="0">
                <a:solidFill>
                  <a:schemeClr val="accent6">
                    <a:lumMod val="75000"/>
                  </a:schemeClr>
                </a:solidFill>
                <a:latin typeface="Adobe Garamond Pro Bold" panose="02020702060506020403" pitchFamily="18" charset="0"/>
              </a:rPr>
              <a:t>Un projet passe toujours à travers 5 phases</a:t>
            </a:r>
          </a:p>
          <a:p>
            <a:pPr marL="285750" indent="-285750">
              <a:buFont typeface="Arial" panose="020B0604020202020204" pitchFamily="34" charset="0"/>
              <a:buChar char="•"/>
            </a:pPr>
            <a:r>
              <a:rPr lang="fr-FR" sz="2800" dirty="0">
                <a:solidFill>
                  <a:schemeClr val="accent6">
                    <a:lumMod val="75000"/>
                  </a:schemeClr>
                </a:solidFill>
                <a:latin typeface="Adobe Garamond Pro Bold" panose="02020702060506020403" pitchFamily="18" charset="0"/>
              </a:rPr>
              <a:t>Plus on avance dans le temps, plus les</a:t>
            </a:r>
            <a:br>
              <a:rPr lang="fr-CA" sz="2800" dirty="0">
                <a:solidFill>
                  <a:schemeClr val="accent6">
                    <a:lumMod val="75000"/>
                  </a:schemeClr>
                </a:solidFill>
                <a:latin typeface="Adobe Garamond Pro Bold" panose="02020702060506020403" pitchFamily="18" charset="0"/>
              </a:rPr>
            </a:br>
            <a:r>
              <a:rPr lang="fr-CA" sz="2800" dirty="0">
                <a:solidFill>
                  <a:schemeClr val="accent6">
                    <a:lumMod val="75000"/>
                  </a:schemeClr>
                </a:solidFill>
                <a:latin typeface="Adobe Garamond Pro Bold" panose="02020702060506020403" pitchFamily="18" charset="0"/>
              </a:rPr>
              <a:t>impacts des changements sont grands</a:t>
            </a:r>
            <a:endParaRPr lang="fr-FR" sz="2800" dirty="0">
              <a:solidFill>
                <a:schemeClr val="accent6">
                  <a:lumMod val="75000"/>
                </a:schemeClr>
              </a:solidFill>
              <a:latin typeface="Adobe Garamond Pro Bold" panose="02020702060506020403" pitchFamily="18" charset="0"/>
            </a:endParaRPr>
          </a:p>
        </p:txBody>
      </p:sp>
      <p:pic>
        <p:nvPicPr>
          <p:cNvPr id="3" name="Picture 2">
            <a:extLst>
              <a:ext uri="{FF2B5EF4-FFF2-40B4-BE49-F238E27FC236}">
                <a16:creationId xmlns:a16="http://schemas.microsoft.com/office/drawing/2014/main" id="{3D6EA427-686F-422B-69B0-FDF927A6A367}"/>
              </a:ext>
            </a:extLst>
          </p:cNvPr>
          <p:cNvPicPr>
            <a:picLocks noChangeAspect="1" noChangeArrowheads="1"/>
          </p:cNvPicPr>
          <p:nvPr>
            <p:custDataLst>
              <p:tags r:id="rId5"/>
            </p:custDataLst>
          </p:nvPr>
        </p:nvPicPr>
        <p:blipFill>
          <a:blip r:embed="rId7" cstate="print"/>
          <a:srcRect/>
          <a:stretch>
            <a:fillRect/>
          </a:stretch>
        </p:blipFill>
        <p:spPr bwMode="auto">
          <a:xfrm>
            <a:off x="7204174" y="4007617"/>
            <a:ext cx="4302026" cy="2348228"/>
          </a:xfrm>
          <a:prstGeom prst="rect">
            <a:avLst/>
          </a:prstGeom>
          <a:noFill/>
          <a:ln w="9525">
            <a:noFill/>
            <a:miter lim="800000"/>
            <a:headEnd/>
            <a:tailEnd/>
          </a:ln>
        </p:spPr>
      </p:pic>
    </p:spTree>
    <p:extLst>
      <p:ext uri="{BB962C8B-B14F-4D97-AF65-F5344CB8AC3E}">
        <p14:creationId xmlns:p14="http://schemas.microsoft.com/office/powerpoint/2010/main" val="3988176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lstStyle/>
          <a:p>
            <a:r>
              <a:rPr lang="fr-CA" dirty="0"/>
              <a:t>2 – MS Project et la gestion de projet</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Qu’est-ce qu’un plan de projet ?</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8</a:t>
            </a:fld>
            <a:endParaRPr lang="en-US" dirty="0"/>
          </a:p>
        </p:txBody>
      </p:sp>
      <p:sp>
        <p:nvSpPr>
          <p:cNvPr id="9" name="TextBox 8">
            <a:extLst>
              <a:ext uri="{FF2B5EF4-FFF2-40B4-BE49-F238E27FC236}">
                <a16:creationId xmlns:a16="http://schemas.microsoft.com/office/drawing/2014/main" id="{AF35D754-76E9-4138-83B4-530A4F461D14}"/>
              </a:ext>
            </a:extLst>
          </p:cNvPr>
          <p:cNvSpPr txBox="1"/>
          <p:nvPr>
            <p:custDataLst>
              <p:tags r:id="rId4"/>
            </p:custDataLst>
          </p:nvPr>
        </p:nvSpPr>
        <p:spPr>
          <a:xfrm>
            <a:off x="1109384" y="2721115"/>
            <a:ext cx="10112797" cy="3970318"/>
          </a:xfrm>
          <a:prstGeom prst="rect">
            <a:avLst/>
          </a:prstGeom>
          <a:noFill/>
        </p:spPr>
        <p:txBody>
          <a:bodyPr wrap="square" rtlCol="0">
            <a:spAutoFit/>
          </a:bodyPr>
          <a:lstStyle/>
          <a:p>
            <a:pPr marL="285750" indent="-285750">
              <a:buFont typeface="Arial" panose="020B0604020202020204" pitchFamily="34" charset="0"/>
              <a:buChar char="•"/>
            </a:pPr>
            <a:r>
              <a:rPr lang="fr-FR" sz="2800" dirty="0">
                <a:solidFill>
                  <a:schemeClr val="accent6">
                    <a:lumMod val="75000"/>
                  </a:schemeClr>
                </a:solidFill>
                <a:latin typeface="Adobe Garamond Pro Bold" panose="02020702060506020403" pitchFamily="18" charset="0"/>
              </a:rPr>
              <a:t>Planifier ce n’est pas prédire ! Planifier c’est s’organiser.</a:t>
            </a:r>
          </a:p>
          <a:p>
            <a:pPr marL="285750" indent="-285750">
              <a:buFont typeface="Arial" panose="020B0604020202020204" pitchFamily="34" charset="0"/>
              <a:buChar char="•"/>
            </a:pPr>
            <a:r>
              <a:rPr lang="fr-FR" sz="2800" dirty="0">
                <a:solidFill>
                  <a:schemeClr val="accent6">
                    <a:lumMod val="75000"/>
                  </a:schemeClr>
                </a:solidFill>
                <a:latin typeface="Adobe Garamond Pro Bold" panose="02020702060506020403" pitchFamily="18" charset="0"/>
              </a:rPr>
              <a:t>C’est une suite de décisions qui permettent de déterminer à l’avance les moyens pour produire les livrables.</a:t>
            </a:r>
          </a:p>
          <a:p>
            <a:pPr marL="285750" indent="-285750">
              <a:buFont typeface="Arial" panose="020B0604020202020204" pitchFamily="34" charset="0"/>
              <a:buChar char="•"/>
            </a:pPr>
            <a:endParaRPr lang="fr-FR" sz="28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r>
              <a:rPr lang="fr-FR" sz="2800" dirty="0">
                <a:solidFill>
                  <a:schemeClr val="accent6">
                    <a:lumMod val="75000"/>
                  </a:schemeClr>
                </a:solidFill>
                <a:latin typeface="Adobe Garamond Pro Bold" panose="02020702060506020403" pitchFamily="18" charset="0"/>
              </a:rPr>
              <a:t>Le plan permet aussi de définir le contenu ( scope ), de maîtriser les délais et de déterminer les coûts</a:t>
            </a:r>
          </a:p>
          <a:p>
            <a:pPr marL="285750" indent="-285750">
              <a:buFont typeface="Arial" panose="020B0604020202020204" pitchFamily="34" charset="0"/>
              <a:buChar char="•"/>
            </a:pPr>
            <a:r>
              <a:rPr lang="fr-FR" sz="2800" dirty="0">
                <a:solidFill>
                  <a:schemeClr val="accent6">
                    <a:lumMod val="75000"/>
                  </a:schemeClr>
                </a:solidFill>
                <a:latin typeface="Adobe Garamond Pro Bold" panose="02020702060506020403" pitchFamily="18" charset="0"/>
              </a:rPr>
              <a:t>Le plan sert aussi de vecteur de communication avec le client.</a:t>
            </a:r>
          </a:p>
          <a:p>
            <a:pPr marL="285750" indent="-285750">
              <a:buFont typeface="Arial" panose="020B0604020202020204" pitchFamily="34" charset="0"/>
              <a:buChar char="•"/>
            </a:pPr>
            <a:endParaRPr lang="fr-FR" sz="28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r>
              <a:rPr lang="fr-FR" sz="2800" dirty="0">
                <a:solidFill>
                  <a:schemeClr val="accent6">
                    <a:lumMod val="75000"/>
                  </a:schemeClr>
                </a:solidFill>
                <a:latin typeface="Adobe Garamond Pro Bold" panose="02020702060506020403" pitchFamily="18" charset="0"/>
              </a:rPr>
              <a:t>Le plan tend à être un modèle de la réalité</a:t>
            </a:r>
          </a:p>
        </p:txBody>
      </p:sp>
    </p:spTree>
    <p:extLst>
      <p:ext uri="{BB962C8B-B14F-4D97-AF65-F5344CB8AC3E}">
        <p14:creationId xmlns:p14="http://schemas.microsoft.com/office/powerpoint/2010/main" val="556723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lstStyle/>
          <a:p>
            <a:r>
              <a:rPr lang="fr-CA" dirty="0"/>
              <a:t>2 – MS Project et la gestion de projet</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À quoi sert MS Projet en gestion de projet ?</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9</a:t>
            </a:fld>
            <a:endParaRPr lang="en-US" dirty="0"/>
          </a:p>
        </p:txBody>
      </p:sp>
      <p:sp>
        <p:nvSpPr>
          <p:cNvPr id="9" name="TextBox 8">
            <a:extLst>
              <a:ext uri="{FF2B5EF4-FFF2-40B4-BE49-F238E27FC236}">
                <a16:creationId xmlns:a16="http://schemas.microsoft.com/office/drawing/2014/main" id="{AF35D754-76E9-4138-83B4-530A4F461D14}"/>
              </a:ext>
            </a:extLst>
          </p:cNvPr>
          <p:cNvSpPr txBox="1"/>
          <p:nvPr>
            <p:custDataLst>
              <p:tags r:id="rId4"/>
            </p:custDataLst>
          </p:nvPr>
        </p:nvSpPr>
        <p:spPr>
          <a:xfrm>
            <a:off x="1109384" y="2721115"/>
            <a:ext cx="8666383" cy="3108543"/>
          </a:xfrm>
          <a:prstGeom prst="rect">
            <a:avLst/>
          </a:prstGeom>
          <a:noFill/>
        </p:spPr>
        <p:txBody>
          <a:bodyPr wrap="square" rtlCol="0">
            <a:spAutoFit/>
          </a:bodyPr>
          <a:lstStyle/>
          <a:p>
            <a:pPr marL="285750" indent="-285750">
              <a:buFont typeface="Arial" panose="020B0604020202020204" pitchFamily="34" charset="0"/>
              <a:buChar char="•"/>
            </a:pPr>
            <a:r>
              <a:rPr lang="fr-FR" sz="2800" dirty="0">
                <a:solidFill>
                  <a:schemeClr val="accent6">
                    <a:lumMod val="75000"/>
                  </a:schemeClr>
                </a:solidFill>
                <a:latin typeface="Adobe Garamond Pro Bold" panose="02020702060506020403" pitchFamily="18" charset="0"/>
              </a:rPr>
              <a:t>C’est un LGP.</a:t>
            </a:r>
          </a:p>
          <a:p>
            <a:pPr marL="285750" indent="-285750">
              <a:buFont typeface="Arial" panose="020B0604020202020204" pitchFamily="34" charset="0"/>
              <a:buChar char="•"/>
            </a:pPr>
            <a:endParaRPr lang="fr-FR" sz="28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r>
              <a:rPr lang="fr-FR" sz="2800" dirty="0">
                <a:solidFill>
                  <a:schemeClr val="accent6">
                    <a:lumMod val="75000"/>
                  </a:schemeClr>
                </a:solidFill>
                <a:latin typeface="Adobe Garamond Pro Bold" panose="02020702060506020403" pitchFamily="18" charset="0"/>
              </a:rPr>
              <a:t>Il permet de mitiger les effets des risques et des changements en permettant de supporter le modèle</a:t>
            </a:r>
          </a:p>
          <a:p>
            <a:pPr marL="285750" indent="-285750">
              <a:buFont typeface="Arial" panose="020B0604020202020204" pitchFamily="34" charset="0"/>
              <a:buChar char="•"/>
            </a:pPr>
            <a:endParaRPr lang="fr-FR" sz="28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r>
              <a:rPr lang="fr-FR" sz="2800" dirty="0">
                <a:solidFill>
                  <a:schemeClr val="accent6">
                    <a:lumMod val="75000"/>
                  </a:schemeClr>
                </a:solidFill>
                <a:latin typeface="Adobe Garamond Pro Bold" panose="02020702060506020403" pitchFamily="18" charset="0"/>
              </a:rPr>
              <a:t>Permets aussi de suivre l’avancement du projet et de prendre des décisions pour le redresser si besoin est.</a:t>
            </a:r>
          </a:p>
        </p:txBody>
      </p:sp>
    </p:spTree>
    <p:extLst>
      <p:ext uri="{BB962C8B-B14F-4D97-AF65-F5344CB8AC3E}">
        <p14:creationId xmlns:p14="http://schemas.microsoft.com/office/powerpoint/2010/main" val="25518765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0"/>
</p:tagLst>
</file>

<file path=ppt/tags/tag100.xml><?xml version="1.0" encoding="utf-8"?>
<p:tagLst xmlns:a="http://schemas.openxmlformats.org/drawingml/2006/main" xmlns:r="http://schemas.openxmlformats.org/officeDocument/2006/relationships" xmlns:p="http://schemas.openxmlformats.org/presentationml/2006/main">
  <p:tag name="NUM" val="3"/>
</p:tagLst>
</file>

<file path=ppt/tags/tag101.xml><?xml version="1.0" encoding="utf-8"?>
<p:tagLst xmlns:a="http://schemas.openxmlformats.org/drawingml/2006/main" xmlns:r="http://schemas.openxmlformats.org/officeDocument/2006/relationships" xmlns:p="http://schemas.openxmlformats.org/presentationml/2006/main">
  <p:tag name="NUM" val="4"/>
</p:tagLst>
</file>

<file path=ppt/tags/tag102.xml><?xml version="1.0" encoding="utf-8"?>
<p:tagLst xmlns:a="http://schemas.openxmlformats.org/drawingml/2006/main" xmlns:r="http://schemas.openxmlformats.org/officeDocument/2006/relationships" xmlns:p="http://schemas.openxmlformats.org/presentationml/2006/main">
  <p:tag name="NUM" val="1"/>
</p:tagLst>
</file>

<file path=ppt/tags/tag103.xml><?xml version="1.0" encoding="utf-8"?>
<p:tagLst xmlns:a="http://schemas.openxmlformats.org/drawingml/2006/main" xmlns:r="http://schemas.openxmlformats.org/officeDocument/2006/relationships" xmlns:p="http://schemas.openxmlformats.org/presentationml/2006/main">
  <p:tag name="NUM" val="2"/>
</p:tagLst>
</file>

<file path=ppt/tags/tag104.xml><?xml version="1.0" encoding="utf-8"?>
<p:tagLst xmlns:a="http://schemas.openxmlformats.org/drawingml/2006/main" xmlns:r="http://schemas.openxmlformats.org/officeDocument/2006/relationships" xmlns:p="http://schemas.openxmlformats.org/presentationml/2006/main">
  <p:tag name="NUM" val="3"/>
</p:tagLst>
</file>

<file path=ppt/tags/tag105.xml><?xml version="1.0" encoding="utf-8"?>
<p:tagLst xmlns:a="http://schemas.openxmlformats.org/drawingml/2006/main" xmlns:r="http://schemas.openxmlformats.org/officeDocument/2006/relationships" xmlns:p="http://schemas.openxmlformats.org/presentationml/2006/main">
  <p:tag name="NUM" val="4"/>
</p:tagLst>
</file>

<file path=ppt/tags/tag106.xml><?xml version="1.0" encoding="utf-8"?>
<p:tagLst xmlns:a="http://schemas.openxmlformats.org/drawingml/2006/main" xmlns:r="http://schemas.openxmlformats.org/officeDocument/2006/relationships" xmlns:p="http://schemas.openxmlformats.org/presentationml/2006/main">
  <p:tag name="NUM" val="1"/>
</p:tagLst>
</file>

<file path=ppt/tags/tag107.xml><?xml version="1.0" encoding="utf-8"?>
<p:tagLst xmlns:a="http://schemas.openxmlformats.org/drawingml/2006/main" xmlns:r="http://schemas.openxmlformats.org/officeDocument/2006/relationships" xmlns:p="http://schemas.openxmlformats.org/presentationml/2006/main">
  <p:tag name="NUM" val="2"/>
</p:tagLst>
</file>

<file path=ppt/tags/tag108.xml><?xml version="1.0" encoding="utf-8"?>
<p:tagLst xmlns:a="http://schemas.openxmlformats.org/drawingml/2006/main" xmlns:r="http://schemas.openxmlformats.org/officeDocument/2006/relationships" xmlns:p="http://schemas.openxmlformats.org/presentationml/2006/main">
  <p:tag name="NUM" val="3"/>
</p:tagLst>
</file>

<file path=ppt/tags/tag109.xml><?xml version="1.0" encoding="utf-8"?>
<p:tagLst xmlns:a="http://schemas.openxmlformats.org/drawingml/2006/main" xmlns:r="http://schemas.openxmlformats.org/officeDocument/2006/relationships" xmlns:p="http://schemas.openxmlformats.org/presentationml/2006/main">
  <p:tag name="NUM" val="4"/>
</p:tagLst>
</file>

<file path=ppt/tags/tag11.xml><?xml version="1.0" encoding="utf-8"?>
<p:tagLst xmlns:a="http://schemas.openxmlformats.org/drawingml/2006/main" xmlns:r="http://schemas.openxmlformats.org/officeDocument/2006/relationships" xmlns:p="http://schemas.openxmlformats.org/presentationml/2006/main">
  <p:tag name="NUM" val="11"/>
</p:tagLst>
</file>

<file path=ppt/tags/tag110.xml><?xml version="1.0" encoding="utf-8"?>
<p:tagLst xmlns:a="http://schemas.openxmlformats.org/drawingml/2006/main" xmlns:r="http://schemas.openxmlformats.org/officeDocument/2006/relationships" xmlns:p="http://schemas.openxmlformats.org/presentationml/2006/main">
  <p:tag name="NUM" val="1"/>
</p:tagLst>
</file>

<file path=ppt/tags/tag111.xml><?xml version="1.0" encoding="utf-8"?>
<p:tagLst xmlns:a="http://schemas.openxmlformats.org/drawingml/2006/main" xmlns:r="http://schemas.openxmlformats.org/officeDocument/2006/relationships" xmlns:p="http://schemas.openxmlformats.org/presentationml/2006/main">
  <p:tag name="NUM" val="2"/>
</p:tagLst>
</file>

<file path=ppt/tags/tag112.xml><?xml version="1.0" encoding="utf-8"?>
<p:tagLst xmlns:a="http://schemas.openxmlformats.org/drawingml/2006/main" xmlns:r="http://schemas.openxmlformats.org/officeDocument/2006/relationships" xmlns:p="http://schemas.openxmlformats.org/presentationml/2006/main">
  <p:tag name="NUM" val="3"/>
</p:tagLst>
</file>

<file path=ppt/tags/tag113.xml><?xml version="1.0" encoding="utf-8"?>
<p:tagLst xmlns:a="http://schemas.openxmlformats.org/drawingml/2006/main" xmlns:r="http://schemas.openxmlformats.org/officeDocument/2006/relationships" xmlns:p="http://schemas.openxmlformats.org/presentationml/2006/main">
  <p:tag name="NUM" val="4"/>
</p:tagLst>
</file>

<file path=ppt/tags/tag114.xml><?xml version="1.0" encoding="utf-8"?>
<p:tagLst xmlns:a="http://schemas.openxmlformats.org/drawingml/2006/main" xmlns:r="http://schemas.openxmlformats.org/officeDocument/2006/relationships" xmlns:p="http://schemas.openxmlformats.org/presentationml/2006/main">
  <p:tag name="NUM" val="5"/>
</p:tagLst>
</file>

<file path=ppt/tags/tag115.xml><?xml version="1.0" encoding="utf-8"?>
<p:tagLst xmlns:a="http://schemas.openxmlformats.org/drawingml/2006/main" xmlns:r="http://schemas.openxmlformats.org/officeDocument/2006/relationships" xmlns:p="http://schemas.openxmlformats.org/presentationml/2006/main">
  <p:tag name="NUM" val="6"/>
</p:tagLst>
</file>

<file path=ppt/tags/tag116.xml><?xml version="1.0" encoding="utf-8"?>
<p:tagLst xmlns:a="http://schemas.openxmlformats.org/drawingml/2006/main" xmlns:r="http://schemas.openxmlformats.org/officeDocument/2006/relationships" xmlns:p="http://schemas.openxmlformats.org/presentationml/2006/main">
  <p:tag name="NUM" val="7"/>
</p:tagLst>
</file>

<file path=ppt/tags/tag117.xml><?xml version="1.0" encoding="utf-8"?>
<p:tagLst xmlns:a="http://schemas.openxmlformats.org/drawingml/2006/main" xmlns:r="http://schemas.openxmlformats.org/officeDocument/2006/relationships" xmlns:p="http://schemas.openxmlformats.org/presentationml/2006/main">
  <p:tag name="NUM" val="8"/>
</p:tagLst>
</file>

<file path=ppt/tags/tag118.xml><?xml version="1.0" encoding="utf-8"?>
<p:tagLst xmlns:a="http://schemas.openxmlformats.org/drawingml/2006/main" xmlns:r="http://schemas.openxmlformats.org/officeDocument/2006/relationships" xmlns:p="http://schemas.openxmlformats.org/presentationml/2006/main">
  <p:tag name="NUM" val="9"/>
</p:tagLst>
</file>

<file path=ppt/tags/tag119.xml><?xml version="1.0" encoding="utf-8"?>
<p:tagLst xmlns:a="http://schemas.openxmlformats.org/drawingml/2006/main" xmlns:r="http://schemas.openxmlformats.org/officeDocument/2006/relationships" xmlns:p="http://schemas.openxmlformats.org/presentationml/2006/main">
  <p:tag name="NUM" val="10"/>
</p:tagLst>
</file>

<file path=ppt/tags/tag12.xml><?xml version="1.0" encoding="utf-8"?>
<p:tagLst xmlns:a="http://schemas.openxmlformats.org/drawingml/2006/main" xmlns:r="http://schemas.openxmlformats.org/officeDocument/2006/relationships" xmlns:p="http://schemas.openxmlformats.org/presentationml/2006/main">
  <p:tag name="NUM" val="12"/>
</p:tagLst>
</file>

<file path=ppt/tags/tag120.xml><?xml version="1.0" encoding="utf-8"?>
<p:tagLst xmlns:a="http://schemas.openxmlformats.org/drawingml/2006/main" xmlns:r="http://schemas.openxmlformats.org/officeDocument/2006/relationships" xmlns:p="http://schemas.openxmlformats.org/presentationml/2006/main">
  <p:tag name="NUM" val="11"/>
</p:tagLst>
</file>

<file path=ppt/tags/tag121.xml><?xml version="1.0" encoding="utf-8"?>
<p:tagLst xmlns:a="http://schemas.openxmlformats.org/drawingml/2006/main" xmlns:r="http://schemas.openxmlformats.org/officeDocument/2006/relationships" xmlns:p="http://schemas.openxmlformats.org/presentationml/2006/main">
  <p:tag name="NUM" val="12"/>
</p:tagLst>
</file>

<file path=ppt/tags/tag122.xml><?xml version="1.0" encoding="utf-8"?>
<p:tagLst xmlns:a="http://schemas.openxmlformats.org/drawingml/2006/main" xmlns:r="http://schemas.openxmlformats.org/officeDocument/2006/relationships" xmlns:p="http://schemas.openxmlformats.org/presentationml/2006/main">
  <p:tag name="NUM" val="13"/>
</p:tagLst>
</file>

<file path=ppt/tags/tag123.xml><?xml version="1.0" encoding="utf-8"?>
<p:tagLst xmlns:a="http://schemas.openxmlformats.org/drawingml/2006/main" xmlns:r="http://schemas.openxmlformats.org/officeDocument/2006/relationships" xmlns:p="http://schemas.openxmlformats.org/presentationml/2006/main">
  <p:tag name="NUM" val="14"/>
</p:tagLst>
</file>

<file path=ppt/tags/tag124.xml><?xml version="1.0" encoding="utf-8"?>
<p:tagLst xmlns:a="http://schemas.openxmlformats.org/drawingml/2006/main" xmlns:r="http://schemas.openxmlformats.org/officeDocument/2006/relationships" xmlns:p="http://schemas.openxmlformats.org/presentationml/2006/main">
  <p:tag name="NUM" val="15"/>
</p:tagLst>
</file>

<file path=ppt/tags/tag125.xml><?xml version="1.0" encoding="utf-8"?>
<p:tagLst xmlns:a="http://schemas.openxmlformats.org/drawingml/2006/main" xmlns:r="http://schemas.openxmlformats.org/officeDocument/2006/relationships" xmlns:p="http://schemas.openxmlformats.org/presentationml/2006/main">
  <p:tag name="NUM" val="16"/>
</p:tagLst>
</file>

<file path=ppt/tags/tag126.xml><?xml version="1.0" encoding="utf-8"?>
<p:tagLst xmlns:a="http://schemas.openxmlformats.org/drawingml/2006/main" xmlns:r="http://schemas.openxmlformats.org/officeDocument/2006/relationships" xmlns:p="http://schemas.openxmlformats.org/presentationml/2006/main">
  <p:tag name="NUM" val="17"/>
</p:tagLst>
</file>

<file path=ppt/tags/tag127.xml><?xml version="1.0" encoding="utf-8"?>
<p:tagLst xmlns:a="http://schemas.openxmlformats.org/drawingml/2006/main" xmlns:r="http://schemas.openxmlformats.org/officeDocument/2006/relationships" xmlns:p="http://schemas.openxmlformats.org/presentationml/2006/main">
  <p:tag name="NUM" val="1"/>
</p:tagLst>
</file>

<file path=ppt/tags/tag128.xml><?xml version="1.0" encoding="utf-8"?>
<p:tagLst xmlns:a="http://schemas.openxmlformats.org/drawingml/2006/main" xmlns:r="http://schemas.openxmlformats.org/officeDocument/2006/relationships" xmlns:p="http://schemas.openxmlformats.org/presentationml/2006/main">
  <p:tag name="NUM" val="2"/>
</p:tagLst>
</file>

<file path=ppt/tags/tag129.xml><?xml version="1.0" encoding="utf-8"?>
<p:tagLst xmlns:a="http://schemas.openxmlformats.org/drawingml/2006/main" xmlns:r="http://schemas.openxmlformats.org/officeDocument/2006/relationships" xmlns:p="http://schemas.openxmlformats.org/presentationml/2006/main">
  <p:tag name="NUM" val="3"/>
</p:tagLst>
</file>

<file path=ppt/tags/tag13.xml><?xml version="1.0" encoding="utf-8"?>
<p:tagLst xmlns:a="http://schemas.openxmlformats.org/drawingml/2006/main" xmlns:r="http://schemas.openxmlformats.org/officeDocument/2006/relationships" xmlns:p="http://schemas.openxmlformats.org/presentationml/2006/main">
  <p:tag name="NUM" val="13"/>
</p:tagLst>
</file>

<file path=ppt/tags/tag130.xml><?xml version="1.0" encoding="utf-8"?>
<p:tagLst xmlns:a="http://schemas.openxmlformats.org/drawingml/2006/main" xmlns:r="http://schemas.openxmlformats.org/officeDocument/2006/relationships" xmlns:p="http://schemas.openxmlformats.org/presentationml/2006/main">
  <p:tag name="NUM" val="4"/>
</p:tagLst>
</file>

<file path=ppt/tags/tag131.xml><?xml version="1.0" encoding="utf-8"?>
<p:tagLst xmlns:a="http://schemas.openxmlformats.org/drawingml/2006/main" xmlns:r="http://schemas.openxmlformats.org/officeDocument/2006/relationships" xmlns:p="http://schemas.openxmlformats.org/presentationml/2006/main">
  <p:tag name="NUM" val="5"/>
</p:tagLst>
</file>

<file path=ppt/tags/tag132.xml><?xml version="1.0" encoding="utf-8"?>
<p:tagLst xmlns:a="http://schemas.openxmlformats.org/drawingml/2006/main" xmlns:r="http://schemas.openxmlformats.org/officeDocument/2006/relationships" xmlns:p="http://schemas.openxmlformats.org/presentationml/2006/main">
  <p:tag name="NUM" val="1"/>
</p:tagLst>
</file>

<file path=ppt/tags/tag133.xml><?xml version="1.0" encoding="utf-8"?>
<p:tagLst xmlns:a="http://schemas.openxmlformats.org/drawingml/2006/main" xmlns:r="http://schemas.openxmlformats.org/officeDocument/2006/relationships" xmlns:p="http://schemas.openxmlformats.org/presentationml/2006/main">
  <p:tag name="NUM" val="3"/>
</p:tagLst>
</file>

<file path=ppt/tags/tag134.xml><?xml version="1.0" encoding="utf-8"?>
<p:tagLst xmlns:a="http://schemas.openxmlformats.org/drawingml/2006/main" xmlns:r="http://schemas.openxmlformats.org/officeDocument/2006/relationships" xmlns:p="http://schemas.openxmlformats.org/presentationml/2006/main">
  <p:tag name="NUM" val="4"/>
</p:tagLst>
</file>

<file path=ppt/tags/tag135.xml><?xml version="1.0" encoding="utf-8"?>
<p:tagLst xmlns:a="http://schemas.openxmlformats.org/drawingml/2006/main" xmlns:r="http://schemas.openxmlformats.org/officeDocument/2006/relationships" xmlns:p="http://schemas.openxmlformats.org/presentationml/2006/main">
  <p:tag name="NUM" val="6"/>
</p:tagLst>
</file>

<file path=ppt/tags/tag136.xml><?xml version="1.0" encoding="utf-8"?>
<p:tagLst xmlns:a="http://schemas.openxmlformats.org/drawingml/2006/main" xmlns:r="http://schemas.openxmlformats.org/officeDocument/2006/relationships" xmlns:p="http://schemas.openxmlformats.org/presentationml/2006/main">
  <p:tag name="NUM" val="7"/>
</p:tagLst>
</file>

<file path=ppt/tags/tag137.xml><?xml version="1.0" encoding="utf-8"?>
<p:tagLst xmlns:a="http://schemas.openxmlformats.org/drawingml/2006/main" xmlns:r="http://schemas.openxmlformats.org/officeDocument/2006/relationships" xmlns:p="http://schemas.openxmlformats.org/presentationml/2006/main">
  <p:tag name="NUM" val="8"/>
</p:tagLst>
</file>

<file path=ppt/tags/tag138.xml><?xml version="1.0" encoding="utf-8"?>
<p:tagLst xmlns:a="http://schemas.openxmlformats.org/drawingml/2006/main" xmlns:r="http://schemas.openxmlformats.org/officeDocument/2006/relationships" xmlns:p="http://schemas.openxmlformats.org/presentationml/2006/main">
  <p:tag name="NUM" val="9"/>
</p:tagLst>
</file>

<file path=ppt/tags/tag139.xml><?xml version="1.0" encoding="utf-8"?>
<p:tagLst xmlns:a="http://schemas.openxmlformats.org/drawingml/2006/main" xmlns:r="http://schemas.openxmlformats.org/officeDocument/2006/relationships" xmlns:p="http://schemas.openxmlformats.org/presentationml/2006/main">
  <p:tag name="NUM" val="10"/>
</p:tagLst>
</file>

<file path=ppt/tags/tag14.xml><?xml version="1.0" encoding="utf-8"?>
<p:tagLst xmlns:a="http://schemas.openxmlformats.org/drawingml/2006/main" xmlns:r="http://schemas.openxmlformats.org/officeDocument/2006/relationships" xmlns:p="http://schemas.openxmlformats.org/presentationml/2006/main">
  <p:tag name="NUM" val="14"/>
</p:tagLst>
</file>

<file path=ppt/tags/tag140.xml><?xml version="1.0" encoding="utf-8"?>
<p:tagLst xmlns:a="http://schemas.openxmlformats.org/drawingml/2006/main" xmlns:r="http://schemas.openxmlformats.org/officeDocument/2006/relationships" xmlns:p="http://schemas.openxmlformats.org/presentationml/2006/main">
  <p:tag name="NUM" val="11"/>
</p:tagLst>
</file>

<file path=ppt/tags/tag141.xml><?xml version="1.0" encoding="utf-8"?>
<p:tagLst xmlns:a="http://schemas.openxmlformats.org/drawingml/2006/main" xmlns:r="http://schemas.openxmlformats.org/officeDocument/2006/relationships" xmlns:p="http://schemas.openxmlformats.org/presentationml/2006/main">
  <p:tag name="NUM" val="12"/>
</p:tagLst>
</file>

<file path=ppt/tags/tag142.xml><?xml version="1.0" encoding="utf-8"?>
<p:tagLst xmlns:a="http://schemas.openxmlformats.org/drawingml/2006/main" xmlns:r="http://schemas.openxmlformats.org/officeDocument/2006/relationships" xmlns:p="http://schemas.openxmlformats.org/presentationml/2006/main">
  <p:tag name="NUM" val="13"/>
</p:tagLst>
</file>

<file path=ppt/tags/tag143.xml><?xml version="1.0" encoding="utf-8"?>
<p:tagLst xmlns:a="http://schemas.openxmlformats.org/drawingml/2006/main" xmlns:r="http://schemas.openxmlformats.org/officeDocument/2006/relationships" xmlns:p="http://schemas.openxmlformats.org/presentationml/2006/main">
  <p:tag name="NUM" val="14"/>
</p:tagLst>
</file>

<file path=ppt/tags/tag144.xml><?xml version="1.0" encoding="utf-8"?>
<p:tagLst xmlns:a="http://schemas.openxmlformats.org/drawingml/2006/main" xmlns:r="http://schemas.openxmlformats.org/officeDocument/2006/relationships" xmlns:p="http://schemas.openxmlformats.org/presentationml/2006/main">
  <p:tag name="NUM" val="15"/>
</p:tagLst>
</file>

<file path=ppt/tags/tag145.xml><?xml version="1.0" encoding="utf-8"?>
<p:tagLst xmlns:a="http://schemas.openxmlformats.org/drawingml/2006/main" xmlns:r="http://schemas.openxmlformats.org/officeDocument/2006/relationships" xmlns:p="http://schemas.openxmlformats.org/presentationml/2006/main">
  <p:tag name="NUM" val="16"/>
</p:tagLst>
</file>

<file path=ppt/tags/tag146.xml><?xml version="1.0" encoding="utf-8"?>
<p:tagLst xmlns:a="http://schemas.openxmlformats.org/drawingml/2006/main" xmlns:r="http://schemas.openxmlformats.org/officeDocument/2006/relationships" xmlns:p="http://schemas.openxmlformats.org/presentationml/2006/main">
  <p:tag name="NUM" val="1"/>
</p:tagLst>
</file>

<file path=ppt/tags/tag147.xml><?xml version="1.0" encoding="utf-8"?>
<p:tagLst xmlns:a="http://schemas.openxmlformats.org/drawingml/2006/main" xmlns:r="http://schemas.openxmlformats.org/officeDocument/2006/relationships" xmlns:p="http://schemas.openxmlformats.org/presentationml/2006/main">
  <p:tag name="NUM" val="2"/>
</p:tagLst>
</file>

<file path=ppt/tags/tag148.xml><?xml version="1.0" encoding="utf-8"?>
<p:tagLst xmlns:a="http://schemas.openxmlformats.org/drawingml/2006/main" xmlns:r="http://schemas.openxmlformats.org/officeDocument/2006/relationships" xmlns:p="http://schemas.openxmlformats.org/presentationml/2006/main">
  <p:tag name="NUM" val="3"/>
</p:tagLst>
</file>

<file path=ppt/tags/tag149.xml><?xml version="1.0" encoding="utf-8"?>
<p:tagLst xmlns:a="http://schemas.openxmlformats.org/drawingml/2006/main" xmlns:r="http://schemas.openxmlformats.org/officeDocument/2006/relationships" xmlns:p="http://schemas.openxmlformats.org/presentationml/2006/main">
  <p:tag name="NUM" val="4"/>
</p:tagLst>
</file>

<file path=ppt/tags/tag15.xml><?xml version="1.0" encoding="utf-8"?>
<p:tagLst xmlns:a="http://schemas.openxmlformats.org/drawingml/2006/main" xmlns:r="http://schemas.openxmlformats.org/officeDocument/2006/relationships" xmlns:p="http://schemas.openxmlformats.org/presentationml/2006/main">
  <p:tag name="NUM" val="15"/>
</p:tagLst>
</file>

<file path=ppt/tags/tag150.xml><?xml version="1.0" encoding="utf-8"?>
<p:tagLst xmlns:a="http://schemas.openxmlformats.org/drawingml/2006/main" xmlns:r="http://schemas.openxmlformats.org/officeDocument/2006/relationships" xmlns:p="http://schemas.openxmlformats.org/presentationml/2006/main">
  <p:tag name="NUM" val="1"/>
</p:tagLst>
</file>

<file path=ppt/tags/tag151.xml><?xml version="1.0" encoding="utf-8"?>
<p:tagLst xmlns:a="http://schemas.openxmlformats.org/drawingml/2006/main" xmlns:r="http://schemas.openxmlformats.org/officeDocument/2006/relationships" xmlns:p="http://schemas.openxmlformats.org/presentationml/2006/main">
  <p:tag name="NUM" val="2"/>
</p:tagLst>
</file>

<file path=ppt/tags/tag152.xml><?xml version="1.0" encoding="utf-8"?>
<p:tagLst xmlns:a="http://schemas.openxmlformats.org/drawingml/2006/main" xmlns:r="http://schemas.openxmlformats.org/officeDocument/2006/relationships" xmlns:p="http://schemas.openxmlformats.org/presentationml/2006/main">
  <p:tag name="NUM" val="3"/>
</p:tagLst>
</file>

<file path=ppt/tags/tag153.xml><?xml version="1.0" encoding="utf-8"?>
<p:tagLst xmlns:a="http://schemas.openxmlformats.org/drawingml/2006/main" xmlns:r="http://schemas.openxmlformats.org/officeDocument/2006/relationships" xmlns:p="http://schemas.openxmlformats.org/presentationml/2006/main">
  <p:tag name="NUM" val="4"/>
</p:tagLst>
</file>

<file path=ppt/tags/tag154.xml><?xml version="1.0" encoding="utf-8"?>
<p:tagLst xmlns:a="http://schemas.openxmlformats.org/drawingml/2006/main" xmlns:r="http://schemas.openxmlformats.org/officeDocument/2006/relationships" xmlns:p="http://schemas.openxmlformats.org/presentationml/2006/main">
  <p:tag name="NUM" val="1"/>
</p:tagLst>
</file>

<file path=ppt/tags/tag155.xml><?xml version="1.0" encoding="utf-8"?>
<p:tagLst xmlns:a="http://schemas.openxmlformats.org/drawingml/2006/main" xmlns:r="http://schemas.openxmlformats.org/officeDocument/2006/relationships" xmlns:p="http://schemas.openxmlformats.org/presentationml/2006/main">
  <p:tag name="NUM" val="2"/>
</p:tagLst>
</file>

<file path=ppt/tags/tag156.xml><?xml version="1.0" encoding="utf-8"?>
<p:tagLst xmlns:a="http://schemas.openxmlformats.org/drawingml/2006/main" xmlns:r="http://schemas.openxmlformats.org/officeDocument/2006/relationships" xmlns:p="http://schemas.openxmlformats.org/presentationml/2006/main">
  <p:tag name="NUM" val="3"/>
</p:tagLst>
</file>

<file path=ppt/tags/tag157.xml><?xml version="1.0" encoding="utf-8"?>
<p:tagLst xmlns:a="http://schemas.openxmlformats.org/drawingml/2006/main" xmlns:r="http://schemas.openxmlformats.org/officeDocument/2006/relationships" xmlns:p="http://schemas.openxmlformats.org/presentationml/2006/main">
  <p:tag name="NUM" val="4"/>
</p:tagLst>
</file>

<file path=ppt/tags/tag158.xml><?xml version="1.0" encoding="utf-8"?>
<p:tagLst xmlns:a="http://schemas.openxmlformats.org/drawingml/2006/main" xmlns:r="http://schemas.openxmlformats.org/officeDocument/2006/relationships" xmlns:p="http://schemas.openxmlformats.org/presentationml/2006/main">
  <p:tag name="NUM" val="1"/>
</p:tagLst>
</file>

<file path=ppt/tags/tag159.xml><?xml version="1.0" encoding="utf-8"?>
<p:tagLst xmlns:a="http://schemas.openxmlformats.org/drawingml/2006/main" xmlns:r="http://schemas.openxmlformats.org/officeDocument/2006/relationships" xmlns:p="http://schemas.openxmlformats.org/presentationml/2006/main">
  <p:tag name="NUM" val="3"/>
</p:tagLst>
</file>

<file path=ppt/tags/tag16.xml><?xml version="1.0" encoding="utf-8"?>
<p:tagLst xmlns:a="http://schemas.openxmlformats.org/drawingml/2006/main" xmlns:r="http://schemas.openxmlformats.org/officeDocument/2006/relationships" xmlns:p="http://schemas.openxmlformats.org/presentationml/2006/main">
  <p:tag name="NUM" val="16"/>
</p:tagLst>
</file>

<file path=ppt/tags/tag160.xml><?xml version="1.0" encoding="utf-8"?>
<p:tagLst xmlns:a="http://schemas.openxmlformats.org/drawingml/2006/main" xmlns:r="http://schemas.openxmlformats.org/officeDocument/2006/relationships" xmlns:p="http://schemas.openxmlformats.org/presentationml/2006/main">
  <p:tag name="NUM" val="4"/>
</p:tagLst>
</file>

<file path=ppt/tags/tag161.xml><?xml version="1.0" encoding="utf-8"?>
<p:tagLst xmlns:a="http://schemas.openxmlformats.org/drawingml/2006/main" xmlns:r="http://schemas.openxmlformats.org/officeDocument/2006/relationships" xmlns:p="http://schemas.openxmlformats.org/presentationml/2006/main">
  <p:tag name="NUM" val="6"/>
</p:tagLst>
</file>

<file path=ppt/tags/tag162.xml><?xml version="1.0" encoding="utf-8"?>
<p:tagLst xmlns:a="http://schemas.openxmlformats.org/drawingml/2006/main" xmlns:r="http://schemas.openxmlformats.org/officeDocument/2006/relationships" xmlns:p="http://schemas.openxmlformats.org/presentationml/2006/main">
  <p:tag name="NUM" val="7"/>
</p:tagLst>
</file>

<file path=ppt/tags/tag163.xml><?xml version="1.0" encoding="utf-8"?>
<p:tagLst xmlns:a="http://schemas.openxmlformats.org/drawingml/2006/main" xmlns:r="http://schemas.openxmlformats.org/officeDocument/2006/relationships" xmlns:p="http://schemas.openxmlformats.org/presentationml/2006/main">
  <p:tag name="NUM" val="8"/>
</p:tagLst>
</file>

<file path=ppt/tags/tag164.xml><?xml version="1.0" encoding="utf-8"?>
<p:tagLst xmlns:a="http://schemas.openxmlformats.org/drawingml/2006/main" xmlns:r="http://schemas.openxmlformats.org/officeDocument/2006/relationships" xmlns:p="http://schemas.openxmlformats.org/presentationml/2006/main">
  <p:tag name="NUM" val="9"/>
</p:tagLst>
</file>

<file path=ppt/tags/tag165.xml><?xml version="1.0" encoding="utf-8"?>
<p:tagLst xmlns:a="http://schemas.openxmlformats.org/drawingml/2006/main" xmlns:r="http://schemas.openxmlformats.org/officeDocument/2006/relationships" xmlns:p="http://schemas.openxmlformats.org/presentationml/2006/main">
  <p:tag name="NUM" val="10"/>
</p:tagLst>
</file>

<file path=ppt/tags/tag166.xml><?xml version="1.0" encoding="utf-8"?>
<p:tagLst xmlns:a="http://schemas.openxmlformats.org/drawingml/2006/main" xmlns:r="http://schemas.openxmlformats.org/officeDocument/2006/relationships" xmlns:p="http://schemas.openxmlformats.org/presentationml/2006/main">
  <p:tag name="NUM" val="11"/>
</p:tagLst>
</file>

<file path=ppt/tags/tag167.xml><?xml version="1.0" encoding="utf-8"?>
<p:tagLst xmlns:a="http://schemas.openxmlformats.org/drawingml/2006/main" xmlns:r="http://schemas.openxmlformats.org/officeDocument/2006/relationships" xmlns:p="http://schemas.openxmlformats.org/presentationml/2006/main">
  <p:tag name="NUM" val="12"/>
</p:tagLst>
</file>

<file path=ppt/tags/tag168.xml><?xml version="1.0" encoding="utf-8"?>
<p:tagLst xmlns:a="http://schemas.openxmlformats.org/drawingml/2006/main" xmlns:r="http://schemas.openxmlformats.org/officeDocument/2006/relationships" xmlns:p="http://schemas.openxmlformats.org/presentationml/2006/main">
  <p:tag name="NUM" val="13"/>
</p:tagLst>
</file>

<file path=ppt/tags/tag169.xml><?xml version="1.0" encoding="utf-8"?>
<p:tagLst xmlns:a="http://schemas.openxmlformats.org/drawingml/2006/main" xmlns:r="http://schemas.openxmlformats.org/officeDocument/2006/relationships" xmlns:p="http://schemas.openxmlformats.org/presentationml/2006/main">
  <p:tag name="NUM" val="14"/>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70.xml><?xml version="1.0" encoding="utf-8"?>
<p:tagLst xmlns:a="http://schemas.openxmlformats.org/drawingml/2006/main" xmlns:r="http://schemas.openxmlformats.org/officeDocument/2006/relationships" xmlns:p="http://schemas.openxmlformats.org/presentationml/2006/main">
  <p:tag name="NUM" val="15"/>
</p:tagLst>
</file>

<file path=ppt/tags/tag171.xml><?xml version="1.0" encoding="utf-8"?>
<p:tagLst xmlns:a="http://schemas.openxmlformats.org/drawingml/2006/main" xmlns:r="http://schemas.openxmlformats.org/officeDocument/2006/relationships" xmlns:p="http://schemas.openxmlformats.org/presentationml/2006/main">
  <p:tag name="NUM" val="16"/>
</p:tagLst>
</file>

<file path=ppt/tags/tag172.xml><?xml version="1.0" encoding="utf-8"?>
<p:tagLst xmlns:a="http://schemas.openxmlformats.org/drawingml/2006/main" xmlns:r="http://schemas.openxmlformats.org/officeDocument/2006/relationships" xmlns:p="http://schemas.openxmlformats.org/presentationml/2006/main">
  <p:tag name="NUM" val="1"/>
</p:tagLst>
</file>

<file path=ppt/tags/tag173.xml><?xml version="1.0" encoding="utf-8"?>
<p:tagLst xmlns:a="http://schemas.openxmlformats.org/drawingml/2006/main" xmlns:r="http://schemas.openxmlformats.org/officeDocument/2006/relationships" xmlns:p="http://schemas.openxmlformats.org/presentationml/2006/main">
  <p:tag name="NUM" val="2"/>
</p:tagLst>
</file>

<file path=ppt/tags/tag174.xml><?xml version="1.0" encoding="utf-8"?>
<p:tagLst xmlns:a="http://schemas.openxmlformats.org/drawingml/2006/main" xmlns:r="http://schemas.openxmlformats.org/officeDocument/2006/relationships" xmlns:p="http://schemas.openxmlformats.org/presentationml/2006/main">
  <p:tag name="NUM" val="3"/>
</p:tagLst>
</file>

<file path=ppt/tags/tag175.xml><?xml version="1.0" encoding="utf-8"?>
<p:tagLst xmlns:a="http://schemas.openxmlformats.org/drawingml/2006/main" xmlns:r="http://schemas.openxmlformats.org/officeDocument/2006/relationships" xmlns:p="http://schemas.openxmlformats.org/presentationml/2006/main">
  <p:tag name="NUM" val="4"/>
</p:tagLst>
</file>

<file path=ppt/tags/tag176.xml><?xml version="1.0" encoding="utf-8"?>
<p:tagLst xmlns:a="http://schemas.openxmlformats.org/drawingml/2006/main" xmlns:r="http://schemas.openxmlformats.org/officeDocument/2006/relationships" xmlns:p="http://schemas.openxmlformats.org/presentationml/2006/main">
  <p:tag name="NUM" val="5"/>
</p:tagLst>
</file>

<file path=ppt/tags/tag177.xml><?xml version="1.0" encoding="utf-8"?>
<p:tagLst xmlns:a="http://schemas.openxmlformats.org/drawingml/2006/main" xmlns:r="http://schemas.openxmlformats.org/officeDocument/2006/relationships" xmlns:p="http://schemas.openxmlformats.org/presentationml/2006/main">
  <p:tag name="NUM" val="6"/>
</p:tagLst>
</file>

<file path=ppt/tags/tag178.xml><?xml version="1.0" encoding="utf-8"?>
<p:tagLst xmlns:a="http://schemas.openxmlformats.org/drawingml/2006/main" xmlns:r="http://schemas.openxmlformats.org/officeDocument/2006/relationships" xmlns:p="http://schemas.openxmlformats.org/presentationml/2006/main">
  <p:tag name="NUM" val="7"/>
</p:tagLst>
</file>

<file path=ppt/tags/tag179.xml><?xml version="1.0" encoding="utf-8"?>
<p:tagLst xmlns:a="http://schemas.openxmlformats.org/drawingml/2006/main" xmlns:r="http://schemas.openxmlformats.org/officeDocument/2006/relationships" xmlns:p="http://schemas.openxmlformats.org/presentationml/2006/main">
  <p:tag name="NUM" val="8"/>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80.xml><?xml version="1.0" encoding="utf-8"?>
<p:tagLst xmlns:a="http://schemas.openxmlformats.org/drawingml/2006/main" xmlns:r="http://schemas.openxmlformats.org/officeDocument/2006/relationships" xmlns:p="http://schemas.openxmlformats.org/presentationml/2006/main">
  <p:tag name="NUM" val="1"/>
</p:tagLst>
</file>

<file path=ppt/tags/tag181.xml><?xml version="1.0" encoding="utf-8"?>
<p:tagLst xmlns:a="http://schemas.openxmlformats.org/drawingml/2006/main" xmlns:r="http://schemas.openxmlformats.org/officeDocument/2006/relationships" xmlns:p="http://schemas.openxmlformats.org/presentationml/2006/main">
  <p:tag name="NUM" val="2"/>
</p:tagLst>
</file>

<file path=ppt/tags/tag182.xml><?xml version="1.0" encoding="utf-8"?>
<p:tagLst xmlns:a="http://schemas.openxmlformats.org/drawingml/2006/main" xmlns:r="http://schemas.openxmlformats.org/officeDocument/2006/relationships" xmlns:p="http://schemas.openxmlformats.org/presentationml/2006/main">
  <p:tag name="NUM" val="3"/>
</p:tagLst>
</file>

<file path=ppt/tags/tag183.xml><?xml version="1.0" encoding="utf-8"?>
<p:tagLst xmlns:a="http://schemas.openxmlformats.org/drawingml/2006/main" xmlns:r="http://schemas.openxmlformats.org/officeDocument/2006/relationships" xmlns:p="http://schemas.openxmlformats.org/presentationml/2006/main">
  <p:tag name="NUM" val="4"/>
</p:tagLst>
</file>

<file path=ppt/tags/tag184.xml><?xml version="1.0" encoding="utf-8"?>
<p:tagLst xmlns:a="http://schemas.openxmlformats.org/drawingml/2006/main" xmlns:r="http://schemas.openxmlformats.org/officeDocument/2006/relationships" xmlns:p="http://schemas.openxmlformats.org/presentationml/2006/main">
  <p:tag name="NUM" val="5"/>
</p:tagLst>
</file>

<file path=ppt/tags/tag185.xml><?xml version="1.0" encoding="utf-8"?>
<p:tagLst xmlns:a="http://schemas.openxmlformats.org/drawingml/2006/main" xmlns:r="http://schemas.openxmlformats.org/officeDocument/2006/relationships" xmlns:p="http://schemas.openxmlformats.org/presentationml/2006/main">
  <p:tag name="NUM" val="1"/>
</p:tagLst>
</file>

<file path=ppt/tags/tag186.xml><?xml version="1.0" encoding="utf-8"?>
<p:tagLst xmlns:a="http://schemas.openxmlformats.org/drawingml/2006/main" xmlns:r="http://schemas.openxmlformats.org/officeDocument/2006/relationships" xmlns:p="http://schemas.openxmlformats.org/presentationml/2006/main">
  <p:tag name="NUM" val="2"/>
</p:tagLst>
</file>

<file path=ppt/tags/tag187.xml><?xml version="1.0" encoding="utf-8"?>
<p:tagLst xmlns:a="http://schemas.openxmlformats.org/drawingml/2006/main" xmlns:r="http://schemas.openxmlformats.org/officeDocument/2006/relationships" xmlns:p="http://schemas.openxmlformats.org/presentationml/2006/main">
  <p:tag name="NUM" val="3"/>
</p:tagLst>
</file>

<file path=ppt/tags/tag188.xml><?xml version="1.0" encoding="utf-8"?>
<p:tagLst xmlns:a="http://schemas.openxmlformats.org/drawingml/2006/main" xmlns:r="http://schemas.openxmlformats.org/officeDocument/2006/relationships" xmlns:p="http://schemas.openxmlformats.org/presentationml/2006/main">
  <p:tag name="NUM" val="4"/>
</p:tagLst>
</file>

<file path=ppt/tags/tag189.xml><?xml version="1.0" encoding="utf-8"?>
<p:tagLst xmlns:a="http://schemas.openxmlformats.org/drawingml/2006/main" xmlns:r="http://schemas.openxmlformats.org/officeDocument/2006/relationships" xmlns:p="http://schemas.openxmlformats.org/presentationml/2006/main">
  <p:tag name="NUM" val="5"/>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190.xml><?xml version="1.0" encoding="utf-8"?>
<p:tagLst xmlns:a="http://schemas.openxmlformats.org/drawingml/2006/main" xmlns:r="http://schemas.openxmlformats.org/officeDocument/2006/relationships" xmlns:p="http://schemas.openxmlformats.org/presentationml/2006/main">
  <p:tag name="NUM" val="6"/>
</p:tagLst>
</file>

<file path=ppt/tags/tag191.xml><?xml version="1.0" encoding="utf-8"?>
<p:tagLst xmlns:a="http://schemas.openxmlformats.org/drawingml/2006/main" xmlns:r="http://schemas.openxmlformats.org/officeDocument/2006/relationships" xmlns:p="http://schemas.openxmlformats.org/presentationml/2006/main">
  <p:tag name="NUM" val="7"/>
</p:tagLst>
</file>

<file path=ppt/tags/tag192.xml><?xml version="1.0" encoding="utf-8"?>
<p:tagLst xmlns:a="http://schemas.openxmlformats.org/drawingml/2006/main" xmlns:r="http://schemas.openxmlformats.org/officeDocument/2006/relationships" xmlns:p="http://schemas.openxmlformats.org/presentationml/2006/main">
  <p:tag name="NUM" val="8"/>
</p:tagLst>
</file>

<file path=ppt/tags/tag193.xml><?xml version="1.0" encoding="utf-8"?>
<p:tagLst xmlns:a="http://schemas.openxmlformats.org/drawingml/2006/main" xmlns:r="http://schemas.openxmlformats.org/officeDocument/2006/relationships" xmlns:p="http://schemas.openxmlformats.org/presentationml/2006/main">
  <p:tag name="NUM" val="1"/>
</p:tagLst>
</file>

<file path=ppt/tags/tag194.xml><?xml version="1.0" encoding="utf-8"?>
<p:tagLst xmlns:a="http://schemas.openxmlformats.org/drawingml/2006/main" xmlns:r="http://schemas.openxmlformats.org/officeDocument/2006/relationships" xmlns:p="http://schemas.openxmlformats.org/presentationml/2006/main">
  <p:tag name="NUM" val="3"/>
</p:tagLst>
</file>

<file path=ppt/tags/tag195.xml><?xml version="1.0" encoding="utf-8"?>
<p:tagLst xmlns:a="http://schemas.openxmlformats.org/drawingml/2006/main" xmlns:r="http://schemas.openxmlformats.org/officeDocument/2006/relationships" xmlns:p="http://schemas.openxmlformats.org/presentationml/2006/main">
  <p:tag name="NUM" val="4"/>
</p:tagLst>
</file>

<file path=ppt/tags/tag196.xml><?xml version="1.0" encoding="utf-8"?>
<p:tagLst xmlns:a="http://schemas.openxmlformats.org/drawingml/2006/main" xmlns:r="http://schemas.openxmlformats.org/officeDocument/2006/relationships" xmlns:p="http://schemas.openxmlformats.org/presentationml/2006/main">
  <p:tag name="NUM" val="6"/>
</p:tagLst>
</file>

<file path=ppt/tags/tag197.xml><?xml version="1.0" encoding="utf-8"?>
<p:tagLst xmlns:a="http://schemas.openxmlformats.org/drawingml/2006/main" xmlns:r="http://schemas.openxmlformats.org/officeDocument/2006/relationships" xmlns:p="http://schemas.openxmlformats.org/presentationml/2006/main">
  <p:tag name="NUM" val="7"/>
</p:tagLst>
</file>

<file path=ppt/tags/tag198.xml><?xml version="1.0" encoding="utf-8"?>
<p:tagLst xmlns:a="http://schemas.openxmlformats.org/drawingml/2006/main" xmlns:r="http://schemas.openxmlformats.org/officeDocument/2006/relationships" xmlns:p="http://schemas.openxmlformats.org/presentationml/2006/main">
  <p:tag name="NUM" val="8"/>
</p:tagLst>
</file>

<file path=ppt/tags/tag199.xml><?xml version="1.0" encoding="utf-8"?>
<p:tagLst xmlns:a="http://schemas.openxmlformats.org/drawingml/2006/main" xmlns:r="http://schemas.openxmlformats.org/officeDocument/2006/relationships" xmlns:p="http://schemas.openxmlformats.org/presentationml/2006/main">
  <p:tag name="NUM" val="9"/>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4"/>
</p:tagLst>
</file>

<file path=ppt/tags/tag200.xml><?xml version="1.0" encoding="utf-8"?>
<p:tagLst xmlns:a="http://schemas.openxmlformats.org/drawingml/2006/main" xmlns:r="http://schemas.openxmlformats.org/officeDocument/2006/relationships" xmlns:p="http://schemas.openxmlformats.org/presentationml/2006/main">
  <p:tag name="NUM" val="10"/>
</p:tagLst>
</file>

<file path=ppt/tags/tag201.xml><?xml version="1.0" encoding="utf-8"?>
<p:tagLst xmlns:a="http://schemas.openxmlformats.org/drawingml/2006/main" xmlns:r="http://schemas.openxmlformats.org/officeDocument/2006/relationships" xmlns:p="http://schemas.openxmlformats.org/presentationml/2006/main">
  <p:tag name="NUM" val="11"/>
</p:tagLst>
</file>

<file path=ppt/tags/tag202.xml><?xml version="1.0" encoding="utf-8"?>
<p:tagLst xmlns:a="http://schemas.openxmlformats.org/drawingml/2006/main" xmlns:r="http://schemas.openxmlformats.org/officeDocument/2006/relationships" xmlns:p="http://schemas.openxmlformats.org/presentationml/2006/main">
  <p:tag name="NUM" val="12"/>
</p:tagLst>
</file>

<file path=ppt/tags/tag203.xml><?xml version="1.0" encoding="utf-8"?>
<p:tagLst xmlns:a="http://schemas.openxmlformats.org/drawingml/2006/main" xmlns:r="http://schemas.openxmlformats.org/officeDocument/2006/relationships" xmlns:p="http://schemas.openxmlformats.org/presentationml/2006/main">
  <p:tag name="NUM" val="13"/>
</p:tagLst>
</file>

<file path=ppt/tags/tag204.xml><?xml version="1.0" encoding="utf-8"?>
<p:tagLst xmlns:a="http://schemas.openxmlformats.org/drawingml/2006/main" xmlns:r="http://schemas.openxmlformats.org/officeDocument/2006/relationships" xmlns:p="http://schemas.openxmlformats.org/presentationml/2006/main">
  <p:tag name="NUM" val="14"/>
</p:tagLst>
</file>

<file path=ppt/tags/tag205.xml><?xml version="1.0" encoding="utf-8"?>
<p:tagLst xmlns:a="http://schemas.openxmlformats.org/drawingml/2006/main" xmlns:r="http://schemas.openxmlformats.org/officeDocument/2006/relationships" xmlns:p="http://schemas.openxmlformats.org/presentationml/2006/main">
  <p:tag name="NUM" val="15"/>
</p:tagLst>
</file>

<file path=ppt/tags/tag206.xml><?xml version="1.0" encoding="utf-8"?>
<p:tagLst xmlns:a="http://schemas.openxmlformats.org/drawingml/2006/main" xmlns:r="http://schemas.openxmlformats.org/officeDocument/2006/relationships" xmlns:p="http://schemas.openxmlformats.org/presentationml/2006/main">
  <p:tag name="NUM" val="16"/>
</p:tagLst>
</file>

<file path=ppt/tags/tag207.xml><?xml version="1.0" encoding="utf-8"?>
<p:tagLst xmlns:a="http://schemas.openxmlformats.org/drawingml/2006/main" xmlns:r="http://schemas.openxmlformats.org/officeDocument/2006/relationships" xmlns:p="http://schemas.openxmlformats.org/presentationml/2006/main">
  <p:tag name="NUM" val="1"/>
</p:tagLst>
</file>

<file path=ppt/tags/tag208.xml><?xml version="1.0" encoding="utf-8"?>
<p:tagLst xmlns:a="http://schemas.openxmlformats.org/drawingml/2006/main" xmlns:r="http://schemas.openxmlformats.org/officeDocument/2006/relationships" xmlns:p="http://schemas.openxmlformats.org/presentationml/2006/main">
  <p:tag name="NUM" val="2"/>
</p:tagLst>
</file>

<file path=ppt/tags/tag209.xml><?xml version="1.0" encoding="utf-8"?>
<p:tagLst xmlns:a="http://schemas.openxmlformats.org/drawingml/2006/main" xmlns:r="http://schemas.openxmlformats.org/officeDocument/2006/relationships" xmlns:p="http://schemas.openxmlformats.org/presentationml/2006/main">
  <p:tag name="NUM" val="3"/>
</p:tagLst>
</file>

<file path=ppt/tags/tag21.xml><?xml version="1.0" encoding="utf-8"?>
<p:tagLst xmlns:a="http://schemas.openxmlformats.org/drawingml/2006/main" xmlns:r="http://schemas.openxmlformats.org/officeDocument/2006/relationships" xmlns:p="http://schemas.openxmlformats.org/presentationml/2006/main">
  <p:tag name="NUM" val="5"/>
</p:tagLst>
</file>

<file path=ppt/tags/tag210.xml><?xml version="1.0" encoding="utf-8"?>
<p:tagLst xmlns:a="http://schemas.openxmlformats.org/drawingml/2006/main" xmlns:r="http://schemas.openxmlformats.org/officeDocument/2006/relationships" xmlns:p="http://schemas.openxmlformats.org/presentationml/2006/main">
  <p:tag name="NUM" val="4"/>
</p:tagLst>
</file>

<file path=ppt/tags/tag211.xml><?xml version="1.0" encoding="utf-8"?>
<p:tagLst xmlns:a="http://schemas.openxmlformats.org/drawingml/2006/main" xmlns:r="http://schemas.openxmlformats.org/officeDocument/2006/relationships" xmlns:p="http://schemas.openxmlformats.org/presentationml/2006/main">
  <p:tag name="NUM" val="3"/>
</p:tagLst>
</file>

<file path=ppt/tags/tag212.xml><?xml version="1.0" encoding="utf-8"?>
<p:tagLst xmlns:a="http://schemas.openxmlformats.org/drawingml/2006/main" xmlns:r="http://schemas.openxmlformats.org/officeDocument/2006/relationships" xmlns:p="http://schemas.openxmlformats.org/presentationml/2006/main">
  <p:tag name="NUM" val="4"/>
</p:tagLst>
</file>

<file path=ppt/tags/tag213.xml><?xml version="1.0" encoding="utf-8"?>
<p:tagLst xmlns:a="http://schemas.openxmlformats.org/drawingml/2006/main" xmlns:r="http://schemas.openxmlformats.org/officeDocument/2006/relationships" xmlns:p="http://schemas.openxmlformats.org/presentationml/2006/main">
  <p:tag name="NUM" val="5"/>
</p:tagLst>
</file>

<file path=ppt/tags/tag214.xml><?xml version="1.0" encoding="utf-8"?>
<p:tagLst xmlns:a="http://schemas.openxmlformats.org/drawingml/2006/main" xmlns:r="http://schemas.openxmlformats.org/officeDocument/2006/relationships" xmlns:p="http://schemas.openxmlformats.org/presentationml/2006/main">
  <p:tag name="NUM" val="6"/>
</p:tagLst>
</file>

<file path=ppt/tags/tag215.xml><?xml version="1.0" encoding="utf-8"?>
<p:tagLst xmlns:a="http://schemas.openxmlformats.org/drawingml/2006/main" xmlns:r="http://schemas.openxmlformats.org/officeDocument/2006/relationships" xmlns:p="http://schemas.openxmlformats.org/presentationml/2006/main">
  <p:tag name="NUM" val="7"/>
</p:tagLst>
</file>

<file path=ppt/tags/tag216.xml><?xml version="1.0" encoding="utf-8"?>
<p:tagLst xmlns:a="http://schemas.openxmlformats.org/drawingml/2006/main" xmlns:r="http://schemas.openxmlformats.org/officeDocument/2006/relationships" xmlns:p="http://schemas.openxmlformats.org/presentationml/2006/main">
  <p:tag name="NUM" val="8"/>
</p:tagLst>
</file>

<file path=ppt/tags/tag217.xml><?xml version="1.0" encoding="utf-8"?>
<p:tagLst xmlns:a="http://schemas.openxmlformats.org/drawingml/2006/main" xmlns:r="http://schemas.openxmlformats.org/officeDocument/2006/relationships" xmlns:p="http://schemas.openxmlformats.org/presentationml/2006/main">
  <p:tag name="NUM" val="9"/>
</p:tagLst>
</file>

<file path=ppt/tags/tag218.xml><?xml version="1.0" encoding="utf-8"?>
<p:tagLst xmlns:a="http://schemas.openxmlformats.org/drawingml/2006/main" xmlns:r="http://schemas.openxmlformats.org/officeDocument/2006/relationships" xmlns:p="http://schemas.openxmlformats.org/presentationml/2006/main">
  <p:tag name="NUM" val="10"/>
</p:tagLst>
</file>

<file path=ppt/tags/tag219.xml><?xml version="1.0" encoding="utf-8"?>
<p:tagLst xmlns:a="http://schemas.openxmlformats.org/drawingml/2006/main" xmlns:r="http://schemas.openxmlformats.org/officeDocument/2006/relationships" xmlns:p="http://schemas.openxmlformats.org/presentationml/2006/main">
  <p:tag name="NUM" val="7"/>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20.xml><?xml version="1.0" encoding="utf-8"?>
<p:tagLst xmlns:a="http://schemas.openxmlformats.org/drawingml/2006/main" xmlns:r="http://schemas.openxmlformats.org/officeDocument/2006/relationships" xmlns:p="http://schemas.openxmlformats.org/presentationml/2006/main">
  <p:tag name="NUM" val="1"/>
</p:tagLst>
</file>

<file path=ppt/tags/tag221.xml><?xml version="1.0" encoding="utf-8"?>
<p:tagLst xmlns:a="http://schemas.openxmlformats.org/drawingml/2006/main" xmlns:r="http://schemas.openxmlformats.org/officeDocument/2006/relationships" xmlns:p="http://schemas.openxmlformats.org/presentationml/2006/main">
  <p:tag name="NUM" val="2"/>
</p:tagLst>
</file>

<file path=ppt/tags/tag222.xml><?xml version="1.0" encoding="utf-8"?>
<p:tagLst xmlns:a="http://schemas.openxmlformats.org/drawingml/2006/main" xmlns:r="http://schemas.openxmlformats.org/officeDocument/2006/relationships" xmlns:p="http://schemas.openxmlformats.org/presentationml/2006/main">
  <p:tag name="NUM" val="3"/>
</p:tagLst>
</file>

<file path=ppt/tags/tag223.xml><?xml version="1.0" encoding="utf-8"?>
<p:tagLst xmlns:a="http://schemas.openxmlformats.org/drawingml/2006/main" xmlns:r="http://schemas.openxmlformats.org/officeDocument/2006/relationships" xmlns:p="http://schemas.openxmlformats.org/presentationml/2006/main">
  <p:tag name="NUM" val="4"/>
</p:tagLst>
</file>

<file path=ppt/tags/tag224.xml><?xml version="1.0" encoding="utf-8"?>
<p:tagLst xmlns:a="http://schemas.openxmlformats.org/drawingml/2006/main" xmlns:r="http://schemas.openxmlformats.org/officeDocument/2006/relationships" xmlns:p="http://schemas.openxmlformats.org/presentationml/2006/main">
  <p:tag name="NUM" val="3"/>
</p:tagLst>
</file>

<file path=ppt/tags/tag225.xml><?xml version="1.0" encoding="utf-8"?>
<p:tagLst xmlns:a="http://schemas.openxmlformats.org/drawingml/2006/main" xmlns:r="http://schemas.openxmlformats.org/officeDocument/2006/relationships" xmlns:p="http://schemas.openxmlformats.org/presentationml/2006/main">
  <p:tag name="NUM" val="4"/>
</p:tagLst>
</file>

<file path=ppt/tags/tag226.xml><?xml version="1.0" encoding="utf-8"?>
<p:tagLst xmlns:a="http://schemas.openxmlformats.org/drawingml/2006/main" xmlns:r="http://schemas.openxmlformats.org/officeDocument/2006/relationships" xmlns:p="http://schemas.openxmlformats.org/presentationml/2006/main">
  <p:tag name="NUM" val="5"/>
</p:tagLst>
</file>

<file path=ppt/tags/tag227.xml><?xml version="1.0" encoding="utf-8"?>
<p:tagLst xmlns:a="http://schemas.openxmlformats.org/drawingml/2006/main" xmlns:r="http://schemas.openxmlformats.org/officeDocument/2006/relationships" xmlns:p="http://schemas.openxmlformats.org/presentationml/2006/main">
  <p:tag name="NUM" val="6"/>
</p:tagLst>
</file>

<file path=ppt/tags/tag228.xml><?xml version="1.0" encoding="utf-8"?>
<p:tagLst xmlns:a="http://schemas.openxmlformats.org/drawingml/2006/main" xmlns:r="http://schemas.openxmlformats.org/officeDocument/2006/relationships" xmlns:p="http://schemas.openxmlformats.org/presentationml/2006/main">
  <p:tag name="NUM" val="7"/>
</p:tagLst>
</file>

<file path=ppt/tags/tag229.xml><?xml version="1.0" encoding="utf-8"?>
<p:tagLst xmlns:a="http://schemas.openxmlformats.org/drawingml/2006/main" xmlns:r="http://schemas.openxmlformats.org/officeDocument/2006/relationships" xmlns:p="http://schemas.openxmlformats.org/presentationml/2006/main">
  <p:tag name="NUM" val="8"/>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30.xml><?xml version="1.0" encoding="utf-8"?>
<p:tagLst xmlns:a="http://schemas.openxmlformats.org/drawingml/2006/main" xmlns:r="http://schemas.openxmlformats.org/officeDocument/2006/relationships" xmlns:p="http://schemas.openxmlformats.org/presentationml/2006/main">
  <p:tag name="NUM" val="9"/>
</p:tagLst>
</file>

<file path=ppt/tags/tag231.xml><?xml version="1.0" encoding="utf-8"?>
<p:tagLst xmlns:a="http://schemas.openxmlformats.org/drawingml/2006/main" xmlns:r="http://schemas.openxmlformats.org/officeDocument/2006/relationships" xmlns:p="http://schemas.openxmlformats.org/presentationml/2006/main">
  <p:tag name="NUM" val="10"/>
</p:tagLst>
</file>

<file path=ppt/tags/tag232.xml><?xml version="1.0" encoding="utf-8"?>
<p:tagLst xmlns:a="http://schemas.openxmlformats.org/drawingml/2006/main" xmlns:r="http://schemas.openxmlformats.org/officeDocument/2006/relationships" xmlns:p="http://schemas.openxmlformats.org/presentationml/2006/main">
  <p:tag name="NUM" val="7"/>
</p:tagLst>
</file>

<file path=ppt/tags/tag233.xml><?xml version="1.0" encoding="utf-8"?>
<p:tagLst xmlns:a="http://schemas.openxmlformats.org/drawingml/2006/main" xmlns:r="http://schemas.openxmlformats.org/officeDocument/2006/relationships" xmlns:p="http://schemas.openxmlformats.org/presentationml/2006/main">
  <p:tag name="NUM" val="1"/>
</p:tagLst>
</file>

<file path=ppt/tags/tag234.xml><?xml version="1.0" encoding="utf-8"?>
<p:tagLst xmlns:a="http://schemas.openxmlformats.org/drawingml/2006/main" xmlns:r="http://schemas.openxmlformats.org/officeDocument/2006/relationships" xmlns:p="http://schemas.openxmlformats.org/presentationml/2006/main">
  <p:tag name="NUM" val="2"/>
</p:tagLst>
</file>

<file path=ppt/tags/tag235.xml><?xml version="1.0" encoding="utf-8"?>
<p:tagLst xmlns:a="http://schemas.openxmlformats.org/drawingml/2006/main" xmlns:r="http://schemas.openxmlformats.org/officeDocument/2006/relationships" xmlns:p="http://schemas.openxmlformats.org/presentationml/2006/main">
  <p:tag name="NUM" val="3"/>
</p:tagLst>
</file>

<file path=ppt/tags/tag236.xml><?xml version="1.0" encoding="utf-8"?>
<p:tagLst xmlns:a="http://schemas.openxmlformats.org/drawingml/2006/main" xmlns:r="http://schemas.openxmlformats.org/officeDocument/2006/relationships" xmlns:p="http://schemas.openxmlformats.org/presentationml/2006/main">
  <p:tag name="NUM" val="4"/>
</p:tagLst>
</file>

<file path=ppt/tags/tag237.xml><?xml version="1.0" encoding="utf-8"?>
<p:tagLst xmlns:a="http://schemas.openxmlformats.org/drawingml/2006/main" xmlns:r="http://schemas.openxmlformats.org/officeDocument/2006/relationships" xmlns:p="http://schemas.openxmlformats.org/presentationml/2006/main">
  <p:tag name="NUM" val="3"/>
</p:tagLst>
</file>

<file path=ppt/tags/tag238.xml><?xml version="1.0" encoding="utf-8"?>
<p:tagLst xmlns:a="http://schemas.openxmlformats.org/drawingml/2006/main" xmlns:r="http://schemas.openxmlformats.org/officeDocument/2006/relationships" xmlns:p="http://schemas.openxmlformats.org/presentationml/2006/main">
  <p:tag name="NUM" val="4"/>
</p:tagLst>
</file>

<file path=ppt/tags/tag239.xml><?xml version="1.0" encoding="utf-8"?>
<p:tagLst xmlns:a="http://schemas.openxmlformats.org/drawingml/2006/main" xmlns:r="http://schemas.openxmlformats.org/officeDocument/2006/relationships" xmlns:p="http://schemas.openxmlformats.org/presentationml/2006/main">
  <p:tag name="NUM" val="5"/>
</p:tagLst>
</file>

<file path=ppt/tags/tag24.xml><?xml version="1.0" encoding="utf-8"?>
<p:tagLst xmlns:a="http://schemas.openxmlformats.org/drawingml/2006/main" xmlns:r="http://schemas.openxmlformats.org/officeDocument/2006/relationships" xmlns:p="http://schemas.openxmlformats.org/presentationml/2006/main">
  <p:tag name="NUM" val="3"/>
</p:tagLst>
</file>

<file path=ppt/tags/tag240.xml><?xml version="1.0" encoding="utf-8"?>
<p:tagLst xmlns:a="http://schemas.openxmlformats.org/drawingml/2006/main" xmlns:r="http://schemas.openxmlformats.org/officeDocument/2006/relationships" xmlns:p="http://schemas.openxmlformats.org/presentationml/2006/main">
  <p:tag name="NUM" val="6"/>
</p:tagLst>
</file>

<file path=ppt/tags/tag241.xml><?xml version="1.0" encoding="utf-8"?>
<p:tagLst xmlns:a="http://schemas.openxmlformats.org/drawingml/2006/main" xmlns:r="http://schemas.openxmlformats.org/officeDocument/2006/relationships" xmlns:p="http://schemas.openxmlformats.org/presentationml/2006/main">
  <p:tag name="NUM" val="7"/>
</p:tagLst>
</file>

<file path=ppt/tags/tag242.xml><?xml version="1.0" encoding="utf-8"?>
<p:tagLst xmlns:a="http://schemas.openxmlformats.org/drawingml/2006/main" xmlns:r="http://schemas.openxmlformats.org/officeDocument/2006/relationships" xmlns:p="http://schemas.openxmlformats.org/presentationml/2006/main">
  <p:tag name="NUM" val="8"/>
</p:tagLst>
</file>

<file path=ppt/tags/tag243.xml><?xml version="1.0" encoding="utf-8"?>
<p:tagLst xmlns:a="http://schemas.openxmlformats.org/drawingml/2006/main" xmlns:r="http://schemas.openxmlformats.org/officeDocument/2006/relationships" xmlns:p="http://schemas.openxmlformats.org/presentationml/2006/main">
  <p:tag name="NUM" val="9"/>
</p:tagLst>
</file>

<file path=ppt/tags/tag244.xml><?xml version="1.0" encoding="utf-8"?>
<p:tagLst xmlns:a="http://schemas.openxmlformats.org/drawingml/2006/main" xmlns:r="http://schemas.openxmlformats.org/officeDocument/2006/relationships" xmlns:p="http://schemas.openxmlformats.org/presentationml/2006/main">
  <p:tag name="NUM" val="10"/>
</p:tagLst>
</file>

<file path=ppt/tags/tag245.xml><?xml version="1.0" encoding="utf-8"?>
<p:tagLst xmlns:a="http://schemas.openxmlformats.org/drawingml/2006/main" xmlns:r="http://schemas.openxmlformats.org/officeDocument/2006/relationships" xmlns:p="http://schemas.openxmlformats.org/presentationml/2006/main">
  <p:tag name="NUM" val="7"/>
</p:tagLst>
</file>

<file path=ppt/tags/tag246.xml><?xml version="1.0" encoding="utf-8"?>
<p:tagLst xmlns:a="http://schemas.openxmlformats.org/drawingml/2006/main" xmlns:r="http://schemas.openxmlformats.org/officeDocument/2006/relationships" xmlns:p="http://schemas.openxmlformats.org/presentationml/2006/main">
  <p:tag name="NUM" val="1"/>
</p:tagLst>
</file>

<file path=ppt/tags/tag247.xml><?xml version="1.0" encoding="utf-8"?>
<p:tagLst xmlns:a="http://schemas.openxmlformats.org/drawingml/2006/main" xmlns:r="http://schemas.openxmlformats.org/officeDocument/2006/relationships" xmlns:p="http://schemas.openxmlformats.org/presentationml/2006/main">
  <p:tag name="NUM" val="2"/>
</p:tagLst>
</file>

<file path=ppt/tags/tag248.xml><?xml version="1.0" encoding="utf-8"?>
<p:tagLst xmlns:a="http://schemas.openxmlformats.org/drawingml/2006/main" xmlns:r="http://schemas.openxmlformats.org/officeDocument/2006/relationships" xmlns:p="http://schemas.openxmlformats.org/presentationml/2006/main">
  <p:tag name="NUM" val="3"/>
</p:tagLst>
</file>

<file path=ppt/tags/tag249.xml><?xml version="1.0" encoding="utf-8"?>
<p:tagLst xmlns:a="http://schemas.openxmlformats.org/drawingml/2006/main" xmlns:r="http://schemas.openxmlformats.org/officeDocument/2006/relationships" xmlns:p="http://schemas.openxmlformats.org/presentationml/2006/main">
  <p:tag name="NUM" val="4"/>
</p:tagLst>
</file>

<file path=ppt/tags/tag25.xml><?xml version="1.0" encoding="utf-8"?>
<p:tagLst xmlns:a="http://schemas.openxmlformats.org/drawingml/2006/main" xmlns:r="http://schemas.openxmlformats.org/officeDocument/2006/relationships" xmlns:p="http://schemas.openxmlformats.org/presentationml/2006/main">
  <p:tag name="NUM" val="4"/>
</p:tagLst>
</file>

<file path=ppt/tags/tag250.xml><?xml version="1.0" encoding="utf-8"?>
<p:tagLst xmlns:a="http://schemas.openxmlformats.org/drawingml/2006/main" xmlns:r="http://schemas.openxmlformats.org/officeDocument/2006/relationships" xmlns:p="http://schemas.openxmlformats.org/presentationml/2006/main">
  <p:tag name="NUM" val="5"/>
</p:tagLst>
</file>

<file path=ppt/tags/tag251.xml><?xml version="1.0" encoding="utf-8"?>
<p:tagLst xmlns:a="http://schemas.openxmlformats.org/drawingml/2006/main" xmlns:r="http://schemas.openxmlformats.org/officeDocument/2006/relationships" xmlns:p="http://schemas.openxmlformats.org/presentationml/2006/main">
  <p:tag name="NUM" val="1"/>
</p:tagLst>
</file>

<file path=ppt/tags/tag252.xml><?xml version="1.0" encoding="utf-8"?>
<p:tagLst xmlns:a="http://schemas.openxmlformats.org/drawingml/2006/main" xmlns:r="http://schemas.openxmlformats.org/officeDocument/2006/relationships" xmlns:p="http://schemas.openxmlformats.org/presentationml/2006/main">
  <p:tag name="NUM" val="2"/>
</p:tagLst>
</file>

<file path=ppt/tags/tag253.xml><?xml version="1.0" encoding="utf-8"?>
<p:tagLst xmlns:a="http://schemas.openxmlformats.org/drawingml/2006/main" xmlns:r="http://schemas.openxmlformats.org/officeDocument/2006/relationships" xmlns:p="http://schemas.openxmlformats.org/presentationml/2006/main">
  <p:tag name="NUM" val="3"/>
</p:tagLst>
</file>

<file path=ppt/tags/tag254.xml><?xml version="1.0" encoding="utf-8"?>
<p:tagLst xmlns:a="http://schemas.openxmlformats.org/drawingml/2006/main" xmlns:r="http://schemas.openxmlformats.org/officeDocument/2006/relationships" xmlns:p="http://schemas.openxmlformats.org/presentationml/2006/main">
  <p:tag name="NUM" val="4"/>
</p:tagLst>
</file>

<file path=ppt/tags/tag255.xml><?xml version="1.0" encoding="utf-8"?>
<p:tagLst xmlns:a="http://schemas.openxmlformats.org/drawingml/2006/main" xmlns:r="http://schemas.openxmlformats.org/officeDocument/2006/relationships" xmlns:p="http://schemas.openxmlformats.org/presentationml/2006/main">
  <p:tag name="NUM" val="5"/>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3"/>
</p:tagLst>
</file>

<file path=ppt/tags/tag29.xml><?xml version="1.0" encoding="utf-8"?>
<p:tagLst xmlns:a="http://schemas.openxmlformats.org/drawingml/2006/main" xmlns:r="http://schemas.openxmlformats.org/officeDocument/2006/relationships" xmlns:p="http://schemas.openxmlformats.org/presentationml/2006/main">
  <p:tag name="NUM" val="4"/>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5"/>
</p:tagLst>
</file>

<file path=ppt/tags/tag31.xml><?xml version="1.0" encoding="utf-8"?>
<p:tagLst xmlns:a="http://schemas.openxmlformats.org/drawingml/2006/main" xmlns:r="http://schemas.openxmlformats.org/officeDocument/2006/relationships" xmlns:p="http://schemas.openxmlformats.org/presentationml/2006/main">
  <p:tag name="NUM" val="6"/>
</p:tagLst>
</file>

<file path=ppt/tags/tag32.xml><?xml version="1.0" encoding="utf-8"?>
<p:tagLst xmlns:a="http://schemas.openxmlformats.org/drawingml/2006/main" xmlns:r="http://schemas.openxmlformats.org/officeDocument/2006/relationships" xmlns:p="http://schemas.openxmlformats.org/presentationml/2006/main">
  <p:tag name="NUM" val="7"/>
</p:tagLst>
</file>

<file path=ppt/tags/tag33.xml><?xml version="1.0" encoding="utf-8"?>
<p:tagLst xmlns:a="http://schemas.openxmlformats.org/drawingml/2006/main" xmlns:r="http://schemas.openxmlformats.org/officeDocument/2006/relationships" xmlns:p="http://schemas.openxmlformats.org/presentationml/2006/main">
  <p:tag name="NUM" val="8"/>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5.xml><?xml version="1.0" encoding="utf-8"?>
<p:tagLst xmlns:a="http://schemas.openxmlformats.org/drawingml/2006/main" xmlns:r="http://schemas.openxmlformats.org/officeDocument/2006/relationships" xmlns:p="http://schemas.openxmlformats.org/presentationml/2006/main">
  <p:tag name="NUM" val="2"/>
</p:tagLst>
</file>

<file path=ppt/tags/tag36.xml><?xml version="1.0" encoding="utf-8"?>
<p:tagLst xmlns:a="http://schemas.openxmlformats.org/drawingml/2006/main" xmlns:r="http://schemas.openxmlformats.org/officeDocument/2006/relationships" xmlns:p="http://schemas.openxmlformats.org/presentationml/2006/main">
  <p:tag name="NUM" val="3"/>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39.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3"/>
</p:tagLst>
</file>

<file path=ppt/tags/tag40.xml><?xml version="1.0" encoding="utf-8"?>
<p:tagLst xmlns:a="http://schemas.openxmlformats.org/drawingml/2006/main" xmlns:r="http://schemas.openxmlformats.org/officeDocument/2006/relationships" xmlns:p="http://schemas.openxmlformats.org/presentationml/2006/main">
  <p:tag name="NUM" val="4"/>
</p:tagLst>
</file>

<file path=ppt/tags/tag41.xml><?xml version="1.0" encoding="utf-8"?>
<p:tagLst xmlns:a="http://schemas.openxmlformats.org/drawingml/2006/main" xmlns:r="http://schemas.openxmlformats.org/officeDocument/2006/relationships" xmlns:p="http://schemas.openxmlformats.org/presentationml/2006/main">
  <p:tag name="NUM" val="5"/>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3"/>
</p:tagLst>
</file>

<file path=ppt/tags/tag45.xml><?xml version="1.0" encoding="utf-8"?>
<p:tagLst xmlns:a="http://schemas.openxmlformats.org/drawingml/2006/main" xmlns:r="http://schemas.openxmlformats.org/officeDocument/2006/relationships" xmlns:p="http://schemas.openxmlformats.org/presentationml/2006/main">
  <p:tag name="NUM" val="4"/>
</p:tagLst>
</file>

<file path=ppt/tags/tag46.xml><?xml version="1.0" encoding="utf-8"?>
<p:tagLst xmlns:a="http://schemas.openxmlformats.org/drawingml/2006/main" xmlns:r="http://schemas.openxmlformats.org/officeDocument/2006/relationships" xmlns:p="http://schemas.openxmlformats.org/presentationml/2006/main">
  <p:tag name="NUM" val="1"/>
</p:tagLst>
</file>

<file path=ppt/tags/tag47.xml><?xml version="1.0" encoding="utf-8"?>
<p:tagLst xmlns:a="http://schemas.openxmlformats.org/drawingml/2006/main" xmlns:r="http://schemas.openxmlformats.org/officeDocument/2006/relationships" xmlns:p="http://schemas.openxmlformats.org/presentationml/2006/main">
  <p:tag name="NUM" val="2"/>
</p:tagLst>
</file>

<file path=ppt/tags/tag48.xml><?xml version="1.0" encoding="utf-8"?>
<p:tagLst xmlns:a="http://schemas.openxmlformats.org/drawingml/2006/main" xmlns:r="http://schemas.openxmlformats.org/officeDocument/2006/relationships" xmlns:p="http://schemas.openxmlformats.org/presentationml/2006/main">
  <p:tag name="NUM" val="3"/>
</p:tagLst>
</file>

<file path=ppt/tags/tag49.xml><?xml version="1.0" encoding="utf-8"?>
<p:tagLst xmlns:a="http://schemas.openxmlformats.org/drawingml/2006/main" xmlns:r="http://schemas.openxmlformats.org/officeDocument/2006/relationships" xmlns:p="http://schemas.openxmlformats.org/presentationml/2006/main">
  <p:tag name="NUM" val="4"/>
</p:tagLst>
</file>

<file path=ppt/tags/tag5.xml><?xml version="1.0" encoding="utf-8"?>
<p:tagLst xmlns:a="http://schemas.openxmlformats.org/drawingml/2006/main" xmlns:r="http://schemas.openxmlformats.org/officeDocument/2006/relationships" xmlns:p="http://schemas.openxmlformats.org/presentationml/2006/main">
  <p:tag name="NUM" val="4"/>
</p:tagLst>
</file>

<file path=ppt/tags/tag50.xml><?xml version="1.0" encoding="utf-8"?>
<p:tagLst xmlns:a="http://schemas.openxmlformats.org/drawingml/2006/main" xmlns:r="http://schemas.openxmlformats.org/officeDocument/2006/relationships" xmlns:p="http://schemas.openxmlformats.org/presentationml/2006/main">
  <p:tag name="NUM" val="1"/>
</p:tagLst>
</file>

<file path=ppt/tags/tag51.xml><?xml version="1.0" encoding="utf-8"?>
<p:tagLst xmlns:a="http://schemas.openxmlformats.org/drawingml/2006/main" xmlns:r="http://schemas.openxmlformats.org/officeDocument/2006/relationships" xmlns:p="http://schemas.openxmlformats.org/presentationml/2006/main">
  <p:tag name="NUM" val="2"/>
</p:tagLst>
</file>

<file path=ppt/tags/tag52.xml><?xml version="1.0" encoding="utf-8"?>
<p:tagLst xmlns:a="http://schemas.openxmlformats.org/drawingml/2006/main" xmlns:r="http://schemas.openxmlformats.org/officeDocument/2006/relationships" xmlns:p="http://schemas.openxmlformats.org/presentationml/2006/main">
  <p:tag name="NUM" val="3"/>
</p:tagLst>
</file>

<file path=ppt/tags/tag53.xml><?xml version="1.0" encoding="utf-8"?>
<p:tagLst xmlns:a="http://schemas.openxmlformats.org/drawingml/2006/main" xmlns:r="http://schemas.openxmlformats.org/officeDocument/2006/relationships" xmlns:p="http://schemas.openxmlformats.org/presentationml/2006/main">
  <p:tag name="NUM" val="4"/>
</p:tagLst>
</file>

<file path=ppt/tags/tag54.xml><?xml version="1.0" encoding="utf-8"?>
<p:tagLst xmlns:a="http://schemas.openxmlformats.org/drawingml/2006/main" xmlns:r="http://schemas.openxmlformats.org/officeDocument/2006/relationships" xmlns:p="http://schemas.openxmlformats.org/presentationml/2006/main">
  <p:tag name="NUM" val="1"/>
</p:tagLst>
</file>

<file path=ppt/tags/tag55.xml><?xml version="1.0" encoding="utf-8"?>
<p:tagLst xmlns:a="http://schemas.openxmlformats.org/drawingml/2006/main" xmlns:r="http://schemas.openxmlformats.org/officeDocument/2006/relationships" xmlns:p="http://schemas.openxmlformats.org/presentationml/2006/main">
  <p:tag name="NUM" val="3"/>
</p:tagLst>
</file>

<file path=ppt/tags/tag56.xml><?xml version="1.0" encoding="utf-8"?>
<p:tagLst xmlns:a="http://schemas.openxmlformats.org/drawingml/2006/main" xmlns:r="http://schemas.openxmlformats.org/officeDocument/2006/relationships" xmlns:p="http://schemas.openxmlformats.org/presentationml/2006/main">
  <p:tag name="NUM" val="4"/>
</p:tagLst>
</file>

<file path=ppt/tags/tag57.xml><?xml version="1.0" encoding="utf-8"?>
<p:tagLst xmlns:a="http://schemas.openxmlformats.org/drawingml/2006/main" xmlns:r="http://schemas.openxmlformats.org/officeDocument/2006/relationships" xmlns:p="http://schemas.openxmlformats.org/presentationml/2006/main">
  <p:tag name="NUM" val="6"/>
</p:tagLst>
</file>

<file path=ppt/tags/tag58.xml><?xml version="1.0" encoding="utf-8"?>
<p:tagLst xmlns:a="http://schemas.openxmlformats.org/drawingml/2006/main" xmlns:r="http://schemas.openxmlformats.org/officeDocument/2006/relationships" xmlns:p="http://schemas.openxmlformats.org/presentationml/2006/main">
  <p:tag name="NUM" val="7"/>
</p:tagLst>
</file>

<file path=ppt/tags/tag59.xml><?xml version="1.0" encoding="utf-8"?>
<p:tagLst xmlns:a="http://schemas.openxmlformats.org/drawingml/2006/main" xmlns:r="http://schemas.openxmlformats.org/officeDocument/2006/relationships" xmlns:p="http://schemas.openxmlformats.org/presentationml/2006/main">
  <p:tag name="NUM" val="8"/>
</p:tagLst>
</file>

<file path=ppt/tags/tag6.xml><?xml version="1.0" encoding="utf-8"?>
<p:tagLst xmlns:a="http://schemas.openxmlformats.org/drawingml/2006/main" xmlns:r="http://schemas.openxmlformats.org/officeDocument/2006/relationships" xmlns:p="http://schemas.openxmlformats.org/presentationml/2006/main">
  <p:tag name="NUM" val="6"/>
</p:tagLst>
</file>

<file path=ppt/tags/tag60.xml><?xml version="1.0" encoding="utf-8"?>
<p:tagLst xmlns:a="http://schemas.openxmlformats.org/drawingml/2006/main" xmlns:r="http://schemas.openxmlformats.org/officeDocument/2006/relationships" xmlns:p="http://schemas.openxmlformats.org/presentationml/2006/main">
  <p:tag name="NUM" val="9"/>
</p:tagLst>
</file>

<file path=ppt/tags/tag61.xml><?xml version="1.0" encoding="utf-8"?>
<p:tagLst xmlns:a="http://schemas.openxmlformats.org/drawingml/2006/main" xmlns:r="http://schemas.openxmlformats.org/officeDocument/2006/relationships" xmlns:p="http://schemas.openxmlformats.org/presentationml/2006/main">
  <p:tag name="NUM" val="10"/>
</p:tagLst>
</file>

<file path=ppt/tags/tag62.xml><?xml version="1.0" encoding="utf-8"?>
<p:tagLst xmlns:a="http://schemas.openxmlformats.org/drawingml/2006/main" xmlns:r="http://schemas.openxmlformats.org/officeDocument/2006/relationships" xmlns:p="http://schemas.openxmlformats.org/presentationml/2006/main">
  <p:tag name="NUM" val="11"/>
</p:tagLst>
</file>

<file path=ppt/tags/tag63.xml><?xml version="1.0" encoding="utf-8"?>
<p:tagLst xmlns:a="http://schemas.openxmlformats.org/drawingml/2006/main" xmlns:r="http://schemas.openxmlformats.org/officeDocument/2006/relationships" xmlns:p="http://schemas.openxmlformats.org/presentationml/2006/main">
  <p:tag name="NUM" val="12"/>
</p:tagLst>
</file>

<file path=ppt/tags/tag64.xml><?xml version="1.0" encoding="utf-8"?>
<p:tagLst xmlns:a="http://schemas.openxmlformats.org/drawingml/2006/main" xmlns:r="http://schemas.openxmlformats.org/officeDocument/2006/relationships" xmlns:p="http://schemas.openxmlformats.org/presentationml/2006/main">
  <p:tag name="NUM" val="13"/>
</p:tagLst>
</file>

<file path=ppt/tags/tag65.xml><?xml version="1.0" encoding="utf-8"?>
<p:tagLst xmlns:a="http://schemas.openxmlformats.org/drawingml/2006/main" xmlns:r="http://schemas.openxmlformats.org/officeDocument/2006/relationships" xmlns:p="http://schemas.openxmlformats.org/presentationml/2006/main">
  <p:tag name="NUM" val="14"/>
</p:tagLst>
</file>

<file path=ppt/tags/tag66.xml><?xml version="1.0" encoding="utf-8"?>
<p:tagLst xmlns:a="http://schemas.openxmlformats.org/drawingml/2006/main" xmlns:r="http://schemas.openxmlformats.org/officeDocument/2006/relationships" xmlns:p="http://schemas.openxmlformats.org/presentationml/2006/main">
  <p:tag name="NUM" val="15"/>
</p:tagLst>
</file>

<file path=ppt/tags/tag67.xml><?xml version="1.0" encoding="utf-8"?>
<p:tagLst xmlns:a="http://schemas.openxmlformats.org/drawingml/2006/main" xmlns:r="http://schemas.openxmlformats.org/officeDocument/2006/relationships" xmlns:p="http://schemas.openxmlformats.org/presentationml/2006/main">
  <p:tag name="NUM" val="16"/>
</p:tagLst>
</file>

<file path=ppt/tags/tag68.xml><?xml version="1.0" encoding="utf-8"?>
<p:tagLst xmlns:a="http://schemas.openxmlformats.org/drawingml/2006/main" xmlns:r="http://schemas.openxmlformats.org/officeDocument/2006/relationships" xmlns:p="http://schemas.openxmlformats.org/presentationml/2006/main">
  <p:tag name="NUM" val="1"/>
</p:tagLst>
</file>

<file path=ppt/tags/tag69.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7"/>
</p:tagLst>
</file>

<file path=ppt/tags/tag70.xml><?xml version="1.0" encoding="utf-8"?>
<p:tagLst xmlns:a="http://schemas.openxmlformats.org/drawingml/2006/main" xmlns:r="http://schemas.openxmlformats.org/officeDocument/2006/relationships" xmlns:p="http://schemas.openxmlformats.org/presentationml/2006/main">
  <p:tag name="NUM" val="3"/>
</p:tagLst>
</file>

<file path=ppt/tags/tag71.xml><?xml version="1.0" encoding="utf-8"?>
<p:tagLst xmlns:a="http://schemas.openxmlformats.org/drawingml/2006/main" xmlns:r="http://schemas.openxmlformats.org/officeDocument/2006/relationships" xmlns:p="http://schemas.openxmlformats.org/presentationml/2006/main">
  <p:tag name="NUM" val="4"/>
</p:tagLst>
</file>

<file path=ppt/tags/tag72.xml><?xml version="1.0" encoding="utf-8"?>
<p:tagLst xmlns:a="http://schemas.openxmlformats.org/drawingml/2006/main" xmlns:r="http://schemas.openxmlformats.org/officeDocument/2006/relationships" xmlns:p="http://schemas.openxmlformats.org/presentationml/2006/main">
  <p:tag name="NUM" val="5"/>
</p:tagLst>
</file>

<file path=ppt/tags/tag73.xml><?xml version="1.0" encoding="utf-8"?>
<p:tagLst xmlns:a="http://schemas.openxmlformats.org/drawingml/2006/main" xmlns:r="http://schemas.openxmlformats.org/officeDocument/2006/relationships" xmlns:p="http://schemas.openxmlformats.org/presentationml/2006/main">
  <p:tag name="NUM" val="6"/>
</p:tagLst>
</file>

<file path=ppt/tags/tag74.xml><?xml version="1.0" encoding="utf-8"?>
<p:tagLst xmlns:a="http://schemas.openxmlformats.org/drawingml/2006/main" xmlns:r="http://schemas.openxmlformats.org/officeDocument/2006/relationships" xmlns:p="http://schemas.openxmlformats.org/presentationml/2006/main">
  <p:tag name="NUM" val="7"/>
</p:tagLst>
</file>

<file path=ppt/tags/tag75.xml><?xml version="1.0" encoding="utf-8"?>
<p:tagLst xmlns:a="http://schemas.openxmlformats.org/drawingml/2006/main" xmlns:r="http://schemas.openxmlformats.org/officeDocument/2006/relationships" xmlns:p="http://schemas.openxmlformats.org/presentationml/2006/main">
  <p:tag name="NUM" val="8"/>
</p:tagLst>
</file>

<file path=ppt/tags/tag76.xml><?xml version="1.0" encoding="utf-8"?>
<p:tagLst xmlns:a="http://schemas.openxmlformats.org/drawingml/2006/main" xmlns:r="http://schemas.openxmlformats.org/officeDocument/2006/relationships" xmlns:p="http://schemas.openxmlformats.org/presentationml/2006/main">
  <p:tag name="NUM" val="1"/>
</p:tagLst>
</file>

<file path=ppt/tags/tag77.xml><?xml version="1.0" encoding="utf-8"?>
<p:tagLst xmlns:a="http://schemas.openxmlformats.org/drawingml/2006/main" xmlns:r="http://schemas.openxmlformats.org/officeDocument/2006/relationships" xmlns:p="http://schemas.openxmlformats.org/presentationml/2006/main">
  <p:tag name="NUM" val="2"/>
</p:tagLst>
</file>

<file path=ppt/tags/tag78.xml><?xml version="1.0" encoding="utf-8"?>
<p:tagLst xmlns:a="http://schemas.openxmlformats.org/drawingml/2006/main" xmlns:r="http://schemas.openxmlformats.org/officeDocument/2006/relationships" xmlns:p="http://schemas.openxmlformats.org/presentationml/2006/main">
  <p:tag name="NUM" val="3"/>
</p:tagLst>
</file>

<file path=ppt/tags/tag79.xml><?xml version="1.0" encoding="utf-8"?>
<p:tagLst xmlns:a="http://schemas.openxmlformats.org/drawingml/2006/main" xmlns:r="http://schemas.openxmlformats.org/officeDocument/2006/relationships" xmlns:p="http://schemas.openxmlformats.org/presentationml/2006/main">
  <p:tag name="NUM" val="4"/>
</p:tagLst>
</file>

<file path=ppt/tags/tag8.xml><?xml version="1.0" encoding="utf-8"?>
<p:tagLst xmlns:a="http://schemas.openxmlformats.org/drawingml/2006/main" xmlns:r="http://schemas.openxmlformats.org/officeDocument/2006/relationships" xmlns:p="http://schemas.openxmlformats.org/presentationml/2006/main">
  <p:tag name="NUM" val="8"/>
</p:tagLst>
</file>

<file path=ppt/tags/tag80.xml><?xml version="1.0" encoding="utf-8"?>
<p:tagLst xmlns:a="http://schemas.openxmlformats.org/drawingml/2006/main" xmlns:r="http://schemas.openxmlformats.org/officeDocument/2006/relationships" xmlns:p="http://schemas.openxmlformats.org/presentationml/2006/main">
  <p:tag name="NUM" val="1"/>
</p:tagLst>
</file>

<file path=ppt/tags/tag81.xml><?xml version="1.0" encoding="utf-8"?>
<p:tagLst xmlns:a="http://schemas.openxmlformats.org/drawingml/2006/main" xmlns:r="http://schemas.openxmlformats.org/officeDocument/2006/relationships" xmlns:p="http://schemas.openxmlformats.org/presentationml/2006/main">
  <p:tag name="NUM" val="2"/>
</p:tagLst>
</file>

<file path=ppt/tags/tag82.xml><?xml version="1.0" encoding="utf-8"?>
<p:tagLst xmlns:a="http://schemas.openxmlformats.org/drawingml/2006/main" xmlns:r="http://schemas.openxmlformats.org/officeDocument/2006/relationships" xmlns:p="http://schemas.openxmlformats.org/presentationml/2006/main">
  <p:tag name="NUM" val="3"/>
</p:tagLst>
</file>

<file path=ppt/tags/tag83.xml><?xml version="1.0" encoding="utf-8"?>
<p:tagLst xmlns:a="http://schemas.openxmlformats.org/drawingml/2006/main" xmlns:r="http://schemas.openxmlformats.org/officeDocument/2006/relationships" xmlns:p="http://schemas.openxmlformats.org/presentationml/2006/main">
  <p:tag name="NUM" val="4"/>
</p:tagLst>
</file>

<file path=ppt/tags/tag84.xml><?xml version="1.0" encoding="utf-8"?>
<p:tagLst xmlns:a="http://schemas.openxmlformats.org/drawingml/2006/main" xmlns:r="http://schemas.openxmlformats.org/officeDocument/2006/relationships" xmlns:p="http://schemas.openxmlformats.org/presentationml/2006/main">
  <p:tag name="NUM" val="1"/>
</p:tagLst>
</file>

<file path=ppt/tags/tag85.xml><?xml version="1.0" encoding="utf-8"?>
<p:tagLst xmlns:a="http://schemas.openxmlformats.org/drawingml/2006/main" xmlns:r="http://schemas.openxmlformats.org/officeDocument/2006/relationships" xmlns:p="http://schemas.openxmlformats.org/presentationml/2006/main">
  <p:tag name="NUM" val="3"/>
</p:tagLst>
</file>

<file path=ppt/tags/tag86.xml><?xml version="1.0" encoding="utf-8"?>
<p:tagLst xmlns:a="http://schemas.openxmlformats.org/drawingml/2006/main" xmlns:r="http://schemas.openxmlformats.org/officeDocument/2006/relationships" xmlns:p="http://schemas.openxmlformats.org/presentationml/2006/main">
  <p:tag name="NUM" val="4"/>
</p:tagLst>
</file>

<file path=ppt/tags/tag87.xml><?xml version="1.0" encoding="utf-8"?>
<p:tagLst xmlns:a="http://schemas.openxmlformats.org/drawingml/2006/main" xmlns:r="http://schemas.openxmlformats.org/officeDocument/2006/relationships" xmlns:p="http://schemas.openxmlformats.org/presentationml/2006/main">
  <p:tag name="NUM" val="6"/>
</p:tagLst>
</file>

<file path=ppt/tags/tag88.xml><?xml version="1.0" encoding="utf-8"?>
<p:tagLst xmlns:a="http://schemas.openxmlformats.org/drawingml/2006/main" xmlns:r="http://schemas.openxmlformats.org/officeDocument/2006/relationships" xmlns:p="http://schemas.openxmlformats.org/presentationml/2006/main">
  <p:tag name="NUM" val="7"/>
</p:tagLst>
</file>

<file path=ppt/tags/tag89.xml><?xml version="1.0" encoding="utf-8"?>
<p:tagLst xmlns:a="http://schemas.openxmlformats.org/drawingml/2006/main" xmlns:r="http://schemas.openxmlformats.org/officeDocument/2006/relationships" xmlns:p="http://schemas.openxmlformats.org/presentationml/2006/main">
  <p:tag name="NUM" val="8"/>
</p:tagLst>
</file>

<file path=ppt/tags/tag9.xml><?xml version="1.0" encoding="utf-8"?>
<p:tagLst xmlns:a="http://schemas.openxmlformats.org/drawingml/2006/main" xmlns:r="http://schemas.openxmlformats.org/officeDocument/2006/relationships" xmlns:p="http://schemas.openxmlformats.org/presentationml/2006/main">
  <p:tag name="NUM" val="9"/>
</p:tagLst>
</file>

<file path=ppt/tags/tag90.xml><?xml version="1.0" encoding="utf-8"?>
<p:tagLst xmlns:a="http://schemas.openxmlformats.org/drawingml/2006/main" xmlns:r="http://schemas.openxmlformats.org/officeDocument/2006/relationships" xmlns:p="http://schemas.openxmlformats.org/presentationml/2006/main">
  <p:tag name="NUM" val="9"/>
</p:tagLst>
</file>

<file path=ppt/tags/tag91.xml><?xml version="1.0" encoding="utf-8"?>
<p:tagLst xmlns:a="http://schemas.openxmlformats.org/drawingml/2006/main" xmlns:r="http://schemas.openxmlformats.org/officeDocument/2006/relationships" xmlns:p="http://schemas.openxmlformats.org/presentationml/2006/main">
  <p:tag name="NUM" val="10"/>
</p:tagLst>
</file>

<file path=ppt/tags/tag92.xml><?xml version="1.0" encoding="utf-8"?>
<p:tagLst xmlns:a="http://schemas.openxmlformats.org/drawingml/2006/main" xmlns:r="http://schemas.openxmlformats.org/officeDocument/2006/relationships" xmlns:p="http://schemas.openxmlformats.org/presentationml/2006/main">
  <p:tag name="NUM" val="11"/>
</p:tagLst>
</file>

<file path=ppt/tags/tag93.xml><?xml version="1.0" encoding="utf-8"?>
<p:tagLst xmlns:a="http://schemas.openxmlformats.org/drawingml/2006/main" xmlns:r="http://schemas.openxmlformats.org/officeDocument/2006/relationships" xmlns:p="http://schemas.openxmlformats.org/presentationml/2006/main">
  <p:tag name="NUM" val="12"/>
</p:tagLst>
</file>

<file path=ppt/tags/tag94.xml><?xml version="1.0" encoding="utf-8"?>
<p:tagLst xmlns:a="http://schemas.openxmlformats.org/drawingml/2006/main" xmlns:r="http://schemas.openxmlformats.org/officeDocument/2006/relationships" xmlns:p="http://schemas.openxmlformats.org/presentationml/2006/main">
  <p:tag name="NUM" val="13"/>
</p:tagLst>
</file>

<file path=ppt/tags/tag95.xml><?xml version="1.0" encoding="utf-8"?>
<p:tagLst xmlns:a="http://schemas.openxmlformats.org/drawingml/2006/main" xmlns:r="http://schemas.openxmlformats.org/officeDocument/2006/relationships" xmlns:p="http://schemas.openxmlformats.org/presentationml/2006/main">
  <p:tag name="NUM" val="14"/>
</p:tagLst>
</file>

<file path=ppt/tags/tag96.xml><?xml version="1.0" encoding="utf-8"?>
<p:tagLst xmlns:a="http://schemas.openxmlformats.org/drawingml/2006/main" xmlns:r="http://schemas.openxmlformats.org/officeDocument/2006/relationships" xmlns:p="http://schemas.openxmlformats.org/presentationml/2006/main">
  <p:tag name="NUM" val="15"/>
</p:tagLst>
</file>

<file path=ppt/tags/tag97.xml><?xml version="1.0" encoding="utf-8"?>
<p:tagLst xmlns:a="http://schemas.openxmlformats.org/drawingml/2006/main" xmlns:r="http://schemas.openxmlformats.org/officeDocument/2006/relationships" xmlns:p="http://schemas.openxmlformats.org/presentationml/2006/main">
  <p:tag name="NUM" val="16"/>
</p:tagLst>
</file>

<file path=ppt/tags/tag98.xml><?xml version="1.0" encoding="utf-8"?>
<p:tagLst xmlns:a="http://schemas.openxmlformats.org/drawingml/2006/main" xmlns:r="http://schemas.openxmlformats.org/officeDocument/2006/relationships" xmlns:p="http://schemas.openxmlformats.org/presentationml/2006/main">
  <p:tag name="NUM" val="1"/>
</p:tagLst>
</file>

<file path=ppt/tags/tag9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TM04033937[[fn=Vapor Trail]]</Template>
  <TotalTime>7715</TotalTime>
  <Words>1910</Words>
  <Application>Microsoft Office PowerPoint</Application>
  <PresentationFormat>Grand écran</PresentationFormat>
  <Paragraphs>402</Paragraphs>
  <Slides>34</Slides>
  <Notes>7</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34</vt:i4>
      </vt:variant>
    </vt:vector>
  </HeadingPairs>
  <TitlesOfParts>
    <vt:vector size="41" baseType="lpstr">
      <vt:lpstr>ＭＳ Ｐゴシック</vt:lpstr>
      <vt:lpstr>Adobe Garamond Pro Bold</vt:lpstr>
      <vt:lpstr>Arial</vt:lpstr>
      <vt:lpstr>Calibri</vt:lpstr>
      <vt:lpstr>Century Gothic</vt:lpstr>
      <vt:lpstr>Times New Roman</vt:lpstr>
      <vt:lpstr>Vapor Trail</vt:lpstr>
      <vt:lpstr>Introduction</vt:lpstr>
      <vt:lpstr>Plan de la séance</vt:lpstr>
      <vt:lpstr>2 – MS Project et la gestion de projet</vt:lpstr>
      <vt:lpstr>2 – MS Project et la gestion de projet</vt:lpstr>
      <vt:lpstr>2 – MS Project et la gestion de projet</vt:lpstr>
      <vt:lpstr>2 – MS Project et la gestion de projet</vt:lpstr>
      <vt:lpstr>2 – MS Project et la gestion de projet</vt:lpstr>
      <vt:lpstr>2 – MS Project et la gestion de projet</vt:lpstr>
      <vt:lpstr>2 – MS Project et la gestion de projet</vt:lpstr>
      <vt:lpstr>2 – MS Project et la gestion de projet</vt:lpstr>
      <vt:lpstr>Plan de la séance</vt:lpstr>
      <vt:lpstr>3 – Introduction au logiciel</vt:lpstr>
      <vt:lpstr>Présentation PowerPoint</vt:lpstr>
      <vt:lpstr>3 – Configurations de base</vt:lpstr>
      <vt:lpstr>Plan de la séance</vt:lpstr>
      <vt:lpstr>4 – Calendriers</vt:lpstr>
      <vt:lpstr>4 – Calendriers</vt:lpstr>
      <vt:lpstr>4 – Calendriers</vt:lpstr>
      <vt:lpstr>4 – Calendriers</vt:lpstr>
      <vt:lpstr>4 – Calendriers</vt:lpstr>
      <vt:lpstr>Plan de la séance</vt:lpstr>
      <vt:lpstr>5 – Tâches et WBS</vt:lpstr>
      <vt:lpstr>5 – Tâches et WBS</vt:lpstr>
      <vt:lpstr>5 – Tâches et WBS</vt:lpstr>
      <vt:lpstr>Plan de la séance</vt:lpstr>
      <vt:lpstr>6 – Liaisons</vt:lpstr>
      <vt:lpstr>6 – Liaisons</vt:lpstr>
      <vt:lpstr>6 – Liaisons</vt:lpstr>
      <vt:lpstr>Plan de la séance</vt:lpstr>
      <vt:lpstr>7 – Liaisons</vt:lpstr>
      <vt:lpstr>7 – Liaisons</vt:lpstr>
      <vt:lpstr>7 – Liaisons</vt:lpstr>
      <vt:lpstr>7 – Liaisons</vt:lpstr>
      <vt:lpstr>Question ? Commentaires ? Menaces de mort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phases de projet</dc:title>
  <dc:creator>Philip Thériault</dc:creator>
  <cp:lastModifiedBy>Marianne Thériault</cp:lastModifiedBy>
  <cp:revision>58</cp:revision>
  <dcterms:created xsi:type="dcterms:W3CDTF">2019-06-24T16:19:50Z</dcterms:created>
  <dcterms:modified xsi:type="dcterms:W3CDTF">2025-12-10T18:27:26Z</dcterms:modified>
</cp:coreProperties>
</file>