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1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2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3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4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5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38"/>
  </p:notesMasterIdLst>
  <p:sldIdLst>
    <p:sldId id="256" r:id="rId2"/>
    <p:sldId id="384" r:id="rId3"/>
    <p:sldId id="281" r:id="rId4"/>
    <p:sldId id="339" r:id="rId5"/>
    <p:sldId id="340" r:id="rId6"/>
    <p:sldId id="341" r:id="rId7"/>
    <p:sldId id="396" r:id="rId8"/>
    <p:sldId id="343" r:id="rId9"/>
    <p:sldId id="344" r:id="rId10"/>
    <p:sldId id="345" r:id="rId11"/>
    <p:sldId id="346" r:id="rId12"/>
    <p:sldId id="348" r:id="rId13"/>
    <p:sldId id="349" r:id="rId14"/>
    <p:sldId id="351" r:id="rId15"/>
    <p:sldId id="397" r:id="rId16"/>
    <p:sldId id="357" r:id="rId17"/>
    <p:sldId id="361" r:id="rId18"/>
    <p:sldId id="362" r:id="rId19"/>
    <p:sldId id="363" r:id="rId20"/>
    <p:sldId id="365" r:id="rId21"/>
    <p:sldId id="398" r:id="rId22"/>
    <p:sldId id="379" r:id="rId23"/>
    <p:sldId id="380" r:id="rId24"/>
    <p:sldId id="386" r:id="rId25"/>
    <p:sldId id="387" r:id="rId26"/>
    <p:sldId id="388" r:id="rId27"/>
    <p:sldId id="389" r:id="rId28"/>
    <p:sldId id="390" r:id="rId29"/>
    <p:sldId id="391" r:id="rId30"/>
    <p:sldId id="392" r:id="rId31"/>
    <p:sldId id="393" r:id="rId32"/>
    <p:sldId id="394" r:id="rId33"/>
    <p:sldId id="395" r:id="rId34"/>
    <p:sldId id="399" r:id="rId35"/>
    <p:sldId id="287" r:id="rId36"/>
    <p:sldId id="26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0082"/>
    <a:srgbClr val="D10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0" autoAdjust="0"/>
    <p:restoredTop sz="87079" autoAdjust="0"/>
  </p:normalViewPr>
  <p:slideViewPr>
    <p:cSldViewPr snapToGrid="0">
      <p:cViewPr varScale="1">
        <p:scale>
          <a:sx n="163" d="100"/>
          <a:sy n="163" d="100"/>
        </p:scale>
        <p:origin x="25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ilip.SPAGI\OneDrive\LGP%2030-793-12\S04\S04%20Graph%20ac&#233;tates%20b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ilip.SPAGI\OneDrive\LGP%2030-793-12\S04\S04%20Graph%20ac&#233;tates%20b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ilip.SPAGI\OneDrive\LGP%2030-793-12\S04\S04%20Graph%20ac&#233;tates%20b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'Unit seulement'!$B$1</c:f>
              <c:strCache>
                <c:ptCount val="1"/>
                <c:pt idx="0">
                  <c:v>% Max unit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'Unit seulement'!$A$2:$A$7</c:f>
              <c:strCache>
                <c:ptCount val="6"/>
                <c:pt idx="0">
                  <c:v>Ress Cal 8h/j
M.U. 100%</c:v>
                </c:pt>
                <c:pt idx="1">
                  <c:v>Ress Cal 8h/j
M.U. 200%</c:v>
                </c:pt>
                <c:pt idx="2">
                  <c:v>Ress Cal 8h/j
M.U. 50%</c:v>
                </c:pt>
                <c:pt idx="3">
                  <c:v>Ress Cal 4h/j
M.U. 100%</c:v>
                </c:pt>
                <c:pt idx="4">
                  <c:v>Ress Cal 4h/j
M.U. 200%</c:v>
                </c:pt>
                <c:pt idx="5">
                  <c:v>Ress Cal 4h/j
M.U. 50%</c:v>
                </c:pt>
              </c:strCache>
            </c:strRef>
          </c:cat>
          <c:val>
            <c:numRef>
              <c:f>'Unit seulement'!$B$2:$B$7</c:f>
              <c:numCache>
                <c:formatCode>General</c:formatCode>
                <c:ptCount val="6"/>
                <c:pt idx="0">
                  <c:v>8</c:v>
                </c:pt>
                <c:pt idx="1">
                  <c:v>16</c:v>
                </c:pt>
                <c:pt idx="2">
                  <c:v>4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A0-4F0C-A18D-4E1C2822EC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267360"/>
        <c:axId val="130267920"/>
      </c:barChart>
      <c:catAx>
        <c:axId val="13026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267920"/>
        <c:crosses val="autoZero"/>
        <c:auto val="1"/>
        <c:lblAlgn val="ctr"/>
        <c:lblOffset val="100"/>
        <c:noMultiLvlLbl val="0"/>
      </c:catAx>
      <c:valAx>
        <c:axId val="13026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26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% unit vs Max Unit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'Unit et max'!$B$1</c:f>
              <c:strCache>
                <c:ptCount val="1"/>
                <c:pt idx="0">
                  <c:v>% Max unit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'Unit et max'!$A$2:$A$7</c:f>
              <c:strCache>
                <c:ptCount val="6"/>
                <c:pt idx="0">
                  <c:v>Ress Cal 8h/j
affectée à 200%
M.U. 100%</c:v>
                </c:pt>
                <c:pt idx="1">
                  <c:v>Ress Cal 8h/j
affectée à 100%
M.U. 200%</c:v>
                </c:pt>
                <c:pt idx="2">
                  <c:v>Ress Cal 8h/j
affectée à 50%
M.U. 50%</c:v>
                </c:pt>
                <c:pt idx="3">
                  <c:v>Ress Cal 4h/j
affectée à 50%
M.U. 100%</c:v>
                </c:pt>
                <c:pt idx="4">
                  <c:v>Ress Cal 4h/j
affectée à 200%
M.U. 200%</c:v>
                </c:pt>
                <c:pt idx="5">
                  <c:v>Ress Cal 4h/j
affectée à 50%
M.U. 50%</c:v>
                </c:pt>
              </c:strCache>
            </c:strRef>
          </c:cat>
          <c:val>
            <c:numRef>
              <c:f>'Unit et max'!$B$2:$B$7</c:f>
              <c:numCache>
                <c:formatCode>General</c:formatCode>
                <c:ptCount val="6"/>
                <c:pt idx="0">
                  <c:v>8</c:v>
                </c:pt>
                <c:pt idx="1">
                  <c:v>16</c:v>
                </c:pt>
                <c:pt idx="2">
                  <c:v>4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2C-4AF9-A122-D98C3D546AA8}"/>
            </c:ext>
          </c:extLst>
        </c:ser>
        <c:ser>
          <c:idx val="1"/>
          <c:order val="1"/>
          <c:tx>
            <c:strRef>
              <c:f>'Unit et max'!$C$1</c:f>
              <c:strCache>
                <c:ptCount val="1"/>
                <c:pt idx="0">
                  <c:v>Unit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'Unit et max'!$A$2:$A$7</c:f>
              <c:strCache>
                <c:ptCount val="6"/>
                <c:pt idx="0">
                  <c:v>Ress Cal 8h/j
affectée à 200%
M.U. 100%</c:v>
                </c:pt>
                <c:pt idx="1">
                  <c:v>Ress Cal 8h/j
affectée à 100%
M.U. 200%</c:v>
                </c:pt>
                <c:pt idx="2">
                  <c:v>Ress Cal 8h/j
affectée à 50%
M.U. 50%</c:v>
                </c:pt>
                <c:pt idx="3">
                  <c:v>Ress Cal 4h/j
affectée à 50%
M.U. 100%</c:v>
                </c:pt>
                <c:pt idx="4">
                  <c:v>Ress Cal 4h/j
affectée à 200%
M.U. 200%</c:v>
                </c:pt>
                <c:pt idx="5">
                  <c:v>Ress Cal 4h/j
affectée à 50%
M.U. 50%</c:v>
                </c:pt>
              </c:strCache>
            </c:strRef>
          </c:cat>
          <c:val>
            <c:numRef>
              <c:f>'Unit et max'!$C$2:$C$7</c:f>
              <c:numCache>
                <c:formatCode>General</c:formatCode>
                <c:ptCount val="6"/>
                <c:pt idx="0">
                  <c:v>16</c:v>
                </c:pt>
                <c:pt idx="1">
                  <c:v>8</c:v>
                </c:pt>
                <c:pt idx="2">
                  <c:v>4</c:v>
                </c:pt>
                <c:pt idx="3">
                  <c:v>2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2C-4AF9-A122-D98C3D546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270720"/>
        <c:axId val="131039168"/>
      </c:barChart>
      <c:catAx>
        <c:axId val="130270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039168"/>
        <c:crosses val="autoZero"/>
        <c:auto val="1"/>
        <c:lblAlgn val="ctr"/>
        <c:lblOffset val="100"/>
        <c:noMultiLvlLbl val="0"/>
      </c:catAx>
      <c:valAx>
        <c:axId val="131039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270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% unit vs Max Unit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'Unit et max'!$B$1</c:f>
              <c:strCache>
                <c:ptCount val="1"/>
                <c:pt idx="0">
                  <c:v>% Max unit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'Unit et max'!$A$2:$A$7</c:f>
              <c:strCache>
                <c:ptCount val="6"/>
                <c:pt idx="0">
                  <c:v>Ress Cal 8h/j
affectée à 200%
M.U. 100%</c:v>
                </c:pt>
                <c:pt idx="1">
                  <c:v>Ress Cal 8h/j
affectée à 100%
M.U. 200%</c:v>
                </c:pt>
                <c:pt idx="2">
                  <c:v>Ress Cal 8h/j
affectée à 50%
M.U. 50%</c:v>
                </c:pt>
                <c:pt idx="3">
                  <c:v>Ress Cal 4h/j
affectée à 50%
M.U. 100%</c:v>
                </c:pt>
                <c:pt idx="4">
                  <c:v>Ress Cal 4h/j
affectée à 200%
M.U. 200%</c:v>
                </c:pt>
                <c:pt idx="5">
                  <c:v>Ress Cal 4h/j
affectée à 50%
M.U. 50%</c:v>
                </c:pt>
              </c:strCache>
            </c:strRef>
          </c:cat>
          <c:val>
            <c:numRef>
              <c:f>'Unit et max'!$B$2:$B$7</c:f>
              <c:numCache>
                <c:formatCode>General</c:formatCode>
                <c:ptCount val="6"/>
                <c:pt idx="0">
                  <c:v>8</c:v>
                </c:pt>
                <c:pt idx="1">
                  <c:v>16</c:v>
                </c:pt>
                <c:pt idx="2">
                  <c:v>4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2C-4AF9-A122-D98C3D546AA8}"/>
            </c:ext>
          </c:extLst>
        </c:ser>
        <c:ser>
          <c:idx val="1"/>
          <c:order val="1"/>
          <c:tx>
            <c:strRef>
              <c:f>'Unit et max'!$C$1</c:f>
              <c:strCache>
                <c:ptCount val="1"/>
                <c:pt idx="0">
                  <c:v>Unit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'Unit et max'!$A$2:$A$7</c:f>
              <c:strCache>
                <c:ptCount val="6"/>
                <c:pt idx="0">
                  <c:v>Ress Cal 8h/j
affectée à 200%
M.U. 100%</c:v>
                </c:pt>
                <c:pt idx="1">
                  <c:v>Ress Cal 8h/j
affectée à 100%
M.U. 200%</c:v>
                </c:pt>
                <c:pt idx="2">
                  <c:v>Ress Cal 8h/j
affectée à 50%
M.U. 50%</c:v>
                </c:pt>
                <c:pt idx="3">
                  <c:v>Ress Cal 4h/j
affectée à 50%
M.U. 100%</c:v>
                </c:pt>
                <c:pt idx="4">
                  <c:v>Ress Cal 4h/j
affectée à 200%
M.U. 200%</c:v>
                </c:pt>
                <c:pt idx="5">
                  <c:v>Ress Cal 4h/j
affectée à 50%
M.U. 50%</c:v>
                </c:pt>
              </c:strCache>
            </c:strRef>
          </c:cat>
          <c:val>
            <c:numRef>
              <c:f>'Unit et max'!$C$2:$C$7</c:f>
              <c:numCache>
                <c:formatCode>General</c:formatCode>
                <c:ptCount val="6"/>
                <c:pt idx="0">
                  <c:v>16</c:v>
                </c:pt>
                <c:pt idx="1">
                  <c:v>8</c:v>
                </c:pt>
                <c:pt idx="2">
                  <c:v>4</c:v>
                </c:pt>
                <c:pt idx="3">
                  <c:v>2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2C-4AF9-A122-D98C3D546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270720"/>
        <c:axId val="131039168"/>
      </c:barChart>
      <c:catAx>
        <c:axId val="130270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039168"/>
        <c:crosses val="autoZero"/>
        <c:auto val="1"/>
        <c:lblAlgn val="ctr"/>
        <c:lblOffset val="100"/>
        <c:noMultiLvlLbl val="0"/>
      </c:catAx>
      <c:valAx>
        <c:axId val="131039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270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1E0FC-B18D-446B-A6D4-28FB34589553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835D-EF08-4E6F-BB95-D8DA4E9542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63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1835D-EF08-4E6F-BB95-D8DA4E95426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4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1835D-EF08-4E6F-BB95-D8DA4E95426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62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1835D-EF08-4E6F-BB95-D8DA4E95426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14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1835D-EF08-4E6F-BB95-D8DA4E95426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70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1835D-EF08-4E6F-BB95-D8DA4E95426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16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51A290B-94AB-45E7-BC2D-CF5739423581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2990-4E45-4AFD-8B51-29B4E7C1BA24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8C9C6A2-F018-49F6-A678-35DAB2585A02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933C461-33E5-4681-AF2E-F9BB1252D294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11F776-C1B5-427F-8FFB-2C8E7CE7B411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ECA5-8794-43F0-829E-2A047B8ED124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C43B-73D2-4C39-8B75-B66F71048FCB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9ADE-0A2C-41AA-8607-AB22E88503E8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C861D0D-2E78-4E4A-A7DF-784B25E540B9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356350"/>
            <a:ext cx="2621884" cy="365125"/>
          </a:xfrm>
        </p:spPr>
        <p:txBody>
          <a:bodyPr/>
          <a:lstStyle/>
          <a:p>
            <a:fld id="{0347D936-77EB-4CA1-B310-765AA91BF696}" type="datetime1">
              <a:rPr lang="en-US" smtClean="0"/>
              <a:t>12/9/2025</a:t>
            </a:fld>
            <a:r>
              <a:rPr lang="en-US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7121" y="6355845"/>
            <a:ext cx="479079" cy="365125"/>
          </a:xfrm>
        </p:spPr>
        <p:txBody>
          <a:bodyPr/>
          <a:lstStyle/>
          <a:p>
            <a:r>
              <a:rPr lang="en-US" dirty="0"/>
              <a:t>- </a:t>
            </a:r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4E7BDBF-D4DC-4BAA-A0E4-99F77C72FBCC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81C5B-831E-4158-9930-AC0BC24C57AA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DC1B-5138-4068-A01D-677A41F016D7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29244-4E12-4155-B20E-BCBB8D869084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C69F-3788-4015-8897-E69BD934901B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FE39-E09B-4DC4-8619-6346D1DDCB41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1C226-C1B8-4339-8762-68B2FFD7DF4E}" type="datetime1">
              <a:rPr lang="en-US" smtClean="0"/>
              <a:t>12/9/2025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19973-5D1B-48B8-8566-1D1077D62EE7}" type="datetime1">
              <a:rPr lang="en-US" smtClean="0"/>
              <a:pPr/>
              <a:t>12/9/2025</a:t>
            </a:fld>
            <a:r>
              <a:rPr lang="en-US" dirty="0"/>
              <a:t> - </a:t>
            </a:r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chart" Target="../charts/chart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chart" Target="../charts/chart3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6.xml"/><Relationship Id="rId10" Type="http://schemas.openxmlformats.org/officeDocument/2006/relationships/tags" Target="../tags/tag81.xml"/><Relationship Id="rId4" Type="http://schemas.openxmlformats.org/officeDocument/2006/relationships/tags" Target="../tags/tag75.xml"/><Relationship Id="rId9" Type="http://schemas.openxmlformats.org/officeDocument/2006/relationships/tags" Target="../tags/tag8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tags" Target="../tags/tag97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tags" Target="../tags/tag96.xml"/><Relationship Id="rId5" Type="http://schemas.openxmlformats.org/officeDocument/2006/relationships/tags" Target="../tags/tag90.xml"/><Relationship Id="rId10" Type="http://schemas.openxmlformats.org/officeDocument/2006/relationships/tags" Target="../tags/tag95.xml"/><Relationship Id="rId4" Type="http://schemas.openxmlformats.org/officeDocument/2006/relationships/tags" Target="../tags/tag89.xml"/><Relationship Id="rId9" Type="http://schemas.openxmlformats.org/officeDocument/2006/relationships/tags" Target="../tags/tag9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0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1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11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5" Type="http://schemas.openxmlformats.org/officeDocument/2006/relationships/tags" Target="../tags/tag128.xml"/><Relationship Id="rId10" Type="http://schemas.openxmlformats.org/officeDocument/2006/relationships/tags" Target="../tags/tag133.xml"/><Relationship Id="rId4" Type="http://schemas.openxmlformats.org/officeDocument/2006/relationships/tags" Target="../tags/tag127.xml"/><Relationship Id="rId9" Type="http://schemas.openxmlformats.org/officeDocument/2006/relationships/tags" Target="../tags/tag1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61.xml"/><Relationship Id="rId4" Type="http://schemas.openxmlformats.org/officeDocument/2006/relationships/tags" Target="../tags/tag16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69.xml"/><Relationship Id="rId3" Type="http://schemas.openxmlformats.org/officeDocument/2006/relationships/tags" Target="../tags/tag164.xml"/><Relationship Id="rId7" Type="http://schemas.openxmlformats.org/officeDocument/2006/relationships/tags" Target="../tags/tag168.xml"/><Relationship Id="rId12" Type="http://schemas.openxmlformats.org/officeDocument/2006/relationships/image" Target="../media/image13.png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tags" Target="../tags/tag167.xml"/><Relationship Id="rId11" Type="http://schemas.openxmlformats.org/officeDocument/2006/relationships/image" Target="../media/image12.png"/><Relationship Id="rId5" Type="http://schemas.openxmlformats.org/officeDocument/2006/relationships/tags" Target="../tags/tag16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65.xml"/><Relationship Id="rId9" Type="http://schemas.openxmlformats.org/officeDocument/2006/relationships/tags" Target="../tags/tag17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17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5.xml"/><Relationship Id="rId4" Type="http://schemas.openxmlformats.org/officeDocument/2006/relationships/tags" Target="../tags/tag18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0.xml"/><Relationship Id="rId4" Type="http://schemas.openxmlformats.org/officeDocument/2006/relationships/tags" Target="../tags/tag18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202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97.xml"/><Relationship Id="rId7" Type="http://schemas.openxmlformats.org/officeDocument/2006/relationships/tags" Target="../tags/tag201.xml"/><Relationship Id="rId12" Type="http://schemas.openxmlformats.org/officeDocument/2006/relationships/tags" Target="../tags/tag206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5" Type="http://schemas.openxmlformats.org/officeDocument/2006/relationships/tags" Target="../tags/tag199.xml"/><Relationship Id="rId10" Type="http://schemas.openxmlformats.org/officeDocument/2006/relationships/tags" Target="../tags/tag204.xml"/><Relationship Id="rId4" Type="http://schemas.openxmlformats.org/officeDocument/2006/relationships/tags" Target="../tags/tag198.xml"/><Relationship Id="rId9" Type="http://schemas.openxmlformats.org/officeDocument/2006/relationships/tags" Target="../tags/tag20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hutterstock.com/fr/image-illustration/questions-red-3d-sign-question-mark-761615932?studio=1" TargetMode="External"/><Relationship Id="rId3" Type="http://schemas.openxmlformats.org/officeDocument/2006/relationships/tags" Target="../tags/tag213.xml"/><Relationship Id="rId7" Type="http://schemas.openxmlformats.org/officeDocument/2006/relationships/image" Target="../media/image15.jpeg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215.xml"/><Relationship Id="rId4" Type="http://schemas.openxmlformats.org/officeDocument/2006/relationships/tags" Target="../tags/tag2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hyperlink" Target="https://pixabay.com/fr/illustrations/emploi-travail-conseil-caract%C3%A8res-2714178/" TargetMode="External"/><Relationship Id="rId5" Type="http://schemas.openxmlformats.org/officeDocument/2006/relationships/tags" Target="../tags/tag23.xml"/><Relationship Id="rId10" Type="http://schemas.openxmlformats.org/officeDocument/2006/relationships/image" Target="../media/image4.png"/><Relationship Id="rId4" Type="http://schemas.openxmlformats.org/officeDocument/2006/relationships/tags" Target="../tags/tag22.xm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6.jpeg"/><Relationship Id="rId5" Type="http://schemas.openxmlformats.org/officeDocument/2006/relationships/tags" Target="../tags/tag30.xml"/><Relationship Id="rId10" Type="http://schemas.openxmlformats.org/officeDocument/2006/relationships/hyperlink" Target="https://pixabay.com/fr/photos/m%C3%A2le-blanc-mod%C3%A8le-3d-isol%C3%A9-3d-1834102/" TargetMode="External"/><Relationship Id="rId4" Type="http://schemas.openxmlformats.org/officeDocument/2006/relationships/tags" Target="../tags/tag29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8.png"/><Relationship Id="rId5" Type="http://schemas.openxmlformats.org/officeDocument/2006/relationships/tags" Target="../tags/tag37.xml"/><Relationship Id="rId10" Type="http://schemas.openxmlformats.org/officeDocument/2006/relationships/image" Target="../media/image7.jpeg"/><Relationship Id="rId4" Type="http://schemas.openxmlformats.org/officeDocument/2006/relationships/tags" Target="../tags/tag36.xml"/><Relationship Id="rId9" Type="http://schemas.openxmlformats.org/officeDocument/2006/relationships/hyperlink" Target="https://pixabay.com/fr/illustrations/dollar-argent-running-away-finances-3289367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chart" Target="../charts/chart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1E559-D03B-4A5D-8F9B-F4590F7CD43C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Ressources et engin de calcul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477D1F-6FDE-4AD5-BFDA-E3F405AB1153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/>
              <a:t>MS Project Fonctionnel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08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% d’unités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Ce concept sert à représenter l’affection d’une ressource à une tâche donnée.</a:t>
            </a:r>
          </a:p>
          <a:p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Encore une fois en fonction de son </a:t>
            </a:r>
            <a:r>
              <a:rPr lang="fr-CA" sz="24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CALENDRIER</a:t>
            </a:r>
          </a:p>
        </p:txBody>
      </p:sp>
    </p:spTree>
    <p:extLst>
      <p:ext uri="{BB962C8B-B14F-4D97-AF65-F5344CB8AC3E}">
        <p14:creationId xmlns:p14="http://schemas.microsoft.com/office/powerpoint/2010/main" val="2372113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Max Unit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9B74BDD-8E26-491C-8BE3-DDE6C26414AB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6756222"/>
              </p:ext>
            </p:extLst>
          </p:nvPr>
        </p:nvGraphicFramePr>
        <p:xfrm>
          <a:off x="1930155" y="2005533"/>
          <a:ext cx="8305800" cy="4637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75514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Donc si disponibilité &lt; assignation ?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Principe de surutilisation (</a:t>
            </a:r>
            <a:r>
              <a:rPr lang="fr-CA" sz="24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Overallocation</a:t>
            </a: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Une ressource est surutilisée quand le travail qui lui est assigné est plus grand que sa disponibilité sur une période donnée.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Plus précisément c’est quand le champ « Travail normal» &gt; « Travail disponible »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90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Surutilisation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9B74BDD-8E26-491C-8BE3-DDE6C26414AB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1930155" y="2005533"/>
          <a:ext cx="8305800" cy="4637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327B60-6770-4DC5-9BDA-E2074519A7B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369994" y="2748333"/>
            <a:ext cx="990600" cy="17526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9F1D62-49DC-4365-B45E-B948733E655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630433" y="2748333"/>
            <a:ext cx="990600" cy="175260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FE4EEC4-9755-4FBA-BC2C-5090C7D5888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599621" y="3962470"/>
            <a:ext cx="990600" cy="66913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B050"/>
                </a:solidFill>
              </a:rPr>
              <a:t>      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C230C19-4EAC-4CA7-BFAA-FCB12E6B234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934450" y="5045373"/>
            <a:ext cx="990600" cy="66913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B05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5EC1854-478A-430F-982B-1F9DF8AAEB1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5001387" y="4729531"/>
            <a:ext cx="990600" cy="66913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B05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E51F77-FC2C-4999-9A86-D35059B4E856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353175" y="4948608"/>
            <a:ext cx="990600" cy="66913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N’oubliez pas de 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Définir une taxonomie claire et précise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S’assurer des bons types de ressources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Si le taux horaire n’est pas connu d’indiquer 1$/h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Valider les calendriers des ressources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Valider le max unit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6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A866C-EDB5-DD3B-D984-5132914DB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4883F-DB2F-DC63-A7C8-0F036B4261A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Plan de la séance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404622-9F30-7028-78B4-C3936B56DFB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06198" y="2156602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Création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E01662-D7EB-A7BD-73D6-1F1C8E7C07A4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285526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Concepts clés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D37B25-527B-117B-E675-4B5E18A0E0B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06198" y="3553930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Affectation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767489-462D-B280-6303-EC155CAE66AF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39398" y="2156602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DED5BB-6F04-21A7-A1B0-B8231FB5D3FB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9" y="285526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3085CF-D70B-5F3D-7244-9CA74F91C3F2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39398" y="3553930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D575D4-4E40-19E2-CEA8-5282EFA216F0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6198" y="4956119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8A80029-5925-44A8-3BBB-FB20EC6F54B4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39398" y="4956119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9CD4842-A9FB-2632-EDB3-4384A064756E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B1C9A3-B0C3-CE62-EDD1-A7A14863DA4F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4252594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Calcul des coûts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7CAD77-5F7C-EDDD-E1C2-AD885F459FC0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4252594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447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587557" y="791182"/>
            <a:ext cx="8918644" cy="894743"/>
          </a:xfrm>
        </p:spPr>
        <p:txBody>
          <a:bodyPr/>
          <a:lstStyle/>
          <a:p>
            <a:r>
              <a:rPr lang="fr-CA" dirty="0"/>
              <a:t>3 – Affectation des ressources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Méthode d’affectation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Diagramme de </a:t>
            </a:r>
            <a:r>
              <a:rPr lang="fr-CA" sz="24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gantt</a:t>
            </a:r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Information sur la tâche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Formulaire de détails</a:t>
            </a:r>
          </a:p>
          <a:p>
            <a:pPr marL="457200" indent="-457200">
              <a:buFont typeface="+mj-lt"/>
              <a:buAutoNum type="arabicPeriod"/>
            </a:pP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Fonction Affecter les ressources</a:t>
            </a:r>
          </a:p>
          <a:p>
            <a:pPr marL="457200" indent="-457200">
              <a:buFont typeface="+mj-lt"/>
              <a:buAutoNum type="arabicPeriod"/>
            </a:pPr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Mauvaise pratique : assigner une ressource sur une tâche récapitulative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87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matérielles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09384" y="2721115"/>
            <a:ext cx="922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3FA5A-0308-4049-9319-017E519F880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Affectation semblable à une ressource de type travail, mais le unit est la quantité requise.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0ED752-0712-4AE9-9B64-BC70865C64E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40" y="3826916"/>
            <a:ext cx="7716327" cy="201005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FBD35E9-8DB6-9AC8-AC3B-ADD7ACCE8423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2587557" y="791182"/>
            <a:ext cx="8918644" cy="894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/>
              <a:t>3 – Affectation des ressources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63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matérielles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09384" y="2721115"/>
            <a:ext cx="922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3FA5A-0308-4049-9319-017E519F880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Possible aussi de le faire avec une quantité horaire utilisée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59D04B-7DA6-47C0-B7D4-D267699600B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154" y="3475169"/>
            <a:ext cx="7887801" cy="234347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26D3869-C5D6-CEA9-A088-F9A4C166C1F8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2587557" y="791182"/>
            <a:ext cx="8918644" cy="894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/>
              <a:t>3 – Affectation des ressources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349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coûts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09384" y="2721115"/>
            <a:ext cx="922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3FA5A-0308-4049-9319-017E519F880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 coût de ces ressources est entré sur chaque assignation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51E3F2-5CEC-4714-B108-DCF8FAA1E1A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316" y="3252096"/>
            <a:ext cx="5229375" cy="328631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79FAD3B-9C86-FA66-CA19-7623E67A5592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2587557" y="791182"/>
            <a:ext cx="8918644" cy="894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/>
              <a:t>3 – Affectation des ressources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964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38AFE-478E-B865-D5F3-1F4666B2B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D49BC-9E0D-9012-A4A1-50C4D146DDF9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Plan de la séance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477253-8D39-0953-FE02-C93A8134117B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06198" y="2156602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Création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300BEC-3CC5-7FB8-7122-0D4E03DFB24A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285526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Concepts clés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387F0D-9C25-0261-7229-58490E33DCA3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06198" y="3553930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Affectation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717C28-BE4F-7B6A-5FAE-E1FA73046853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39398" y="2156602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CE4C3D-3C93-43A6-15C5-EF755F24F23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9" y="285526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0F97D4-EA4E-3090-50DC-C1FE6D852293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39398" y="3553930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6B4AD0-2798-F6E6-F207-8F74A8ACBDC5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6198" y="4956119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EF0092-55C4-77AA-61E0-E6DF8A846122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39398" y="4956119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CA1B311-4D82-C155-9F69-7C201D49298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C95B46-AFEE-1059-9818-537D18339AEE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4252594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Calcul des coûts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A921A7-71E9-9E66-7E6A-2C84FDD0023D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4252594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514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Exercise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09384" y="2721115"/>
            <a:ext cx="9225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Fichier de séance 2</a:t>
            </a:r>
          </a:p>
          <a:p>
            <a:pPr lvl="1"/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partie </a:t>
            </a:r>
            <a:r>
              <a:rPr lang="fr-CA" sz="24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A et B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51DA6EA-D970-1E8C-247D-87537C5ED4F0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587557" y="791182"/>
            <a:ext cx="8918644" cy="894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/>
              <a:t>3 – Affectation des ressources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202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4AED4-2EAB-BD5E-2456-56110682E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1A90C-1358-E7CF-96AE-6A09F168A7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Plan de la séance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8BAB92-C5D6-9BA1-D75F-8165DE43257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06198" y="2156602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Création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D35D8-008B-DD37-6F25-EFCBF59211BC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285526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Concepts clés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2DEF58-2771-2521-A4F4-6A167A0C70D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06198" y="3553930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Affectation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62496C-F06C-44BE-6021-B592332D826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39398" y="2156602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45C4C9-11C1-9F4D-0E61-7019EA7886DA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9" y="285526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B4C590-35FB-5E3C-59A6-E1290FA580C9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39398" y="3553930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4725C8-53B7-8127-7C9C-75762127218A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6198" y="4956119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F4E960-F2D7-9849-1847-85EF852E5413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39398" y="4956119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FABA7AF-5256-3275-9325-A0C6C212A4FB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908DD5-27F9-3826-66C0-F92D9F26C901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4252594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Calcul des coûts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7E7CED-7B3B-A2B2-2136-C36B16FEF6C2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4252594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930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 travail et le temps supplémentaire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Concept important : MS Project ne fonctionne pas intuitivement face au temps supplémentaire.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 temps supplémentaire ne s’ajoute pas au travail, mais remplace le travail régulier en travail supplémentaire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algn="ctr"/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Travail = Travail normal+ Heures sup.</a:t>
            </a:r>
          </a:p>
        </p:txBody>
      </p:sp>
    </p:spTree>
    <p:extLst>
      <p:ext uri="{BB962C8B-B14F-4D97-AF65-F5344CB8AC3E}">
        <p14:creationId xmlns:p14="http://schemas.microsoft.com/office/powerpoint/2010/main" val="3637522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Travail = Travail normal+ Heure sup.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50hrs = 50hrs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norm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+ 0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sup..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Au moment de saisir 10hrs sup. La formule devient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50hrs = 40hrs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norm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+ 10hrs sup.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Pour signifier un écart il faut donc augmenter la quantité de travail ou corrigé les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norm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après l’entrée de l’sup.</a:t>
            </a:r>
          </a:p>
        </p:txBody>
      </p:sp>
    </p:spTree>
    <p:extLst>
      <p:ext uri="{BB962C8B-B14F-4D97-AF65-F5344CB8AC3E}">
        <p14:creationId xmlns:p14="http://schemas.microsoft.com/office/powerpoint/2010/main" val="1952703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Exercise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Calcul du coût d’une ressource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40hrs de travail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100$ /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norm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&amp; 120$/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sup.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10hrs sup.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Cout par utilisation de 100$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Ress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assignée à 200%</a:t>
            </a:r>
          </a:p>
        </p:txBody>
      </p:sp>
    </p:spTree>
    <p:extLst>
      <p:ext uri="{BB962C8B-B14F-4D97-AF65-F5344CB8AC3E}">
        <p14:creationId xmlns:p14="http://schemas.microsoft.com/office/powerpoint/2010/main" val="13542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Exercise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W = Reg. W +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Ovt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W</a:t>
            </a: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40 = 30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+ 10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30h*100$/h + 10h*120$/h = 4200$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Assignation : 2 * 100$ = 200$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 total de la ressource : 4200$ + 200$ = 4400$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6BAD3A-8D13-4ABF-99F4-02E9287567F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241645" y="1397676"/>
            <a:ext cx="48818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Calcul du coût d’une ressource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40hrs de travail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100$ / </a:t>
            </a:r>
            <a:r>
              <a:rPr lang="fr-CA" sz="16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</a:t>
            </a:r>
            <a:r>
              <a:rPr lang="fr-CA" sz="16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norm</a:t>
            </a: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&amp; 120$/</a:t>
            </a:r>
            <a:r>
              <a:rPr lang="fr-CA" sz="16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hrs</a:t>
            </a: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sup.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10hrs sup.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Cout par utilisation de 100$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CA" sz="16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Ress</a:t>
            </a:r>
            <a:r>
              <a:rPr lang="fr-CA" sz="16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Assignée à 200%</a:t>
            </a:r>
          </a:p>
        </p:txBody>
      </p:sp>
    </p:spTree>
    <p:extLst>
      <p:ext uri="{BB962C8B-B14F-4D97-AF65-F5344CB8AC3E}">
        <p14:creationId xmlns:p14="http://schemas.microsoft.com/office/powerpoint/2010/main" val="2482280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Coût d’une ressource de type travail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728509" y="3475168"/>
            <a:ext cx="9206191" cy="954107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 anchor="b">
            <a:spAutoFit/>
          </a:bodyPr>
          <a:lstStyle/>
          <a:p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RT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= (travail normal *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taux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standard) + (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heures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sup. * 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taux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hrs. sup.) + (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/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utilisation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*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unitées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8967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Coût d’une ressource matériel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20930" y="3315068"/>
            <a:ext cx="9206191" cy="523220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 anchor="b">
            <a:spAutoFit/>
          </a:bodyPr>
          <a:lstStyle/>
          <a:p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Rm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= (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Unitées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*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taux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standard) +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/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utilisation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11B551-A559-7861-86D1-1E215E97821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20930" y="3992176"/>
            <a:ext cx="9206191" cy="954107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 anchor="b">
            <a:spAutoFit/>
          </a:bodyPr>
          <a:lstStyle/>
          <a:p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Rm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= (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Unitées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/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heures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*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heures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*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taux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standard) + 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coût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/</a:t>
            </a: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utilisation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0554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Exemple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1000 briques à 1$ chaque avec un coût fixe de 250$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59226A78-DEEF-4B80-BB26-48F78F4D58F5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883" y="3344602"/>
            <a:ext cx="7938233" cy="53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A8AA651-0F85-49D1-B8E9-387BE72933D9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6900905" y="3330088"/>
            <a:ext cx="857256" cy="6429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600" b="1" i="0" u="none" strike="noStrike" cap="none" normalizeH="0" baseline="0">
              <a:ln>
                <a:noFill/>
              </a:ln>
              <a:solidFill>
                <a:srgbClr val="C72A2E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FB20B7-FECC-44F4-981B-35119FDC54C2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8420071" y="3292194"/>
            <a:ext cx="928694" cy="6429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600" b="1" i="0" u="none" strike="noStrike" cap="none" normalizeH="0" baseline="0">
              <a:ln>
                <a:noFill/>
              </a:ln>
              <a:solidFill>
                <a:srgbClr val="C72A2E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0F8F3BA8-C329-49D5-94A8-A0BEE7E0D46B}"/>
              </a:ext>
            </a:extLst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68" y="4215366"/>
            <a:ext cx="76374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02BB8FD-0F25-45B3-970B-B5EE93E69E9E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164941" y="4225837"/>
            <a:ext cx="986814" cy="6429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600" b="1" i="0" u="none" strike="noStrike" cap="none" normalizeH="0" baseline="0">
              <a:ln>
                <a:noFill/>
              </a:ln>
              <a:solidFill>
                <a:srgbClr val="C72A2E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85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Exemple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1000 briques à 1$ chaque avec un coût fixe de 250$ sur une tâche de 14hrs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3C63DF57-25E5-4AAC-8337-69A7156C4FE3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4" y="3967611"/>
            <a:ext cx="7656513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82257F8-44AF-4033-8B8B-DADC6D38CBB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286250" y="5399645"/>
            <a:ext cx="990600" cy="4729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613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1 – Création des ressources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types de ressources d’un projet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Il existe 3 types de ressource dans MS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Travail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Consommable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Deux méthodes de nomenclature sont disponibles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Générique, soit interchangeable ( ex. Soudeurs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Nommée, soit non interchangeable ( ex. Robert )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078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Coûts fixes et coûts variables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coûts variables : coûts qui varient avec l’utilisation des ressources sur le projet</a:t>
            </a:r>
          </a:p>
          <a:p>
            <a:pPr marL="514350" indent="-514350">
              <a:buFont typeface="+mj-lt"/>
              <a:buAutoNum type="arabicPeriod"/>
            </a:pP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coûts fixes : Coûts qui sont invariables avec l’utilisation des </a:t>
            </a:r>
            <a:r>
              <a:rPr lang="fr-CA" sz="280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ress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. du projet.</a:t>
            </a: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lvl="1"/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La colonne coût fixe dans projet sert à représenter cette information. Un coût fixe peut être associé à une tâche, un lot ou directement au projet.</a:t>
            </a:r>
          </a:p>
        </p:txBody>
      </p:sp>
    </p:spTree>
    <p:extLst>
      <p:ext uri="{BB962C8B-B14F-4D97-AF65-F5344CB8AC3E}">
        <p14:creationId xmlns:p14="http://schemas.microsoft.com/office/powerpoint/2010/main" val="2371793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Recap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10278251" cy="954107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A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fr-CA" sz="2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tâche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</a:t>
            </a:r>
            <a:r>
              <a:rPr lang="fr-CA" sz="2800" baseline="-250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baseline="-250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Travail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CA" sz="28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</a:t>
            </a:r>
            <a:r>
              <a:rPr lang="fr-CA" sz="2800" baseline="-25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fr-CA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baseline="-250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Matériel</a:t>
            </a:r>
            <a:r>
              <a:rPr lang="fr-CA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CA" sz="2800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</a:t>
            </a:r>
            <a:r>
              <a:rPr lang="fr-CA" sz="2800" baseline="-25000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Coût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CA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</a:t>
            </a:r>
            <a:r>
              <a:rPr lang="fr-C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Tâche</a:t>
            </a:r>
            <a:endParaRPr lang="fr-CA" sz="2800" baseline="-25000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8B39A5-8049-4263-8FB3-BE92AD090C3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09384" y="4107592"/>
            <a:ext cx="10278251" cy="1815882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buNone/>
              <a:defRPr/>
            </a:pPr>
            <a:r>
              <a:rPr lang="fr-CA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fr-CA" sz="2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tâche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fr-CA" sz="24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(Travail.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fr-CA" sz="2800" baseline="-250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Std. ) + (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Hrs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Sup. * 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Hrs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Sup) + ( C/U</a:t>
            </a:r>
            <a:r>
              <a:rPr lang="fr-CA" sz="2800" baseline="-250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 </a:t>
            </a:r>
            <a:r>
              <a:rPr lang="fr-CA" sz="2800" dirty="0" err="1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Unitées</a:t>
            </a:r>
            <a:r>
              <a:rPr lang="fr-CA" sz="2800" dirty="0">
                <a:solidFill>
                  <a:srgbClr val="0707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)]</a:t>
            </a:r>
            <a:r>
              <a:rPr lang="fr-CA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CA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[(Qté x </a:t>
            </a:r>
            <a:r>
              <a:rPr lang="fr-CA" sz="28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fr-CA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Std) + C/U)]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r-CA" sz="2800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fr-CA" sz="2800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coût</a:t>
            </a:r>
            <a:r>
              <a:rPr lang="fr-CA" sz="2800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fr-CA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</a:t>
            </a:r>
            <a:r>
              <a:rPr lang="fr-CA" sz="28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</a:t>
            </a:r>
            <a:endParaRPr lang="fr-CA" sz="2800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9643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Recap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10278251" cy="523220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A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fr-CA" sz="2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lot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fr-CA" sz="2800" dirty="0"/>
              <a:t>C</a:t>
            </a:r>
            <a:r>
              <a:rPr lang="fr-CA" sz="2800" baseline="-25000" dirty="0"/>
              <a:t>t </a:t>
            </a:r>
            <a:r>
              <a:rPr lang="fr-CA" sz="2800" dirty="0"/>
              <a:t>des tâches le composant + C</a:t>
            </a:r>
            <a:r>
              <a:rPr lang="fr-CA" sz="2800" baseline="-25000" dirty="0"/>
              <a:t>f  </a:t>
            </a:r>
            <a:r>
              <a:rPr lang="fr-CA" sz="2800" dirty="0"/>
              <a:t>du lot</a:t>
            </a: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8B39A5-8049-4263-8FB3-BE92AD090C3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09384" y="4107592"/>
            <a:ext cx="10278251" cy="954107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buNone/>
              <a:defRPr/>
            </a:pPr>
            <a:r>
              <a:rPr lang="fr-CA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CA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fr-CA" sz="2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projet</a:t>
            </a:r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fr-CA" sz="2800" dirty="0"/>
              <a:t>∑ Coûts des tâches et des lots le composant + 					C</a:t>
            </a:r>
            <a:r>
              <a:rPr lang="fr-CA" sz="2800" baseline="-25000" dirty="0"/>
              <a:t>f</a:t>
            </a:r>
            <a:r>
              <a:rPr lang="fr-CA" sz="2800" dirty="0"/>
              <a:t> du projet</a:t>
            </a: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94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>
            <a:normAutofit/>
          </a:bodyPr>
          <a:lstStyle/>
          <a:p>
            <a:r>
              <a:rPr lang="fr-CA" dirty="0"/>
              <a:t>4 – Calcul des coûts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Exercice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BE522-4CEE-439E-A5E7-5DB8402A34F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La tâche A à une durée de 128 heures, durée fixe non pilotée par l’effort. Deux ressources sont affectées à cette tâche. Les deux ressources opèrent sur un calendrier standard. La première a comme tarification standard 150 $/h, un coût par utilisation de 60 $. R1 est affectée à 100 % sur la tâche. La deuxième est affectée à 50 % sur la tâche, comprenant un taux standard de 30 $/h et un coût par utilisation de 7,50 $. Le gestionnaire a prévu un coût fixe à la tâche de 63 $. </a:t>
            </a:r>
          </a:p>
          <a:p>
            <a:pPr marL="514350" indent="-514350">
              <a:buFont typeface="+mj-lt"/>
              <a:buAutoNum type="arabicPeriod"/>
            </a:pPr>
            <a:endParaRPr lang="fr-FR" sz="20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Calculez le coût de la tâche.  Incluez le détail de vos calculs, c’est-à-dire le coût de R1 et de R2 et tous les autres coûts entrants dans le calcul du coût total de la tâche.</a:t>
            </a:r>
          </a:p>
        </p:txBody>
      </p:sp>
    </p:spTree>
    <p:extLst>
      <p:ext uri="{BB962C8B-B14F-4D97-AF65-F5344CB8AC3E}">
        <p14:creationId xmlns:p14="http://schemas.microsoft.com/office/powerpoint/2010/main" val="34873861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55F31-D677-0F88-4270-746CB2121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B8977-0478-56CE-5059-C2EF21636E8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Plan de la séance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41C782-F139-EAF3-6DC6-53D3212985F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06198" y="2156602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Création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48D304-4289-D0E9-9403-FE64E01BE1FD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285526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Concepts clés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2E6F8D-9A27-D6A0-7970-5DCEA7FBA0C5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06198" y="3553930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Affectation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B97EB3-2EA5-88A6-9D18-F21D5B04BB9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39398" y="2156602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848D13-F6D0-4B5C-8593-FC499F38BFEA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9" y="285526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F4D244-E7B0-DD67-32D1-4346F80B9E3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39398" y="3553930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B91B3F-5A06-63B7-C729-FA2DA90A3252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6198" y="4956119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387E05-41EC-077C-FC95-F7ABA29F2763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39398" y="4956119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5DBE8C7-10B1-335B-A875-12F3397D980B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985356-662D-C407-750A-750B98B3AF62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4252594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Calcul des coûts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A7BCEF-28BC-6EEC-76E5-58D79586C705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4252594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2084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5 – Conclusion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Concepts clés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83005E-6BC1-4D60-830C-8B9EA7268AD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types de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méthodes d’affectation des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différentes vues relatives aux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calendriers des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tables de coûts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L’engin de calcul et les types de tâches (W=DU)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Les calculs des coûts de tâches</a:t>
            </a:r>
          </a:p>
        </p:txBody>
      </p:sp>
    </p:spTree>
    <p:extLst>
      <p:ext uri="{BB962C8B-B14F-4D97-AF65-F5344CB8AC3E}">
        <p14:creationId xmlns:p14="http://schemas.microsoft.com/office/powerpoint/2010/main" val="9208442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FAAE-903B-4F96-A694-AB3DC74932D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383142"/>
            <a:ext cx="10820400" cy="901097"/>
          </a:xfrm>
        </p:spPr>
        <p:txBody>
          <a:bodyPr/>
          <a:lstStyle/>
          <a:p>
            <a:r>
              <a:rPr lang="fr-CA" dirty="0"/>
              <a:t>Question ? Commentaires ? Menaces de mort 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2DD58-889B-4249-B40B-6820BFE7A2F5}"/>
              </a:ext>
            </a:extLst>
          </p:cNvPr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030742" y="4816246"/>
            <a:ext cx="10130516" cy="999067"/>
          </a:xfrm>
        </p:spPr>
        <p:txBody>
          <a:bodyPr/>
          <a:lstStyle/>
          <a:p>
            <a:pPr algn="ctr"/>
            <a:r>
              <a:rPr lang="fr-CA" dirty="0"/>
              <a:t>Merci</a:t>
            </a:r>
            <a:endParaRPr lang="en-US" dirty="0"/>
          </a:p>
        </p:txBody>
      </p:sp>
      <p:pic>
        <p:nvPicPr>
          <p:cNvPr id="3074" name="Picture 2" descr="https://image.shutterstock.com/z/stock-photo-questions-red-d-sign-question-mark-with-sad-burnout-stick-man-isolated-on-white-761615932.jpg">
            <a:extLst>
              <a:ext uri="{FF2B5EF4-FFF2-40B4-BE49-F238E27FC236}">
                <a16:creationId xmlns:a16="http://schemas.microsoft.com/office/drawing/2014/main" id="{30DFAF5D-BA58-4549-B68E-0EF18B5AD5AC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983" y="1038043"/>
            <a:ext cx="4642033" cy="40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20EC9B-72FB-4791-B55D-E3E1EB9FA97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180880" y="6642556"/>
            <a:ext cx="63467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800" dirty="0"/>
              <a:t>Source : </a:t>
            </a:r>
            <a:r>
              <a:rPr lang="en-US" sz="800" dirty="0">
                <a:hlinkClick r:id="rId8"/>
              </a:rPr>
              <a:t>https://www.shutterstock.com/fr/image-illustration/questions-red-3d-sign-question-mark-761615932?studio=1</a:t>
            </a:r>
            <a:endParaRPr lang="en-US" sz="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00FED-B7ED-4132-8FB8-FC7B4744C7A1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4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1 – Création des ressources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de type travail ( </a:t>
            </a: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work</a:t>
            </a: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 )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86663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Ces ressources consomment du temps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Ex.: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Employés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Salle de réunions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Équipements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292BA3-B352-4654-A55C-4B82A13B32A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76" y="2717865"/>
            <a:ext cx="2606040" cy="260604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3A8AEFA8-5B51-45E8-A5EC-5772C8F77957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8051" y="5739403"/>
            <a:ext cx="7248525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C3717A-8A6D-4A51-8033-D680CD343A2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8662060" y="5760468"/>
            <a:ext cx="28441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11"/>
              </a:rPr>
              <a:t>https://pixabay.com/fr/illustrations/emploi-travail-conseil-caract%C3%A8res-2714178/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65136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1 – Création des ressources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de type matérielles ( </a:t>
            </a: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Material</a:t>
            </a: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 )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716784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Ces ressources sont consommées dans le projet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Elles seront livrées avec le projet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Ex.: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Brique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Béton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Asphalte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CFF121D-60B9-4E76-90D8-0850DED28673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8051" y="6102342"/>
            <a:ext cx="7248525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22C90A-1B3C-4FBB-B784-8769865246B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476576" y="563982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10"/>
              </a:rPr>
              <a:t>https://pixabay.com/fr/photos/m%C3%A2le-blanc-mod%C3%A8le-3d-isol%C3%A9-3d-1834102/</a:t>
            </a:r>
            <a:endParaRPr lang="en-US" sz="1000" dirty="0"/>
          </a:p>
        </p:txBody>
      </p:sp>
      <p:pic>
        <p:nvPicPr>
          <p:cNvPr id="13" name="Picture 12" descr="A picture containing orange, LEGO&#10;&#10;Description automatically generated">
            <a:extLst>
              <a:ext uri="{FF2B5EF4-FFF2-40B4-BE49-F238E27FC236}">
                <a16:creationId xmlns:a16="http://schemas.microsoft.com/office/drawing/2014/main" id="{8FDA87AE-8CDE-4AB7-8BDD-C690DA1E3BD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76" y="2907112"/>
            <a:ext cx="2435843" cy="243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44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1 – Création des ressources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Les ressources de type Coût ( </a:t>
            </a:r>
            <a:r>
              <a:rPr lang="fr-CA" sz="2800" dirty="0" err="1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Cost</a:t>
            </a: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 )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716784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Particularité de ces ressources leur coût peut varier à chaque utilisation.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Ex.: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Assurance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Essence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Propane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Permis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22C90A-1B3C-4FBB-B784-8769865246B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476576" y="5639820"/>
            <a:ext cx="2971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9"/>
              </a:rPr>
              <a:t>https://pixabay.com/fr/illustrations/dollar-argent-running-away-finances-3289367/</a:t>
            </a:r>
            <a:endParaRPr lang="en-US" sz="1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BFEFE8-85C9-4BD7-B000-831D993C47E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245" y="1946183"/>
            <a:ext cx="3535680" cy="35356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047167-F6E2-47F5-8671-C2E03370AB8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1"/>
          <a:srcRect t="22504" r="64766" b="29291"/>
          <a:stretch/>
        </p:blipFill>
        <p:spPr>
          <a:xfrm>
            <a:off x="1658875" y="5938954"/>
            <a:ext cx="5144261" cy="23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25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FF3E1-BC35-FEEE-E6D1-95FE9BD38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04132-B4CC-C230-DE88-1396B5AF01A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Plan de la séance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757413-1293-2240-E705-0E1DF13FBF6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706198" y="2156602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Création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580D6F-5834-4F38-E24B-58765DE3E26E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2855266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Concepts clés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696667-4446-DAEE-DC0C-6FAAC18201F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06198" y="3553930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Affectation des ressources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89895A-26E0-9A21-4E17-99272FFA7643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39398" y="2156602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2896D-EA4E-E039-BB43-6138E1974CEF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9" y="2855266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66397F-1FAF-12A6-B2DA-5BD0F79080BB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39398" y="3553930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en-US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CBA5BA-1813-A523-3F94-A5922BAEF2FB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06198" y="4956119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F55454-F3A0-759E-3A2A-CF2825D0C30E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39398" y="4956119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E1527FE-DC0B-45E1-E1CE-E7C083EB3B77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ED9FA3-321F-60EC-A0E0-248585087350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4252594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FR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Calcul des coûts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260075-D9B7-D10F-8C80-1189894CE88E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4252594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altLang="ja-JP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en-US" altLang="ja-JP" sz="2400" b="1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2825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Unités Max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5D754-76E9-4138-83B4-530A4F461D1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09384" y="2721115"/>
            <a:ext cx="92252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Ce concept sert à représenter la disponibilité de la ressource de type travail.</a:t>
            </a:r>
          </a:p>
          <a:p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Il est </a:t>
            </a:r>
            <a:r>
              <a:rPr lang="fr-C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TOUJOURS</a:t>
            </a:r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en fonction du calendrier de la ressource</a:t>
            </a:r>
          </a:p>
          <a:p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C’est un multiplicateur de son calendrier.</a:t>
            </a:r>
          </a:p>
          <a:p>
            <a:endParaRPr lang="fr-CA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Une ressource avec un calendrier de 8h/j</a:t>
            </a: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	Max unit à 200% -&gt; 16h/jours de disponibilité</a:t>
            </a:r>
          </a:p>
          <a:p>
            <a:r>
              <a:rPr lang="fr-CA" sz="240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	Max unit à 50% -&gt; 4h/jours de disponibilité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83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9AC9C-B89C-4517-B202-9ED5029CFC2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94667" y="392898"/>
            <a:ext cx="7611533" cy="1293028"/>
          </a:xfrm>
        </p:spPr>
        <p:txBody>
          <a:bodyPr/>
          <a:lstStyle/>
          <a:p>
            <a:r>
              <a:rPr lang="fr-CA" dirty="0"/>
              <a:t>2 – Concepts clés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15A94-1BF5-4CE9-B711-C0E3460FA6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43930" y="1582340"/>
            <a:ext cx="10278251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800" dirty="0">
                <a:solidFill>
                  <a:srgbClr val="73008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anose="02020702060506020403" pitchFamily="18" charset="0"/>
              </a:rPr>
              <a:t>Max Unit</a:t>
            </a:r>
            <a:endParaRPr lang="en-US" sz="2800" dirty="0">
              <a:solidFill>
                <a:srgbClr val="73008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anose="020207020605060204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50A8B6-6173-4ACF-B382-4CF8741039F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26AD7B6-8969-4981-BA66-7162EAB207A8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49885013"/>
              </p:ext>
            </p:extLst>
          </p:nvPr>
        </p:nvGraphicFramePr>
        <p:xfrm>
          <a:off x="2019300" y="2002920"/>
          <a:ext cx="8153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362313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0</TotalTime>
  <Words>1440</Words>
  <Application>Microsoft Office PowerPoint</Application>
  <PresentationFormat>Grand écran</PresentationFormat>
  <Paragraphs>281</Paragraphs>
  <Slides>36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2" baseType="lpstr">
      <vt:lpstr>ＭＳ Ｐゴシック</vt:lpstr>
      <vt:lpstr>Adobe Garamond Pro Bold</vt:lpstr>
      <vt:lpstr>Arial</vt:lpstr>
      <vt:lpstr>Calibri</vt:lpstr>
      <vt:lpstr>Century Gothic</vt:lpstr>
      <vt:lpstr>Vapor Trail</vt:lpstr>
      <vt:lpstr>Ressources et engin de calcul</vt:lpstr>
      <vt:lpstr>Plan de la séance</vt:lpstr>
      <vt:lpstr>1 – Création des ressources</vt:lpstr>
      <vt:lpstr>1 – Création des ressources</vt:lpstr>
      <vt:lpstr>1 – Création des ressources</vt:lpstr>
      <vt:lpstr>1 – Création des ressources</vt:lpstr>
      <vt:lpstr>Plan de la séance</vt:lpstr>
      <vt:lpstr>2 – Concepts clés</vt:lpstr>
      <vt:lpstr>2 – Concepts clés</vt:lpstr>
      <vt:lpstr>2 – Concepts clés</vt:lpstr>
      <vt:lpstr>2 – Concepts clés</vt:lpstr>
      <vt:lpstr>2 – Concepts clés</vt:lpstr>
      <vt:lpstr>2 – Concepts clés</vt:lpstr>
      <vt:lpstr>2 – Concepts clés</vt:lpstr>
      <vt:lpstr>Plan de la séance</vt:lpstr>
      <vt:lpstr>3 – Affectation des ressources</vt:lpstr>
      <vt:lpstr>Présentation PowerPoint</vt:lpstr>
      <vt:lpstr>Présentation PowerPoint</vt:lpstr>
      <vt:lpstr>Présentation PowerPoint</vt:lpstr>
      <vt:lpstr>Présentation PowerPoint</vt:lpstr>
      <vt:lpstr>Plan de la séance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4 – Calcul des coûts</vt:lpstr>
      <vt:lpstr>Plan de la séance</vt:lpstr>
      <vt:lpstr>5 – Conclusion</vt:lpstr>
      <vt:lpstr>Question ? Commentaires ? Menaces de mort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2019-08-29T17:55:14Z</dcterms:created>
  <dcterms:modified xsi:type="dcterms:W3CDTF">2025-12-09T21:08:30Z</dcterms:modified>
</cp:coreProperties>
</file>