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notesSlides/notesSlide1.xml" ContentType="application/vnd.openxmlformats-officedocument.presentationml.notesSlide+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notesSlides/notesSlide2.xml" ContentType="application/vnd.openxmlformats-officedocument.presentationml.notesSlide+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48" r:id="rId1"/>
  </p:sldMasterIdLst>
  <p:notesMasterIdLst>
    <p:notesMasterId r:id="rId50"/>
  </p:notesMasterIdLst>
  <p:sldIdLst>
    <p:sldId id="256" r:id="rId2"/>
    <p:sldId id="331" r:id="rId3"/>
    <p:sldId id="370" r:id="rId4"/>
    <p:sldId id="371" r:id="rId5"/>
    <p:sldId id="373" r:id="rId6"/>
    <p:sldId id="374" r:id="rId7"/>
    <p:sldId id="375" r:id="rId8"/>
    <p:sldId id="376" r:id="rId9"/>
    <p:sldId id="377" r:id="rId10"/>
    <p:sldId id="378" r:id="rId11"/>
    <p:sldId id="505" r:id="rId12"/>
    <p:sldId id="506" r:id="rId13"/>
    <p:sldId id="645" r:id="rId14"/>
    <p:sldId id="281" r:id="rId15"/>
    <p:sldId id="646" r:id="rId16"/>
    <p:sldId id="395" r:id="rId17"/>
    <p:sldId id="394" r:id="rId18"/>
    <p:sldId id="397" r:id="rId19"/>
    <p:sldId id="398" r:id="rId20"/>
    <p:sldId id="399" r:id="rId21"/>
    <p:sldId id="400" r:id="rId22"/>
    <p:sldId id="401" r:id="rId23"/>
    <p:sldId id="402" r:id="rId24"/>
    <p:sldId id="647" r:id="rId25"/>
    <p:sldId id="404" r:id="rId26"/>
    <p:sldId id="405" r:id="rId27"/>
    <p:sldId id="406" r:id="rId28"/>
    <p:sldId id="407" r:id="rId29"/>
    <p:sldId id="533" r:id="rId30"/>
    <p:sldId id="534" r:id="rId31"/>
    <p:sldId id="308" r:id="rId32"/>
    <p:sldId id="648" r:id="rId33"/>
    <p:sldId id="547" r:id="rId34"/>
    <p:sldId id="548" r:id="rId35"/>
    <p:sldId id="551" r:id="rId36"/>
    <p:sldId id="552" r:id="rId37"/>
    <p:sldId id="549" r:id="rId38"/>
    <p:sldId id="553" r:id="rId39"/>
    <p:sldId id="554" r:id="rId40"/>
    <p:sldId id="555" r:id="rId41"/>
    <p:sldId id="556" r:id="rId42"/>
    <p:sldId id="558" r:id="rId43"/>
    <p:sldId id="559" r:id="rId44"/>
    <p:sldId id="560" r:id="rId45"/>
    <p:sldId id="557" r:id="rId46"/>
    <p:sldId id="562" r:id="rId47"/>
    <p:sldId id="649" r:id="rId48"/>
    <p:sldId id="263"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0082"/>
    <a:srgbClr val="D100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14" autoAdjust="0"/>
    <p:restoredTop sz="87079" autoAdjust="0"/>
  </p:normalViewPr>
  <p:slideViewPr>
    <p:cSldViewPr snapToGrid="0">
      <p:cViewPr varScale="1">
        <p:scale>
          <a:sx n="163" d="100"/>
          <a:sy n="163" d="100"/>
        </p:scale>
        <p:origin x="210"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11E0FC-B18D-446B-A6D4-28FB34589553}" type="datetimeFigureOut">
              <a:rPr lang="en-US" smtClean="0"/>
              <a:t>12/9/2025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71835D-EF08-4E6F-BB95-D8DA4E954266}" type="slidenum">
              <a:rPr lang="en-US" smtClean="0"/>
              <a:t>‹N°›</a:t>
            </a:fld>
            <a:endParaRPr lang="en-US"/>
          </a:p>
        </p:txBody>
      </p:sp>
    </p:spTree>
    <p:extLst>
      <p:ext uri="{BB962C8B-B14F-4D97-AF65-F5344CB8AC3E}">
        <p14:creationId xmlns:p14="http://schemas.microsoft.com/office/powerpoint/2010/main" val="4228363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dirty="0"/>
          </a:p>
        </p:txBody>
      </p:sp>
      <p:sp>
        <p:nvSpPr>
          <p:cNvPr id="4" name="Slide Number Placeholder 3"/>
          <p:cNvSpPr>
            <a:spLocks noGrp="1"/>
          </p:cNvSpPr>
          <p:nvPr>
            <p:ph type="sldNum" sz="quarter" idx="10"/>
          </p:nvPr>
        </p:nvSpPr>
        <p:spPr/>
        <p:txBody>
          <a:bodyPr/>
          <a:lstStyle/>
          <a:p>
            <a:fld id="{90E4DE8F-296A-4CDB-AAB2-27B178D35269}" type="slidenum">
              <a:rPr lang="en-US" smtClean="0"/>
              <a:pPr/>
              <a:t>29</a:t>
            </a:fld>
            <a:endParaRPr lang="en-US"/>
          </a:p>
        </p:txBody>
      </p:sp>
    </p:spTree>
    <p:extLst>
      <p:ext uri="{BB962C8B-B14F-4D97-AF65-F5344CB8AC3E}">
        <p14:creationId xmlns:p14="http://schemas.microsoft.com/office/powerpoint/2010/main" val="3770090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dirty="0"/>
          </a:p>
        </p:txBody>
      </p:sp>
      <p:sp>
        <p:nvSpPr>
          <p:cNvPr id="4" name="Slide Number Placeholder 3"/>
          <p:cNvSpPr>
            <a:spLocks noGrp="1"/>
          </p:cNvSpPr>
          <p:nvPr>
            <p:ph type="sldNum" sz="quarter" idx="10"/>
          </p:nvPr>
        </p:nvSpPr>
        <p:spPr/>
        <p:txBody>
          <a:bodyPr/>
          <a:lstStyle/>
          <a:p>
            <a:fld id="{90E4DE8F-296A-4CDB-AAB2-27B178D35269}" type="slidenum">
              <a:rPr lang="en-US" smtClean="0"/>
              <a:pPr/>
              <a:t>30</a:t>
            </a:fld>
            <a:endParaRPr lang="en-US"/>
          </a:p>
        </p:txBody>
      </p:sp>
    </p:spTree>
    <p:extLst>
      <p:ext uri="{BB962C8B-B14F-4D97-AF65-F5344CB8AC3E}">
        <p14:creationId xmlns:p14="http://schemas.microsoft.com/office/powerpoint/2010/main" val="22845097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C51A290B-94AB-45E7-BC2D-CF5739423581}" type="datetime1">
              <a:rPr lang="en-US" smtClean="0"/>
              <a:t>12/9/2025</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4A52990-4E45-4AFD-8B51-29B4E7C1BA24}" type="datetime1">
              <a:rPr lang="en-US" smtClean="0"/>
              <a:t>12/9/2025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08C9C6A2-F018-49F6-A678-35DAB2585A02}" type="datetime1">
              <a:rPr lang="en-US" smtClean="0"/>
              <a:t>12/9/2025</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0933C461-33E5-4681-AF2E-F9BB1252D294}" type="datetime1">
              <a:rPr lang="en-US" smtClean="0"/>
              <a:t>12/9/2025</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2911F776-C1B5-427F-8FFB-2C8E7CE7B411}" type="datetime1">
              <a:rPr lang="en-US" smtClean="0"/>
              <a:t>12/9/2025</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36EECA5-8794-43F0-829E-2A047B8ED124}" type="datetime1">
              <a:rPr lang="en-US" smtClean="0"/>
              <a:t>12/9/2025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74C7C43B-73D2-4C39-8B75-B66F71048FCB}" type="datetime1">
              <a:rPr lang="en-US" smtClean="0"/>
              <a:t>12/9/2025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B99ADE-0A2C-41AA-8607-AB22E88503E8}" type="datetime1">
              <a:rPr lang="en-US" smtClean="0"/>
              <a:t>12/9/2025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9C861D0D-2E78-4E4A-A7DF-784B25E540B9}" type="datetime1">
              <a:rPr lang="en-US" smtClean="0"/>
              <a:t>12/9/2025</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595360" y="6356350"/>
            <a:ext cx="2621884" cy="365125"/>
          </a:xfrm>
        </p:spPr>
        <p:txBody>
          <a:bodyPr/>
          <a:lstStyle/>
          <a:p>
            <a:fld id="{0347D936-77EB-4CA1-B310-765AA91BF696}" type="datetime1">
              <a:rPr lang="en-US" smtClean="0"/>
              <a:t>12/9/2025</a:t>
            </a:fld>
            <a:r>
              <a:rPr lang="en-US" dirty="0"/>
              <a:t> </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027121" y="6355845"/>
            <a:ext cx="479079" cy="365125"/>
          </a:xfrm>
        </p:spPr>
        <p:txBody>
          <a:bodyPr/>
          <a:lstStyle/>
          <a:p>
            <a:r>
              <a:rPr lang="en-US" dirty="0"/>
              <a:t>- </a:t>
            </a:r>
            <a:fld id="{6D22F896-40B5-4ADD-8801-0D06FADFA095}"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B4E7BDBF-D4DC-4BAA-A0E4-99F77C72FBCC}" type="datetime1">
              <a:rPr lang="en-US" smtClean="0"/>
              <a:t>12/9/2025</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9381C5B-831E-4158-9930-AC0BC24C57AA}" type="datetime1">
              <a:rPr lang="en-US" smtClean="0"/>
              <a:t>12/9/2025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2EADC1B-5138-4068-A01D-677A41F016D7}" type="datetime1">
              <a:rPr lang="en-US" smtClean="0"/>
              <a:t>12/9/2025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6029244-4E12-4155-B20E-BCBB8D869084}" type="datetime1">
              <a:rPr lang="en-US" smtClean="0"/>
              <a:t>12/9/2025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57C69F-3788-4015-8897-E69BD934901B}" type="datetime1">
              <a:rPr lang="en-US" smtClean="0"/>
              <a:t>12/9/2025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3DFE39-E09B-4DC4-8619-6346D1DDCB41}" type="datetime1">
              <a:rPr lang="en-US" smtClean="0"/>
              <a:t>12/9/2025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A51C226-C1B8-4339-8762-68B2FFD7DF4E}" type="datetime1">
              <a:rPr lang="en-US" smtClean="0"/>
              <a:t>12/9/2025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BD19973-5D1B-48B8-8566-1D1077D62EE7}" type="datetime1">
              <a:rPr lang="en-US" smtClean="0"/>
              <a:pPr/>
              <a:t>12/9/2025</a:t>
            </a:fld>
            <a:r>
              <a:rPr lang="en-US" dirty="0"/>
              <a:t> - </a:t>
            </a:r>
            <a:fld id="{6D22F896-40B5-4ADD-8801-0D06FADFA095}" type="slidenum">
              <a:rPr lang="en-US" smtClean="0"/>
              <a:pPr/>
              <a:t>‹N°›</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slideLayout" Target="../slideLayouts/slideLayout2.xml"/><Relationship Id="rId4" Type="http://schemas.openxmlformats.org/officeDocument/2006/relationships/tags" Target="../tags/tag51.xml"/></Relationships>
</file>

<file path=ppt/slides/_rels/slide11.xml.rels><?xml version="1.0" encoding="UTF-8" standalone="yes"?>
<Relationships xmlns="http://schemas.openxmlformats.org/package/2006/relationships"><Relationship Id="rId3" Type="http://schemas.openxmlformats.org/officeDocument/2006/relationships/tags" Target="../tags/tag54.xml"/><Relationship Id="rId7" Type="http://schemas.openxmlformats.org/officeDocument/2006/relationships/image" Target="../media/image5.png"/><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slideLayout" Target="../slideLayouts/slideLayout2.xml"/><Relationship Id="rId5" Type="http://schemas.openxmlformats.org/officeDocument/2006/relationships/tags" Target="../tags/tag56.xml"/><Relationship Id="rId4" Type="http://schemas.openxmlformats.org/officeDocument/2006/relationships/tags" Target="../tags/tag55.xml"/></Relationships>
</file>

<file path=ppt/slides/_rels/slide12.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tags" Target="../tags/tag67.xml"/><Relationship Id="rId13" Type="http://schemas.openxmlformats.org/officeDocument/2006/relationships/tags" Target="../tags/tag72.xml"/><Relationship Id="rId3" Type="http://schemas.openxmlformats.org/officeDocument/2006/relationships/tags" Target="../tags/tag62.xml"/><Relationship Id="rId7" Type="http://schemas.openxmlformats.org/officeDocument/2006/relationships/tags" Target="../tags/tag66.xml"/><Relationship Id="rId12" Type="http://schemas.openxmlformats.org/officeDocument/2006/relationships/tags" Target="../tags/tag71.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tags" Target="../tags/tag70.xml"/><Relationship Id="rId5" Type="http://schemas.openxmlformats.org/officeDocument/2006/relationships/tags" Target="../tags/tag64.xml"/><Relationship Id="rId15" Type="http://schemas.openxmlformats.org/officeDocument/2006/relationships/slideLayout" Target="../slideLayouts/slideLayout2.xml"/><Relationship Id="rId10" Type="http://schemas.openxmlformats.org/officeDocument/2006/relationships/tags" Target="../tags/tag69.xml"/><Relationship Id="rId4" Type="http://schemas.openxmlformats.org/officeDocument/2006/relationships/tags" Target="../tags/tag63.xml"/><Relationship Id="rId9" Type="http://schemas.openxmlformats.org/officeDocument/2006/relationships/tags" Target="../tags/tag68.xml"/><Relationship Id="rId14" Type="http://schemas.openxmlformats.org/officeDocument/2006/relationships/tags" Target="../tags/tag73.xml"/></Relationships>
</file>

<file path=ppt/slides/_rels/slide14.xml.rels><?xml version="1.0" encoding="UTF-8" standalone="yes"?>
<Relationships xmlns="http://schemas.openxmlformats.org/package/2006/relationships"><Relationship Id="rId3" Type="http://schemas.openxmlformats.org/officeDocument/2006/relationships/tags" Target="../tags/tag76.xml"/><Relationship Id="rId7"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s>
</file>

<file path=ppt/slides/_rels/slide15.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tags" Target="../tags/tag92.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tags" Target="../tags/tag91.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tags" Target="../tags/tag90.xml"/><Relationship Id="rId5" Type="http://schemas.openxmlformats.org/officeDocument/2006/relationships/tags" Target="../tags/tag84.xml"/><Relationship Id="rId15" Type="http://schemas.openxmlformats.org/officeDocument/2006/relationships/slideLayout" Target="../slideLayouts/slideLayout2.xml"/><Relationship Id="rId10" Type="http://schemas.openxmlformats.org/officeDocument/2006/relationships/tags" Target="../tags/tag8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tags" Target="../tags/tag93.xml"/></Relationships>
</file>

<file path=ppt/slides/_rels/slide16.xml.rels><?xml version="1.0" encoding="UTF-8" standalone="yes"?>
<Relationships xmlns="http://schemas.openxmlformats.org/package/2006/relationships"><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tags" Target="../tags/tag94.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5" Type="http://schemas.openxmlformats.org/officeDocument/2006/relationships/slideLayout" Target="../slideLayouts/slideLayout2.xml"/><Relationship Id="rId4" Type="http://schemas.openxmlformats.org/officeDocument/2006/relationships/tags" Target="../tags/tag100.xml"/></Relationships>
</file>

<file path=ppt/slides/_rels/slide18.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106.xml"/><Relationship Id="rId7" Type="http://schemas.openxmlformats.org/officeDocument/2006/relationships/slideLayout" Target="../slideLayouts/slideLayout2.xml"/><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slideLayout" Target="../slideLayouts/slideLayout2.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s>
</file>

<file path=ppt/slides/_rels/slide20.xml.rels><?xml version="1.0" encoding="UTF-8" standalone="yes"?>
<Relationships xmlns="http://schemas.openxmlformats.org/package/2006/relationships"><Relationship Id="rId3" Type="http://schemas.openxmlformats.org/officeDocument/2006/relationships/tags" Target="../tags/tag112.xml"/><Relationship Id="rId7" Type="http://schemas.openxmlformats.org/officeDocument/2006/relationships/image" Target="../media/image8.png"/><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slideLayout" Target="../slideLayouts/slideLayout2.xml"/><Relationship Id="rId5" Type="http://schemas.openxmlformats.org/officeDocument/2006/relationships/tags" Target="../tags/tag114.xml"/><Relationship Id="rId4" Type="http://schemas.openxmlformats.org/officeDocument/2006/relationships/tags" Target="../tags/tag113.xml"/></Relationships>
</file>

<file path=ppt/slides/_rels/slide21.xml.rels><?xml version="1.0" encoding="UTF-8" standalone="yes"?>
<Relationships xmlns="http://schemas.openxmlformats.org/package/2006/relationships"><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 Id="rId5" Type="http://schemas.openxmlformats.org/officeDocument/2006/relationships/slideLayout" Target="../slideLayouts/slideLayout2.xml"/><Relationship Id="rId4" Type="http://schemas.openxmlformats.org/officeDocument/2006/relationships/tags" Target="../tags/tag118.xml"/></Relationships>
</file>

<file path=ppt/slides/_rels/slide22.xml.rels><?xml version="1.0" encoding="UTF-8" standalone="yes"?>
<Relationships xmlns="http://schemas.openxmlformats.org/package/2006/relationships"><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tags" Target="../tags/tag119.xml"/><Relationship Id="rId5" Type="http://schemas.openxmlformats.org/officeDocument/2006/relationships/slideLayout" Target="../slideLayouts/slideLayout2.xml"/><Relationship Id="rId4" Type="http://schemas.openxmlformats.org/officeDocument/2006/relationships/tags" Target="../tags/tag122.xml"/></Relationships>
</file>

<file path=ppt/slides/_rels/slide23.xml.rels><?xml version="1.0" encoding="UTF-8" standalone="yes"?>
<Relationships xmlns="http://schemas.openxmlformats.org/package/2006/relationships"><Relationship Id="rId3" Type="http://schemas.openxmlformats.org/officeDocument/2006/relationships/tags" Target="../tags/tag125.xml"/><Relationship Id="rId2" Type="http://schemas.openxmlformats.org/officeDocument/2006/relationships/tags" Target="../tags/tag124.xml"/><Relationship Id="rId1" Type="http://schemas.openxmlformats.org/officeDocument/2006/relationships/tags" Target="../tags/tag123.xml"/><Relationship Id="rId5" Type="http://schemas.openxmlformats.org/officeDocument/2006/relationships/slideLayout" Target="../slideLayouts/slideLayout2.xml"/><Relationship Id="rId4" Type="http://schemas.openxmlformats.org/officeDocument/2006/relationships/tags" Target="../tags/tag126.xml"/></Relationships>
</file>

<file path=ppt/slides/_rels/slide24.xml.rels><?xml version="1.0" encoding="UTF-8" standalone="yes"?>
<Relationships xmlns="http://schemas.openxmlformats.org/package/2006/relationships"><Relationship Id="rId8" Type="http://schemas.openxmlformats.org/officeDocument/2006/relationships/tags" Target="../tags/tag134.xml"/><Relationship Id="rId13" Type="http://schemas.openxmlformats.org/officeDocument/2006/relationships/tags" Target="../tags/tag139.xml"/><Relationship Id="rId3" Type="http://schemas.openxmlformats.org/officeDocument/2006/relationships/tags" Target="../tags/tag129.xml"/><Relationship Id="rId7" Type="http://schemas.openxmlformats.org/officeDocument/2006/relationships/tags" Target="../tags/tag133.xml"/><Relationship Id="rId12" Type="http://schemas.openxmlformats.org/officeDocument/2006/relationships/tags" Target="../tags/tag138.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tags" Target="../tags/tag137.xml"/><Relationship Id="rId5" Type="http://schemas.openxmlformats.org/officeDocument/2006/relationships/tags" Target="../tags/tag131.xml"/><Relationship Id="rId15" Type="http://schemas.openxmlformats.org/officeDocument/2006/relationships/slideLayout" Target="../slideLayouts/slideLayout2.xml"/><Relationship Id="rId10" Type="http://schemas.openxmlformats.org/officeDocument/2006/relationships/tags" Target="../tags/tag136.xml"/><Relationship Id="rId4" Type="http://schemas.openxmlformats.org/officeDocument/2006/relationships/tags" Target="../tags/tag130.xml"/><Relationship Id="rId9" Type="http://schemas.openxmlformats.org/officeDocument/2006/relationships/tags" Target="../tags/tag135.xml"/><Relationship Id="rId14" Type="http://schemas.openxmlformats.org/officeDocument/2006/relationships/tags" Target="../tags/tag140.xml"/></Relationships>
</file>

<file path=ppt/slides/_rels/slide25.xml.rels><?xml version="1.0" encoding="UTF-8" standalone="yes"?>
<Relationships xmlns="http://schemas.openxmlformats.org/package/2006/relationships"><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tags" Target="../tags/tag141.xml"/><Relationship Id="rId5" Type="http://schemas.openxmlformats.org/officeDocument/2006/relationships/slideLayout" Target="../slideLayouts/slideLayout2.xml"/><Relationship Id="rId4" Type="http://schemas.openxmlformats.org/officeDocument/2006/relationships/tags" Target="../tags/tag144.xml"/></Relationships>
</file>

<file path=ppt/slides/_rels/slide26.xml.rels><?xml version="1.0" encoding="UTF-8" standalone="yes"?>
<Relationships xmlns="http://schemas.openxmlformats.org/package/2006/relationships"><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 Id="rId5" Type="http://schemas.openxmlformats.org/officeDocument/2006/relationships/slideLayout" Target="../slideLayouts/slideLayout2.xml"/><Relationship Id="rId4" Type="http://schemas.openxmlformats.org/officeDocument/2006/relationships/tags" Target="../tags/tag148.xml"/></Relationships>
</file>

<file path=ppt/slides/_rels/slide27.xml.rels><?xml version="1.0" encoding="UTF-8" standalone="yes"?>
<Relationships xmlns="http://schemas.openxmlformats.org/package/2006/relationships"><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tags" Target="../tags/tag149.xml"/><Relationship Id="rId5" Type="http://schemas.openxmlformats.org/officeDocument/2006/relationships/slideLayout" Target="../slideLayouts/slideLayout2.xml"/><Relationship Id="rId4" Type="http://schemas.openxmlformats.org/officeDocument/2006/relationships/tags" Target="../tags/tag152.xml"/></Relationships>
</file>

<file path=ppt/slides/_rels/slide28.xml.rels><?xml version="1.0" encoding="UTF-8" standalone="yes"?>
<Relationships xmlns="http://schemas.openxmlformats.org/package/2006/relationships"><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 Id="rId5" Type="http://schemas.openxmlformats.org/officeDocument/2006/relationships/slideLayout" Target="../slideLayouts/slideLayout2.xml"/><Relationship Id="rId4" Type="http://schemas.openxmlformats.org/officeDocument/2006/relationships/tags" Target="../tags/tag156.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59.xml"/><Relationship Id="rId7" Type="http://schemas.openxmlformats.org/officeDocument/2006/relationships/tags" Target="../tags/tag163.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tags" Target="../tags/tag162.xml"/><Relationship Id="rId11" Type="http://schemas.openxmlformats.org/officeDocument/2006/relationships/image" Target="../media/image10.png"/><Relationship Id="rId5" Type="http://schemas.openxmlformats.org/officeDocument/2006/relationships/tags" Target="../tags/tag161.xml"/><Relationship Id="rId10" Type="http://schemas.openxmlformats.org/officeDocument/2006/relationships/image" Target="../media/image9.png"/><Relationship Id="rId4" Type="http://schemas.openxmlformats.org/officeDocument/2006/relationships/tags" Target="../tags/tag160.xml"/><Relationship Id="rId9"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slideLayout" Target="../slideLayouts/slideLayout2.xml"/><Relationship Id="rId4" Type="http://schemas.openxmlformats.org/officeDocument/2006/relationships/tags" Target="../tags/tag20.xml"/></Relationships>
</file>

<file path=ppt/slides/_rels/slide30.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166.xml"/><Relationship Id="rId7" Type="http://schemas.openxmlformats.org/officeDocument/2006/relationships/slideLayout" Target="../slideLayouts/slideLayout2.xml"/><Relationship Id="rId2" Type="http://schemas.openxmlformats.org/officeDocument/2006/relationships/tags" Target="../tags/tag165.xml"/><Relationship Id="rId1" Type="http://schemas.openxmlformats.org/officeDocument/2006/relationships/tags" Target="../tags/tag164.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 Id="rId9"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 Id="rId5" Type="http://schemas.openxmlformats.org/officeDocument/2006/relationships/slideLayout" Target="../slideLayouts/slideLayout2.xml"/><Relationship Id="rId4" Type="http://schemas.openxmlformats.org/officeDocument/2006/relationships/tags" Target="../tags/tag173.xml"/></Relationships>
</file>

<file path=ppt/slides/_rels/slide32.xml.rels><?xml version="1.0" encoding="UTF-8" standalone="yes"?>
<Relationships xmlns="http://schemas.openxmlformats.org/package/2006/relationships"><Relationship Id="rId8" Type="http://schemas.openxmlformats.org/officeDocument/2006/relationships/tags" Target="../tags/tag181.xml"/><Relationship Id="rId13" Type="http://schemas.openxmlformats.org/officeDocument/2006/relationships/tags" Target="../tags/tag186.xml"/><Relationship Id="rId3" Type="http://schemas.openxmlformats.org/officeDocument/2006/relationships/tags" Target="../tags/tag176.xml"/><Relationship Id="rId7" Type="http://schemas.openxmlformats.org/officeDocument/2006/relationships/tags" Target="../tags/tag180.xml"/><Relationship Id="rId12" Type="http://schemas.openxmlformats.org/officeDocument/2006/relationships/tags" Target="../tags/tag185.xml"/><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tags" Target="../tags/tag179.xml"/><Relationship Id="rId11" Type="http://schemas.openxmlformats.org/officeDocument/2006/relationships/tags" Target="../tags/tag184.xml"/><Relationship Id="rId5" Type="http://schemas.openxmlformats.org/officeDocument/2006/relationships/tags" Target="../tags/tag178.xml"/><Relationship Id="rId15" Type="http://schemas.openxmlformats.org/officeDocument/2006/relationships/slideLayout" Target="../slideLayouts/slideLayout2.xml"/><Relationship Id="rId10" Type="http://schemas.openxmlformats.org/officeDocument/2006/relationships/tags" Target="../tags/tag183.xml"/><Relationship Id="rId4" Type="http://schemas.openxmlformats.org/officeDocument/2006/relationships/tags" Target="../tags/tag177.xml"/><Relationship Id="rId9" Type="http://schemas.openxmlformats.org/officeDocument/2006/relationships/tags" Target="../tags/tag182.xml"/><Relationship Id="rId14" Type="http://schemas.openxmlformats.org/officeDocument/2006/relationships/tags" Target="../tags/tag187.xml"/></Relationships>
</file>

<file path=ppt/slides/_rels/slide33.xml.rels><?xml version="1.0" encoding="UTF-8" standalone="yes"?>
<Relationships xmlns="http://schemas.openxmlformats.org/package/2006/relationships"><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tags" Target="../tags/tag188.xml"/><Relationship Id="rId5" Type="http://schemas.openxmlformats.org/officeDocument/2006/relationships/slideLayout" Target="../slideLayouts/slideLayout2.xml"/><Relationship Id="rId4" Type="http://schemas.openxmlformats.org/officeDocument/2006/relationships/tags" Target="../tags/tag191.xml"/></Relationships>
</file>

<file path=ppt/slides/_rels/slide34.xml.rels><?xml version="1.0" encoding="UTF-8" standalone="yes"?>
<Relationships xmlns="http://schemas.openxmlformats.org/package/2006/relationships"><Relationship Id="rId3" Type="http://schemas.openxmlformats.org/officeDocument/2006/relationships/tags" Target="../tags/tag194.xml"/><Relationship Id="rId7" Type="http://schemas.openxmlformats.org/officeDocument/2006/relationships/image" Target="../media/image12.png"/><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slideLayout" Target="../slideLayouts/slideLayout2.xml"/><Relationship Id="rId5" Type="http://schemas.openxmlformats.org/officeDocument/2006/relationships/tags" Target="../tags/tag196.xml"/><Relationship Id="rId4" Type="http://schemas.openxmlformats.org/officeDocument/2006/relationships/tags" Target="../tags/tag195.xml"/></Relationships>
</file>

<file path=ppt/slides/_rels/slide35.xml.rels><?xml version="1.0" encoding="UTF-8" standalone="yes"?>
<Relationships xmlns="http://schemas.openxmlformats.org/package/2006/relationships"><Relationship Id="rId3" Type="http://schemas.openxmlformats.org/officeDocument/2006/relationships/tags" Target="../tags/tag199.xml"/><Relationship Id="rId7" Type="http://schemas.openxmlformats.org/officeDocument/2006/relationships/image" Target="../media/image13.png"/><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slideLayout" Target="../slideLayouts/slideLayout2.xml"/><Relationship Id="rId5" Type="http://schemas.openxmlformats.org/officeDocument/2006/relationships/tags" Target="../tags/tag201.xml"/><Relationship Id="rId4" Type="http://schemas.openxmlformats.org/officeDocument/2006/relationships/tags" Target="../tags/tag200.xml"/></Relationships>
</file>

<file path=ppt/slides/_rels/slide36.xml.rels><?xml version="1.0" encoding="UTF-8" standalone="yes"?>
<Relationships xmlns="http://schemas.openxmlformats.org/package/2006/relationships"><Relationship Id="rId3" Type="http://schemas.openxmlformats.org/officeDocument/2006/relationships/tags" Target="../tags/tag204.xml"/><Relationship Id="rId7" Type="http://schemas.openxmlformats.org/officeDocument/2006/relationships/image" Target="../media/image14.png"/><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slideLayout" Target="../slideLayouts/slideLayout2.xml"/><Relationship Id="rId5" Type="http://schemas.openxmlformats.org/officeDocument/2006/relationships/tags" Target="../tags/tag206.xml"/><Relationship Id="rId4" Type="http://schemas.openxmlformats.org/officeDocument/2006/relationships/tags" Target="../tags/tag205.xml"/></Relationships>
</file>

<file path=ppt/slides/_rels/slide37.xml.rels><?xml version="1.0" encoding="UTF-8" standalone="yes"?>
<Relationships xmlns="http://schemas.openxmlformats.org/package/2006/relationships"><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tags" Target="../tags/tag207.xml"/><Relationship Id="rId5" Type="http://schemas.openxmlformats.org/officeDocument/2006/relationships/slideLayout" Target="../slideLayouts/slideLayout2.xml"/><Relationship Id="rId4" Type="http://schemas.openxmlformats.org/officeDocument/2006/relationships/tags" Target="../tags/tag210.xml"/></Relationships>
</file>

<file path=ppt/slides/_rels/slide38.xml.rels><?xml version="1.0" encoding="UTF-8" standalone="yes"?>
<Relationships xmlns="http://schemas.openxmlformats.org/package/2006/relationships"><Relationship Id="rId3" Type="http://schemas.openxmlformats.org/officeDocument/2006/relationships/tags" Target="../tags/tag213.xml"/><Relationship Id="rId2" Type="http://schemas.openxmlformats.org/officeDocument/2006/relationships/tags" Target="../tags/tag212.xml"/><Relationship Id="rId1" Type="http://schemas.openxmlformats.org/officeDocument/2006/relationships/tags" Target="../tags/tag211.xml"/><Relationship Id="rId5" Type="http://schemas.openxmlformats.org/officeDocument/2006/relationships/slideLayout" Target="../slideLayouts/slideLayout2.xml"/><Relationship Id="rId4" Type="http://schemas.openxmlformats.org/officeDocument/2006/relationships/tags" Target="../tags/tag214.xml"/></Relationships>
</file>

<file path=ppt/slides/_rels/slide39.xml.rels><?xml version="1.0" encoding="UTF-8" standalone="yes"?>
<Relationships xmlns="http://schemas.openxmlformats.org/package/2006/relationships"><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 Id="rId5" Type="http://schemas.openxmlformats.org/officeDocument/2006/relationships/slideLayout" Target="../slideLayouts/slideLayout2.xml"/><Relationship Id="rId4" Type="http://schemas.openxmlformats.org/officeDocument/2006/relationships/tags" Target="../tags/tag218.xml"/></Relationships>
</file>

<file path=ppt/slides/_rels/slide4.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slideLayout" Target="../slideLayouts/slideLayout2.xml"/><Relationship Id="rId4" Type="http://schemas.openxmlformats.org/officeDocument/2006/relationships/tags" Target="../tags/tag24.xml"/></Relationships>
</file>

<file path=ppt/slides/_rels/slide40.xml.rels><?xml version="1.0" encoding="UTF-8" standalone="yes"?>
<Relationships xmlns="http://schemas.openxmlformats.org/package/2006/relationships"><Relationship Id="rId3" Type="http://schemas.openxmlformats.org/officeDocument/2006/relationships/tags" Target="../tags/tag221.xml"/><Relationship Id="rId2" Type="http://schemas.openxmlformats.org/officeDocument/2006/relationships/tags" Target="../tags/tag220.xml"/><Relationship Id="rId1" Type="http://schemas.openxmlformats.org/officeDocument/2006/relationships/tags" Target="../tags/tag219.xml"/><Relationship Id="rId5" Type="http://schemas.openxmlformats.org/officeDocument/2006/relationships/slideLayout" Target="../slideLayouts/slideLayout2.xml"/><Relationship Id="rId4" Type="http://schemas.openxmlformats.org/officeDocument/2006/relationships/tags" Target="../tags/tag222.xml"/></Relationships>
</file>

<file path=ppt/slides/_rels/slide41.xml.rels><?xml version="1.0" encoding="UTF-8" standalone="yes"?>
<Relationships xmlns="http://schemas.openxmlformats.org/package/2006/relationships"><Relationship Id="rId3" Type="http://schemas.openxmlformats.org/officeDocument/2006/relationships/tags" Target="../tags/tag225.xml"/><Relationship Id="rId2" Type="http://schemas.openxmlformats.org/officeDocument/2006/relationships/tags" Target="../tags/tag224.xml"/><Relationship Id="rId1" Type="http://schemas.openxmlformats.org/officeDocument/2006/relationships/tags" Target="../tags/tag223.xml"/><Relationship Id="rId5" Type="http://schemas.openxmlformats.org/officeDocument/2006/relationships/slideLayout" Target="../slideLayouts/slideLayout2.xml"/><Relationship Id="rId4" Type="http://schemas.openxmlformats.org/officeDocument/2006/relationships/tags" Target="../tags/tag226.xml"/></Relationships>
</file>

<file path=ppt/slides/_rels/slide42.xml.rels><?xml version="1.0" encoding="UTF-8" standalone="yes"?>
<Relationships xmlns="http://schemas.openxmlformats.org/package/2006/relationships"><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tags" Target="../tags/tag227.xml"/><Relationship Id="rId5" Type="http://schemas.openxmlformats.org/officeDocument/2006/relationships/slideLayout" Target="../slideLayouts/slideLayout2.xml"/><Relationship Id="rId4" Type="http://schemas.openxmlformats.org/officeDocument/2006/relationships/tags" Target="../tags/tag230.xml"/></Relationships>
</file>

<file path=ppt/slides/_rels/slide43.xml.rels><?xml version="1.0" encoding="UTF-8" standalone="yes"?>
<Relationships xmlns="http://schemas.openxmlformats.org/package/2006/relationships"><Relationship Id="rId3" Type="http://schemas.openxmlformats.org/officeDocument/2006/relationships/tags" Target="../tags/tag233.xml"/><Relationship Id="rId7" Type="http://schemas.openxmlformats.org/officeDocument/2006/relationships/image" Target="../media/image15.png"/><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slideLayout" Target="../slideLayouts/slideLayout2.xml"/><Relationship Id="rId5" Type="http://schemas.openxmlformats.org/officeDocument/2006/relationships/tags" Target="../tags/tag235.xml"/><Relationship Id="rId4" Type="http://schemas.openxmlformats.org/officeDocument/2006/relationships/tags" Target="../tags/tag234.xml"/></Relationships>
</file>

<file path=ppt/slides/_rels/slide44.xml.rels><?xml version="1.0" encoding="UTF-8" standalone="yes"?>
<Relationships xmlns="http://schemas.openxmlformats.org/package/2006/relationships"><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 Id="rId5" Type="http://schemas.openxmlformats.org/officeDocument/2006/relationships/slideLayout" Target="../slideLayouts/slideLayout2.xml"/><Relationship Id="rId4" Type="http://schemas.openxmlformats.org/officeDocument/2006/relationships/tags" Target="../tags/tag239.xml"/></Relationships>
</file>

<file path=ppt/slides/_rels/slide45.xml.rels><?xml version="1.0" encoding="UTF-8" standalone="yes"?>
<Relationships xmlns="http://schemas.openxmlformats.org/package/2006/relationships"><Relationship Id="rId3" Type="http://schemas.openxmlformats.org/officeDocument/2006/relationships/tags" Target="../tags/tag242.xml"/><Relationship Id="rId7" Type="http://schemas.openxmlformats.org/officeDocument/2006/relationships/image" Target="../media/image16.png"/><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slideLayout" Target="../slideLayouts/slideLayout2.xml"/><Relationship Id="rId5" Type="http://schemas.openxmlformats.org/officeDocument/2006/relationships/tags" Target="../tags/tag244.xml"/><Relationship Id="rId4" Type="http://schemas.openxmlformats.org/officeDocument/2006/relationships/tags" Target="../tags/tag243.xml"/></Relationships>
</file>

<file path=ppt/slides/_rels/slide46.xml.rels><?xml version="1.0" encoding="UTF-8" standalone="yes"?>
<Relationships xmlns="http://schemas.openxmlformats.org/package/2006/relationships"><Relationship Id="rId3" Type="http://schemas.openxmlformats.org/officeDocument/2006/relationships/tags" Target="../tags/tag247.xml"/><Relationship Id="rId2" Type="http://schemas.openxmlformats.org/officeDocument/2006/relationships/tags" Target="../tags/tag246.xml"/><Relationship Id="rId1" Type="http://schemas.openxmlformats.org/officeDocument/2006/relationships/tags" Target="../tags/tag245.xml"/><Relationship Id="rId5" Type="http://schemas.openxmlformats.org/officeDocument/2006/relationships/slideLayout" Target="../slideLayouts/slideLayout2.xml"/><Relationship Id="rId4" Type="http://schemas.openxmlformats.org/officeDocument/2006/relationships/tags" Target="../tags/tag248.xml"/></Relationships>
</file>

<file path=ppt/slides/_rels/slide47.xml.rels><?xml version="1.0" encoding="UTF-8" standalone="yes"?>
<Relationships xmlns="http://schemas.openxmlformats.org/package/2006/relationships"><Relationship Id="rId8" Type="http://schemas.openxmlformats.org/officeDocument/2006/relationships/tags" Target="../tags/tag256.xml"/><Relationship Id="rId13" Type="http://schemas.openxmlformats.org/officeDocument/2006/relationships/tags" Target="../tags/tag261.xml"/><Relationship Id="rId3" Type="http://schemas.openxmlformats.org/officeDocument/2006/relationships/tags" Target="../tags/tag251.xml"/><Relationship Id="rId7" Type="http://schemas.openxmlformats.org/officeDocument/2006/relationships/tags" Target="../tags/tag255.xml"/><Relationship Id="rId12" Type="http://schemas.openxmlformats.org/officeDocument/2006/relationships/tags" Target="../tags/tag260.xml"/><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tags" Target="../tags/tag254.xml"/><Relationship Id="rId11" Type="http://schemas.openxmlformats.org/officeDocument/2006/relationships/tags" Target="../tags/tag259.xml"/><Relationship Id="rId5" Type="http://schemas.openxmlformats.org/officeDocument/2006/relationships/tags" Target="../tags/tag253.xml"/><Relationship Id="rId15" Type="http://schemas.openxmlformats.org/officeDocument/2006/relationships/slideLayout" Target="../slideLayouts/slideLayout2.xml"/><Relationship Id="rId10" Type="http://schemas.openxmlformats.org/officeDocument/2006/relationships/tags" Target="../tags/tag258.xml"/><Relationship Id="rId4" Type="http://schemas.openxmlformats.org/officeDocument/2006/relationships/tags" Target="../tags/tag252.xml"/><Relationship Id="rId9" Type="http://schemas.openxmlformats.org/officeDocument/2006/relationships/tags" Target="../tags/tag257.xml"/><Relationship Id="rId14" Type="http://schemas.openxmlformats.org/officeDocument/2006/relationships/tags" Target="../tags/tag262.xml"/></Relationships>
</file>

<file path=ppt/slides/_rels/slide48.xml.rels><?xml version="1.0" encoding="UTF-8" standalone="yes"?>
<Relationships xmlns="http://schemas.openxmlformats.org/package/2006/relationships"><Relationship Id="rId8" Type="http://schemas.openxmlformats.org/officeDocument/2006/relationships/hyperlink" Target="https://www.shutterstock.com/fr/image-illustration/questions-red-3d-sign-question-mark-761615932?studio=1" TargetMode="External"/><Relationship Id="rId3" Type="http://schemas.openxmlformats.org/officeDocument/2006/relationships/tags" Target="../tags/tag265.xml"/><Relationship Id="rId7" Type="http://schemas.openxmlformats.org/officeDocument/2006/relationships/image" Target="../media/image17.jpeg"/><Relationship Id="rId2" Type="http://schemas.openxmlformats.org/officeDocument/2006/relationships/tags" Target="../tags/tag264.xml"/><Relationship Id="rId1" Type="http://schemas.openxmlformats.org/officeDocument/2006/relationships/tags" Target="../tags/tag263.xml"/><Relationship Id="rId6" Type="http://schemas.openxmlformats.org/officeDocument/2006/relationships/slideLayout" Target="../slideLayouts/slideLayout11.xml"/><Relationship Id="rId5" Type="http://schemas.openxmlformats.org/officeDocument/2006/relationships/tags" Target="../tags/tag267.xml"/><Relationship Id="rId4" Type="http://schemas.openxmlformats.org/officeDocument/2006/relationships/tags" Target="../tags/tag266.xml"/></Relationships>
</file>

<file path=ppt/slides/_rels/slide5.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slideLayout" Target="../slideLayouts/slideLayout2.xml"/><Relationship Id="rId4" Type="http://schemas.openxmlformats.org/officeDocument/2006/relationships/tags" Target="../tags/tag28.xml"/></Relationships>
</file>

<file path=ppt/slides/_rels/slide6.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slideLayout" Target="../slideLayouts/slideLayout2.xml"/><Relationship Id="rId4" Type="http://schemas.openxmlformats.org/officeDocument/2006/relationships/tags" Target="../tags/tag32.xml"/></Relationships>
</file>

<file path=ppt/slides/_rels/slide7.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slideLayout" Target="../slideLayouts/slideLayout2.xml"/><Relationship Id="rId4" Type="http://schemas.openxmlformats.org/officeDocument/2006/relationships/tags" Target="../tags/tag36.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39.xml"/><Relationship Id="rId7" Type="http://schemas.openxmlformats.org/officeDocument/2006/relationships/tags" Target="../tags/tag43.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4.png"/><Relationship Id="rId5" Type="http://schemas.openxmlformats.org/officeDocument/2006/relationships/slideLayout" Target="../slideLayouts/slideLayout2.xml"/><Relationship Id="rId4" Type="http://schemas.openxmlformats.org/officeDocument/2006/relationships/tags" Target="../tags/tag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1E559-D03B-4A5D-8F9B-F4590F7CD43C}"/>
              </a:ext>
            </a:extLst>
          </p:cNvPr>
          <p:cNvSpPr>
            <a:spLocks noGrp="1"/>
          </p:cNvSpPr>
          <p:nvPr>
            <p:ph type="ctrTitle"/>
            <p:custDataLst>
              <p:tags r:id="rId1"/>
            </p:custDataLst>
          </p:nvPr>
        </p:nvSpPr>
        <p:spPr/>
        <p:txBody>
          <a:bodyPr/>
          <a:lstStyle/>
          <a:p>
            <a:r>
              <a:rPr lang="fr-CA" dirty="0"/>
              <a:t>Optimisation et planification initiale</a:t>
            </a:r>
            <a:endParaRPr lang="en-US" dirty="0"/>
          </a:p>
        </p:txBody>
      </p:sp>
      <p:sp>
        <p:nvSpPr>
          <p:cNvPr id="3" name="Subtitle 2">
            <a:extLst>
              <a:ext uri="{FF2B5EF4-FFF2-40B4-BE49-F238E27FC236}">
                <a16:creationId xmlns:a16="http://schemas.microsoft.com/office/drawing/2014/main" id="{25477D1F-6FDE-4AD5-BFDA-E3F405AB1153}"/>
              </a:ext>
            </a:extLst>
          </p:cNvPr>
          <p:cNvSpPr>
            <a:spLocks noGrp="1"/>
          </p:cNvSpPr>
          <p:nvPr>
            <p:ph type="subTitle" idx="1"/>
            <p:custDataLst>
              <p:tags r:id="rId2"/>
            </p:custDataLst>
          </p:nvPr>
        </p:nvSpPr>
        <p:spPr/>
        <p:txBody>
          <a:bodyPr/>
          <a:lstStyle/>
          <a:p>
            <a:r>
              <a:rPr lang="fr-CA" dirty="0"/>
              <a:t>MS Project Fonctionnel</a:t>
            </a:r>
            <a:endParaRPr lang="en-US" dirty="0"/>
          </a:p>
        </p:txBody>
      </p:sp>
    </p:spTree>
    <p:extLst>
      <p:ext uri="{BB962C8B-B14F-4D97-AF65-F5344CB8AC3E}">
        <p14:creationId xmlns:p14="http://schemas.microsoft.com/office/powerpoint/2010/main" val="947084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1 – L’engin de calcul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err="1">
                <a:solidFill>
                  <a:srgbClr val="730082"/>
                </a:solidFill>
                <a:effectLst>
                  <a:outerShdw blurRad="38100" dist="38100" dir="2700000" algn="tl">
                    <a:srgbClr val="000000">
                      <a:alpha val="43137"/>
                    </a:srgbClr>
                  </a:outerShdw>
                </a:effectLst>
                <a:latin typeface="Adobe Garamond Pro Bold" panose="02020702060506020403" pitchFamily="18" charset="0"/>
              </a:rPr>
              <a:t>Exercise</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10</a:t>
            </a:fld>
            <a:endParaRPr lang="en-US" dirty="0"/>
          </a:p>
        </p:txBody>
      </p:sp>
      <p:sp>
        <p:nvSpPr>
          <p:cNvPr id="7" name="TextBox 6">
            <a:extLst>
              <a:ext uri="{FF2B5EF4-FFF2-40B4-BE49-F238E27FC236}">
                <a16:creationId xmlns:a16="http://schemas.microsoft.com/office/drawing/2014/main" id="{1C7BE522-4CEE-439E-A5E7-5DB8402A34F1}"/>
              </a:ext>
            </a:extLst>
          </p:cNvPr>
          <p:cNvSpPr txBox="1"/>
          <p:nvPr>
            <p:custDataLst>
              <p:tags r:id="rId4"/>
            </p:custDataLst>
          </p:nvPr>
        </p:nvSpPr>
        <p:spPr>
          <a:xfrm>
            <a:off x="1109384" y="2721115"/>
            <a:ext cx="8666383" cy="2246769"/>
          </a:xfrm>
          <a:prstGeom prst="rect">
            <a:avLst/>
          </a:prstGeom>
          <a:noFill/>
        </p:spPr>
        <p:txBody>
          <a:bodyPr wrap="square" rtlCol="0">
            <a:spAutoFit/>
          </a:bodyPr>
          <a:lstStyle/>
          <a:p>
            <a:r>
              <a:rPr lang="fr-CA" sz="2800" dirty="0">
                <a:solidFill>
                  <a:schemeClr val="accent6">
                    <a:lumMod val="75000"/>
                  </a:schemeClr>
                </a:solidFill>
                <a:latin typeface="Adobe Garamond Pro Bold" panose="02020702060506020403" pitchFamily="18" charset="0"/>
              </a:rPr>
              <a:t>Fichier : Type de </a:t>
            </a:r>
            <a:r>
              <a:rPr lang="fr-CA" sz="2800" dirty="0" err="1">
                <a:solidFill>
                  <a:schemeClr val="accent6">
                    <a:lumMod val="75000"/>
                  </a:schemeClr>
                </a:solidFill>
                <a:latin typeface="Adobe Garamond Pro Bold" panose="02020702060506020403" pitchFamily="18" charset="0"/>
              </a:rPr>
              <a:t>tâche_INITIAL.mpp</a:t>
            </a:r>
            <a:endParaRPr lang="fr-CA" sz="2800" dirty="0">
              <a:solidFill>
                <a:schemeClr val="accent6">
                  <a:lumMod val="75000"/>
                </a:schemeClr>
              </a:solidFill>
              <a:latin typeface="Adobe Garamond Pro Bold" panose="02020702060506020403" pitchFamily="18" charset="0"/>
            </a:endParaRPr>
          </a:p>
          <a:p>
            <a:endParaRPr lang="fr-CA" sz="2800" dirty="0">
              <a:solidFill>
                <a:schemeClr val="accent6">
                  <a:lumMod val="75000"/>
                </a:schemeClr>
              </a:solidFill>
              <a:latin typeface="Adobe Garamond Pro Bold" panose="02020702060506020403" pitchFamily="18" charset="0"/>
            </a:endParaRPr>
          </a:p>
          <a:p>
            <a:pPr marL="457200" indent="-45720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Suivez les instructions du fichier sur chaque tâche</a:t>
            </a:r>
          </a:p>
          <a:p>
            <a:pPr marL="457200" indent="-45720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OBSERVER le résultat. Ne faites pas simplement machinalement les manipulations.</a:t>
            </a:r>
          </a:p>
        </p:txBody>
      </p:sp>
    </p:spTree>
    <p:extLst>
      <p:ext uri="{BB962C8B-B14F-4D97-AF65-F5344CB8AC3E}">
        <p14:creationId xmlns:p14="http://schemas.microsoft.com/office/powerpoint/2010/main" val="460533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93901-888E-4267-B149-44EF1C5E763E}"/>
              </a:ext>
            </a:extLst>
          </p:cNvPr>
          <p:cNvSpPr>
            <a:spLocks noGrp="1"/>
          </p:cNvSpPr>
          <p:nvPr>
            <p:ph type="title"/>
            <p:custDataLst>
              <p:tags r:id="rId1"/>
            </p:custDataLst>
          </p:nvPr>
        </p:nvSpPr>
        <p:spPr/>
        <p:txBody>
          <a:bodyPr/>
          <a:lstStyle/>
          <a:p>
            <a:r>
              <a:rPr lang="fr-CA" dirty="0"/>
              <a:t>1. Les calculs par type de tâche </a:t>
            </a:r>
            <a:endParaRPr lang="en-CA" dirty="0"/>
          </a:p>
        </p:txBody>
      </p:sp>
      <p:sp>
        <p:nvSpPr>
          <p:cNvPr id="3" name="Content Placeholder 2">
            <a:extLst>
              <a:ext uri="{FF2B5EF4-FFF2-40B4-BE49-F238E27FC236}">
                <a16:creationId xmlns:a16="http://schemas.microsoft.com/office/drawing/2014/main" id="{DEF5E61E-9254-42C5-B4B3-8EF4EA7019CE}"/>
              </a:ext>
            </a:extLst>
          </p:cNvPr>
          <p:cNvSpPr>
            <a:spLocks noGrp="1"/>
          </p:cNvSpPr>
          <p:nvPr>
            <p:ph idx="1"/>
            <p:custDataLst>
              <p:tags r:id="rId2"/>
            </p:custDataLst>
          </p:nvPr>
        </p:nvSpPr>
        <p:spPr/>
        <p:txBody>
          <a:bodyPr/>
          <a:lstStyle/>
          <a:p>
            <a:r>
              <a:rPr lang="fr-CA" dirty="0"/>
              <a:t>« Piloté par l’effort » ou pas?</a:t>
            </a:r>
          </a:p>
          <a:p>
            <a:pPr lvl="1"/>
            <a:r>
              <a:rPr lang="fr-CA" dirty="0"/>
              <a:t>S’applique </a:t>
            </a:r>
            <a:r>
              <a:rPr lang="fr-CA" b="1" u="sng" dirty="0">
                <a:solidFill>
                  <a:srgbClr val="7030A0"/>
                </a:solidFill>
                <a:effectLst>
                  <a:outerShdw blurRad="38100" dist="38100" dir="2700000" algn="tl">
                    <a:srgbClr val="000000">
                      <a:alpha val="43137"/>
                    </a:srgbClr>
                  </a:outerShdw>
                </a:effectLst>
              </a:rPr>
              <a:t>seulement</a:t>
            </a:r>
            <a:r>
              <a:rPr lang="fr-CA" dirty="0"/>
              <a:t> quand on ajoute une nouvelle ressource</a:t>
            </a:r>
          </a:p>
          <a:p>
            <a:pPr lvl="2"/>
            <a:r>
              <a:rPr lang="fr-CA" dirty="0"/>
              <a:t>Quand on est Piloté par l’effort et qu’on ajoute une 2e ressource</a:t>
            </a:r>
          </a:p>
          <a:p>
            <a:pPr lvl="3"/>
            <a:r>
              <a:rPr lang="fr-CA" sz="1800" dirty="0">
                <a:solidFill>
                  <a:srgbClr val="073771"/>
                </a:solidFill>
              </a:rPr>
              <a:t>L’effort est fixe et répartie sur les 2 ressources</a:t>
            </a:r>
          </a:p>
          <a:p>
            <a:pPr lvl="2"/>
            <a:r>
              <a:rPr lang="fr-CA" dirty="0"/>
              <a:t>Quand on n’est PAS piloté par l’effort et qu’on ajoute une 2e ressource</a:t>
            </a:r>
          </a:p>
          <a:p>
            <a:pPr lvl="3"/>
            <a:r>
              <a:rPr lang="fr-CA" sz="1800" dirty="0">
                <a:solidFill>
                  <a:srgbClr val="073771"/>
                </a:solidFill>
              </a:rPr>
              <a:t>L’effort de la ressource 1 reste la même</a:t>
            </a:r>
          </a:p>
          <a:p>
            <a:pPr lvl="3"/>
            <a:r>
              <a:rPr lang="fr-CA" sz="1800" dirty="0">
                <a:solidFill>
                  <a:srgbClr val="073771"/>
                </a:solidFill>
              </a:rPr>
              <a:t>Ms Project calcul l’effort de la 2e ressource (W=D*U)</a:t>
            </a:r>
          </a:p>
          <a:p>
            <a:pPr lvl="1"/>
            <a:r>
              <a:rPr lang="fr-CA" sz="1800" dirty="0"/>
              <a:t>Travail fixe = Piloté par l’effort obligatoire</a:t>
            </a:r>
          </a:p>
        </p:txBody>
      </p:sp>
      <p:pic>
        <p:nvPicPr>
          <p:cNvPr id="6" name="Picture 5">
            <a:extLst>
              <a:ext uri="{FF2B5EF4-FFF2-40B4-BE49-F238E27FC236}">
                <a16:creationId xmlns:a16="http://schemas.microsoft.com/office/drawing/2014/main" id="{6AD49438-A0FE-4BE4-AB08-E0133901C922}"/>
              </a:ext>
            </a:extLst>
          </p:cNvPr>
          <p:cNvPicPr>
            <a:picLocks noChangeAspect="1"/>
          </p:cNvPicPr>
          <p:nvPr>
            <p:custDataLst>
              <p:tags r:id="rId3"/>
            </p:custDataLst>
          </p:nvPr>
        </p:nvPicPr>
        <p:blipFill>
          <a:blip r:embed="rId7"/>
          <a:stretch>
            <a:fillRect/>
          </a:stretch>
        </p:blipFill>
        <p:spPr>
          <a:xfrm>
            <a:off x="1524000" y="4973857"/>
            <a:ext cx="9144000" cy="1323983"/>
          </a:xfrm>
          <a:prstGeom prst="rect">
            <a:avLst/>
          </a:prstGeom>
        </p:spPr>
      </p:pic>
      <p:sp>
        <p:nvSpPr>
          <p:cNvPr id="7" name="Oval 6">
            <a:extLst>
              <a:ext uri="{FF2B5EF4-FFF2-40B4-BE49-F238E27FC236}">
                <a16:creationId xmlns:a16="http://schemas.microsoft.com/office/drawing/2014/main" id="{8348B963-783A-41AB-AB95-C5A2AC8F5CF1}"/>
              </a:ext>
            </a:extLst>
          </p:cNvPr>
          <p:cNvSpPr/>
          <p:nvPr>
            <p:custDataLst>
              <p:tags r:id="rId4"/>
            </p:custDataLst>
          </p:nvPr>
        </p:nvSpPr>
        <p:spPr>
          <a:xfrm>
            <a:off x="6096000" y="5222190"/>
            <a:ext cx="1143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a:extLst>
              <a:ext uri="{FF2B5EF4-FFF2-40B4-BE49-F238E27FC236}">
                <a16:creationId xmlns:a16="http://schemas.microsoft.com/office/drawing/2014/main" id="{074BA69F-D8F1-4C42-ABE5-24BA21E14317}"/>
              </a:ext>
            </a:extLst>
          </p:cNvPr>
          <p:cNvSpPr/>
          <p:nvPr>
            <p:custDataLst>
              <p:tags r:id="rId5"/>
            </p:custDataLst>
          </p:nvPr>
        </p:nvSpPr>
        <p:spPr>
          <a:xfrm>
            <a:off x="6896100" y="5486400"/>
            <a:ext cx="2171700" cy="4898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822035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93901-888E-4267-B149-44EF1C5E763E}"/>
              </a:ext>
            </a:extLst>
          </p:cNvPr>
          <p:cNvSpPr>
            <a:spLocks noGrp="1"/>
          </p:cNvSpPr>
          <p:nvPr>
            <p:ph type="title"/>
            <p:custDataLst>
              <p:tags r:id="rId1"/>
            </p:custDataLst>
          </p:nvPr>
        </p:nvSpPr>
        <p:spPr/>
        <p:txBody>
          <a:bodyPr/>
          <a:lstStyle/>
          <a:p>
            <a:r>
              <a:rPr lang="fr-CA" dirty="0"/>
              <a:t>1. Les calculs par type de tâche </a:t>
            </a:r>
            <a:endParaRPr lang="en-CA" dirty="0"/>
          </a:p>
        </p:txBody>
      </p:sp>
      <p:sp>
        <p:nvSpPr>
          <p:cNvPr id="3" name="Content Placeholder 2">
            <a:extLst>
              <a:ext uri="{FF2B5EF4-FFF2-40B4-BE49-F238E27FC236}">
                <a16:creationId xmlns:a16="http://schemas.microsoft.com/office/drawing/2014/main" id="{DEF5E61E-9254-42C5-B4B3-8EF4EA7019CE}"/>
              </a:ext>
            </a:extLst>
          </p:cNvPr>
          <p:cNvSpPr>
            <a:spLocks noGrp="1"/>
          </p:cNvSpPr>
          <p:nvPr>
            <p:ph idx="1"/>
            <p:custDataLst>
              <p:tags r:id="rId2"/>
            </p:custDataLst>
          </p:nvPr>
        </p:nvSpPr>
        <p:spPr>
          <a:xfrm>
            <a:off x="1981200" y="1600201"/>
            <a:ext cx="8229600" cy="4648199"/>
          </a:xfrm>
        </p:spPr>
        <p:txBody>
          <a:bodyPr/>
          <a:lstStyle/>
          <a:p>
            <a:r>
              <a:rPr lang="fr-CA" dirty="0"/>
              <a:t>« Effort Driven » ou pas?</a:t>
            </a:r>
          </a:p>
          <a:p>
            <a:endParaRPr lang="fr-CA" dirty="0"/>
          </a:p>
          <a:p>
            <a:endParaRPr lang="fr-CA" dirty="0"/>
          </a:p>
          <a:p>
            <a:endParaRPr lang="fr-CA" dirty="0"/>
          </a:p>
          <a:p>
            <a:endParaRPr lang="fr-CA" dirty="0"/>
          </a:p>
          <a:p>
            <a:endParaRPr lang="fr-CA" dirty="0"/>
          </a:p>
          <a:p>
            <a:endParaRPr lang="fr-CA" dirty="0"/>
          </a:p>
          <a:p>
            <a:endParaRPr lang="fr-CA" dirty="0"/>
          </a:p>
          <a:p>
            <a:pPr lvl="1"/>
            <a:endParaRPr lang="en-CA" dirty="0"/>
          </a:p>
        </p:txBody>
      </p:sp>
      <p:graphicFrame>
        <p:nvGraphicFramePr>
          <p:cNvPr id="4" name="Table 3">
            <a:extLst>
              <a:ext uri="{FF2B5EF4-FFF2-40B4-BE49-F238E27FC236}">
                <a16:creationId xmlns:a16="http://schemas.microsoft.com/office/drawing/2014/main" id="{58D0AC27-EBD5-4597-BDB5-13C0D0797F17}"/>
              </a:ext>
            </a:extLst>
          </p:cNvPr>
          <p:cNvGraphicFramePr>
            <a:graphicFrameLocks noGrp="1"/>
          </p:cNvGraphicFramePr>
          <p:nvPr>
            <p:custDataLst>
              <p:tags r:id="rId3"/>
            </p:custDataLst>
            <p:extLst>
              <p:ext uri="{D42A27DB-BD31-4B8C-83A1-F6EECF244321}">
                <p14:modId xmlns:p14="http://schemas.microsoft.com/office/powerpoint/2010/main" val="224152119"/>
              </p:ext>
            </p:extLst>
          </p:nvPr>
        </p:nvGraphicFramePr>
        <p:xfrm>
          <a:off x="2209800" y="2133600"/>
          <a:ext cx="7620000" cy="3484880"/>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2765801739"/>
                    </a:ext>
                  </a:extLst>
                </a:gridCol>
                <a:gridCol w="1447800">
                  <a:extLst>
                    <a:ext uri="{9D8B030D-6E8A-4147-A177-3AD203B41FA5}">
                      <a16:colId xmlns:a16="http://schemas.microsoft.com/office/drawing/2014/main" val="2236570275"/>
                    </a:ext>
                  </a:extLst>
                </a:gridCol>
                <a:gridCol w="1371600">
                  <a:extLst>
                    <a:ext uri="{9D8B030D-6E8A-4147-A177-3AD203B41FA5}">
                      <a16:colId xmlns:a16="http://schemas.microsoft.com/office/drawing/2014/main" val="1777934793"/>
                    </a:ext>
                  </a:extLst>
                </a:gridCol>
                <a:gridCol w="2743200">
                  <a:extLst>
                    <a:ext uri="{9D8B030D-6E8A-4147-A177-3AD203B41FA5}">
                      <a16:colId xmlns:a16="http://schemas.microsoft.com/office/drawing/2014/main" val="560558496"/>
                    </a:ext>
                  </a:extLst>
                </a:gridCol>
              </a:tblGrid>
              <a:tr h="370840">
                <a:tc>
                  <a:txBody>
                    <a:bodyPr/>
                    <a:lstStyle/>
                    <a:p>
                      <a:r>
                        <a:rPr lang="fr-CA" dirty="0"/>
                        <a:t>Formule</a:t>
                      </a:r>
                      <a:endParaRPr lang="en-CA" dirty="0"/>
                    </a:p>
                  </a:txBody>
                  <a:tcPr/>
                </a:tc>
                <a:tc>
                  <a:txBody>
                    <a:bodyPr/>
                    <a:lstStyle/>
                    <a:p>
                      <a:pPr algn="ctr"/>
                      <a:r>
                        <a:rPr lang="fr-CA" dirty="0"/>
                        <a:t>Work=</a:t>
                      </a:r>
                      <a:endParaRPr lang="en-CA" dirty="0"/>
                    </a:p>
                  </a:txBody>
                  <a:tcPr/>
                </a:tc>
                <a:tc>
                  <a:txBody>
                    <a:bodyPr/>
                    <a:lstStyle/>
                    <a:p>
                      <a:pPr algn="ctr"/>
                      <a:r>
                        <a:rPr lang="fr-CA" dirty="0"/>
                        <a:t>Duration *</a:t>
                      </a:r>
                      <a:endParaRPr lang="en-CA" dirty="0"/>
                    </a:p>
                  </a:txBody>
                  <a:tcPr/>
                </a:tc>
                <a:tc>
                  <a:txBody>
                    <a:bodyPr/>
                    <a:lstStyle/>
                    <a:p>
                      <a:r>
                        <a:rPr lang="fr-CA" dirty="0"/>
                        <a:t>% unit</a:t>
                      </a:r>
                      <a:endParaRPr lang="en-CA" dirty="0"/>
                    </a:p>
                  </a:txBody>
                  <a:tcPr/>
                </a:tc>
                <a:extLst>
                  <a:ext uri="{0D108BD9-81ED-4DB2-BD59-A6C34878D82A}">
                    <a16:rowId xmlns:a16="http://schemas.microsoft.com/office/drawing/2014/main" val="509643547"/>
                  </a:ext>
                </a:extLst>
              </a:tr>
              <a:tr h="370840">
                <a:tc>
                  <a:txBody>
                    <a:bodyPr/>
                    <a:lstStyle/>
                    <a:p>
                      <a:r>
                        <a:rPr lang="fr-CA" dirty="0"/>
                        <a:t>Données de base</a:t>
                      </a:r>
                      <a:endParaRPr lang="en-CA" dirty="0"/>
                    </a:p>
                  </a:txBody>
                  <a:tcPr/>
                </a:tc>
                <a:tc>
                  <a:txBody>
                    <a:bodyPr/>
                    <a:lstStyle/>
                    <a:p>
                      <a:pPr algn="ctr"/>
                      <a:r>
                        <a:rPr lang="fr-CA" dirty="0"/>
                        <a:t>40=</a:t>
                      </a:r>
                      <a:endParaRPr lang="en-CA" dirty="0"/>
                    </a:p>
                  </a:txBody>
                  <a:tcPr/>
                </a:tc>
                <a:tc>
                  <a:txBody>
                    <a:bodyPr/>
                    <a:lstStyle/>
                    <a:p>
                      <a:pPr algn="ctr"/>
                      <a:r>
                        <a:rPr lang="fr-CA" dirty="0"/>
                        <a:t>40h*</a:t>
                      </a:r>
                      <a:endParaRPr lang="en-CA" dirty="0"/>
                    </a:p>
                  </a:txBody>
                  <a:tcPr/>
                </a:tc>
                <a:tc>
                  <a:txBody>
                    <a:bodyPr/>
                    <a:lstStyle/>
                    <a:p>
                      <a:r>
                        <a:rPr lang="fr-CA" dirty="0"/>
                        <a:t>(R1) 100%</a:t>
                      </a:r>
                      <a:endParaRPr lang="en-CA" dirty="0"/>
                    </a:p>
                  </a:txBody>
                  <a:tcPr/>
                </a:tc>
                <a:extLst>
                  <a:ext uri="{0D108BD9-81ED-4DB2-BD59-A6C34878D82A}">
                    <a16:rowId xmlns:a16="http://schemas.microsoft.com/office/drawing/2014/main" val="1799187678"/>
                  </a:ext>
                </a:extLst>
              </a:tr>
              <a:tr h="370840">
                <a:tc>
                  <a:txBody>
                    <a:bodyPr/>
                    <a:lstStyle/>
                    <a:p>
                      <a:r>
                        <a:rPr lang="fr-CA" dirty="0"/>
                        <a:t>Modification</a:t>
                      </a:r>
                      <a:endParaRPr lang="en-CA" dirty="0"/>
                    </a:p>
                  </a:txBody>
                  <a:tcPr/>
                </a:tc>
                <a:tc>
                  <a:txBody>
                    <a:bodyPr/>
                    <a:lstStyle/>
                    <a:p>
                      <a:pPr algn="ctr"/>
                      <a:endParaRPr lang="en-CA" dirty="0"/>
                    </a:p>
                  </a:txBody>
                  <a:tcPr/>
                </a:tc>
                <a:tc>
                  <a:txBody>
                    <a:bodyPr/>
                    <a:lstStyle/>
                    <a:p>
                      <a:pPr algn="ctr"/>
                      <a:endParaRPr lang="en-CA" dirty="0"/>
                    </a:p>
                  </a:txBody>
                  <a:tcPr/>
                </a:tc>
                <a:tc>
                  <a:txBody>
                    <a:bodyPr/>
                    <a:lstStyle/>
                    <a:p>
                      <a:r>
                        <a:rPr lang="fr-CA" dirty="0">
                          <a:solidFill>
                            <a:srgbClr val="0707E7"/>
                          </a:solidFill>
                        </a:rPr>
                        <a:t>Ajout de R2</a:t>
                      </a:r>
                      <a:endParaRPr lang="en-CA" dirty="0">
                        <a:solidFill>
                          <a:srgbClr val="0707E7"/>
                        </a:solidFill>
                      </a:endParaRPr>
                    </a:p>
                  </a:txBody>
                  <a:tcPr/>
                </a:tc>
                <a:extLst>
                  <a:ext uri="{0D108BD9-81ED-4DB2-BD59-A6C34878D82A}">
                    <a16:rowId xmlns:a16="http://schemas.microsoft.com/office/drawing/2014/main" val="3078900561"/>
                  </a:ext>
                </a:extLst>
              </a:tr>
              <a:tr h="370840">
                <a:tc>
                  <a:txBody>
                    <a:bodyPr/>
                    <a:lstStyle/>
                    <a:p>
                      <a:r>
                        <a:rPr lang="fr-CA" dirty="0"/>
                        <a:t>Durée fixe, </a:t>
                      </a:r>
                    </a:p>
                    <a:p>
                      <a:r>
                        <a:rPr lang="en-US" b="1" dirty="0" err="1"/>
                        <a:t>Piloté</a:t>
                      </a:r>
                      <a:r>
                        <a:rPr lang="en-US" b="1" dirty="0"/>
                        <a:t> par </a:t>
                      </a:r>
                      <a:r>
                        <a:rPr lang="en-US" b="1" dirty="0" err="1"/>
                        <a:t>l’effort</a:t>
                      </a:r>
                      <a:endParaRPr lang="en-CA" b="1" dirty="0"/>
                    </a:p>
                    <a:p>
                      <a:endParaRPr lang="en-CA" dirty="0"/>
                    </a:p>
                  </a:txBody>
                  <a:tcPr/>
                </a:tc>
                <a:tc>
                  <a:txBody>
                    <a:bodyPr/>
                    <a:lstStyle/>
                    <a:p>
                      <a:pPr algn="ctr"/>
                      <a:r>
                        <a:rPr lang="fr-CA" dirty="0">
                          <a:solidFill>
                            <a:srgbClr val="FF0000"/>
                          </a:solidFill>
                        </a:rPr>
                        <a:t>Fixe</a:t>
                      </a:r>
                    </a:p>
                    <a:p>
                      <a:pPr algn="ctr"/>
                      <a:r>
                        <a:rPr lang="fr-CA" dirty="0">
                          <a:solidFill>
                            <a:srgbClr val="FF0000"/>
                          </a:solidFill>
                        </a:rPr>
                        <a:t>40=</a:t>
                      </a:r>
                      <a:endParaRPr lang="en-CA" dirty="0">
                        <a:solidFill>
                          <a:srgbClr val="FF0000"/>
                        </a:solidFill>
                      </a:endParaRPr>
                    </a:p>
                  </a:txBody>
                  <a:tcPr/>
                </a:tc>
                <a:tc>
                  <a:txBody>
                    <a:bodyPr/>
                    <a:lstStyle/>
                    <a:p>
                      <a:pPr algn="ctr"/>
                      <a:r>
                        <a:rPr lang="fr-CA" dirty="0">
                          <a:solidFill>
                            <a:srgbClr val="FF0000"/>
                          </a:solidFill>
                        </a:rPr>
                        <a:t>Fixe</a:t>
                      </a:r>
                    </a:p>
                    <a:p>
                      <a:pPr algn="ctr"/>
                      <a:r>
                        <a:rPr lang="fr-CA" dirty="0">
                          <a:solidFill>
                            <a:srgbClr val="FF0000"/>
                          </a:solidFill>
                        </a:rPr>
                        <a:t>40h*</a:t>
                      </a:r>
                      <a:endParaRPr lang="en-CA" dirty="0">
                        <a:solidFill>
                          <a:srgbClr val="FF0000"/>
                        </a:solidFill>
                      </a:endParaRPr>
                    </a:p>
                  </a:txBody>
                  <a:tcPr/>
                </a:tc>
                <a:tc>
                  <a:txBody>
                    <a:bodyPr/>
                    <a:lstStyle/>
                    <a:p>
                      <a:r>
                        <a:rPr lang="fr-CA" dirty="0">
                          <a:solidFill>
                            <a:srgbClr val="00B050"/>
                          </a:solidFill>
                        </a:rPr>
                        <a:t>Calculé</a:t>
                      </a:r>
                    </a:p>
                    <a:p>
                      <a:r>
                        <a:rPr lang="fr-CA" dirty="0">
                          <a:solidFill>
                            <a:schemeClr val="tx1"/>
                          </a:solidFill>
                        </a:rPr>
                        <a:t>(R1) </a:t>
                      </a:r>
                      <a:r>
                        <a:rPr lang="fr-CA" dirty="0">
                          <a:solidFill>
                            <a:srgbClr val="00B050"/>
                          </a:solidFill>
                        </a:rPr>
                        <a:t>50% (w=20h)</a:t>
                      </a:r>
                      <a:endParaRPr lang="fr-CA" dirty="0">
                        <a:solidFill>
                          <a:schemeClr val="tx1"/>
                        </a:solidFill>
                      </a:endParaRPr>
                    </a:p>
                    <a:p>
                      <a:r>
                        <a:rPr lang="fr-CA" dirty="0">
                          <a:solidFill>
                            <a:srgbClr val="0707E7"/>
                          </a:solidFill>
                        </a:rPr>
                        <a:t>(R2) </a:t>
                      </a:r>
                      <a:r>
                        <a:rPr lang="fr-CA" dirty="0">
                          <a:solidFill>
                            <a:srgbClr val="00B050"/>
                          </a:solidFill>
                        </a:rPr>
                        <a:t>50% (w=20h)</a:t>
                      </a:r>
                      <a:endParaRPr lang="en-CA" dirty="0">
                        <a:solidFill>
                          <a:srgbClr val="0707E7"/>
                        </a:solidFill>
                      </a:endParaRPr>
                    </a:p>
                  </a:txBody>
                  <a:tcPr/>
                </a:tc>
                <a:extLst>
                  <a:ext uri="{0D108BD9-81ED-4DB2-BD59-A6C34878D82A}">
                    <a16:rowId xmlns:a16="http://schemas.microsoft.com/office/drawing/2014/main" val="4288718073"/>
                  </a:ext>
                </a:extLst>
              </a:tr>
              <a:tr h="370840">
                <a:tc>
                  <a:txBody>
                    <a:bodyPr/>
                    <a:lstStyle/>
                    <a:p>
                      <a:r>
                        <a:rPr lang="fr-CA" dirty="0"/>
                        <a:t>Durée fixe, </a:t>
                      </a:r>
                      <a:endParaRPr lang="fr-CA" b="0" dirty="0"/>
                    </a:p>
                    <a:p>
                      <a:r>
                        <a:rPr lang="fr-CA" b="1" dirty="0"/>
                        <a:t>NON</a:t>
                      </a:r>
                      <a:r>
                        <a:rPr lang="fr-CA" dirty="0"/>
                        <a:t> piloté par l’effort</a:t>
                      </a:r>
                      <a:endParaRPr lang="en-CA" dirty="0"/>
                    </a:p>
                  </a:txBody>
                  <a:tcPr/>
                </a:tc>
                <a:tc>
                  <a:txBody>
                    <a:bodyPr/>
                    <a:lstStyle/>
                    <a:p>
                      <a:pPr algn="ctr"/>
                      <a:r>
                        <a:rPr lang="fr-CA" dirty="0">
                          <a:solidFill>
                            <a:srgbClr val="00B050"/>
                          </a:solidFill>
                        </a:rPr>
                        <a:t>Calculé (40h+40h)</a:t>
                      </a:r>
                    </a:p>
                    <a:p>
                      <a:pPr algn="ctr"/>
                      <a:r>
                        <a:rPr lang="fr-CA" dirty="0">
                          <a:solidFill>
                            <a:srgbClr val="00B050"/>
                          </a:solidFill>
                        </a:rPr>
                        <a:t>80h</a:t>
                      </a:r>
                      <a:endParaRPr lang="en-CA" dirty="0">
                        <a:solidFill>
                          <a:srgbClr val="FF0000"/>
                        </a:solidFill>
                      </a:endParaRPr>
                    </a:p>
                  </a:txBody>
                  <a:tcPr/>
                </a:tc>
                <a:tc>
                  <a:txBody>
                    <a:bodyPr/>
                    <a:lstStyle/>
                    <a:p>
                      <a:pPr algn="ctr"/>
                      <a:r>
                        <a:rPr lang="fr-CA" dirty="0">
                          <a:solidFill>
                            <a:srgbClr val="FF0000"/>
                          </a:solidFill>
                        </a:rPr>
                        <a:t>Fixe</a:t>
                      </a:r>
                    </a:p>
                    <a:p>
                      <a:pPr algn="ctr"/>
                      <a:r>
                        <a:rPr lang="fr-CA" dirty="0">
                          <a:solidFill>
                            <a:srgbClr val="FF0000"/>
                          </a:solidFill>
                        </a:rPr>
                        <a:t>40h*</a:t>
                      </a:r>
                      <a:endParaRPr lang="en-CA" dirty="0">
                        <a:solidFill>
                          <a:srgbClr val="FF0000"/>
                        </a:solidFill>
                      </a:endParaRPr>
                    </a:p>
                  </a:txBody>
                  <a:tcPr/>
                </a:tc>
                <a:tc>
                  <a:txBody>
                    <a:bodyPr/>
                    <a:lstStyle/>
                    <a:p>
                      <a:r>
                        <a:rPr lang="fr-CA" dirty="0">
                          <a:solidFill>
                            <a:schemeClr val="tx1"/>
                          </a:solidFill>
                        </a:rPr>
                        <a:t>(R1) </a:t>
                      </a:r>
                      <a:r>
                        <a:rPr lang="fr-CA" dirty="0">
                          <a:solidFill>
                            <a:srgbClr val="FF0000"/>
                          </a:solidFill>
                        </a:rPr>
                        <a:t>100% (Fixe: W=40h)</a:t>
                      </a:r>
                    </a:p>
                    <a:p>
                      <a:r>
                        <a:rPr lang="fr-CA" dirty="0">
                          <a:solidFill>
                            <a:srgbClr val="0707E7"/>
                          </a:solidFill>
                        </a:rPr>
                        <a:t>(R2) </a:t>
                      </a:r>
                      <a:r>
                        <a:rPr lang="fr-CA" dirty="0">
                          <a:solidFill>
                            <a:srgbClr val="00B050"/>
                          </a:solidFill>
                        </a:rPr>
                        <a:t>100% (calculé  W=40h)</a:t>
                      </a:r>
                      <a:endParaRPr lang="en-CA" dirty="0">
                        <a:solidFill>
                          <a:srgbClr val="0707E7"/>
                        </a:solidFill>
                      </a:endParaRPr>
                    </a:p>
                  </a:txBody>
                  <a:tcPr/>
                </a:tc>
                <a:extLst>
                  <a:ext uri="{0D108BD9-81ED-4DB2-BD59-A6C34878D82A}">
                    <a16:rowId xmlns:a16="http://schemas.microsoft.com/office/drawing/2014/main" val="725480074"/>
                  </a:ext>
                </a:extLst>
              </a:tr>
            </a:tbl>
          </a:graphicData>
        </a:graphic>
      </p:graphicFrame>
    </p:spTree>
    <p:extLst>
      <p:ext uri="{BB962C8B-B14F-4D97-AF65-F5344CB8AC3E}">
        <p14:creationId xmlns:p14="http://schemas.microsoft.com/office/powerpoint/2010/main" val="1340762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FA4AAA-9E70-F33C-E079-153B84D187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F7C5C0-FDDF-DA8B-E430-F80C60BE146D}"/>
              </a:ext>
            </a:extLst>
          </p:cNvPr>
          <p:cNvSpPr>
            <a:spLocks noGrp="1"/>
          </p:cNvSpPr>
          <p:nvPr>
            <p:ph type="title"/>
            <p:custDataLst>
              <p:tags r:id="rId1"/>
            </p:custDataLst>
          </p:nvPr>
        </p:nvSpPr>
        <p:spPr/>
        <p:txBody>
          <a:bodyPr/>
          <a:lstStyle/>
          <a:p>
            <a:r>
              <a:rPr lang="fr-CA" dirty="0"/>
              <a:t>Plan de la séance</a:t>
            </a:r>
            <a:endParaRPr lang="en-US" dirty="0"/>
          </a:p>
        </p:txBody>
      </p:sp>
      <p:sp>
        <p:nvSpPr>
          <p:cNvPr id="6" name="Rectangle 5">
            <a:extLst>
              <a:ext uri="{FF2B5EF4-FFF2-40B4-BE49-F238E27FC236}">
                <a16:creationId xmlns:a16="http://schemas.microsoft.com/office/drawing/2014/main" id="{8CBF62D8-5488-065B-3632-EF83021679CD}"/>
              </a:ext>
            </a:extLst>
          </p:cNvPr>
          <p:cNvSpPr>
            <a:spLocks noChangeArrowheads="1"/>
          </p:cNvSpPr>
          <p:nvPr>
            <p:custDataLst>
              <p:tags r:id="rId2"/>
            </p:custDataLst>
          </p:nvPr>
        </p:nvSpPr>
        <p:spPr bwMode="auto">
          <a:xfrm>
            <a:off x="2706198" y="2470132"/>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Optimisation d’un plan de projet</a:t>
            </a:r>
            <a:endParaRPr lang="en-US" altLang="ja-JP" sz="2400" b="1" dirty="0">
              <a:solidFill>
                <a:sysClr val="windowText" lastClr="000000"/>
              </a:solidFill>
              <a:ea typeface="ＭＳ Ｐゴシック" pitchFamily="50" charset="-128"/>
            </a:endParaRPr>
          </a:p>
        </p:txBody>
      </p:sp>
      <p:sp>
        <p:nvSpPr>
          <p:cNvPr id="7" name="Rectangle 6">
            <a:extLst>
              <a:ext uri="{FF2B5EF4-FFF2-40B4-BE49-F238E27FC236}">
                <a16:creationId xmlns:a16="http://schemas.microsoft.com/office/drawing/2014/main" id="{60566248-F60E-2D11-2AE0-C1A6005E898D}"/>
              </a:ext>
            </a:extLst>
          </p:cNvPr>
          <p:cNvSpPr>
            <a:spLocks noChangeArrowheads="1"/>
          </p:cNvSpPr>
          <p:nvPr>
            <p:custDataLst>
              <p:tags r:id="rId3"/>
            </p:custDataLst>
          </p:nvPr>
        </p:nvSpPr>
        <p:spPr bwMode="auto">
          <a:xfrm>
            <a:off x="2706198" y="3257595"/>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4 facteurs des coûts et 6 facteurs de durée</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B27A13F9-0A98-CF6C-5DF1-5A73D0E052DB}"/>
              </a:ext>
            </a:extLst>
          </p:cNvPr>
          <p:cNvSpPr>
            <a:spLocks noChangeArrowheads="1"/>
          </p:cNvSpPr>
          <p:nvPr>
            <p:custDataLst>
              <p:tags r:id="rId4"/>
            </p:custDataLst>
          </p:nvPr>
        </p:nvSpPr>
        <p:spPr bwMode="auto">
          <a:xfrm>
            <a:off x="2706198" y="4045058"/>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Analyse et nivellement manuel</a:t>
            </a:r>
            <a:endParaRPr lang="en-US" altLang="ja-JP" sz="2400" b="1" dirty="0">
              <a:solidFill>
                <a:sysClr val="windowText" lastClr="000000"/>
              </a:solidFill>
              <a:ea typeface="ＭＳ Ｐゴシック" pitchFamily="50" charset="-128"/>
            </a:endParaRPr>
          </a:p>
        </p:txBody>
      </p:sp>
      <p:sp>
        <p:nvSpPr>
          <p:cNvPr id="9" name="Rectangle 8">
            <a:extLst>
              <a:ext uri="{FF2B5EF4-FFF2-40B4-BE49-F238E27FC236}">
                <a16:creationId xmlns:a16="http://schemas.microsoft.com/office/drawing/2014/main" id="{686D5D44-5659-BC03-318F-C819B24A6017}"/>
              </a:ext>
            </a:extLst>
          </p:cNvPr>
          <p:cNvSpPr>
            <a:spLocks noChangeArrowheads="1"/>
          </p:cNvSpPr>
          <p:nvPr>
            <p:custDataLst>
              <p:tags r:id="rId5"/>
            </p:custDataLst>
          </p:nvPr>
        </p:nvSpPr>
        <p:spPr bwMode="auto">
          <a:xfrm>
            <a:off x="1639398" y="2470132"/>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0" name="Rectangle 9">
            <a:extLst>
              <a:ext uri="{FF2B5EF4-FFF2-40B4-BE49-F238E27FC236}">
                <a16:creationId xmlns:a16="http://schemas.microsoft.com/office/drawing/2014/main" id="{9B526167-8A2F-8273-D02B-C836FB5FC430}"/>
              </a:ext>
            </a:extLst>
          </p:cNvPr>
          <p:cNvSpPr>
            <a:spLocks noChangeArrowheads="1"/>
          </p:cNvSpPr>
          <p:nvPr>
            <p:custDataLst>
              <p:tags r:id="rId6"/>
            </p:custDataLst>
          </p:nvPr>
        </p:nvSpPr>
        <p:spPr bwMode="auto">
          <a:xfrm>
            <a:off x="1639399" y="3257595"/>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3</a:t>
            </a:r>
          </a:p>
        </p:txBody>
      </p:sp>
      <p:sp>
        <p:nvSpPr>
          <p:cNvPr id="11" name="Rectangle 10">
            <a:extLst>
              <a:ext uri="{FF2B5EF4-FFF2-40B4-BE49-F238E27FC236}">
                <a16:creationId xmlns:a16="http://schemas.microsoft.com/office/drawing/2014/main" id="{3E28B7FF-2311-EB2A-4C91-FB51624CF69F}"/>
              </a:ext>
            </a:extLst>
          </p:cNvPr>
          <p:cNvSpPr>
            <a:spLocks noChangeArrowheads="1"/>
          </p:cNvSpPr>
          <p:nvPr>
            <p:custDataLst>
              <p:tags r:id="rId7"/>
            </p:custDataLst>
          </p:nvPr>
        </p:nvSpPr>
        <p:spPr bwMode="auto">
          <a:xfrm>
            <a:off x="1639398" y="4045058"/>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4</a:t>
            </a:r>
          </a:p>
        </p:txBody>
      </p:sp>
      <p:sp>
        <p:nvSpPr>
          <p:cNvPr id="12" name="Rectangle 11">
            <a:extLst>
              <a:ext uri="{FF2B5EF4-FFF2-40B4-BE49-F238E27FC236}">
                <a16:creationId xmlns:a16="http://schemas.microsoft.com/office/drawing/2014/main" id="{EE2B82DD-DFB8-3940-A947-692E64CB9201}"/>
              </a:ext>
            </a:extLst>
          </p:cNvPr>
          <p:cNvSpPr>
            <a:spLocks noChangeArrowheads="1"/>
          </p:cNvSpPr>
          <p:nvPr>
            <p:custDataLst>
              <p:tags r:id="rId8"/>
            </p:custDataLst>
          </p:nvPr>
        </p:nvSpPr>
        <p:spPr bwMode="auto">
          <a:xfrm>
            <a:off x="2706198" y="4832521"/>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300" b="1" dirty="0">
                <a:solidFill>
                  <a:sysClr val="windowText" lastClr="000000"/>
                </a:solidFill>
                <a:ea typeface="ＭＳ Ｐゴシック" pitchFamily="50" charset="-128"/>
              </a:rPr>
              <a:t>Enregistrer et maintenir la planification initiale</a:t>
            </a:r>
            <a:endParaRPr lang="en-US" altLang="ja-JP" sz="23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3DC1E994-823B-9C15-083B-A8EBFC2FDC22}"/>
              </a:ext>
            </a:extLst>
          </p:cNvPr>
          <p:cNvSpPr>
            <a:spLocks noChangeArrowheads="1"/>
          </p:cNvSpPr>
          <p:nvPr>
            <p:custDataLst>
              <p:tags r:id="rId9"/>
            </p:custDataLst>
          </p:nvPr>
        </p:nvSpPr>
        <p:spPr bwMode="auto">
          <a:xfrm>
            <a:off x="1639398" y="483252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0776F0A1-EC2B-F964-9F55-035BF1C79DCC}"/>
              </a:ext>
            </a:extLst>
          </p:cNvPr>
          <p:cNvSpPr>
            <a:spLocks noGrp="1"/>
          </p:cNvSpPr>
          <p:nvPr>
            <p:ph type="sldNum" sz="quarter" idx="12"/>
            <p:custDataLst>
              <p:tags r:id="rId10"/>
            </p:custDataLst>
          </p:nvPr>
        </p:nvSpPr>
        <p:spPr/>
        <p:txBody>
          <a:bodyPr/>
          <a:lstStyle/>
          <a:p>
            <a:fld id="{6D22F896-40B5-4ADD-8801-0D06FADFA095}" type="slidenum">
              <a:rPr lang="en-US" smtClean="0"/>
              <a:t>13</a:t>
            </a:fld>
            <a:endParaRPr lang="en-US" dirty="0"/>
          </a:p>
        </p:txBody>
      </p:sp>
      <p:sp>
        <p:nvSpPr>
          <p:cNvPr id="19" name="Rectangle 18">
            <a:extLst>
              <a:ext uri="{FF2B5EF4-FFF2-40B4-BE49-F238E27FC236}">
                <a16:creationId xmlns:a16="http://schemas.microsoft.com/office/drawing/2014/main" id="{81A9EE05-AC52-A8EA-353D-F6732D5B6669}"/>
              </a:ext>
            </a:extLst>
          </p:cNvPr>
          <p:cNvSpPr>
            <a:spLocks noChangeArrowheads="1"/>
          </p:cNvSpPr>
          <p:nvPr>
            <p:custDataLst>
              <p:tags r:id="rId11"/>
            </p:custDataLst>
          </p:nvPr>
        </p:nvSpPr>
        <p:spPr bwMode="auto">
          <a:xfrm>
            <a:off x="2706198" y="5619984"/>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Conclusion</a:t>
            </a:r>
            <a:endParaRPr lang="en-US" altLang="ja-JP" sz="2400" b="1" dirty="0">
              <a:solidFill>
                <a:sysClr val="windowText" lastClr="000000"/>
              </a:solidFill>
              <a:ea typeface="ＭＳ Ｐゴシック" pitchFamily="50" charset="-128"/>
            </a:endParaRPr>
          </a:p>
        </p:txBody>
      </p:sp>
      <p:sp>
        <p:nvSpPr>
          <p:cNvPr id="20" name="Rectangle 19">
            <a:extLst>
              <a:ext uri="{FF2B5EF4-FFF2-40B4-BE49-F238E27FC236}">
                <a16:creationId xmlns:a16="http://schemas.microsoft.com/office/drawing/2014/main" id="{3FC454E4-3A67-C005-A989-7947B48E6F8F}"/>
              </a:ext>
            </a:extLst>
          </p:cNvPr>
          <p:cNvSpPr>
            <a:spLocks noChangeArrowheads="1"/>
          </p:cNvSpPr>
          <p:nvPr>
            <p:custDataLst>
              <p:tags r:id="rId12"/>
            </p:custDataLst>
          </p:nvPr>
        </p:nvSpPr>
        <p:spPr bwMode="auto">
          <a:xfrm>
            <a:off x="1639398" y="5619984"/>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
        <p:nvSpPr>
          <p:cNvPr id="3" name="Rectangle 2">
            <a:extLst>
              <a:ext uri="{FF2B5EF4-FFF2-40B4-BE49-F238E27FC236}">
                <a16:creationId xmlns:a16="http://schemas.microsoft.com/office/drawing/2014/main" id="{613BD000-EBAE-A42E-CFE0-D5CA2D619E82}"/>
              </a:ext>
            </a:extLst>
          </p:cNvPr>
          <p:cNvSpPr>
            <a:spLocks noChangeArrowheads="1"/>
          </p:cNvSpPr>
          <p:nvPr>
            <p:custDataLst>
              <p:tags r:id="rId13"/>
            </p:custDataLst>
          </p:nvPr>
        </p:nvSpPr>
        <p:spPr bwMode="auto">
          <a:xfrm>
            <a:off x="2706198" y="1682669"/>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Engin de calcul</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A1E7AEED-9CFE-3074-501D-816A52CB01CE}"/>
              </a:ext>
            </a:extLst>
          </p:cNvPr>
          <p:cNvSpPr>
            <a:spLocks noChangeArrowheads="1"/>
          </p:cNvSpPr>
          <p:nvPr>
            <p:custDataLst>
              <p:tags r:id="rId14"/>
            </p:custDataLst>
          </p:nvPr>
        </p:nvSpPr>
        <p:spPr bwMode="auto">
          <a:xfrm>
            <a:off x="1639398" y="1682669"/>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1</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2111534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2 – Optimisation</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1105855" y="3749828"/>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Comment ?</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14</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18909" y="2476047"/>
            <a:ext cx="8666383" cy="1384995"/>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Éliminer la surutilisation</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Respecter le budget</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Rentrer dans l’échéancier</a:t>
            </a:r>
          </a:p>
        </p:txBody>
      </p:sp>
      <p:sp>
        <p:nvSpPr>
          <p:cNvPr id="6" name="TextBox 5">
            <a:extLst>
              <a:ext uri="{FF2B5EF4-FFF2-40B4-BE49-F238E27FC236}">
                <a16:creationId xmlns:a16="http://schemas.microsoft.com/office/drawing/2014/main" id="{6F5CE979-3F3D-4CF0-9661-ADBD4B29E1D0}"/>
              </a:ext>
            </a:extLst>
          </p:cNvPr>
          <p:cNvSpPr txBox="1"/>
          <p:nvPr>
            <p:custDataLst>
              <p:tags r:id="rId5"/>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Optimiser un projet ça signifie ?</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6">
            <a:extLst>
              <a:ext uri="{FF2B5EF4-FFF2-40B4-BE49-F238E27FC236}">
                <a16:creationId xmlns:a16="http://schemas.microsoft.com/office/drawing/2014/main" id="{26CDA3C0-7AFA-4F72-947B-BB0A6A7C1F35}"/>
              </a:ext>
            </a:extLst>
          </p:cNvPr>
          <p:cNvSpPr txBox="1"/>
          <p:nvPr>
            <p:custDataLst>
              <p:tags r:id="rId6"/>
            </p:custDataLst>
          </p:nvPr>
        </p:nvSpPr>
        <p:spPr>
          <a:xfrm>
            <a:off x="1118909" y="4660020"/>
            <a:ext cx="8666383" cy="1815882"/>
          </a:xfrm>
          <a:prstGeom prst="rect">
            <a:avLst/>
          </a:prstGeom>
          <a:noFill/>
        </p:spPr>
        <p:txBody>
          <a:bodyPr wrap="square" rtlCol="0">
            <a:spAutoFit/>
          </a:bodyPr>
          <a:lstStyle/>
          <a:p>
            <a:pPr marL="285750" indent="-285750">
              <a:buFont typeface="Arial" panose="020B0604020202020204" pitchFamily="34" charset="0"/>
              <a:buChar char="•"/>
            </a:pPr>
            <a:r>
              <a:rPr lang="fr-CA" sz="2800" b="1" u="sng" dirty="0">
                <a:solidFill>
                  <a:schemeClr val="accent3">
                    <a:lumMod val="60000"/>
                    <a:lumOff val="40000"/>
                  </a:schemeClr>
                </a:solidFill>
                <a:effectLst>
                  <a:outerShdw blurRad="38100" dist="38100" dir="2700000" algn="tl">
                    <a:srgbClr val="000000">
                      <a:alpha val="43137"/>
                    </a:srgbClr>
                  </a:outerShdw>
                </a:effectLst>
                <a:latin typeface="Adobe Garamond Pro Bold" panose="02020702060506020403" pitchFamily="18" charset="0"/>
              </a:rPr>
              <a:t>COMPRENDRE</a:t>
            </a:r>
            <a:r>
              <a:rPr lang="fr-CA" sz="2800" dirty="0">
                <a:solidFill>
                  <a:schemeClr val="accent6">
                    <a:lumMod val="75000"/>
                  </a:schemeClr>
                </a:solidFill>
                <a:latin typeface="Adobe Garamond Pro Bold" panose="02020702060506020403" pitchFamily="18" charset="0"/>
              </a:rPr>
              <a:t> ce qui se passe</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Réfléchir à des solutions potentielles</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Appliquer les solutions</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Rince and </a:t>
            </a:r>
            <a:r>
              <a:rPr lang="fr-CA" sz="2800" dirty="0" err="1">
                <a:solidFill>
                  <a:schemeClr val="accent6">
                    <a:lumMod val="75000"/>
                  </a:schemeClr>
                </a:solidFill>
                <a:latin typeface="Adobe Garamond Pro Bold" panose="02020702060506020403" pitchFamily="18" charset="0"/>
              </a:rPr>
              <a:t>Repeat</a:t>
            </a:r>
            <a:endParaRPr lang="fr-CA" sz="2800" dirty="0">
              <a:solidFill>
                <a:schemeClr val="accent6">
                  <a:lumMod val="75000"/>
                </a:schemeClr>
              </a:solidFill>
              <a:latin typeface="Adobe Garamond Pro Bold" panose="02020702060506020403" pitchFamily="18" charset="0"/>
            </a:endParaRPr>
          </a:p>
        </p:txBody>
      </p:sp>
    </p:spTree>
    <p:extLst>
      <p:ext uri="{BB962C8B-B14F-4D97-AF65-F5344CB8AC3E}">
        <p14:creationId xmlns:p14="http://schemas.microsoft.com/office/powerpoint/2010/main" val="3596078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3ED91B-97D0-CD52-4447-621EF75BB8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0B6C71-336B-AE94-866A-FEAE8B90B0EF}"/>
              </a:ext>
            </a:extLst>
          </p:cNvPr>
          <p:cNvSpPr>
            <a:spLocks noGrp="1"/>
          </p:cNvSpPr>
          <p:nvPr>
            <p:ph type="title"/>
            <p:custDataLst>
              <p:tags r:id="rId1"/>
            </p:custDataLst>
          </p:nvPr>
        </p:nvSpPr>
        <p:spPr/>
        <p:txBody>
          <a:bodyPr/>
          <a:lstStyle/>
          <a:p>
            <a:r>
              <a:rPr lang="fr-CA" dirty="0"/>
              <a:t>Plan de la séance</a:t>
            </a:r>
            <a:endParaRPr lang="en-US" dirty="0"/>
          </a:p>
        </p:txBody>
      </p:sp>
      <p:sp>
        <p:nvSpPr>
          <p:cNvPr id="6" name="Rectangle 5">
            <a:extLst>
              <a:ext uri="{FF2B5EF4-FFF2-40B4-BE49-F238E27FC236}">
                <a16:creationId xmlns:a16="http://schemas.microsoft.com/office/drawing/2014/main" id="{FA72143A-D031-6469-DD67-962F22CA39AD}"/>
              </a:ext>
            </a:extLst>
          </p:cNvPr>
          <p:cNvSpPr>
            <a:spLocks noChangeArrowheads="1"/>
          </p:cNvSpPr>
          <p:nvPr>
            <p:custDataLst>
              <p:tags r:id="rId2"/>
            </p:custDataLst>
          </p:nvPr>
        </p:nvSpPr>
        <p:spPr bwMode="auto">
          <a:xfrm>
            <a:off x="2706198" y="247013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Optimisation d’un plan de projet</a:t>
            </a:r>
            <a:endParaRPr lang="en-US" altLang="ja-JP" sz="2400" b="1" dirty="0">
              <a:solidFill>
                <a:sysClr val="windowText" lastClr="000000"/>
              </a:solidFill>
              <a:ea typeface="ＭＳ Ｐゴシック" pitchFamily="50" charset="-128"/>
            </a:endParaRPr>
          </a:p>
        </p:txBody>
      </p:sp>
      <p:sp>
        <p:nvSpPr>
          <p:cNvPr id="7" name="Rectangle 6">
            <a:extLst>
              <a:ext uri="{FF2B5EF4-FFF2-40B4-BE49-F238E27FC236}">
                <a16:creationId xmlns:a16="http://schemas.microsoft.com/office/drawing/2014/main" id="{B3D07684-9431-2AA3-D404-308846EBB0A5}"/>
              </a:ext>
            </a:extLst>
          </p:cNvPr>
          <p:cNvSpPr>
            <a:spLocks noChangeArrowheads="1"/>
          </p:cNvSpPr>
          <p:nvPr>
            <p:custDataLst>
              <p:tags r:id="rId3"/>
            </p:custDataLst>
          </p:nvPr>
        </p:nvSpPr>
        <p:spPr bwMode="auto">
          <a:xfrm>
            <a:off x="2706198" y="3257595"/>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4 facteurs des coûts et 6 facteurs de durée</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CC068E76-EA5B-E7B1-CC85-2748C2AEA730}"/>
              </a:ext>
            </a:extLst>
          </p:cNvPr>
          <p:cNvSpPr>
            <a:spLocks noChangeArrowheads="1"/>
          </p:cNvSpPr>
          <p:nvPr>
            <p:custDataLst>
              <p:tags r:id="rId4"/>
            </p:custDataLst>
          </p:nvPr>
        </p:nvSpPr>
        <p:spPr bwMode="auto">
          <a:xfrm>
            <a:off x="2706198" y="4045058"/>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Analyse et nivellement manuel</a:t>
            </a:r>
            <a:endParaRPr lang="en-US" altLang="ja-JP" sz="2400" b="1" dirty="0">
              <a:solidFill>
                <a:sysClr val="windowText" lastClr="000000"/>
              </a:solidFill>
              <a:ea typeface="ＭＳ Ｐゴシック" pitchFamily="50" charset="-128"/>
            </a:endParaRPr>
          </a:p>
        </p:txBody>
      </p:sp>
      <p:sp>
        <p:nvSpPr>
          <p:cNvPr id="9" name="Rectangle 8">
            <a:extLst>
              <a:ext uri="{FF2B5EF4-FFF2-40B4-BE49-F238E27FC236}">
                <a16:creationId xmlns:a16="http://schemas.microsoft.com/office/drawing/2014/main" id="{AF73334E-1351-0CCE-E8AE-BF275945AE30}"/>
              </a:ext>
            </a:extLst>
          </p:cNvPr>
          <p:cNvSpPr>
            <a:spLocks noChangeArrowheads="1"/>
          </p:cNvSpPr>
          <p:nvPr>
            <p:custDataLst>
              <p:tags r:id="rId5"/>
            </p:custDataLst>
          </p:nvPr>
        </p:nvSpPr>
        <p:spPr bwMode="auto">
          <a:xfrm>
            <a:off x="1639398" y="247013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0" name="Rectangle 9">
            <a:extLst>
              <a:ext uri="{FF2B5EF4-FFF2-40B4-BE49-F238E27FC236}">
                <a16:creationId xmlns:a16="http://schemas.microsoft.com/office/drawing/2014/main" id="{925656EC-C349-ECA0-74E3-DC3BE32BC314}"/>
              </a:ext>
            </a:extLst>
          </p:cNvPr>
          <p:cNvSpPr>
            <a:spLocks noChangeArrowheads="1"/>
          </p:cNvSpPr>
          <p:nvPr>
            <p:custDataLst>
              <p:tags r:id="rId6"/>
            </p:custDataLst>
          </p:nvPr>
        </p:nvSpPr>
        <p:spPr bwMode="auto">
          <a:xfrm>
            <a:off x="1639399" y="3257595"/>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3</a:t>
            </a:r>
          </a:p>
        </p:txBody>
      </p:sp>
      <p:sp>
        <p:nvSpPr>
          <p:cNvPr id="11" name="Rectangle 10">
            <a:extLst>
              <a:ext uri="{FF2B5EF4-FFF2-40B4-BE49-F238E27FC236}">
                <a16:creationId xmlns:a16="http://schemas.microsoft.com/office/drawing/2014/main" id="{41BC1835-0332-0DE3-101F-94DE70CE18E1}"/>
              </a:ext>
            </a:extLst>
          </p:cNvPr>
          <p:cNvSpPr>
            <a:spLocks noChangeArrowheads="1"/>
          </p:cNvSpPr>
          <p:nvPr>
            <p:custDataLst>
              <p:tags r:id="rId7"/>
            </p:custDataLst>
          </p:nvPr>
        </p:nvSpPr>
        <p:spPr bwMode="auto">
          <a:xfrm>
            <a:off x="1639398" y="4045058"/>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4</a:t>
            </a:r>
          </a:p>
        </p:txBody>
      </p:sp>
      <p:sp>
        <p:nvSpPr>
          <p:cNvPr id="12" name="Rectangle 11">
            <a:extLst>
              <a:ext uri="{FF2B5EF4-FFF2-40B4-BE49-F238E27FC236}">
                <a16:creationId xmlns:a16="http://schemas.microsoft.com/office/drawing/2014/main" id="{DD0AEBEC-E33E-B057-8431-8792BDD87A00}"/>
              </a:ext>
            </a:extLst>
          </p:cNvPr>
          <p:cNvSpPr>
            <a:spLocks noChangeArrowheads="1"/>
          </p:cNvSpPr>
          <p:nvPr>
            <p:custDataLst>
              <p:tags r:id="rId8"/>
            </p:custDataLst>
          </p:nvPr>
        </p:nvSpPr>
        <p:spPr bwMode="auto">
          <a:xfrm>
            <a:off x="2706198" y="4832521"/>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300" b="1" dirty="0">
                <a:solidFill>
                  <a:sysClr val="windowText" lastClr="000000"/>
                </a:solidFill>
                <a:ea typeface="ＭＳ Ｐゴシック" pitchFamily="50" charset="-128"/>
              </a:rPr>
              <a:t>Enregistrer et maintenir la planification initiale</a:t>
            </a:r>
            <a:endParaRPr lang="en-US" altLang="ja-JP" sz="23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BC3A3021-D3B8-605C-09DB-D6D38330EA36}"/>
              </a:ext>
            </a:extLst>
          </p:cNvPr>
          <p:cNvSpPr>
            <a:spLocks noChangeArrowheads="1"/>
          </p:cNvSpPr>
          <p:nvPr>
            <p:custDataLst>
              <p:tags r:id="rId9"/>
            </p:custDataLst>
          </p:nvPr>
        </p:nvSpPr>
        <p:spPr bwMode="auto">
          <a:xfrm>
            <a:off x="1639398" y="483252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E0BE4712-E16A-5DDE-1C2B-47815BB66D25}"/>
              </a:ext>
            </a:extLst>
          </p:cNvPr>
          <p:cNvSpPr>
            <a:spLocks noGrp="1"/>
          </p:cNvSpPr>
          <p:nvPr>
            <p:ph type="sldNum" sz="quarter" idx="12"/>
            <p:custDataLst>
              <p:tags r:id="rId10"/>
            </p:custDataLst>
          </p:nvPr>
        </p:nvSpPr>
        <p:spPr/>
        <p:txBody>
          <a:bodyPr/>
          <a:lstStyle/>
          <a:p>
            <a:fld id="{6D22F896-40B5-4ADD-8801-0D06FADFA095}" type="slidenum">
              <a:rPr lang="en-US" smtClean="0"/>
              <a:t>15</a:t>
            </a:fld>
            <a:endParaRPr lang="en-US" dirty="0"/>
          </a:p>
        </p:txBody>
      </p:sp>
      <p:sp>
        <p:nvSpPr>
          <p:cNvPr id="19" name="Rectangle 18">
            <a:extLst>
              <a:ext uri="{FF2B5EF4-FFF2-40B4-BE49-F238E27FC236}">
                <a16:creationId xmlns:a16="http://schemas.microsoft.com/office/drawing/2014/main" id="{81072E68-A092-258E-CA4F-17C9B5AE694F}"/>
              </a:ext>
            </a:extLst>
          </p:cNvPr>
          <p:cNvSpPr>
            <a:spLocks noChangeArrowheads="1"/>
          </p:cNvSpPr>
          <p:nvPr>
            <p:custDataLst>
              <p:tags r:id="rId11"/>
            </p:custDataLst>
          </p:nvPr>
        </p:nvSpPr>
        <p:spPr bwMode="auto">
          <a:xfrm>
            <a:off x="2706198" y="5619984"/>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Conclusion</a:t>
            </a:r>
            <a:endParaRPr lang="en-US" altLang="ja-JP" sz="2400" b="1" dirty="0">
              <a:solidFill>
                <a:sysClr val="windowText" lastClr="000000"/>
              </a:solidFill>
              <a:ea typeface="ＭＳ Ｐゴシック" pitchFamily="50" charset="-128"/>
            </a:endParaRPr>
          </a:p>
        </p:txBody>
      </p:sp>
      <p:sp>
        <p:nvSpPr>
          <p:cNvPr id="20" name="Rectangle 19">
            <a:extLst>
              <a:ext uri="{FF2B5EF4-FFF2-40B4-BE49-F238E27FC236}">
                <a16:creationId xmlns:a16="http://schemas.microsoft.com/office/drawing/2014/main" id="{5C7807EF-7756-4610-D472-0A7095413B07}"/>
              </a:ext>
            </a:extLst>
          </p:cNvPr>
          <p:cNvSpPr>
            <a:spLocks noChangeArrowheads="1"/>
          </p:cNvSpPr>
          <p:nvPr>
            <p:custDataLst>
              <p:tags r:id="rId12"/>
            </p:custDataLst>
          </p:nvPr>
        </p:nvSpPr>
        <p:spPr bwMode="auto">
          <a:xfrm>
            <a:off x="1639398" y="5619984"/>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
        <p:nvSpPr>
          <p:cNvPr id="3" name="Rectangle 2">
            <a:extLst>
              <a:ext uri="{FF2B5EF4-FFF2-40B4-BE49-F238E27FC236}">
                <a16:creationId xmlns:a16="http://schemas.microsoft.com/office/drawing/2014/main" id="{E8DCCA6E-1B63-E0AC-5F44-A6C8A48984CB}"/>
              </a:ext>
            </a:extLst>
          </p:cNvPr>
          <p:cNvSpPr>
            <a:spLocks noChangeArrowheads="1"/>
          </p:cNvSpPr>
          <p:nvPr>
            <p:custDataLst>
              <p:tags r:id="rId13"/>
            </p:custDataLst>
          </p:nvPr>
        </p:nvSpPr>
        <p:spPr bwMode="auto">
          <a:xfrm>
            <a:off x="2706198" y="1682669"/>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Engin de calcul</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7D1E8651-7A1F-C6C4-D468-521D0017DB87}"/>
              </a:ext>
            </a:extLst>
          </p:cNvPr>
          <p:cNvSpPr>
            <a:spLocks noChangeArrowheads="1"/>
          </p:cNvSpPr>
          <p:nvPr>
            <p:custDataLst>
              <p:tags r:id="rId14"/>
            </p:custDataLst>
          </p:nvPr>
        </p:nvSpPr>
        <p:spPr bwMode="auto">
          <a:xfrm>
            <a:off x="1639398" y="1682669"/>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1</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2053081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3 – Les Coûts</a:t>
            </a:r>
            <a:endParaRPr lang="en-US" dirty="0"/>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2"/>
            </p:custDataLst>
          </p:nvPr>
        </p:nvSpPr>
        <p:spPr/>
        <p:txBody>
          <a:bodyPr/>
          <a:lstStyle/>
          <a:p>
            <a:fld id="{6D22F896-40B5-4ADD-8801-0D06FADFA095}" type="slidenum">
              <a:rPr lang="en-US" smtClean="0"/>
              <a:t>16</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3"/>
            </p:custDataLst>
          </p:nvPr>
        </p:nvSpPr>
        <p:spPr>
          <a:xfrm>
            <a:off x="1109384" y="1501915"/>
            <a:ext cx="8666383" cy="4832092"/>
          </a:xfrm>
          <a:prstGeom prst="rect">
            <a:avLst/>
          </a:prstGeom>
          <a:noFill/>
        </p:spPr>
        <p:txBody>
          <a:bodyPr wrap="square" rtlCol="0">
            <a:spAutoFit/>
          </a:bodyPr>
          <a:lstStyle/>
          <a:p>
            <a:pPr marL="514350" indent="-514350">
              <a:buFont typeface="+mj-lt"/>
              <a:buAutoNum type="arabicPeriod"/>
            </a:pPr>
            <a:r>
              <a:rPr lang="fr-CA" sz="2800" dirty="0">
                <a:solidFill>
                  <a:schemeClr val="accent6">
                    <a:lumMod val="75000"/>
                  </a:schemeClr>
                </a:solidFill>
                <a:latin typeface="Adobe Garamond Pro Bold" panose="02020702060506020403" pitchFamily="18" charset="0"/>
              </a:rPr>
              <a:t>Le Taux Standard</a:t>
            </a:r>
          </a:p>
          <a:p>
            <a:pPr lvl="1"/>
            <a:r>
              <a:rPr lang="fr-CA" sz="2800" dirty="0">
                <a:solidFill>
                  <a:schemeClr val="accent6">
                    <a:lumMod val="75000"/>
                  </a:schemeClr>
                </a:solidFill>
                <a:latin typeface="Adobe Garamond Pro Bold" panose="02020702060506020403" pitchFamily="18" charset="0"/>
              </a:rPr>
              <a:t>Rappel : Travail = travail Rég + travail Supp.</a:t>
            </a:r>
            <a:endParaRPr lang="en-US" sz="2800" dirty="0">
              <a:solidFill>
                <a:schemeClr val="accent6">
                  <a:lumMod val="75000"/>
                </a:schemeClr>
              </a:solidFill>
              <a:latin typeface="Adobe Garamond Pro Bold" panose="02020702060506020403" pitchFamily="18" charset="0"/>
            </a:endParaRPr>
          </a:p>
          <a:p>
            <a:pPr lvl="1"/>
            <a:endParaRPr lang="en-US" sz="2800" dirty="0">
              <a:solidFill>
                <a:schemeClr val="accent6">
                  <a:lumMod val="75000"/>
                </a:schemeClr>
              </a:solidFill>
              <a:latin typeface="Adobe Garamond Pro Bold" panose="02020702060506020403" pitchFamily="18" charset="0"/>
            </a:endParaRPr>
          </a:p>
          <a:p>
            <a:pPr marL="514350" indent="-514350">
              <a:buFont typeface="+mj-lt"/>
              <a:buAutoNum type="arabicPeriod"/>
            </a:pPr>
            <a:r>
              <a:rPr lang="en-US" sz="2800" dirty="0">
                <a:solidFill>
                  <a:schemeClr val="accent6">
                    <a:lumMod val="75000"/>
                  </a:schemeClr>
                </a:solidFill>
                <a:latin typeface="Adobe Garamond Pro Bold" panose="02020702060506020403" pitchFamily="18" charset="0"/>
              </a:rPr>
              <a:t>Cout par </a:t>
            </a:r>
            <a:r>
              <a:rPr lang="en-US" sz="2800" dirty="0" err="1">
                <a:solidFill>
                  <a:schemeClr val="accent6">
                    <a:lumMod val="75000"/>
                  </a:schemeClr>
                </a:solidFill>
                <a:latin typeface="Adobe Garamond Pro Bold" panose="02020702060506020403" pitchFamily="18" charset="0"/>
              </a:rPr>
              <a:t>utilisation</a:t>
            </a:r>
            <a:endParaRPr lang="en-US" sz="2800" dirty="0">
              <a:solidFill>
                <a:schemeClr val="accent6">
                  <a:lumMod val="75000"/>
                </a:schemeClr>
              </a:solidFill>
              <a:latin typeface="Adobe Garamond Pro Bold" panose="02020702060506020403" pitchFamily="18" charset="0"/>
            </a:endParaRPr>
          </a:p>
          <a:p>
            <a:pPr marL="971550" lvl="1" indent="-514350">
              <a:buFont typeface="Arial" panose="020B0604020202020204" pitchFamily="34" charset="0"/>
              <a:buChar char="•"/>
            </a:pPr>
            <a:r>
              <a:rPr lang="en-US" sz="2800" dirty="0" err="1">
                <a:solidFill>
                  <a:schemeClr val="accent6">
                    <a:lumMod val="75000"/>
                  </a:schemeClr>
                </a:solidFill>
                <a:latin typeface="Adobe Garamond Pro Bold" panose="02020702060506020403" pitchFamily="18" charset="0"/>
              </a:rPr>
              <a:t>Engagé</a:t>
            </a:r>
            <a:r>
              <a:rPr lang="en-US" sz="2800" dirty="0">
                <a:solidFill>
                  <a:schemeClr val="accent6">
                    <a:lumMod val="75000"/>
                  </a:schemeClr>
                </a:solidFill>
                <a:latin typeface="Adobe Garamond Pro Bold" panose="02020702060506020403" pitchFamily="18" charset="0"/>
              </a:rPr>
              <a:t> </a:t>
            </a:r>
            <a:r>
              <a:rPr lang="en-US" sz="2800" dirty="0" err="1">
                <a:solidFill>
                  <a:schemeClr val="accent6">
                    <a:lumMod val="75000"/>
                  </a:schemeClr>
                </a:solidFill>
                <a:latin typeface="Adobe Garamond Pro Bold" panose="02020702060506020403" pitchFamily="18" charset="0"/>
              </a:rPr>
              <a:t>chaque</a:t>
            </a:r>
            <a:r>
              <a:rPr lang="en-US" sz="2800" dirty="0">
                <a:solidFill>
                  <a:schemeClr val="accent6">
                    <a:lumMod val="75000"/>
                  </a:schemeClr>
                </a:solidFill>
                <a:latin typeface="Adobe Garamond Pro Bold" panose="02020702060506020403" pitchFamily="18" charset="0"/>
              </a:rPr>
              <a:t> </a:t>
            </a:r>
            <a:r>
              <a:rPr lang="en-US" sz="2800" dirty="0" err="1">
                <a:solidFill>
                  <a:schemeClr val="accent6">
                    <a:lumMod val="75000"/>
                  </a:schemeClr>
                </a:solidFill>
                <a:latin typeface="Adobe Garamond Pro Bold" panose="02020702060506020403" pitchFamily="18" charset="0"/>
              </a:rPr>
              <a:t>fois</a:t>
            </a:r>
            <a:r>
              <a:rPr lang="en-US" sz="2800" dirty="0">
                <a:solidFill>
                  <a:schemeClr val="accent6">
                    <a:lumMod val="75000"/>
                  </a:schemeClr>
                </a:solidFill>
                <a:latin typeface="Adobe Garamond Pro Bold" panose="02020702060506020403" pitchFamily="18" charset="0"/>
              </a:rPr>
              <a:t> </a:t>
            </a:r>
            <a:r>
              <a:rPr lang="en-US" sz="2800" dirty="0" err="1">
                <a:solidFill>
                  <a:schemeClr val="accent6">
                    <a:lumMod val="75000"/>
                  </a:schemeClr>
                </a:solidFill>
                <a:latin typeface="Adobe Garamond Pro Bold" panose="02020702060506020403" pitchFamily="18" charset="0"/>
              </a:rPr>
              <a:t>qu’une</a:t>
            </a:r>
            <a:r>
              <a:rPr lang="en-US" sz="2800" dirty="0">
                <a:solidFill>
                  <a:schemeClr val="accent6">
                    <a:lumMod val="75000"/>
                  </a:schemeClr>
                </a:solidFill>
                <a:latin typeface="Adobe Garamond Pro Bold" panose="02020702060506020403" pitchFamily="18" charset="0"/>
              </a:rPr>
              <a:t> </a:t>
            </a:r>
            <a:r>
              <a:rPr lang="en-US" sz="2800" dirty="0" err="1">
                <a:solidFill>
                  <a:schemeClr val="accent6">
                    <a:lumMod val="75000"/>
                  </a:schemeClr>
                </a:solidFill>
                <a:latin typeface="Adobe Garamond Pro Bold" panose="02020702060506020403" pitchFamily="18" charset="0"/>
              </a:rPr>
              <a:t>ressource</a:t>
            </a:r>
            <a:r>
              <a:rPr lang="en-US" sz="2800" dirty="0">
                <a:solidFill>
                  <a:schemeClr val="accent6">
                    <a:lumMod val="75000"/>
                  </a:schemeClr>
                </a:solidFill>
                <a:latin typeface="Adobe Garamond Pro Bold" panose="02020702060506020403" pitchFamily="18" charset="0"/>
              </a:rPr>
              <a:t> </a:t>
            </a:r>
            <a:r>
              <a:rPr lang="en-US" sz="2800" dirty="0" err="1">
                <a:solidFill>
                  <a:schemeClr val="accent6">
                    <a:lumMod val="75000"/>
                  </a:schemeClr>
                </a:solidFill>
                <a:latin typeface="Adobe Garamond Pro Bold" panose="02020702060506020403" pitchFamily="18" charset="0"/>
              </a:rPr>
              <a:t>est</a:t>
            </a:r>
            <a:r>
              <a:rPr lang="en-US" sz="2800" dirty="0">
                <a:solidFill>
                  <a:schemeClr val="accent6">
                    <a:lumMod val="75000"/>
                  </a:schemeClr>
                </a:solidFill>
                <a:latin typeface="Adobe Garamond Pro Bold" panose="02020702060506020403" pitchFamily="18" charset="0"/>
              </a:rPr>
              <a:t> </a:t>
            </a:r>
            <a:r>
              <a:rPr lang="en-US" sz="2800" dirty="0" err="1">
                <a:solidFill>
                  <a:schemeClr val="accent6">
                    <a:lumMod val="75000"/>
                  </a:schemeClr>
                </a:solidFill>
                <a:latin typeface="Adobe Garamond Pro Bold" panose="02020702060506020403" pitchFamily="18" charset="0"/>
              </a:rPr>
              <a:t>assignée</a:t>
            </a:r>
            <a:endParaRPr lang="en-US" sz="2800" dirty="0">
              <a:solidFill>
                <a:schemeClr val="accent6">
                  <a:lumMod val="75000"/>
                </a:schemeClr>
              </a:solidFill>
              <a:latin typeface="Adobe Garamond Pro Bold" panose="02020702060506020403" pitchFamily="18" charset="0"/>
            </a:endParaRPr>
          </a:p>
          <a:p>
            <a:pPr marL="971550" lvl="1" indent="-514350">
              <a:buFont typeface="Arial" panose="020B0604020202020204" pitchFamily="34" charset="0"/>
              <a:buChar char="•"/>
            </a:pPr>
            <a:r>
              <a:rPr lang="en-US" sz="2800" dirty="0" err="1">
                <a:solidFill>
                  <a:schemeClr val="accent6">
                    <a:lumMod val="75000"/>
                  </a:schemeClr>
                </a:solidFill>
                <a:latin typeface="Adobe Garamond Pro Bold" panose="02020702060506020403" pitchFamily="18" charset="0"/>
              </a:rPr>
              <a:t>Multiplié</a:t>
            </a:r>
            <a:r>
              <a:rPr lang="en-US" sz="2800" dirty="0">
                <a:solidFill>
                  <a:schemeClr val="accent6">
                    <a:lumMod val="75000"/>
                  </a:schemeClr>
                </a:solidFill>
                <a:latin typeface="Adobe Garamond Pro Bold" panose="02020702060506020403" pitchFamily="18" charset="0"/>
              </a:rPr>
              <a:t> par le % </a:t>
            </a:r>
            <a:r>
              <a:rPr lang="fr-CA" sz="2800" dirty="0">
                <a:solidFill>
                  <a:schemeClr val="accent6">
                    <a:lumMod val="75000"/>
                  </a:schemeClr>
                </a:solidFill>
                <a:latin typeface="Adobe Garamond Pro Bold" panose="02020702060506020403" pitchFamily="18" charset="0"/>
              </a:rPr>
              <a:t>d’assignation</a:t>
            </a:r>
          </a:p>
          <a:p>
            <a:pPr marL="514350" indent="-514350">
              <a:buFont typeface="+mj-lt"/>
              <a:buAutoNum type="arabicPeriod"/>
            </a:pPr>
            <a:endParaRPr lang="en-US" sz="2800" dirty="0">
              <a:solidFill>
                <a:schemeClr val="accent6">
                  <a:lumMod val="75000"/>
                </a:schemeClr>
              </a:solidFill>
              <a:latin typeface="Adobe Garamond Pro Bold" panose="02020702060506020403" pitchFamily="18" charset="0"/>
            </a:endParaRPr>
          </a:p>
          <a:p>
            <a:pPr marL="514350" indent="-514350">
              <a:buFont typeface="+mj-lt"/>
              <a:buAutoNum type="arabicPeriod"/>
            </a:pPr>
            <a:r>
              <a:rPr lang="en-US" sz="2800" dirty="0">
                <a:solidFill>
                  <a:schemeClr val="accent6">
                    <a:lumMod val="75000"/>
                  </a:schemeClr>
                </a:solidFill>
                <a:latin typeface="Adobe Garamond Pro Bold" panose="02020702060506020403" pitchFamily="18" charset="0"/>
              </a:rPr>
              <a:t>Les </a:t>
            </a:r>
            <a:r>
              <a:rPr lang="en-US" sz="2800" dirty="0" err="1">
                <a:solidFill>
                  <a:schemeClr val="accent6">
                    <a:lumMod val="75000"/>
                  </a:schemeClr>
                </a:solidFill>
                <a:latin typeface="Adobe Garamond Pro Bold" panose="02020702060506020403" pitchFamily="18" charset="0"/>
              </a:rPr>
              <a:t>coûts</a:t>
            </a:r>
            <a:r>
              <a:rPr lang="en-US" sz="2800" dirty="0">
                <a:solidFill>
                  <a:schemeClr val="accent6">
                    <a:lumMod val="75000"/>
                  </a:schemeClr>
                </a:solidFill>
                <a:latin typeface="Adobe Garamond Pro Bold" panose="02020702060506020403" pitchFamily="18" charset="0"/>
              </a:rPr>
              <a:t> fixes</a:t>
            </a:r>
          </a:p>
          <a:p>
            <a:pPr marL="514350" indent="-514350">
              <a:buFont typeface="+mj-lt"/>
              <a:buAutoNum type="arabicPeriod"/>
            </a:pPr>
            <a:endParaRPr lang="en-US" sz="2800" dirty="0">
              <a:solidFill>
                <a:schemeClr val="accent6">
                  <a:lumMod val="75000"/>
                </a:schemeClr>
              </a:solidFill>
              <a:latin typeface="Adobe Garamond Pro Bold" panose="02020702060506020403" pitchFamily="18" charset="0"/>
            </a:endParaRPr>
          </a:p>
          <a:p>
            <a:pPr marL="514350" indent="-514350">
              <a:buFont typeface="+mj-lt"/>
              <a:buAutoNum type="arabicPeriod"/>
            </a:pPr>
            <a:r>
              <a:rPr lang="en-US" sz="2800" dirty="0" err="1">
                <a:solidFill>
                  <a:schemeClr val="accent6">
                    <a:lumMod val="75000"/>
                  </a:schemeClr>
                </a:solidFill>
                <a:latin typeface="Adobe Garamond Pro Bold" panose="02020702060506020403" pitchFamily="18" charset="0"/>
              </a:rPr>
              <a:t>L’assignation</a:t>
            </a:r>
            <a:r>
              <a:rPr lang="en-US" sz="2800" dirty="0">
                <a:solidFill>
                  <a:schemeClr val="accent6">
                    <a:lumMod val="75000"/>
                  </a:schemeClr>
                </a:solidFill>
                <a:latin typeface="Adobe Garamond Pro Bold" panose="02020702060506020403" pitchFamily="18" charset="0"/>
              </a:rPr>
              <a:t> des </a:t>
            </a:r>
            <a:r>
              <a:rPr lang="en-US" sz="2800" dirty="0" err="1">
                <a:solidFill>
                  <a:schemeClr val="accent6">
                    <a:lumMod val="75000"/>
                  </a:schemeClr>
                </a:solidFill>
                <a:latin typeface="Adobe Garamond Pro Bold" panose="02020702060506020403" pitchFamily="18" charset="0"/>
              </a:rPr>
              <a:t>ressources</a:t>
            </a:r>
            <a:endParaRPr lang="en-US" sz="2800" dirty="0">
              <a:solidFill>
                <a:schemeClr val="accent6">
                  <a:lumMod val="75000"/>
                </a:schemeClr>
              </a:solidFill>
              <a:latin typeface="Adobe Garamond Pro Bold" panose="02020702060506020403" pitchFamily="18" charset="0"/>
            </a:endParaRPr>
          </a:p>
          <a:p>
            <a:pPr marL="971550" lvl="1" indent="-514350">
              <a:buFont typeface="Arial" panose="020B0604020202020204" pitchFamily="34" charset="0"/>
              <a:buChar char="•"/>
            </a:pPr>
            <a:r>
              <a:rPr lang="en-US" sz="2800" dirty="0">
                <a:solidFill>
                  <a:schemeClr val="accent6">
                    <a:lumMod val="75000"/>
                  </a:schemeClr>
                </a:solidFill>
                <a:latin typeface="Adobe Garamond Pro Bold" panose="02020702060506020403" pitchFamily="18" charset="0"/>
              </a:rPr>
              <a:t>W = D * U</a:t>
            </a:r>
            <a:endParaRPr lang="fr-CA" sz="2800" dirty="0">
              <a:solidFill>
                <a:schemeClr val="accent6">
                  <a:lumMod val="75000"/>
                </a:schemeClr>
              </a:solidFill>
              <a:latin typeface="Adobe Garamond Pro Bold" panose="02020702060506020403" pitchFamily="18" charset="0"/>
            </a:endParaRPr>
          </a:p>
        </p:txBody>
      </p:sp>
    </p:spTree>
    <p:extLst>
      <p:ext uri="{BB962C8B-B14F-4D97-AF65-F5344CB8AC3E}">
        <p14:creationId xmlns:p14="http://schemas.microsoft.com/office/powerpoint/2010/main" val="134955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3 – Les Coûts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Indicateurs de suivis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17</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2246769"/>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Les indicateurs de suivis dans Project sont basés sur des équivalences monétaires.</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Si vous ne connaissez pas le taux de vos ressources, entrez 1$/h pour avoir des valeurs de comparaisons plus tard.</a:t>
            </a:r>
            <a:endParaRPr lang="en-US" sz="2800" dirty="0">
              <a:solidFill>
                <a:schemeClr val="accent6">
                  <a:lumMod val="75000"/>
                </a:schemeClr>
              </a:solidFill>
              <a:latin typeface="Adobe Garamond Pro Bold" panose="02020702060506020403" pitchFamily="18" charset="0"/>
            </a:endParaRPr>
          </a:p>
        </p:txBody>
      </p:sp>
    </p:spTree>
    <p:extLst>
      <p:ext uri="{BB962C8B-B14F-4D97-AF65-F5344CB8AC3E}">
        <p14:creationId xmlns:p14="http://schemas.microsoft.com/office/powerpoint/2010/main" val="2442526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3 – Les durées</a:t>
            </a:r>
            <a:endParaRPr lang="en-US" dirty="0"/>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2"/>
            </p:custDataLst>
          </p:nvPr>
        </p:nvSpPr>
        <p:spPr/>
        <p:txBody>
          <a:bodyPr/>
          <a:lstStyle/>
          <a:p>
            <a:fld id="{6D22F896-40B5-4ADD-8801-0D06FADFA095}" type="slidenum">
              <a:rPr lang="en-US" smtClean="0"/>
              <a:t>18</a:t>
            </a:fld>
            <a:endParaRPr lang="en-US" dirty="0"/>
          </a:p>
        </p:txBody>
      </p:sp>
      <p:sp>
        <p:nvSpPr>
          <p:cNvPr id="6" name="TextBox 5">
            <a:extLst>
              <a:ext uri="{FF2B5EF4-FFF2-40B4-BE49-F238E27FC236}">
                <a16:creationId xmlns:a16="http://schemas.microsoft.com/office/drawing/2014/main" id="{1C6F3451-6C27-4F45-B239-BE883D8F227C}"/>
              </a:ext>
            </a:extLst>
          </p:cNvPr>
          <p:cNvSpPr txBox="1"/>
          <p:nvPr>
            <p:custDataLst>
              <p:tags r:id="rId3"/>
            </p:custDataLst>
          </p:nvPr>
        </p:nvSpPr>
        <p:spPr>
          <a:xfrm>
            <a:off x="1109384" y="1501915"/>
            <a:ext cx="8666383" cy="3916457"/>
          </a:xfrm>
          <a:prstGeom prst="rect">
            <a:avLst/>
          </a:prstGeom>
          <a:noFill/>
        </p:spPr>
        <p:txBody>
          <a:bodyPr wrap="square" rtlCol="0">
            <a:spAutoFit/>
          </a:bodyPr>
          <a:lstStyle/>
          <a:p>
            <a:pPr marL="514350" indent="-514350">
              <a:lnSpc>
                <a:spcPct val="150000"/>
              </a:lnSpc>
              <a:buFont typeface="+mj-lt"/>
              <a:buAutoNum type="arabicPeriod"/>
            </a:pPr>
            <a:r>
              <a:rPr lang="fr-CA" sz="2800" dirty="0">
                <a:solidFill>
                  <a:schemeClr val="accent6">
                    <a:lumMod val="75000"/>
                  </a:schemeClr>
                </a:solidFill>
                <a:latin typeface="Adobe Garamond Pro Bold" panose="02020702060506020403" pitchFamily="18" charset="0"/>
              </a:rPr>
              <a:t>Date de début du projet</a:t>
            </a:r>
          </a:p>
          <a:p>
            <a:pPr marL="514350" indent="-514350">
              <a:lnSpc>
                <a:spcPct val="150000"/>
              </a:lnSpc>
              <a:buFont typeface="+mj-lt"/>
              <a:buAutoNum type="arabicPeriod"/>
            </a:pPr>
            <a:r>
              <a:rPr lang="fr-CA" sz="2800" dirty="0">
                <a:solidFill>
                  <a:schemeClr val="accent6">
                    <a:lumMod val="75000"/>
                  </a:schemeClr>
                </a:solidFill>
                <a:latin typeface="Adobe Garamond Pro Bold" panose="02020702060506020403" pitchFamily="18" charset="0"/>
              </a:rPr>
              <a:t>Calendriers</a:t>
            </a:r>
          </a:p>
          <a:p>
            <a:pPr marL="514350" indent="-514350">
              <a:lnSpc>
                <a:spcPct val="150000"/>
              </a:lnSpc>
              <a:buFont typeface="+mj-lt"/>
              <a:buAutoNum type="arabicPeriod"/>
            </a:pPr>
            <a:r>
              <a:rPr lang="fr-CA" sz="2800" dirty="0">
                <a:solidFill>
                  <a:schemeClr val="accent6">
                    <a:lumMod val="75000"/>
                  </a:schemeClr>
                </a:solidFill>
                <a:latin typeface="Adobe Garamond Pro Bold" panose="02020702060506020403" pitchFamily="18" charset="0"/>
              </a:rPr>
              <a:t>Contraintes</a:t>
            </a:r>
          </a:p>
          <a:p>
            <a:pPr marL="514350" indent="-514350">
              <a:lnSpc>
                <a:spcPct val="150000"/>
              </a:lnSpc>
              <a:buFont typeface="+mj-lt"/>
              <a:buAutoNum type="arabicPeriod"/>
            </a:pPr>
            <a:r>
              <a:rPr lang="fr-CA" sz="2800" dirty="0">
                <a:solidFill>
                  <a:schemeClr val="accent6">
                    <a:lumMod val="75000"/>
                  </a:schemeClr>
                </a:solidFill>
                <a:latin typeface="Adobe Garamond Pro Bold" panose="02020702060506020403" pitchFamily="18" charset="0"/>
              </a:rPr>
              <a:t>Durée des tâches</a:t>
            </a:r>
          </a:p>
          <a:p>
            <a:pPr marL="514350" indent="-514350">
              <a:lnSpc>
                <a:spcPct val="150000"/>
              </a:lnSpc>
              <a:buFont typeface="+mj-lt"/>
              <a:buAutoNum type="arabicPeriod"/>
            </a:pPr>
            <a:r>
              <a:rPr lang="fr-CA" sz="2800" dirty="0">
                <a:solidFill>
                  <a:schemeClr val="accent6">
                    <a:lumMod val="75000"/>
                  </a:schemeClr>
                </a:solidFill>
                <a:latin typeface="Adobe Garamond Pro Bold" panose="02020702060506020403" pitchFamily="18" charset="0"/>
              </a:rPr>
              <a:t>Séquencement</a:t>
            </a:r>
          </a:p>
          <a:p>
            <a:pPr marL="514350" indent="-514350">
              <a:lnSpc>
                <a:spcPct val="150000"/>
              </a:lnSpc>
              <a:buFont typeface="+mj-lt"/>
              <a:buAutoNum type="arabicPeriod"/>
            </a:pPr>
            <a:r>
              <a:rPr lang="fr-CA" sz="2800" dirty="0">
                <a:solidFill>
                  <a:schemeClr val="accent6">
                    <a:lumMod val="75000"/>
                  </a:schemeClr>
                </a:solidFill>
                <a:latin typeface="Adobe Garamond Pro Bold" panose="02020702060506020403" pitchFamily="18" charset="0"/>
              </a:rPr>
              <a:t>L’assignation et les types de tâches</a:t>
            </a:r>
          </a:p>
        </p:txBody>
      </p:sp>
    </p:spTree>
    <p:extLst>
      <p:ext uri="{BB962C8B-B14F-4D97-AF65-F5344CB8AC3E}">
        <p14:creationId xmlns:p14="http://schemas.microsoft.com/office/powerpoint/2010/main" val="795979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3 – Les durées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Début de projet</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19</a:t>
            </a:fld>
            <a:endParaRPr lang="en-US" dirty="0"/>
          </a:p>
        </p:txBody>
      </p:sp>
      <p:pic>
        <p:nvPicPr>
          <p:cNvPr id="6" name="Picture 3">
            <a:extLst>
              <a:ext uri="{FF2B5EF4-FFF2-40B4-BE49-F238E27FC236}">
                <a16:creationId xmlns:a16="http://schemas.microsoft.com/office/drawing/2014/main" id="{D0EB73A5-E86F-476D-BD76-3D84F9D039A2}"/>
              </a:ext>
            </a:extLst>
          </p:cNvPr>
          <p:cNvPicPr>
            <a:picLocks noChangeAspect="1" noChangeArrowheads="1"/>
          </p:cNvPicPr>
          <p:nvPr>
            <p:custDataLst>
              <p:tags r:id="rId4"/>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1933575" y="2685394"/>
            <a:ext cx="4691062" cy="3356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a:extLst>
              <a:ext uri="{FF2B5EF4-FFF2-40B4-BE49-F238E27FC236}">
                <a16:creationId xmlns:a16="http://schemas.microsoft.com/office/drawing/2014/main" id="{2A19694B-DA2B-4C71-9B76-DFAEE9334C14}"/>
              </a:ext>
            </a:extLst>
          </p:cNvPr>
          <p:cNvPicPr>
            <a:picLocks noChangeAspect="1" noChangeArrowheads="1"/>
          </p:cNvPicPr>
          <p:nvPr>
            <p:custDataLst>
              <p:tags r:id="rId5"/>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7038975" y="2685394"/>
            <a:ext cx="3324225"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a:extLst>
              <a:ext uri="{FF2B5EF4-FFF2-40B4-BE49-F238E27FC236}">
                <a16:creationId xmlns:a16="http://schemas.microsoft.com/office/drawing/2014/main" id="{DBEAA10F-998C-47FB-AAB3-D895A350FC6E}"/>
              </a:ext>
            </a:extLst>
          </p:cNvPr>
          <p:cNvSpPr txBox="1"/>
          <p:nvPr>
            <p:custDataLst>
              <p:tags r:id="rId6"/>
            </p:custDataLst>
          </p:nvPr>
        </p:nvSpPr>
        <p:spPr>
          <a:xfrm>
            <a:off x="7038975" y="4458314"/>
            <a:ext cx="4076700" cy="1200329"/>
          </a:xfrm>
          <a:prstGeom prst="rect">
            <a:avLst/>
          </a:prstGeom>
          <a:noFill/>
        </p:spPr>
        <p:txBody>
          <a:bodyPr wrap="square" rtlCol="0">
            <a:spAutoFit/>
          </a:bodyPr>
          <a:lstStyle/>
          <a:p>
            <a:pPr>
              <a:spcBef>
                <a:spcPct val="20000"/>
              </a:spcBef>
            </a:pPr>
            <a:r>
              <a:rPr lang="fr-CA" sz="2400" b="1" i="1" dirty="0">
                <a:solidFill>
                  <a:srgbClr val="073771"/>
                </a:solidFill>
                <a:latin typeface="Garamond" panose="02020404030301010803" pitchFamily="18" charset="0"/>
              </a:rPr>
              <a:t>Pouvez-vous débuter le projet plus tôt pour respecter votre date d’échéance? </a:t>
            </a:r>
            <a:endParaRPr lang="fr-CA" sz="3200" b="1" i="1" dirty="0">
              <a:solidFill>
                <a:srgbClr val="073771"/>
              </a:solidFill>
              <a:latin typeface="Garamond" panose="02020404030301010803" pitchFamily="18" charset="0"/>
            </a:endParaRPr>
          </a:p>
        </p:txBody>
      </p:sp>
    </p:spTree>
    <p:extLst>
      <p:ext uri="{BB962C8B-B14F-4D97-AF65-F5344CB8AC3E}">
        <p14:creationId xmlns:p14="http://schemas.microsoft.com/office/powerpoint/2010/main" val="3262015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B987A-8BF0-4738-B68B-E5C0E1E4468C}"/>
              </a:ext>
            </a:extLst>
          </p:cNvPr>
          <p:cNvSpPr>
            <a:spLocks noGrp="1"/>
          </p:cNvSpPr>
          <p:nvPr>
            <p:ph type="title"/>
            <p:custDataLst>
              <p:tags r:id="rId1"/>
            </p:custDataLst>
          </p:nvPr>
        </p:nvSpPr>
        <p:spPr/>
        <p:txBody>
          <a:bodyPr/>
          <a:lstStyle/>
          <a:p>
            <a:r>
              <a:rPr lang="fr-CA" dirty="0"/>
              <a:t>Plan de la séance</a:t>
            </a:r>
            <a:endParaRPr lang="en-US" dirty="0"/>
          </a:p>
        </p:txBody>
      </p:sp>
      <p:sp>
        <p:nvSpPr>
          <p:cNvPr id="6" name="Rectangle 5">
            <a:extLst>
              <a:ext uri="{FF2B5EF4-FFF2-40B4-BE49-F238E27FC236}">
                <a16:creationId xmlns:a16="http://schemas.microsoft.com/office/drawing/2014/main" id="{A8999A99-B74B-4CC4-A018-5E2910BD8D55}"/>
              </a:ext>
            </a:extLst>
          </p:cNvPr>
          <p:cNvSpPr>
            <a:spLocks noChangeArrowheads="1"/>
          </p:cNvSpPr>
          <p:nvPr>
            <p:custDataLst>
              <p:tags r:id="rId2"/>
            </p:custDataLst>
          </p:nvPr>
        </p:nvSpPr>
        <p:spPr bwMode="auto">
          <a:xfrm>
            <a:off x="2706198" y="247013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Optimisation d’un plan de projet</a:t>
            </a:r>
            <a:endParaRPr lang="en-US" altLang="ja-JP" sz="2400" b="1" dirty="0">
              <a:solidFill>
                <a:sysClr val="windowText" lastClr="000000"/>
              </a:solidFill>
              <a:ea typeface="ＭＳ Ｐゴシック" pitchFamily="50" charset="-128"/>
            </a:endParaRPr>
          </a:p>
        </p:txBody>
      </p:sp>
      <p:sp>
        <p:nvSpPr>
          <p:cNvPr id="7" name="Rectangle 6">
            <a:extLst>
              <a:ext uri="{FF2B5EF4-FFF2-40B4-BE49-F238E27FC236}">
                <a16:creationId xmlns:a16="http://schemas.microsoft.com/office/drawing/2014/main" id="{5B58ED2F-7F5C-4523-8670-B4D50D7F7734}"/>
              </a:ext>
            </a:extLst>
          </p:cNvPr>
          <p:cNvSpPr>
            <a:spLocks noChangeArrowheads="1"/>
          </p:cNvSpPr>
          <p:nvPr>
            <p:custDataLst>
              <p:tags r:id="rId3"/>
            </p:custDataLst>
          </p:nvPr>
        </p:nvSpPr>
        <p:spPr bwMode="auto">
          <a:xfrm>
            <a:off x="2706198" y="3257595"/>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4 facteurs des coûts et 6 facteurs de durée</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523582B3-C2E7-4D4F-824B-A11DC05E8198}"/>
              </a:ext>
            </a:extLst>
          </p:cNvPr>
          <p:cNvSpPr>
            <a:spLocks noChangeArrowheads="1"/>
          </p:cNvSpPr>
          <p:nvPr>
            <p:custDataLst>
              <p:tags r:id="rId4"/>
            </p:custDataLst>
          </p:nvPr>
        </p:nvSpPr>
        <p:spPr bwMode="auto">
          <a:xfrm>
            <a:off x="2706198" y="4045058"/>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Analyse et nivellement manuel</a:t>
            </a:r>
            <a:endParaRPr lang="en-US" altLang="ja-JP" sz="2400" b="1" dirty="0">
              <a:solidFill>
                <a:sysClr val="windowText" lastClr="000000"/>
              </a:solidFill>
              <a:ea typeface="ＭＳ Ｐゴシック" pitchFamily="50" charset="-128"/>
            </a:endParaRPr>
          </a:p>
        </p:txBody>
      </p:sp>
      <p:sp>
        <p:nvSpPr>
          <p:cNvPr id="9" name="Rectangle 8">
            <a:extLst>
              <a:ext uri="{FF2B5EF4-FFF2-40B4-BE49-F238E27FC236}">
                <a16:creationId xmlns:a16="http://schemas.microsoft.com/office/drawing/2014/main" id="{0C9BCA54-6FB9-45E0-8EB9-840571EF6F5B}"/>
              </a:ext>
            </a:extLst>
          </p:cNvPr>
          <p:cNvSpPr>
            <a:spLocks noChangeArrowheads="1"/>
          </p:cNvSpPr>
          <p:nvPr>
            <p:custDataLst>
              <p:tags r:id="rId5"/>
            </p:custDataLst>
          </p:nvPr>
        </p:nvSpPr>
        <p:spPr bwMode="auto">
          <a:xfrm>
            <a:off x="1639398" y="247013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0" name="Rectangle 9">
            <a:extLst>
              <a:ext uri="{FF2B5EF4-FFF2-40B4-BE49-F238E27FC236}">
                <a16:creationId xmlns:a16="http://schemas.microsoft.com/office/drawing/2014/main" id="{27BEC363-A526-4BC1-8F3E-FFCAC9920553}"/>
              </a:ext>
            </a:extLst>
          </p:cNvPr>
          <p:cNvSpPr>
            <a:spLocks noChangeArrowheads="1"/>
          </p:cNvSpPr>
          <p:nvPr>
            <p:custDataLst>
              <p:tags r:id="rId6"/>
            </p:custDataLst>
          </p:nvPr>
        </p:nvSpPr>
        <p:spPr bwMode="auto">
          <a:xfrm>
            <a:off x="1639399" y="3257595"/>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3</a:t>
            </a:r>
          </a:p>
        </p:txBody>
      </p:sp>
      <p:sp>
        <p:nvSpPr>
          <p:cNvPr id="11" name="Rectangle 10">
            <a:extLst>
              <a:ext uri="{FF2B5EF4-FFF2-40B4-BE49-F238E27FC236}">
                <a16:creationId xmlns:a16="http://schemas.microsoft.com/office/drawing/2014/main" id="{77EAB3B6-D863-41F9-8DF5-CA2A7F9A8A97}"/>
              </a:ext>
            </a:extLst>
          </p:cNvPr>
          <p:cNvSpPr>
            <a:spLocks noChangeArrowheads="1"/>
          </p:cNvSpPr>
          <p:nvPr>
            <p:custDataLst>
              <p:tags r:id="rId7"/>
            </p:custDataLst>
          </p:nvPr>
        </p:nvSpPr>
        <p:spPr bwMode="auto">
          <a:xfrm>
            <a:off x="1639398" y="4045058"/>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4</a:t>
            </a:r>
          </a:p>
        </p:txBody>
      </p:sp>
      <p:sp>
        <p:nvSpPr>
          <p:cNvPr id="12" name="Rectangle 11">
            <a:extLst>
              <a:ext uri="{FF2B5EF4-FFF2-40B4-BE49-F238E27FC236}">
                <a16:creationId xmlns:a16="http://schemas.microsoft.com/office/drawing/2014/main" id="{3A44385D-86B1-482B-AA50-AF0624F9261D}"/>
              </a:ext>
            </a:extLst>
          </p:cNvPr>
          <p:cNvSpPr>
            <a:spLocks noChangeArrowheads="1"/>
          </p:cNvSpPr>
          <p:nvPr>
            <p:custDataLst>
              <p:tags r:id="rId8"/>
            </p:custDataLst>
          </p:nvPr>
        </p:nvSpPr>
        <p:spPr bwMode="auto">
          <a:xfrm>
            <a:off x="2706198" y="4832521"/>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300" b="1" dirty="0">
                <a:solidFill>
                  <a:sysClr val="windowText" lastClr="000000"/>
                </a:solidFill>
                <a:ea typeface="ＭＳ Ｐゴシック" pitchFamily="50" charset="-128"/>
              </a:rPr>
              <a:t>Enregistrer et maintenir la planification initiale</a:t>
            </a:r>
            <a:endParaRPr lang="en-US" altLang="ja-JP" sz="23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D3572D9E-CF14-426E-B109-A2D706C923E1}"/>
              </a:ext>
            </a:extLst>
          </p:cNvPr>
          <p:cNvSpPr>
            <a:spLocks noChangeArrowheads="1"/>
          </p:cNvSpPr>
          <p:nvPr>
            <p:custDataLst>
              <p:tags r:id="rId9"/>
            </p:custDataLst>
          </p:nvPr>
        </p:nvSpPr>
        <p:spPr bwMode="auto">
          <a:xfrm>
            <a:off x="1639398" y="483252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26811A3E-2BE3-4870-B424-86E98DACE1FC}"/>
              </a:ext>
            </a:extLst>
          </p:cNvPr>
          <p:cNvSpPr>
            <a:spLocks noGrp="1"/>
          </p:cNvSpPr>
          <p:nvPr>
            <p:ph type="sldNum" sz="quarter" idx="12"/>
            <p:custDataLst>
              <p:tags r:id="rId10"/>
            </p:custDataLst>
          </p:nvPr>
        </p:nvSpPr>
        <p:spPr/>
        <p:txBody>
          <a:bodyPr/>
          <a:lstStyle/>
          <a:p>
            <a:fld id="{6D22F896-40B5-4ADD-8801-0D06FADFA095}" type="slidenum">
              <a:rPr lang="en-US" smtClean="0"/>
              <a:t>2</a:t>
            </a:fld>
            <a:endParaRPr lang="en-US" dirty="0"/>
          </a:p>
        </p:txBody>
      </p:sp>
      <p:sp>
        <p:nvSpPr>
          <p:cNvPr id="19" name="Rectangle 18">
            <a:extLst>
              <a:ext uri="{FF2B5EF4-FFF2-40B4-BE49-F238E27FC236}">
                <a16:creationId xmlns:a16="http://schemas.microsoft.com/office/drawing/2014/main" id="{89495B2B-A981-45E8-8E80-CEE909D09C04}"/>
              </a:ext>
            </a:extLst>
          </p:cNvPr>
          <p:cNvSpPr>
            <a:spLocks noChangeArrowheads="1"/>
          </p:cNvSpPr>
          <p:nvPr>
            <p:custDataLst>
              <p:tags r:id="rId11"/>
            </p:custDataLst>
          </p:nvPr>
        </p:nvSpPr>
        <p:spPr bwMode="auto">
          <a:xfrm>
            <a:off x="2706198" y="5619984"/>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Conclusion</a:t>
            </a:r>
            <a:endParaRPr lang="en-US" altLang="ja-JP" sz="2400" b="1" dirty="0">
              <a:solidFill>
                <a:sysClr val="windowText" lastClr="000000"/>
              </a:solidFill>
              <a:ea typeface="ＭＳ Ｐゴシック" pitchFamily="50" charset="-128"/>
            </a:endParaRPr>
          </a:p>
        </p:txBody>
      </p:sp>
      <p:sp>
        <p:nvSpPr>
          <p:cNvPr id="20" name="Rectangle 19">
            <a:extLst>
              <a:ext uri="{FF2B5EF4-FFF2-40B4-BE49-F238E27FC236}">
                <a16:creationId xmlns:a16="http://schemas.microsoft.com/office/drawing/2014/main" id="{4AAD37DB-0232-4B42-95EB-CCA470E1B73A}"/>
              </a:ext>
            </a:extLst>
          </p:cNvPr>
          <p:cNvSpPr>
            <a:spLocks noChangeArrowheads="1"/>
          </p:cNvSpPr>
          <p:nvPr>
            <p:custDataLst>
              <p:tags r:id="rId12"/>
            </p:custDataLst>
          </p:nvPr>
        </p:nvSpPr>
        <p:spPr bwMode="auto">
          <a:xfrm>
            <a:off x="1639398" y="5619984"/>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
        <p:nvSpPr>
          <p:cNvPr id="3" name="Rectangle 2">
            <a:extLst>
              <a:ext uri="{FF2B5EF4-FFF2-40B4-BE49-F238E27FC236}">
                <a16:creationId xmlns:a16="http://schemas.microsoft.com/office/drawing/2014/main" id="{EA7530EF-0B50-8349-7F0D-48629F4C7F3B}"/>
              </a:ext>
            </a:extLst>
          </p:cNvPr>
          <p:cNvSpPr>
            <a:spLocks noChangeArrowheads="1"/>
          </p:cNvSpPr>
          <p:nvPr>
            <p:custDataLst>
              <p:tags r:id="rId13"/>
            </p:custDataLst>
          </p:nvPr>
        </p:nvSpPr>
        <p:spPr bwMode="auto">
          <a:xfrm>
            <a:off x="2706198" y="1682669"/>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Engin de calcul</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F9033320-3671-E615-3855-C1C3C21E9F5F}"/>
              </a:ext>
            </a:extLst>
          </p:cNvPr>
          <p:cNvSpPr>
            <a:spLocks noChangeArrowheads="1"/>
          </p:cNvSpPr>
          <p:nvPr>
            <p:custDataLst>
              <p:tags r:id="rId14"/>
            </p:custDataLst>
          </p:nvPr>
        </p:nvSpPr>
        <p:spPr bwMode="auto">
          <a:xfrm>
            <a:off x="1639398" y="1682669"/>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1</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1492554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3 – Les durées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Calendriers et contraintes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20</a:t>
            </a:fld>
            <a:endParaRPr lang="en-US" dirty="0"/>
          </a:p>
        </p:txBody>
      </p:sp>
      <p:sp>
        <p:nvSpPr>
          <p:cNvPr id="9" name="TextBox 8">
            <a:extLst>
              <a:ext uri="{FF2B5EF4-FFF2-40B4-BE49-F238E27FC236}">
                <a16:creationId xmlns:a16="http://schemas.microsoft.com/office/drawing/2014/main" id="{4DDB9BBD-2F47-473C-BBA1-2E08511C459F}"/>
              </a:ext>
            </a:extLst>
          </p:cNvPr>
          <p:cNvSpPr txBox="1"/>
          <p:nvPr>
            <p:custDataLst>
              <p:tags r:id="rId4"/>
            </p:custDataLst>
          </p:nvPr>
        </p:nvSpPr>
        <p:spPr>
          <a:xfrm>
            <a:off x="1109384" y="2721115"/>
            <a:ext cx="9530041" cy="3539430"/>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Calendriers</a:t>
            </a:r>
          </a:p>
          <a:p>
            <a:pPr marL="742950" lvl="1"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Calendrier de projet, de ressource, de tâche</a:t>
            </a:r>
          </a:p>
          <a:p>
            <a:pPr marL="742950" lvl="1"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La planification qui ignore le calendrier des ressources</a:t>
            </a:r>
          </a:p>
          <a:p>
            <a:pPr marL="742950" lvl="1"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Les contraintes</a:t>
            </a:r>
          </a:p>
          <a:p>
            <a:pPr marL="742950" lvl="1"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2 types</a:t>
            </a:r>
          </a:p>
          <a:p>
            <a:pPr marL="1200150" lvl="2"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Contraintes dures</a:t>
            </a:r>
          </a:p>
          <a:p>
            <a:pPr marL="1200150" lvl="2"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Contraintes douces</a:t>
            </a:r>
            <a:endParaRPr lang="en-US" sz="2800" dirty="0">
              <a:solidFill>
                <a:schemeClr val="accent6">
                  <a:lumMod val="75000"/>
                </a:schemeClr>
              </a:solidFill>
              <a:latin typeface="Adobe Garamond Pro Bold" panose="02020702060506020403" pitchFamily="18" charset="0"/>
            </a:endParaRPr>
          </a:p>
        </p:txBody>
      </p:sp>
      <p:pic>
        <p:nvPicPr>
          <p:cNvPr id="11" name="Picture 2">
            <a:extLst>
              <a:ext uri="{FF2B5EF4-FFF2-40B4-BE49-F238E27FC236}">
                <a16:creationId xmlns:a16="http://schemas.microsoft.com/office/drawing/2014/main" id="{215EE741-61C3-4F83-ABD0-04F9A9345623}"/>
              </a:ext>
            </a:extLst>
          </p:cNvPr>
          <p:cNvPicPr>
            <a:picLocks noChangeAspect="1" noChangeArrowheads="1"/>
          </p:cNvPicPr>
          <p:nvPr>
            <p:custDataLst>
              <p:tags r:id="rId5"/>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6710363" y="4318767"/>
            <a:ext cx="3500437" cy="2146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2859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3 – Les durées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Calendriers et contraintes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21</a:t>
            </a:fld>
            <a:endParaRPr lang="en-US" dirty="0"/>
          </a:p>
        </p:txBody>
      </p:sp>
      <p:sp>
        <p:nvSpPr>
          <p:cNvPr id="9" name="TextBox 8">
            <a:extLst>
              <a:ext uri="{FF2B5EF4-FFF2-40B4-BE49-F238E27FC236}">
                <a16:creationId xmlns:a16="http://schemas.microsoft.com/office/drawing/2014/main" id="{4DDB9BBD-2F47-473C-BBA1-2E08511C459F}"/>
              </a:ext>
            </a:extLst>
          </p:cNvPr>
          <p:cNvSpPr txBox="1"/>
          <p:nvPr>
            <p:custDataLst>
              <p:tags r:id="rId4"/>
            </p:custDataLst>
          </p:nvPr>
        </p:nvSpPr>
        <p:spPr>
          <a:xfrm>
            <a:off x="1109384" y="2721115"/>
            <a:ext cx="9530041" cy="3416320"/>
          </a:xfrm>
          <a:prstGeom prst="rect">
            <a:avLst/>
          </a:prstGeom>
          <a:noFill/>
        </p:spPr>
        <p:txBody>
          <a:bodyPr wrap="square" rtlCol="0">
            <a:spAutoFit/>
          </a:bodyPr>
          <a:lstStyle/>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NOTE : spécifier une date dans « date de début » ou « date de fin » vient automatiquement mettre une contrainte sur la tâche. C’est donc une pratique à utiliser avec modération quand la planification est en mode automatique.</a:t>
            </a:r>
          </a:p>
          <a:p>
            <a:pPr marL="285750" indent="-285750">
              <a:buFont typeface="Arial" panose="020B0604020202020204" pitchFamily="34" charset="0"/>
              <a:buChar char="•"/>
            </a:pPr>
            <a:endParaRPr lang="fr-CA" sz="24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en-US" sz="2400" dirty="0">
                <a:solidFill>
                  <a:schemeClr val="accent6">
                    <a:lumMod val="75000"/>
                  </a:schemeClr>
                </a:solidFill>
                <a:latin typeface="Adobe Garamond Pro Bold" panose="02020702060506020403" pitchFamily="18" charset="0"/>
              </a:rPr>
              <a:t>Une date </a:t>
            </a:r>
            <a:r>
              <a:rPr lang="en-US" sz="2400" dirty="0" err="1">
                <a:solidFill>
                  <a:schemeClr val="accent6">
                    <a:lumMod val="75000"/>
                  </a:schemeClr>
                </a:solidFill>
                <a:latin typeface="Adobe Garamond Pro Bold" panose="02020702060506020403" pitchFamily="18" charset="0"/>
              </a:rPr>
              <a:t>d’échéance</a:t>
            </a:r>
            <a:r>
              <a:rPr lang="en-US" sz="2400" dirty="0">
                <a:solidFill>
                  <a:schemeClr val="accent6">
                    <a:lumMod val="75000"/>
                  </a:schemeClr>
                </a:solidFill>
                <a:latin typeface="Adobe Garamond Pro Bold" panose="02020702060506020403" pitchFamily="18" charset="0"/>
              </a:rPr>
              <a:t> </a:t>
            </a:r>
          </a:p>
          <a:p>
            <a:pPr marL="742950" lvl="1" indent="-285750">
              <a:buFont typeface="Arial" panose="020B0604020202020204" pitchFamily="34" charset="0"/>
              <a:buChar char="•"/>
            </a:pPr>
            <a:r>
              <a:rPr lang="en-US" sz="2400" dirty="0">
                <a:solidFill>
                  <a:schemeClr val="accent6">
                    <a:lumMod val="75000"/>
                  </a:schemeClr>
                </a:solidFill>
                <a:latin typeface="Adobe Garamond Pro Bold" panose="02020702060506020403" pitchFamily="18" charset="0"/>
              </a:rPr>
              <a:t>Ne </a:t>
            </a:r>
            <a:r>
              <a:rPr lang="en-US" sz="2400" dirty="0" err="1">
                <a:solidFill>
                  <a:schemeClr val="accent6">
                    <a:lumMod val="75000"/>
                  </a:schemeClr>
                </a:solidFill>
                <a:latin typeface="Adobe Garamond Pro Bold" panose="02020702060506020403" pitchFamily="18" charset="0"/>
              </a:rPr>
              <a:t>fais</a:t>
            </a:r>
            <a:r>
              <a:rPr lang="en-US" sz="2400" dirty="0">
                <a:solidFill>
                  <a:schemeClr val="accent6">
                    <a:lumMod val="75000"/>
                  </a:schemeClr>
                </a:solidFill>
                <a:latin typeface="Adobe Garamond Pro Bold" panose="02020702060506020403" pitchFamily="18" charset="0"/>
              </a:rPr>
              <a:t> que </a:t>
            </a:r>
            <a:r>
              <a:rPr lang="en-US" sz="2400" dirty="0" err="1">
                <a:solidFill>
                  <a:schemeClr val="accent6">
                    <a:lumMod val="75000"/>
                  </a:schemeClr>
                </a:solidFill>
                <a:latin typeface="Adobe Garamond Pro Bold" panose="02020702060506020403" pitchFamily="18" charset="0"/>
              </a:rPr>
              <a:t>calculer</a:t>
            </a:r>
            <a:r>
              <a:rPr lang="en-US" sz="2400" dirty="0">
                <a:solidFill>
                  <a:schemeClr val="accent6">
                    <a:lumMod val="75000"/>
                  </a:schemeClr>
                </a:solidFill>
                <a:latin typeface="Adobe Garamond Pro Bold" panose="02020702060506020403" pitchFamily="18" charset="0"/>
              </a:rPr>
              <a:t> la variance avec le plan et la date de la </a:t>
            </a:r>
            <a:r>
              <a:rPr lang="en-US" sz="2400" dirty="0" err="1">
                <a:solidFill>
                  <a:schemeClr val="accent6">
                    <a:lumMod val="75000"/>
                  </a:schemeClr>
                </a:solidFill>
                <a:latin typeface="Adobe Garamond Pro Bold" panose="02020702060506020403" pitchFamily="18" charset="0"/>
              </a:rPr>
              <a:t>contrainte</a:t>
            </a:r>
            <a:endParaRPr lang="en-US" sz="2400" dirty="0">
              <a:solidFill>
                <a:schemeClr val="accent6">
                  <a:lumMod val="75000"/>
                </a:schemeClr>
              </a:solidFill>
              <a:latin typeface="Adobe Garamond Pro Bold" panose="02020702060506020403" pitchFamily="18" charset="0"/>
            </a:endParaRPr>
          </a:p>
          <a:p>
            <a:pPr marL="742950" lvl="1" indent="-285750">
              <a:buFont typeface="Arial" panose="020B0604020202020204" pitchFamily="34" charset="0"/>
              <a:buChar char="•"/>
            </a:pPr>
            <a:r>
              <a:rPr lang="en-US" sz="2400" dirty="0" err="1">
                <a:solidFill>
                  <a:schemeClr val="accent6">
                    <a:lumMod val="75000"/>
                  </a:schemeClr>
                </a:solidFill>
                <a:latin typeface="Adobe Garamond Pro Bold" panose="02020702060506020403" pitchFamily="18" charset="0"/>
              </a:rPr>
              <a:t>N’attribue</a:t>
            </a:r>
            <a:r>
              <a:rPr lang="en-US" sz="2400" dirty="0">
                <a:solidFill>
                  <a:schemeClr val="accent6">
                    <a:lumMod val="75000"/>
                  </a:schemeClr>
                </a:solidFill>
                <a:latin typeface="Adobe Garamond Pro Bold" panose="02020702060506020403" pitchFamily="18" charset="0"/>
              </a:rPr>
              <a:t> </a:t>
            </a:r>
            <a:r>
              <a:rPr lang="en-US" sz="2400" dirty="0" err="1">
                <a:solidFill>
                  <a:schemeClr val="accent6">
                    <a:lumMod val="75000"/>
                  </a:schemeClr>
                </a:solidFill>
                <a:latin typeface="Adobe Garamond Pro Bold" panose="02020702060506020403" pitchFamily="18" charset="0"/>
              </a:rPr>
              <a:t>aucune</a:t>
            </a:r>
            <a:r>
              <a:rPr lang="en-US" sz="2400" dirty="0">
                <a:solidFill>
                  <a:schemeClr val="accent6">
                    <a:lumMod val="75000"/>
                  </a:schemeClr>
                </a:solidFill>
                <a:latin typeface="Adobe Garamond Pro Bold" panose="02020702060506020403" pitchFamily="18" charset="0"/>
              </a:rPr>
              <a:t> </a:t>
            </a:r>
            <a:r>
              <a:rPr lang="en-US" sz="2400" dirty="0" err="1">
                <a:solidFill>
                  <a:schemeClr val="accent6">
                    <a:lumMod val="75000"/>
                  </a:schemeClr>
                </a:solidFill>
                <a:latin typeface="Adobe Garamond Pro Bold" panose="02020702060506020403" pitchFamily="18" charset="0"/>
              </a:rPr>
              <a:t>contrainte</a:t>
            </a:r>
            <a:r>
              <a:rPr lang="en-US" sz="2400" dirty="0">
                <a:solidFill>
                  <a:schemeClr val="accent6">
                    <a:lumMod val="75000"/>
                  </a:schemeClr>
                </a:solidFill>
                <a:latin typeface="Adobe Garamond Pro Bold" panose="02020702060506020403" pitchFamily="18" charset="0"/>
              </a:rPr>
              <a:t> sur la </a:t>
            </a:r>
            <a:r>
              <a:rPr lang="en-US" sz="2400" dirty="0" err="1">
                <a:solidFill>
                  <a:schemeClr val="accent6">
                    <a:lumMod val="75000"/>
                  </a:schemeClr>
                </a:solidFill>
                <a:latin typeface="Adobe Garamond Pro Bold" panose="02020702060506020403" pitchFamily="18" charset="0"/>
              </a:rPr>
              <a:t>tâche</a:t>
            </a:r>
            <a:endParaRPr lang="en-US" sz="2400" dirty="0">
              <a:solidFill>
                <a:schemeClr val="accent6">
                  <a:lumMod val="75000"/>
                </a:schemeClr>
              </a:solidFill>
              <a:latin typeface="Adobe Garamond Pro Bold" panose="02020702060506020403" pitchFamily="18" charset="0"/>
            </a:endParaRPr>
          </a:p>
          <a:p>
            <a:pPr marL="742950" lvl="1" indent="-285750">
              <a:buFont typeface="Arial" panose="020B0604020202020204" pitchFamily="34" charset="0"/>
              <a:buChar char="•"/>
            </a:pPr>
            <a:r>
              <a:rPr lang="en-US" sz="2400" dirty="0" err="1">
                <a:solidFill>
                  <a:schemeClr val="accent6">
                    <a:lumMod val="75000"/>
                  </a:schemeClr>
                </a:solidFill>
                <a:latin typeface="Adobe Garamond Pro Bold" panose="02020702060506020403" pitchFamily="18" charset="0"/>
              </a:rPr>
              <a:t>Affecte</a:t>
            </a:r>
            <a:r>
              <a:rPr lang="en-US" sz="2400" dirty="0">
                <a:solidFill>
                  <a:schemeClr val="accent6">
                    <a:lumMod val="75000"/>
                  </a:schemeClr>
                </a:solidFill>
                <a:latin typeface="Adobe Garamond Pro Bold" panose="02020702060506020403" pitchFamily="18" charset="0"/>
              </a:rPr>
              <a:t> le </a:t>
            </a:r>
            <a:r>
              <a:rPr lang="en-US" sz="2400" dirty="0" err="1">
                <a:solidFill>
                  <a:schemeClr val="accent6">
                    <a:lumMod val="75000"/>
                  </a:schemeClr>
                </a:solidFill>
                <a:latin typeface="Adobe Garamond Pro Bold" panose="02020702060506020403" pitchFamily="18" charset="0"/>
              </a:rPr>
              <a:t>calcul</a:t>
            </a:r>
            <a:r>
              <a:rPr lang="en-US" sz="2400" dirty="0">
                <a:solidFill>
                  <a:schemeClr val="accent6">
                    <a:lumMod val="75000"/>
                  </a:schemeClr>
                </a:solidFill>
                <a:latin typeface="Adobe Garamond Pro Bold" panose="02020702060506020403" pitchFamily="18" charset="0"/>
              </a:rPr>
              <a:t> du </a:t>
            </a:r>
            <a:r>
              <a:rPr lang="en-US" sz="2400" dirty="0" err="1">
                <a:solidFill>
                  <a:schemeClr val="accent6">
                    <a:lumMod val="75000"/>
                  </a:schemeClr>
                </a:solidFill>
                <a:latin typeface="Adobe Garamond Pro Bold" panose="02020702060506020403" pitchFamily="18" charset="0"/>
              </a:rPr>
              <a:t>chemin</a:t>
            </a:r>
            <a:r>
              <a:rPr lang="en-US" sz="2400" dirty="0">
                <a:solidFill>
                  <a:schemeClr val="accent6">
                    <a:lumMod val="75000"/>
                  </a:schemeClr>
                </a:solidFill>
                <a:latin typeface="Adobe Garamond Pro Bold" panose="02020702060506020403" pitchFamily="18" charset="0"/>
              </a:rPr>
              <a:t> critique, car </a:t>
            </a:r>
            <a:r>
              <a:rPr lang="en-US" sz="2400" dirty="0" err="1">
                <a:solidFill>
                  <a:schemeClr val="accent6">
                    <a:lumMod val="75000"/>
                  </a:schemeClr>
                </a:solidFill>
                <a:latin typeface="Adobe Garamond Pro Bold" panose="02020702060506020403" pitchFamily="18" charset="0"/>
              </a:rPr>
              <a:t>elle</a:t>
            </a:r>
            <a:r>
              <a:rPr lang="en-US" sz="2400" dirty="0">
                <a:solidFill>
                  <a:schemeClr val="accent6">
                    <a:lumMod val="75000"/>
                  </a:schemeClr>
                </a:solidFill>
                <a:latin typeface="Adobe Garamond Pro Bold" panose="02020702060506020403" pitchFamily="18" charset="0"/>
              </a:rPr>
              <a:t> </a:t>
            </a:r>
            <a:r>
              <a:rPr lang="en-US" sz="2400" dirty="0" err="1">
                <a:solidFill>
                  <a:schemeClr val="accent6">
                    <a:lumMod val="75000"/>
                  </a:schemeClr>
                </a:solidFill>
                <a:latin typeface="Adobe Garamond Pro Bold" panose="02020702060506020403" pitchFamily="18" charset="0"/>
              </a:rPr>
              <a:t>affecte</a:t>
            </a:r>
            <a:r>
              <a:rPr lang="en-US" sz="2400" dirty="0">
                <a:solidFill>
                  <a:schemeClr val="accent6">
                    <a:lumMod val="75000"/>
                  </a:schemeClr>
                </a:solidFill>
                <a:latin typeface="Adobe Garamond Pro Bold" panose="02020702060506020403" pitchFamily="18" charset="0"/>
              </a:rPr>
              <a:t> le </a:t>
            </a:r>
            <a:r>
              <a:rPr lang="en-US" sz="2400" dirty="0" err="1">
                <a:solidFill>
                  <a:schemeClr val="accent6">
                    <a:lumMod val="75000"/>
                  </a:schemeClr>
                </a:solidFill>
                <a:latin typeface="Adobe Garamond Pro Bold" panose="02020702060506020403" pitchFamily="18" charset="0"/>
              </a:rPr>
              <a:t>calcul</a:t>
            </a:r>
            <a:r>
              <a:rPr lang="en-US" sz="2400" dirty="0">
                <a:solidFill>
                  <a:schemeClr val="accent6">
                    <a:lumMod val="75000"/>
                  </a:schemeClr>
                </a:solidFill>
                <a:latin typeface="Adobe Garamond Pro Bold" panose="02020702060506020403" pitchFamily="18" charset="0"/>
              </a:rPr>
              <a:t> de la marge </a:t>
            </a:r>
            <a:r>
              <a:rPr lang="en-US" sz="2400" dirty="0" err="1">
                <a:solidFill>
                  <a:schemeClr val="accent6">
                    <a:lumMod val="75000"/>
                  </a:schemeClr>
                </a:solidFill>
                <a:latin typeface="Adobe Garamond Pro Bold" panose="02020702060506020403" pitchFamily="18" charset="0"/>
              </a:rPr>
              <a:t>totale</a:t>
            </a:r>
            <a:r>
              <a:rPr lang="en-US" sz="2400" dirty="0">
                <a:solidFill>
                  <a:schemeClr val="accent6">
                    <a:lumMod val="75000"/>
                  </a:schemeClr>
                </a:solidFill>
                <a:latin typeface="Adobe Garamond Pro Bold" panose="02020702060506020403" pitchFamily="18" charset="0"/>
              </a:rPr>
              <a:t>.</a:t>
            </a:r>
          </a:p>
        </p:txBody>
      </p:sp>
    </p:spTree>
    <p:extLst>
      <p:ext uri="{BB962C8B-B14F-4D97-AF65-F5344CB8AC3E}">
        <p14:creationId xmlns:p14="http://schemas.microsoft.com/office/powerpoint/2010/main" val="11106571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3 – Les durées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Durée des tâches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22</a:t>
            </a:fld>
            <a:endParaRPr lang="en-US" dirty="0"/>
          </a:p>
        </p:txBody>
      </p:sp>
      <p:sp>
        <p:nvSpPr>
          <p:cNvPr id="9" name="TextBox 8">
            <a:extLst>
              <a:ext uri="{FF2B5EF4-FFF2-40B4-BE49-F238E27FC236}">
                <a16:creationId xmlns:a16="http://schemas.microsoft.com/office/drawing/2014/main" id="{4DDB9BBD-2F47-473C-BBA1-2E08511C459F}"/>
              </a:ext>
            </a:extLst>
          </p:cNvPr>
          <p:cNvSpPr txBox="1"/>
          <p:nvPr>
            <p:custDataLst>
              <p:tags r:id="rId4"/>
            </p:custDataLst>
          </p:nvPr>
        </p:nvSpPr>
        <p:spPr>
          <a:xfrm>
            <a:off x="1109384" y="2721115"/>
            <a:ext cx="9530041" cy="1569660"/>
          </a:xfrm>
          <a:prstGeom prst="rect">
            <a:avLst/>
          </a:prstGeom>
          <a:noFill/>
        </p:spPr>
        <p:txBody>
          <a:bodyPr wrap="square" rtlCol="0">
            <a:spAutoFit/>
          </a:bodyPr>
          <a:lstStyle/>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Influence le calcul entre le début et la fin de la tâche</a:t>
            </a:r>
          </a:p>
          <a:p>
            <a:pPr marL="285750" indent="-285750">
              <a:buFont typeface="Arial" panose="020B0604020202020204" pitchFamily="34" charset="0"/>
              <a:buChar char="•"/>
            </a:pPr>
            <a:endParaRPr lang="fr-CA" sz="24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Rappel des facteurs de conversions</a:t>
            </a:r>
          </a:p>
          <a:p>
            <a:pPr marL="742950" lvl="1"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Ex : 1jrs = 8hrs</a:t>
            </a:r>
          </a:p>
        </p:txBody>
      </p:sp>
    </p:spTree>
    <p:extLst>
      <p:ext uri="{BB962C8B-B14F-4D97-AF65-F5344CB8AC3E}">
        <p14:creationId xmlns:p14="http://schemas.microsoft.com/office/powerpoint/2010/main" val="8472291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3 – Les durées</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Séquencement et assignations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23</a:t>
            </a:fld>
            <a:endParaRPr lang="en-US" dirty="0"/>
          </a:p>
        </p:txBody>
      </p:sp>
      <p:sp>
        <p:nvSpPr>
          <p:cNvPr id="9" name="TextBox 8">
            <a:extLst>
              <a:ext uri="{FF2B5EF4-FFF2-40B4-BE49-F238E27FC236}">
                <a16:creationId xmlns:a16="http://schemas.microsoft.com/office/drawing/2014/main" id="{4DDB9BBD-2F47-473C-BBA1-2E08511C459F}"/>
              </a:ext>
            </a:extLst>
          </p:cNvPr>
          <p:cNvSpPr txBox="1"/>
          <p:nvPr>
            <p:custDataLst>
              <p:tags r:id="rId4"/>
            </p:custDataLst>
          </p:nvPr>
        </p:nvSpPr>
        <p:spPr>
          <a:xfrm>
            <a:off x="1109384" y="2721115"/>
            <a:ext cx="9530041" cy="3416320"/>
          </a:xfrm>
          <a:prstGeom prst="rect">
            <a:avLst/>
          </a:prstGeom>
          <a:noFill/>
        </p:spPr>
        <p:txBody>
          <a:bodyPr wrap="square" rtlCol="0">
            <a:spAutoFit/>
          </a:bodyPr>
          <a:lstStyle/>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Séquencement</a:t>
            </a:r>
          </a:p>
          <a:p>
            <a:pPr marL="742950" lvl="1"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Tâches séquentielles sont plus longue à compléter que des tâches en parallèle</a:t>
            </a:r>
          </a:p>
          <a:p>
            <a:pPr marL="742950" lvl="1" indent="-285750">
              <a:buFont typeface="Arial" panose="020B0604020202020204" pitchFamily="34" charset="0"/>
              <a:buChar char="•"/>
            </a:pPr>
            <a:endParaRPr lang="fr-CA" sz="24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Assignation des	 ressources</a:t>
            </a:r>
          </a:p>
          <a:p>
            <a:pPr marL="742950" lvl="1"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W = D * U</a:t>
            </a:r>
          </a:p>
          <a:p>
            <a:pPr marL="742950" lvl="1"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Les taux d’affectation affectent la durée</a:t>
            </a:r>
          </a:p>
          <a:p>
            <a:pPr marL="742950" lvl="1"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Les délais d’affectations aussi.</a:t>
            </a:r>
          </a:p>
          <a:p>
            <a:pPr marL="742950" lvl="1"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Le type de tâche</a:t>
            </a:r>
          </a:p>
        </p:txBody>
      </p:sp>
    </p:spTree>
    <p:extLst>
      <p:ext uri="{BB962C8B-B14F-4D97-AF65-F5344CB8AC3E}">
        <p14:creationId xmlns:p14="http://schemas.microsoft.com/office/powerpoint/2010/main" val="23837808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803F77-A5C5-B6C4-2E96-AC8010545E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05B285-5120-33D1-97F3-176FBA329FB9}"/>
              </a:ext>
            </a:extLst>
          </p:cNvPr>
          <p:cNvSpPr>
            <a:spLocks noGrp="1"/>
          </p:cNvSpPr>
          <p:nvPr>
            <p:ph type="title"/>
            <p:custDataLst>
              <p:tags r:id="rId1"/>
            </p:custDataLst>
          </p:nvPr>
        </p:nvSpPr>
        <p:spPr/>
        <p:txBody>
          <a:bodyPr/>
          <a:lstStyle/>
          <a:p>
            <a:r>
              <a:rPr lang="fr-CA" dirty="0"/>
              <a:t>Plan de la séance</a:t>
            </a:r>
            <a:endParaRPr lang="en-US" dirty="0"/>
          </a:p>
        </p:txBody>
      </p:sp>
      <p:sp>
        <p:nvSpPr>
          <p:cNvPr id="6" name="Rectangle 5">
            <a:extLst>
              <a:ext uri="{FF2B5EF4-FFF2-40B4-BE49-F238E27FC236}">
                <a16:creationId xmlns:a16="http://schemas.microsoft.com/office/drawing/2014/main" id="{1261D7E9-100F-2BE2-12C0-9F935C15A583}"/>
              </a:ext>
            </a:extLst>
          </p:cNvPr>
          <p:cNvSpPr>
            <a:spLocks noChangeArrowheads="1"/>
          </p:cNvSpPr>
          <p:nvPr>
            <p:custDataLst>
              <p:tags r:id="rId2"/>
            </p:custDataLst>
          </p:nvPr>
        </p:nvSpPr>
        <p:spPr bwMode="auto">
          <a:xfrm>
            <a:off x="2706198" y="247013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Optimisation d’un plan de projet</a:t>
            </a:r>
            <a:endParaRPr lang="en-US" altLang="ja-JP" sz="2400" b="1" dirty="0">
              <a:solidFill>
                <a:sysClr val="windowText" lastClr="000000"/>
              </a:solidFill>
              <a:ea typeface="ＭＳ Ｐゴシック" pitchFamily="50" charset="-128"/>
            </a:endParaRPr>
          </a:p>
        </p:txBody>
      </p:sp>
      <p:sp>
        <p:nvSpPr>
          <p:cNvPr id="7" name="Rectangle 6">
            <a:extLst>
              <a:ext uri="{FF2B5EF4-FFF2-40B4-BE49-F238E27FC236}">
                <a16:creationId xmlns:a16="http://schemas.microsoft.com/office/drawing/2014/main" id="{5408D2A4-E45D-27F0-236F-A9DE361B2260}"/>
              </a:ext>
            </a:extLst>
          </p:cNvPr>
          <p:cNvSpPr>
            <a:spLocks noChangeArrowheads="1"/>
          </p:cNvSpPr>
          <p:nvPr>
            <p:custDataLst>
              <p:tags r:id="rId3"/>
            </p:custDataLst>
          </p:nvPr>
        </p:nvSpPr>
        <p:spPr bwMode="auto">
          <a:xfrm>
            <a:off x="2706198" y="3257595"/>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4 facteurs des coûts et 6 facteurs de durée</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39E22377-42D5-586E-2EDF-89FFA2969BB2}"/>
              </a:ext>
            </a:extLst>
          </p:cNvPr>
          <p:cNvSpPr>
            <a:spLocks noChangeArrowheads="1"/>
          </p:cNvSpPr>
          <p:nvPr>
            <p:custDataLst>
              <p:tags r:id="rId4"/>
            </p:custDataLst>
          </p:nvPr>
        </p:nvSpPr>
        <p:spPr bwMode="auto">
          <a:xfrm>
            <a:off x="2706198" y="4045058"/>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Analyse et nivellement manuel</a:t>
            </a:r>
            <a:endParaRPr lang="en-US" altLang="ja-JP" sz="2400" b="1" dirty="0">
              <a:solidFill>
                <a:sysClr val="windowText" lastClr="000000"/>
              </a:solidFill>
              <a:ea typeface="ＭＳ Ｐゴシック" pitchFamily="50" charset="-128"/>
            </a:endParaRPr>
          </a:p>
        </p:txBody>
      </p:sp>
      <p:sp>
        <p:nvSpPr>
          <p:cNvPr id="9" name="Rectangle 8">
            <a:extLst>
              <a:ext uri="{FF2B5EF4-FFF2-40B4-BE49-F238E27FC236}">
                <a16:creationId xmlns:a16="http://schemas.microsoft.com/office/drawing/2014/main" id="{74266A09-D7F8-FCF9-B8E5-8693BD28E0E9}"/>
              </a:ext>
            </a:extLst>
          </p:cNvPr>
          <p:cNvSpPr>
            <a:spLocks noChangeArrowheads="1"/>
          </p:cNvSpPr>
          <p:nvPr>
            <p:custDataLst>
              <p:tags r:id="rId5"/>
            </p:custDataLst>
          </p:nvPr>
        </p:nvSpPr>
        <p:spPr bwMode="auto">
          <a:xfrm>
            <a:off x="1639398" y="247013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0" name="Rectangle 9">
            <a:extLst>
              <a:ext uri="{FF2B5EF4-FFF2-40B4-BE49-F238E27FC236}">
                <a16:creationId xmlns:a16="http://schemas.microsoft.com/office/drawing/2014/main" id="{F616BE44-0940-1459-9182-78AFEE6BA78F}"/>
              </a:ext>
            </a:extLst>
          </p:cNvPr>
          <p:cNvSpPr>
            <a:spLocks noChangeArrowheads="1"/>
          </p:cNvSpPr>
          <p:nvPr>
            <p:custDataLst>
              <p:tags r:id="rId6"/>
            </p:custDataLst>
          </p:nvPr>
        </p:nvSpPr>
        <p:spPr bwMode="auto">
          <a:xfrm>
            <a:off x="1639399" y="3257595"/>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3</a:t>
            </a:r>
          </a:p>
        </p:txBody>
      </p:sp>
      <p:sp>
        <p:nvSpPr>
          <p:cNvPr id="11" name="Rectangle 10">
            <a:extLst>
              <a:ext uri="{FF2B5EF4-FFF2-40B4-BE49-F238E27FC236}">
                <a16:creationId xmlns:a16="http://schemas.microsoft.com/office/drawing/2014/main" id="{FA4BFA7F-5ABB-1A32-C021-AA3BA6168D0B}"/>
              </a:ext>
            </a:extLst>
          </p:cNvPr>
          <p:cNvSpPr>
            <a:spLocks noChangeArrowheads="1"/>
          </p:cNvSpPr>
          <p:nvPr>
            <p:custDataLst>
              <p:tags r:id="rId7"/>
            </p:custDataLst>
          </p:nvPr>
        </p:nvSpPr>
        <p:spPr bwMode="auto">
          <a:xfrm>
            <a:off x="1639398" y="4045058"/>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4</a:t>
            </a:r>
          </a:p>
        </p:txBody>
      </p:sp>
      <p:sp>
        <p:nvSpPr>
          <p:cNvPr id="12" name="Rectangle 11">
            <a:extLst>
              <a:ext uri="{FF2B5EF4-FFF2-40B4-BE49-F238E27FC236}">
                <a16:creationId xmlns:a16="http://schemas.microsoft.com/office/drawing/2014/main" id="{CE28166F-6022-CAA4-5D98-89172275CE11}"/>
              </a:ext>
            </a:extLst>
          </p:cNvPr>
          <p:cNvSpPr>
            <a:spLocks noChangeArrowheads="1"/>
          </p:cNvSpPr>
          <p:nvPr>
            <p:custDataLst>
              <p:tags r:id="rId8"/>
            </p:custDataLst>
          </p:nvPr>
        </p:nvSpPr>
        <p:spPr bwMode="auto">
          <a:xfrm>
            <a:off x="2706198" y="4832521"/>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300" b="1" dirty="0">
                <a:solidFill>
                  <a:sysClr val="windowText" lastClr="000000"/>
                </a:solidFill>
                <a:ea typeface="ＭＳ Ｐゴシック" pitchFamily="50" charset="-128"/>
              </a:rPr>
              <a:t>Enregistrer et maintenir la planification initiale</a:t>
            </a:r>
            <a:endParaRPr lang="en-US" altLang="ja-JP" sz="23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60C9CC85-883D-F96B-4DA7-FDA9FA65D87D}"/>
              </a:ext>
            </a:extLst>
          </p:cNvPr>
          <p:cNvSpPr>
            <a:spLocks noChangeArrowheads="1"/>
          </p:cNvSpPr>
          <p:nvPr>
            <p:custDataLst>
              <p:tags r:id="rId9"/>
            </p:custDataLst>
          </p:nvPr>
        </p:nvSpPr>
        <p:spPr bwMode="auto">
          <a:xfrm>
            <a:off x="1639398" y="483252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638FDEB0-F48F-B486-85D6-C12DCFBAD616}"/>
              </a:ext>
            </a:extLst>
          </p:cNvPr>
          <p:cNvSpPr>
            <a:spLocks noGrp="1"/>
          </p:cNvSpPr>
          <p:nvPr>
            <p:ph type="sldNum" sz="quarter" idx="12"/>
            <p:custDataLst>
              <p:tags r:id="rId10"/>
            </p:custDataLst>
          </p:nvPr>
        </p:nvSpPr>
        <p:spPr/>
        <p:txBody>
          <a:bodyPr/>
          <a:lstStyle/>
          <a:p>
            <a:fld id="{6D22F896-40B5-4ADD-8801-0D06FADFA095}" type="slidenum">
              <a:rPr lang="en-US" smtClean="0"/>
              <a:t>24</a:t>
            </a:fld>
            <a:endParaRPr lang="en-US" dirty="0"/>
          </a:p>
        </p:txBody>
      </p:sp>
      <p:sp>
        <p:nvSpPr>
          <p:cNvPr id="19" name="Rectangle 18">
            <a:extLst>
              <a:ext uri="{FF2B5EF4-FFF2-40B4-BE49-F238E27FC236}">
                <a16:creationId xmlns:a16="http://schemas.microsoft.com/office/drawing/2014/main" id="{DAE15F88-16F4-2DBD-B8E5-13969120FA7B}"/>
              </a:ext>
            </a:extLst>
          </p:cNvPr>
          <p:cNvSpPr>
            <a:spLocks noChangeArrowheads="1"/>
          </p:cNvSpPr>
          <p:nvPr>
            <p:custDataLst>
              <p:tags r:id="rId11"/>
            </p:custDataLst>
          </p:nvPr>
        </p:nvSpPr>
        <p:spPr bwMode="auto">
          <a:xfrm>
            <a:off x="2706198" y="5619984"/>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Conclusion</a:t>
            </a:r>
            <a:endParaRPr lang="en-US" altLang="ja-JP" sz="2400" b="1" dirty="0">
              <a:solidFill>
                <a:sysClr val="windowText" lastClr="000000"/>
              </a:solidFill>
              <a:ea typeface="ＭＳ Ｐゴシック" pitchFamily="50" charset="-128"/>
            </a:endParaRPr>
          </a:p>
        </p:txBody>
      </p:sp>
      <p:sp>
        <p:nvSpPr>
          <p:cNvPr id="20" name="Rectangle 19">
            <a:extLst>
              <a:ext uri="{FF2B5EF4-FFF2-40B4-BE49-F238E27FC236}">
                <a16:creationId xmlns:a16="http://schemas.microsoft.com/office/drawing/2014/main" id="{2D1FC991-903B-2C49-BB33-8DF7A80D7A67}"/>
              </a:ext>
            </a:extLst>
          </p:cNvPr>
          <p:cNvSpPr>
            <a:spLocks noChangeArrowheads="1"/>
          </p:cNvSpPr>
          <p:nvPr>
            <p:custDataLst>
              <p:tags r:id="rId12"/>
            </p:custDataLst>
          </p:nvPr>
        </p:nvSpPr>
        <p:spPr bwMode="auto">
          <a:xfrm>
            <a:off x="1639398" y="5619984"/>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
        <p:nvSpPr>
          <p:cNvPr id="3" name="Rectangle 2">
            <a:extLst>
              <a:ext uri="{FF2B5EF4-FFF2-40B4-BE49-F238E27FC236}">
                <a16:creationId xmlns:a16="http://schemas.microsoft.com/office/drawing/2014/main" id="{28071389-14CB-8AF1-7999-DBA8E074EE3F}"/>
              </a:ext>
            </a:extLst>
          </p:cNvPr>
          <p:cNvSpPr>
            <a:spLocks noChangeArrowheads="1"/>
          </p:cNvSpPr>
          <p:nvPr>
            <p:custDataLst>
              <p:tags r:id="rId13"/>
            </p:custDataLst>
          </p:nvPr>
        </p:nvSpPr>
        <p:spPr bwMode="auto">
          <a:xfrm>
            <a:off x="2706198" y="1682669"/>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Engin de calcul</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3F6D8E92-944F-0C1A-B3A0-A03094F98F51}"/>
              </a:ext>
            </a:extLst>
          </p:cNvPr>
          <p:cNvSpPr>
            <a:spLocks noChangeArrowheads="1"/>
          </p:cNvSpPr>
          <p:nvPr>
            <p:custDataLst>
              <p:tags r:id="rId14"/>
            </p:custDataLst>
          </p:nvPr>
        </p:nvSpPr>
        <p:spPr bwMode="auto">
          <a:xfrm>
            <a:off x="1639398" y="1682669"/>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1</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20512709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4 – Nivellement Manuel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Identifier les surutilisations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25</a:t>
            </a:fld>
            <a:endParaRPr lang="en-US" dirty="0"/>
          </a:p>
        </p:txBody>
      </p:sp>
      <p:sp>
        <p:nvSpPr>
          <p:cNvPr id="6" name="Content Placeholder 2">
            <a:extLst>
              <a:ext uri="{FF2B5EF4-FFF2-40B4-BE49-F238E27FC236}">
                <a16:creationId xmlns:a16="http://schemas.microsoft.com/office/drawing/2014/main" id="{E1E13B78-1354-4DEC-AF0B-3018CB08CF23}"/>
              </a:ext>
            </a:extLst>
          </p:cNvPr>
          <p:cNvSpPr>
            <a:spLocks noGrp="1"/>
          </p:cNvSpPr>
          <p:nvPr>
            <p:ph idx="1"/>
            <p:custDataLst>
              <p:tags r:id="rId4"/>
            </p:custDataLst>
          </p:nvPr>
        </p:nvSpPr>
        <p:spPr>
          <a:xfrm>
            <a:off x="1457325" y="2428726"/>
            <a:ext cx="8229600" cy="4744085"/>
          </a:xfrm>
        </p:spPr>
        <p:txBody>
          <a:bodyPr>
            <a:normAutofit/>
          </a:bodyPr>
          <a:lstStyle/>
          <a:p>
            <a:r>
              <a:rPr lang="fr-CA" sz="1800" b="1" dirty="0">
                <a:solidFill>
                  <a:schemeClr val="accent6">
                    <a:lumMod val="75000"/>
                  </a:schemeClr>
                </a:solidFill>
                <a:latin typeface="Garamond" panose="02020404030301010803" pitchFamily="18" charset="0"/>
              </a:rPr>
              <a:t>Gantt Chart</a:t>
            </a:r>
            <a:r>
              <a:rPr lang="fr-CA" sz="1800" dirty="0">
                <a:solidFill>
                  <a:schemeClr val="accent6">
                    <a:lumMod val="75000"/>
                  </a:schemeClr>
                </a:solidFill>
                <a:latin typeface="Garamond" panose="02020404030301010803" pitchFamily="18" charset="0"/>
              </a:rPr>
              <a:t>: indicateur rouge vis-à-vis de la tâche pour laquelle une ressource est surutilisée, mais ceci ne précise pas la ressource surutilisée </a:t>
            </a:r>
          </a:p>
          <a:p>
            <a:r>
              <a:rPr lang="fr-CA" sz="1800" b="1" dirty="0">
                <a:solidFill>
                  <a:schemeClr val="accent6">
                    <a:lumMod val="75000"/>
                  </a:schemeClr>
                </a:solidFill>
                <a:latin typeface="Garamond" panose="02020404030301010803" pitchFamily="18" charset="0"/>
              </a:rPr>
              <a:t>Resource </a:t>
            </a:r>
            <a:r>
              <a:rPr lang="fr-CA" sz="1800" b="1" dirty="0" err="1">
                <a:solidFill>
                  <a:schemeClr val="accent6">
                    <a:lumMod val="75000"/>
                  </a:schemeClr>
                </a:solidFill>
                <a:latin typeface="Garamond" panose="02020404030301010803" pitchFamily="18" charset="0"/>
              </a:rPr>
              <a:t>Sheet</a:t>
            </a:r>
            <a:r>
              <a:rPr lang="fr-CA" sz="1800" dirty="0">
                <a:solidFill>
                  <a:schemeClr val="accent6">
                    <a:lumMod val="75000"/>
                  </a:schemeClr>
                </a:solidFill>
                <a:latin typeface="Garamond" panose="02020404030301010803" pitchFamily="18" charset="0"/>
              </a:rPr>
              <a:t>: ressources en surutilisations sont en rouge, cependant ceci ne précise pas sur quelle tâche la ressource est surutilisée. </a:t>
            </a:r>
          </a:p>
          <a:p>
            <a:r>
              <a:rPr lang="fr-CA" sz="1800" b="1" dirty="0" err="1">
                <a:solidFill>
                  <a:schemeClr val="accent6">
                    <a:lumMod val="75000"/>
                  </a:schemeClr>
                </a:solidFill>
                <a:latin typeface="Garamond" panose="02020404030301010803" pitchFamily="18" charset="0"/>
              </a:rPr>
              <a:t>Task</a:t>
            </a:r>
            <a:r>
              <a:rPr lang="fr-CA" sz="1800" b="1" dirty="0">
                <a:solidFill>
                  <a:schemeClr val="accent6">
                    <a:lumMod val="75000"/>
                  </a:schemeClr>
                </a:solidFill>
                <a:latin typeface="Garamond" panose="02020404030301010803" pitchFamily="18" charset="0"/>
              </a:rPr>
              <a:t> </a:t>
            </a:r>
            <a:r>
              <a:rPr lang="fr-CA" sz="1800" b="1" dirty="0" err="1">
                <a:solidFill>
                  <a:schemeClr val="accent6">
                    <a:lumMod val="75000"/>
                  </a:schemeClr>
                </a:solidFill>
                <a:latin typeface="Garamond" panose="02020404030301010803" pitchFamily="18" charset="0"/>
              </a:rPr>
              <a:t>Inspector</a:t>
            </a:r>
            <a:r>
              <a:rPr lang="fr-CA" sz="1800" dirty="0">
                <a:solidFill>
                  <a:schemeClr val="accent6">
                    <a:lumMod val="75000"/>
                  </a:schemeClr>
                </a:solidFill>
                <a:latin typeface="Garamond" panose="02020404030301010803" pitchFamily="18" charset="0"/>
              </a:rPr>
              <a:t>: navigue de tâche en tâche en indiquant les ressources surutilisées et offre des options pour solutionner la surutilisation</a:t>
            </a:r>
          </a:p>
          <a:p>
            <a:r>
              <a:rPr lang="fr-CA" sz="1800" dirty="0">
                <a:solidFill>
                  <a:schemeClr val="accent6">
                    <a:lumMod val="75000"/>
                  </a:schemeClr>
                </a:solidFill>
                <a:latin typeface="Garamond" panose="02020404030301010803" pitchFamily="18" charset="0"/>
              </a:rPr>
              <a:t>La vue </a:t>
            </a:r>
            <a:r>
              <a:rPr lang="fr-CA" sz="1800" b="1" dirty="0">
                <a:solidFill>
                  <a:schemeClr val="accent6">
                    <a:lumMod val="75000"/>
                  </a:schemeClr>
                </a:solidFill>
                <a:latin typeface="Garamond" panose="02020404030301010803" pitchFamily="18" charset="0"/>
              </a:rPr>
              <a:t>Team </a:t>
            </a:r>
            <a:r>
              <a:rPr lang="fr-CA" sz="1800" b="1" dirty="0" err="1">
                <a:solidFill>
                  <a:schemeClr val="accent6">
                    <a:lumMod val="75000"/>
                  </a:schemeClr>
                </a:solidFill>
                <a:latin typeface="Garamond" panose="02020404030301010803" pitchFamily="18" charset="0"/>
              </a:rPr>
              <a:t>Planner</a:t>
            </a:r>
            <a:endParaRPr lang="fr-CA" sz="1800" b="1" dirty="0">
              <a:solidFill>
                <a:schemeClr val="accent6">
                  <a:lumMod val="75000"/>
                </a:schemeClr>
              </a:solidFill>
              <a:latin typeface="Garamond" panose="02020404030301010803" pitchFamily="18" charset="0"/>
            </a:endParaRPr>
          </a:p>
          <a:p>
            <a:r>
              <a:rPr lang="fr-CA" sz="1800" b="1" dirty="0">
                <a:solidFill>
                  <a:schemeClr val="accent6">
                    <a:lumMod val="75000"/>
                  </a:schemeClr>
                </a:solidFill>
                <a:latin typeface="Garamond" panose="02020404030301010803" pitchFamily="18" charset="0"/>
              </a:rPr>
              <a:t>Resource/</a:t>
            </a:r>
            <a:r>
              <a:rPr lang="fr-CA" sz="1800" b="1" dirty="0" err="1">
                <a:solidFill>
                  <a:schemeClr val="accent6">
                    <a:lumMod val="75000"/>
                  </a:schemeClr>
                </a:solidFill>
                <a:latin typeface="Garamond" panose="02020404030301010803" pitchFamily="18" charset="0"/>
              </a:rPr>
              <a:t>Task</a:t>
            </a:r>
            <a:r>
              <a:rPr lang="fr-CA" sz="1800" b="1" dirty="0">
                <a:solidFill>
                  <a:schemeClr val="accent6">
                    <a:lumMod val="75000"/>
                  </a:schemeClr>
                </a:solidFill>
                <a:latin typeface="Garamond" panose="02020404030301010803" pitchFamily="18" charset="0"/>
              </a:rPr>
              <a:t> Usage </a:t>
            </a:r>
            <a:r>
              <a:rPr lang="fr-CA" sz="1800" b="1" dirty="0" err="1">
                <a:solidFill>
                  <a:schemeClr val="accent6">
                    <a:lumMod val="75000"/>
                  </a:schemeClr>
                </a:solidFill>
                <a:latin typeface="Garamond" panose="02020404030301010803" pitchFamily="18" charset="0"/>
              </a:rPr>
              <a:t>view</a:t>
            </a:r>
            <a:r>
              <a:rPr lang="fr-CA" sz="1800" dirty="0">
                <a:solidFill>
                  <a:schemeClr val="accent6">
                    <a:lumMod val="75000"/>
                  </a:schemeClr>
                </a:solidFill>
                <a:latin typeface="Garamond" panose="02020404030301010803" pitchFamily="18" charset="0"/>
              </a:rPr>
              <a:t>: Le nom de la ressource surutilisée est en rouge, et  pour les journées où la ressource est surutilisée, les heures dans la portion tabulaire le sont aussi.  La vue présente la répartition de l’allocation des ressources/tâches dans le temps. </a:t>
            </a:r>
          </a:p>
          <a:p>
            <a:r>
              <a:rPr lang="fr-CA" sz="1800" dirty="0">
                <a:solidFill>
                  <a:schemeClr val="accent6">
                    <a:lumMod val="75000"/>
                  </a:schemeClr>
                </a:solidFill>
                <a:latin typeface="Garamond" panose="02020404030301010803" pitchFamily="18" charset="0"/>
              </a:rPr>
              <a:t>La vue </a:t>
            </a:r>
            <a:r>
              <a:rPr lang="fr-CA" sz="1800" b="1" dirty="0">
                <a:solidFill>
                  <a:schemeClr val="accent6">
                    <a:lumMod val="75000"/>
                  </a:schemeClr>
                </a:solidFill>
                <a:latin typeface="Garamond" panose="02020404030301010803" pitchFamily="18" charset="0"/>
              </a:rPr>
              <a:t>Resource Allocation </a:t>
            </a:r>
            <a:r>
              <a:rPr lang="fr-CA" sz="1800" dirty="0">
                <a:solidFill>
                  <a:schemeClr val="accent6">
                    <a:lumMod val="75000"/>
                  </a:schemeClr>
                </a:solidFill>
                <a:latin typeface="Garamond" panose="02020404030301010803" pitchFamily="18" charset="0"/>
              </a:rPr>
              <a:t>(vue combinée) </a:t>
            </a:r>
          </a:p>
          <a:p>
            <a:r>
              <a:rPr lang="fr-CA" sz="1800" dirty="0">
                <a:solidFill>
                  <a:schemeClr val="accent6">
                    <a:lumMod val="75000"/>
                  </a:schemeClr>
                </a:solidFill>
                <a:latin typeface="Garamond" panose="02020404030301010803" pitchFamily="18" charset="0"/>
              </a:rPr>
              <a:t>La vue </a:t>
            </a:r>
            <a:r>
              <a:rPr lang="fr-CA" sz="1800" b="1" dirty="0">
                <a:solidFill>
                  <a:schemeClr val="accent6">
                    <a:lumMod val="75000"/>
                  </a:schemeClr>
                </a:solidFill>
                <a:latin typeface="Garamond" panose="02020404030301010803" pitchFamily="18" charset="0"/>
              </a:rPr>
              <a:t>Resource Graph </a:t>
            </a:r>
          </a:p>
          <a:p>
            <a:r>
              <a:rPr lang="fr-CA" sz="1800" dirty="0">
                <a:solidFill>
                  <a:schemeClr val="accent6">
                    <a:lumMod val="75000"/>
                  </a:schemeClr>
                </a:solidFill>
                <a:latin typeface="Garamond" panose="02020404030301010803" pitchFamily="18" charset="0"/>
              </a:rPr>
              <a:t>Rapport « </a:t>
            </a:r>
            <a:r>
              <a:rPr lang="fr-CA" sz="1800" dirty="0" err="1">
                <a:solidFill>
                  <a:schemeClr val="accent6">
                    <a:lumMod val="75000"/>
                  </a:schemeClr>
                </a:solidFill>
                <a:latin typeface="Garamond" panose="02020404030301010803" pitchFamily="18" charset="0"/>
              </a:rPr>
              <a:t>Overallocated</a:t>
            </a:r>
            <a:r>
              <a:rPr lang="fr-CA" sz="1800" dirty="0">
                <a:solidFill>
                  <a:schemeClr val="accent6">
                    <a:lumMod val="75000"/>
                  </a:schemeClr>
                </a:solidFill>
                <a:latin typeface="Garamond" panose="02020404030301010803" pitchFamily="18" charset="0"/>
              </a:rPr>
              <a:t> </a:t>
            </a:r>
            <a:r>
              <a:rPr lang="fr-CA" sz="1800" dirty="0" err="1">
                <a:solidFill>
                  <a:schemeClr val="accent6">
                    <a:lumMod val="75000"/>
                  </a:schemeClr>
                </a:solidFill>
                <a:latin typeface="Garamond" panose="02020404030301010803" pitchFamily="18" charset="0"/>
              </a:rPr>
              <a:t>resources</a:t>
            </a:r>
            <a:r>
              <a:rPr lang="fr-CA" sz="1800" dirty="0">
                <a:solidFill>
                  <a:schemeClr val="accent6">
                    <a:lumMod val="75000"/>
                  </a:schemeClr>
                </a:solidFill>
                <a:latin typeface="Garamond" panose="02020404030301010803" pitchFamily="18" charset="0"/>
              </a:rPr>
              <a:t> » </a:t>
            </a:r>
          </a:p>
        </p:txBody>
      </p:sp>
    </p:spTree>
    <p:extLst>
      <p:ext uri="{BB962C8B-B14F-4D97-AF65-F5344CB8AC3E}">
        <p14:creationId xmlns:p14="http://schemas.microsoft.com/office/powerpoint/2010/main" val="13696145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4 – Nivellement Manuel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AVANT de corriger, il faut </a:t>
            </a:r>
            <a:r>
              <a:rPr lang="fr-CA" sz="2800" b="1" u="sng" dirty="0">
                <a:solidFill>
                  <a:schemeClr val="accent5">
                    <a:lumMod val="75000"/>
                  </a:schemeClr>
                </a:solidFill>
                <a:effectLst>
                  <a:outerShdw blurRad="38100" dist="38100" dir="2700000" algn="tl">
                    <a:srgbClr val="000000">
                      <a:alpha val="43137"/>
                    </a:srgbClr>
                  </a:outerShdw>
                </a:effectLst>
                <a:latin typeface="Adobe Garamond Pro Bold" panose="02020702060506020403" pitchFamily="18" charset="0"/>
              </a:rPr>
              <a:t>COMPRENDRE</a:t>
            </a:r>
            <a:endParaRPr lang="en-US" sz="2800" b="1" u="sng" dirty="0">
              <a:solidFill>
                <a:schemeClr val="accent5">
                  <a:lumMod val="75000"/>
                </a:schemeClr>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26</a:t>
            </a:fld>
            <a:endParaRPr lang="en-US" dirty="0"/>
          </a:p>
        </p:txBody>
      </p:sp>
      <p:sp>
        <p:nvSpPr>
          <p:cNvPr id="9" name="TextBox 8">
            <a:extLst>
              <a:ext uri="{FF2B5EF4-FFF2-40B4-BE49-F238E27FC236}">
                <a16:creationId xmlns:a16="http://schemas.microsoft.com/office/drawing/2014/main" id="{4DDB9BBD-2F47-473C-BBA1-2E08511C459F}"/>
              </a:ext>
            </a:extLst>
          </p:cNvPr>
          <p:cNvSpPr txBox="1"/>
          <p:nvPr>
            <p:custDataLst>
              <p:tags r:id="rId4"/>
            </p:custDataLst>
          </p:nvPr>
        </p:nvSpPr>
        <p:spPr>
          <a:xfrm>
            <a:off x="1109384" y="2721115"/>
            <a:ext cx="9530041" cy="3046988"/>
          </a:xfrm>
          <a:prstGeom prst="rect">
            <a:avLst/>
          </a:prstGeom>
          <a:noFill/>
        </p:spPr>
        <p:txBody>
          <a:bodyPr wrap="square" rtlCol="0">
            <a:spAutoFit/>
          </a:bodyPr>
          <a:lstStyle/>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Est-ce qu’une ressource est surutilisée ? </a:t>
            </a:r>
          </a:p>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Pourquoi ?</a:t>
            </a:r>
          </a:p>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Quand ?</a:t>
            </a:r>
          </a:p>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Comment ?</a:t>
            </a:r>
          </a:p>
          <a:p>
            <a:pPr marL="742950" lvl="1"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2 tâches en même temps ?</a:t>
            </a:r>
          </a:p>
          <a:p>
            <a:pPr marL="742950" lvl="1"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Trop d’assignation ?</a:t>
            </a:r>
          </a:p>
          <a:p>
            <a:pPr marL="742950" lvl="1"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Travail durant une journée chômée ?</a:t>
            </a:r>
          </a:p>
          <a:p>
            <a:pPr marL="285750" indent="-285750">
              <a:buFont typeface="Arial" panose="020B0604020202020204" pitchFamily="34" charset="0"/>
              <a:buChar char="•"/>
            </a:pPr>
            <a:endParaRPr lang="fr-CA" sz="2400" dirty="0">
              <a:solidFill>
                <a:schemeClr val="accent6">
                  <a:lumMod val="75000"/>
                </a:schemeClr>
              </a:solidFill>
              <a:latin typeface="Adobe Garamond Pro Bold" panose="02020702060506020403" pitchFamily="18" charset="0"/>
            </a:endParaRPr>
          </a:p>
        </p:txBody>
      </p:sp>
    </p:spTree>
    <p:extLst>
      <p:ext uri="{BB962C8B-B14F-4D97-AF65-F5344CB8AC3E}">
        <p14:creationId xmlns:p14="http://schemas.microsoft.com/office/powerpoint/2010/main" val="17133722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4 – Nivellement Manuel</a:t>
            </a:r>
            <a:endParaRPr lang="en-US" dirty="0"/>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2"/>
            </p:custDataLst>
          </p:nvPr>
        </p:nvSpPr>
        <p:spPr/>
        <p:txBody>
          <a:bodyPr/>
          <a:lstStyle/>
          <a:p>
            <a:fld id="{6D22F896-40B5-4ADD-8801-0D06FADFA095}" type="slidenum">
              <a:rPr lang="en-US" smtClean="0"/>
              <a:t>27</a:t>
            </a:fld>
            <a:endParaRPr lang="en-US" dirty="0"/>
          </a:p>
        </p:txBody>
      </p:sp>
      <p:sp>
        <p:nvSpPr>
          <p:cNvPr id="10" name="Content Placeholder 2">
            <a:extLst>
              <a:ext uri="{FF2B5EF4-FFF2-40B4-BE49-F238E27FC236}">
                <a16:creationId xmlns:a16="http://schemas.microsoft.com/office/drawing/2014/main" id="{69515583-9E9D-4ADD-8DFB-4BA5331361F7}"/>
              </a:ext>
            </a:extLst>
          </p:cNvPr>
          <p:cNvSpPr txBox="1">
            <a:spLocks/>
          </p:cNvSpPr>
          <p:nvPr>
            <p:custDataLst>
              <p:tags r:id="rId3"/>
            </p:custDataLst>
          </p:nvPr>
        </p:nvSpPr>
        <p:spPr>
          <a:xfrm>
            <a:off x="1196788" y="2595282"/>
            <a:ext cx="8229600" cy="47244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800100" lvl="1" indent="-342900">
              <a:buFont typeface="+mj-lt"/>
              <a:buAutoNum type="arabicPeriod"/>
            </a:pPr>
            <a:r>
              <a:rPr lang="fr-CA" dirty="0">
                <a:solidFill>
                  <a:schemeClr val="accent6">
                    <a:lumMod val="75000"/>
                  </a:schemeClr>
                </a:solidFill>
                <a:latin typeface="Garamond" panose="02020404030301010803" pitchFamily="18" charset="0"/>
              </a:rPr>
              <a:t>Valider la liste des ressources et confirmer la disponibilité de chacune.</a:t>
            </a:r>
          </a:p>
          <a:p>
            <a:pPr marL="800100" lvl="1" indent="-342900">
              <a:buFont typeface="+mj-lt"/>
              <a:buAutoNum type="arabicPeriod"/>
            </a:pPr>
            <a:r>
              <a:rPr lang="fr-CA" dirty="0">
                <a:solidFill>
                  <a:schemeClr val="accent6">
                    <a:lumMod val="75000"/>
                  </a:schemeClr>
                </a:solidFill>
                <a:latin typeface="Garamond" panose="02020404030301010803" pitchFamily="18" charset="0"/>
              </a:rPr>
              <a:t>Identifier les ressources non affectées</a:t>
            </a:r>
          </a:p>
          <a:p>
            <a:pPr marL="800100" lvl="1" indent="-342900">
              <a:buFont typeface="+mj-lt"/>
              <a:buAutoNum type="arabicPeriod"/>
            </a:pPr>
            <a:r>
              <a:rPr lang="fr-CA" dirty="0">
                <a:solidFill>
                  <a:schemeClr val="accent6">
                    <a:lumMod val="75000"/>
                  </a:schemeClr>
                </a:solidFill>
                <a:latin typeface="Garamond" panose="02020404030301010803" pitchFamily="18" charset="0"/>
              </a:rPr>
              <a:t>Affecter les ressources compétentes nécessaires à chaque activité</a:t>
            </a:r>
          </a:p>
          <a:p>
            <a:pPr marL="800100" lvl="1" indent="-342900">
              <a:buFont typeface="+mj-lt"/>
              <a:buAutoNum type="arabicPeriod"/>
            </a:pPr>
            <a:r>
              <a:rPr lang="fr-CA" dirty="0">
                <a:solidFill>
                  <a:schemeClr val="accent6">
                    <a:lumMod val="75000"/>
                  </a:schemeClr>
                </a:solidFill>
                <a:latin typeface="Garamond" panose="02020404030301010803" pitchFamily="18" charset="0"/>
              </a:rPr>
              <a:t>Confier aux ressources les plus fiables les activités les plus critiques et difficiles</a:t>
            </a:r>
          </a:p>
          <a:p>
            <a:pPr marL="800100" lvl="1" indent="-342900">
              <a:buFont typeface="+mj-lt"/>
              <a:buAutoNum type="arabicPeriod"/>
            </a:pPr>
            <a:r>
              <a:rPr lang="fr-CA" dirty="0">
                <a:solidFill>
                  <a:schemeClr val="accent6">
                    <a:lumMod val="75000"/>
                  </a:schemeClr>
                </a:solidFill>
                <a:latin typeface="Garamond" panose="02020404030301010803" pitchFamily="18" charset="0"/>
              </a:rPr>
              <a:t>Prioriser les ressources individuelles non interchangeables ayant des disponibilités sur les activités critiques et les activités avec des contraintes de dates</a:t>
            </a:r>
          </a:p>
          <a:p>
            <a:pPr marL="800100" lvl="1" indent="-342900">
              <a:buFont typeface="+mj-lt"/>
              <a:buAutoNum type="arabicPeriod"/>
            </a:pPr>
            <a:r>
              <a:rPr lang="fr-CA" dirty="0">
                <a:solidFill>
                  <a:schemeClr val="accent6">
                    <a:lumMod val="75000"/>
                  </a:schemeClr>
                </a:solidFill>
                <a:latin typeface="Garamond" panose="02020404030301010803" pitchFamily="18" charset="0"/>
              </a:rPr>
              <a:t>Fractionner les activités ou procéder à une affectation multiple pour accroître l’utilisation des ressources</a:t>
            </a:r>
          </a:p>
          <a:p>
            <a:pPr marL="800100" lvl="1" indent="-342900">
              <a:buFont typeface="+mj-lt"/>
              <a:buAutoNum type="arabicPeriod"/>
            </a:pPr>
            <a:r>
              <a:rPr lang="fr-CA" dirty="0">
                <a:solidFill>
                  <a:schemeClr val="accent6">
                    <a:lumMod val="75000"/>
                  </a:schemeClr>
                </a:solidFill>
                <a:latin typeface="Garamond" panose="02020404030301010803" pitchFamily="18" charset="0"/>
              </a:rPr>
              <a:t>Modifier la portée du projet </a:t>
            </a:r>
          </a:p>
          <a:p>
            <a:pPr marL="800100" lvl="1" indent="-342900">
              <a:buFont typeface="+mj-lt"/>
              <a:buAutoNum type="arabicPeriod"/>
            </a:pPr>
            <a:r>
              <a:rPr lang="fr-CA" dirty="0">
                <a:solidFill>
                  <a:schemeClr val="accent6">
                    <a:lumMod val="75000"/>
                  </a:schemeClr>
                </a:solidFill>
                <a:latin typeface="Garamond" panose="02020404030301010803" pitchFamily="18" charset="0"/>
              </a:rPr>
              <a:t>Etc…</a:t>
            </a:r>
          </a:p>
          <a:p>
            <a:pPr lvl="1">
              <a:buFont typeface="Wingdings" pitchFamily="2" charset="2"/>
              <a:buChar char="ü"/>
            </a:pPr>
            <a:endParaRPr lang="fr-CA" dirty="0">
              <a:solidFill>
                <a:schemeClr val="accent6">
                  <a:lumMod val="75000"/>
                </a:schemeClr>
              </a:solidFill>
              <a:latin typeface="Garamond" panose="02020404030301010803" pitchFamily="18" charset="0"/>
            </a:endParaRPr>
          </a:p>
        </p:txBody>
      </p:sp>
      <p:sp>
        <p:nvSpPr>
          <p:cNvPr id="11" name="TextBox 7">
            <a:extLst>
              <a:ext uri="{FF2B5EF4-FFF2-40B4-BE49-F238E27FC236}">
                <a16:creationId xmlns:a16="http://schemas.microsoft.com/office/drawing/2014/main" id="{DBE0FB24-0495-4396-A4F8-8A1302DD86B8}"/>
              </a:ext>
            </a:extLst>
          </p:cNvPr>
          <p:cNvSpPr txBox="1"/>
          <p:nvPr>
            <p:custDataLst>
              <p:tags r:id="rId4"/>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Méthodes suggérées pour éliminer les surutilisations</a:t>
            </a:r>
          </a:p>
        </p:txBody>
      </p:sp>
    </p:spTree>
    <p:extLst>
      <p:ext uri="{BB962C8B-B14F-4D97-AF65-F5344CB8AC3E}">
        <p14:creationId xmlns:p14="http://schemas.microsoft.com/office/powerpoint/2010/main" val="2765159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4 – Nivellement Manuel</a:t>
            </a:r>
            <a:endParaRPr lang="en-US" dirty="0"/>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2"/>
            </p:custDataLst>
          </p:nvPr>
        </p:nvSpPr>
        <p:spPr/>
        <p:txBody>
          <a:bodyPr/>
          <a:lstStyle/>
          <a:p>
            <a:fld id="{6D22F896-40B5-4ADD-8801-0D06FADFA095}" type="slidenum">
              <a:rPr lang="en-US" smtClean="0"/>
              <a:t>28</a:t>
            </a:fld>
            <a:endParaRPr lang="en-US" dirty="0"/>
          </a:p>
        </p:txBody>
      </p:sp>
      <p:sp>
        <p:nvSpPr>
          <p:cNvPr id="11" name="TextBox 7">
            <a:extLst>
              <a:ext uri="{FF2B5EF4-FFF2-40B4-BE49-F238E27FC236}">
                <a16:creationId xmlns:a16="http://schemas.microsoft.com/office/drawing/2014/main" id="{DBE0FB24-0495-4396-A4F8-8A1302DD86B8}"/>
              </a:ext>
            </a:extLst>
          </p:cNvPr>
          <p:cNvSpPr txBox="1"/>
          <p:nvPr>
            <p:custDataLst>
              <p:tags r:id="rId3"/>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Concrètement dans Project vous pouvez: </a:t>
            </a:r>
          </a:p>
        </p:txBody>
      </p:sp>
      <p:sp>
        <p:nvSpPr>
          <p:cNvPr id="6" name="Content Placeholder 2">
            <a:extLst>
              <a:ext uri="{FF2B5EF4-FFF2-40B4-BE49-F238E27FC236}">
                <a16:creationId xmlns:a16="http://schemas.microsoft.com/office/drawing/2014/main" id="{A1C98939-FF6F-4BE8-859C-06A8F4A5367D}"/>
              </a:ext>
            </a:extLst>
          </p:cNvPr>
          <p:cNvSpPr>
            <a:spLocks noGrp="1"/>
          </p:cNvSpPr>
          <p:nvPr>
            <p:ph idx="1"/>
            <p:custDataLst>
              <p:tags r:id="rId4"/>
            </p:custDataLst>
          </p:nvPr>
        </p:nvSpPr>
        <p:spPr>
          <a:xfrm>
            <a:off x="1075765" y="2428726"/>
            <a:ext cx="8229600" cy="4953000"/>
          </a:xfrm>
        </p:spPr>
        <p:txBody>
          <a:bodyPr>
            <a:noAutofit/>
          </a:bodyPr>
          <a:lstStyle/>
          <a:p>
            <a:pPr lvl="1"/>
            <a:r>
              <a:rPr lang="fr-CA" dirty="0">
                <a:solidFill>
                  <a:schemeClr val="accent6">
                    <a:lumMod val="75000"/>
                  </a:schemeClr>
                </a:solidFill>
                <a:latin typeface="Garamond" panose="02020404030301010803" pitchFamily="18" charset="0"/>
              </a:rPr>
              <a:t>Substituer une ressource pour une autre, en présumant que la qualité du travail restera constante </a:t>
            </a:r>
          </a:p>
          <a:p>
            <a:pPr lvl="1"/>
            <a:r>
              <a:rPr lang="fr-CA" dirty="0">
                <a:solidFill>
                  <a:schemeClr val="accent6">
                    <a:lumMod val="75000"/>
                  </a:schemeClr>
                </a:solidFill>
                <a:latin typeface="Garamond" panose="02020404030301010803" pitchFamily="18" charset="0"/>
              </a:rPr>
              <a:t>Retarder le travail d’une ressource (</a:t>
            </a:r>
            <a:r>
              <a:rPr lang="fr-CA" dirty="0" err="1">
                <a:solidFill>
                  <a:schemeClr val="accent6">
                    <a:lumMod val="75000"/>
                  </a:schemeClr>
                </a:solidFill>
                <a:latin typeface="Garamond" panose="02020404030301010803" pitchFamily="18" charset="0"/>
              </a:rPr>
              <a:t>Lag</a:t>
            </a:r>
            <a:r>
              <a:rPr lang="fr-CA" dirty="0">
                <a:solidFill>
                  <a:schemeClr val="accent6">
                    <a:lumMod val="75000"/>
                  </a:schemeClr>
                </a:solidFill>
                <a:latin typeface="Garamond" panose="02020404030301010803" pitchFamily="18" charset="0"/>
              </a:rPr>
              <a:t>) ou d’une activité («  </a:t>
            </a:r>
            <a:r>
              <a:rPr lang="fr-CA" dirty="0" err="1">
                <a:solidFill>
                  <a:schemeClr val="accent6">
                    <a:lumMod val="75000"/>
                  </a:schemeClr>
                </a:solidFill>
                <a:latin typeface="Garamond" panose="02020404030301010803" pitchFamily="18" charset="0"/>
              </a:rPr>
              <a:t>Leveling</a:t>
            </a:r>
            <a:r>
              <a:rPr lang="fr-CA" dirty="0">
                <a:solidFill>
                  <a:schemeClr val="accent6">
                    <a:lumMod val="75000"/>
                  </a:schemeClr>
                </a:solidFill>
                <a:latin typeface="Garamond" panose="02020404030301010803" pitchFamily="18" charset="0"/>
              </a:rPr>
              <a:t> Delay »)</a:t>
            </a:r>
          </a:p>
          <a:p>
            <a:pPr lvl="1"/>
            <a:r>
              <a:rPr lang="fr-CA" dirty="0">
                <a:solidFill>
                  <a:schemeClr val="accent6">
                    <a:lumMod val="75000"/>
                  </a:schemeClr>
                </a:solidFill>
                <a:latin typeface="Garamond" panose="02020404030301010803" pitchFamily="18" charset="0"/>
              </a:rPr>
              <a:t>Réaliser les activités de façon séquentielle plutôt qu’en parallèle </a:t>
            </a:r>
          </a:p>
          <a:p>
            <a:pPr lvl="1"/>
            <a:r>
              <a:rPr lang="fr-CA" dirty="0">
                <a:solidFill>
                  <a:schemeClr val="accent6">
                    <a:lumMod val="75000"/>
                  </a:schemeClr>
                </a:solidFill>
                <a:latin typeface="Garamond" panose="02020404030301010803" pitchFamily="18" charset="0"/>
              </a:rPr>
              <a:t>Ajouter du temps supplémentaire au ressource (</a:t>
            </a:r>
            <a:r>
              <a:rPr lang="fr-CA" dirty="0" err="1">
                <a:solidFill>
                  <a:schemeClr val="accent6">
                    <a:lumMod val="75000"/>
                  </a:schemeClr>
                </a:solidFill>
                <a:latin typeface="Garamond" panose="02020404030301010803" pitchFamily="18" charset="0"/>
              </a:rPr>
              <a:t>Overtime</a:t>
            </a:r>
            <a:r>
              <a:rPr lang="fr-CA" dirty="0">
                <a:solidFill>
                  <a:schemeClr val="accent6">
                    <a:lumMod val="75000"/>
                  </a:schemeClr>
                </a:solidFill>
                <a:latin typeface="Garamond" panose="02020404030301010803" pitchFamily="18" charset="0"/>
              </a:rPr>
              <a:t>)*</a:t>
            </a:r>
          </a:p>
          <a:p>
            <a:pPr lvl="1"/>
            <a:r>
              <a:rPr lang="fr-CA" dirty="0">
                <a:solidFill>
                  <a:schemeClr val="accent6">
                    <a:lumMod val="75000"/>
                  </a:schemeClr>
                </a:solidFill>
                <a:latin typeface="Garamond" panose="02020404030301010803" pitchFamily="18" charset="0"/>
              </a:rPr>
              <a:t>Augmenter le nb. d’unités disponibles d’une ressource (Max. </a:t>
            </a:r>
            <a:r>
              <a:rPr lang="fr-CA" dirty="0" err="1">
                <a:solidFill>
                  <a:schemeClr val="accent6">
                    <a:lumMod val="75000"/>
                  </a:schemeClr>
                </a:solidFill>
                <a:latin typeface="Garamond" panose="02020404030301010803" pitchFamily="18" charset="0"/>
              </a:rPr>
              <a:t>Units</a:t>
            </a:r>
            <a:r>
              <a:rPr lang="fr-CA" dirty="0">
                <a:solidFill>
                  <a:schemeClr val="accent6">
                    <a:lumMod val="75000"/>
                  </a:schemeClr>
                </a:solidFill>
                <a:latin typeface="Garamond" panose="02020404030301010803" pitchFamily="18" charset="0"/>
              </a:rPr>
              <a:t>)</a:t>
            </a:r>
          </a:p>
          <a:p>
            <a:pPr lvl="1"/>
            <a:r>
              <a:rPr lang="fr-CA" dirty="0">
                <a:solidFill>
                  <a:schemeClr val="accent6">
                    <a:lumMod val="75000"/>
                  </a:schemeClr>
                </a:solidFill>
                <a:latin typeface="Garamond" panose="02020404030301010803" pitchFamily="18" charset="0"/>
              </a:rPr>
              <a:t>Modifier le taux d’affectation d’une ressource à une tâche </a:t>
            </a:r>
          </a:p>
          <a:p>
            <a:pPr lvl="1"/>
            <a:r>
              <a:rPr lang="fr-CA" i="1" dirty="0" err="1">
                <a:solidFill>
                  <a:schemeClr val="accent6">
                    <a:lumMod val="75000"/>
                  </a:schemeClr>
                </a:solidFill>
                <a:latin typeface="Garamond" panose="02020404030301010803" pitchFamily="18" charset="0"/>
              </a:rPr>
              <a:t>Crashing</a:t>
            </a:r>
            <a:r>
              <a:rPr lang="fr-CA" dirty="0">
                <a:solidFill>
                  <a:schemeClr val="accent6">
                    <a:lumMod val="75000"/>
                  </a:schemeClr>
                </a:solidFill>
                <a:latin typeface="Garamond" panose="02020404030301010803" pitchFamily="18" charset="0"/>
              </a:rPr>
              <a:t> des ressources, ajouter de nouvelles ressources à l’activité pour en réduire les durées au maximum**</a:t>
            </a:r>
          </a:p>
          <a:p>
            <a:pPr lvl="1"/>
            <a:r>
              <a:rPr lang="fr-CA" dirty="0">
                <a:solidFill>
                  <a:schemeClr val="accent6">
                    <a:lumMod val="75000"/>
                  </a:schemeClr>
                </a:solidFill>
                <a:latin typeface="Garamond" panose="02020404030301010803" pitchFamily="18" charset="0"/>
              </a:rPr>
              <a:t>Maximiser l’utilisation des ressources (taux d’affectation à la tâche)</a:t>
            </a:r>
          </a:p>
          <a:p>
            <a:pPr lvl="1"/>
            <a:r>
              <a:rPr lang="fr-CA" dirty="0">
                <a:solidFill>
                  <a:schemeClr val="accent6">
                    <a:lumMod val="75000"/>
                  </a:schemeClr>
                </a:solidFill>
                <a:latin typeface="Garamond" panose="02020404030301010803" pitchFamily="18" charset="0"/>
              </a:rPr>
              <a:t>Fragmenter l’activité (split) </a:t>
            </a:r>
          </a:p>
          <a:p>
            <a:pPr lvl="1"/>
            <a:r>
              <a:rPr lang="fr-CA" dirty="0">
                <a:solidFill>
                  <a:schemeClr val="accent6">
                    <a:lumMod val="75000"/>
                  </a:schemeClr>
                </a:solidFill>
                <a:latin typeface="Garamond" panose="02020404030301010803" pitchFamily="18" charset="0"/>
              </a:rPr>
              <a:t>…..</a:t>
            </a:r>
          </a:p>
        </p:txBody>
      </p:sp>
    </p:spTree>
    <p:extLst>
      <p:ext uri="{BB962C8B-B14F-4D97-AF65-F5344CB8AC3E}">
        <p14:creationId xmlns:p14="http://schemas.microsoft.com/office/powerpoint/2010/main" val="3932028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1317812" y="1707777"/>
            <a:ext cx="9045387" cy="4875588"/>
          </a:xfrm>
        </p:spPr>
        <p:txBody>
          <a:bodyPr>
            <a:normAutofit/>
          </a:bodyPr>
          <a:lstStyle/>
          <a:p>
            <a:r>
              <a:rPr lang="en-CA" sz="2400" dirty="0">
                <a:solidFill>
                  <a:schemeClr val="accent6">
                    <a:lumMod val="75000"/>
                  </a:schemeClr>
                </a:solidFill>
                <a:latin typeface="Garamond" panose="02020404030301010803" pitchFamily="18" charset="0"/>
              </a:rPr>
              <a:t>Audit des </a:t>
            </a:r>
            <a:r>
              <a:rPr lang="en-CA" sz="2400" dirty="0" err="1">
                <a:solidFill>
                  <a:schemeClr val="accent6">
                    <a:lumMod val="75000"/>
                  </a:schemeClr>
                </a:solidFill>
                <a:latin typeface="Garamond" panose="02020404030301010803" pitchFamily="18" charset="0"/>
              </a:rPr>
              <a:t>ressources</a:t>
            </a:r>
            <a:r>
              <a:rPr lang="en-CA" sz="2400" dirty="0">
                <a:solidFill>
                  <a:schemeClr val="accent6">
                    <a:lumMod val="75000"/>
                  </a:schemeClr>
                </a:solidFill>
                <a:latin typeface="Garamond" panose="02020404030301010803" pitchFamily="18" charset="0"/>
              </a:rPr>
              <a:t> “Resource Leveling” jour par jour</a:t>
            </a:r>
          </a:p>
          <a:p>
            <a:pPr lvl="1"/>
            <a:r>
              <a:rPr lang="fr-CA" sz="2400" dirty="0">
                <a:solidFill>
                  <a:schemeClr val="accent6">
                    <a:lumMod val="75000"/>
                  </a:schemeClr>
                </a:solidFill>
                <a:latin typeface="Garamond" panose="02020404030301010803" pitchFamily="18" charset="0"/>
              </a:rPr>
              <a:t>Faire un audit « </a:t>
            </a:r>
            <a:r>
              <a:rPr lang="fr-CA" sz="2400" b="1" dirty="0">
                <a:solidFill>
                  <a:schemeClr val="accent6">
                    <a:lumMod val="75000"/>
                  </a:schemeClr>
                </a:solidFill>
                <a:latin typeface="Garamond" panose="02020404030301010803" pitchFamily="18" charset="0"/>
              </a:rPr>
              <a:t>jours par jours</a:t>
            </a:r>
            <a:r>
              <a:rPr lang="fr-CA" sz="2400" dirty="0">
                <a:solidFill>
                  <a:schemeClr val="accent6">
                    <a:lumMod val="75000"/>
                  </a:schemeClr>
                </a:solidFill>
                <a:latin typeface="Garamond" panose="02020404030301010803" pitchFamily="18" charset="0"/>
              </a:rPr>
              <a:t> »</a:t>
            </a:r>
            <a:r>
              <a:rPr lang="fr-CA" sz="2400" b="1" dirty="0">
                <a:solidFill>
                  <a:schemeClr val="accent6">
                    <a:lumMod val="75000"/>
                  </a:schemeClr>
                </a:solidFill>
                <a:latin typeface="Garamond" panose="02020404030301010803" pitchFamily="18" charset="0"/>
              </a:rPr>
              <a:t> </a:t>
            </a:r>
            <a:r>
              <a:rPr lang="fr-CA" sz="2400" dirty="0">
                <a:solidFill>
                  <a:schemeClr val="accent6">
                    <a:lumMod val="75000"/>
                  </a:schemeClr>
                </a:solidFill>
                <a:latin typeface="Garamond" panose="02020404030301010803" pitchFamily="18" charset="0"/>
              </a:rPr>
              <a:t>des tâches A et B ci-dessous</a:t>
            </a:r>
          </a:p>
          <a:p>
            <a:pPr lvl="1"/>
            <a:endParaRPr lang="en-CA" sz="2400" dirty="0">
              <a:solidFill>
                <a:schemeClr val="accent6">
                  <a:lumMod val="75000"/>
                </a:schemeClr>
              </a:solidFill>
              <a:latin typeface="Garamond" panose="02020404030301010803" pitchFamily="18" charset="0"/>
            </a:endParaRPr>
          </a:p>
          <a:p>
            <a:pPr lvl="1"/>
            <a:endParaRPr lang="en-CA" sz="2400" dirty="0">
              <a:solidFill>
                <a:schemeClr val="accent6">
                  <a:lumMod val="75000"/>
                </a:schemeClr>
              </a:solidFill>
              <a:latin typeface="Garamond" panose="02020404030301010803" pitchFamily="18" charset="0"/>
            </a:endParaRPr>
          </a:p>
          <a:p>
            <a:pPr lvl="1"/>
            <a:endParaRPr lang="en-CA" sz="2400" dirty="0">
              <a:solidFill>
                <a:schemeClr val="accent6">
                  <a:lumMod val="75000"/>
                </a:schemeClr>
              </a:solidFill>
              <a:latin typeface="Garamond" panose="02020404030301010803" pitchFamily="18" charset="0"/>
            </a:endParaRPr>
          </a:p>
          <a:p>
            <a:pPr lvl="1">
              <a:buNone/>
            </a:pPr>
            <a:endParaRPr lang="en-CA" sz="2400" dirty="0">
              <a:solidFill>
                <a:schemeClr val="accent6">
                  <a:lumMod val="75000"/>
                </a:schemeClr>
              </a:solidFill>
              <a:latin typeface="Garamond" panose="02020404030301010803" pitchFamily="18" charset="0"/>
            </a:endParaRPr>
          </a:p>
          <a:p>
            <a:pPr marL="457200" lvl="1" indent="0">
              <a:buNone/>
            </a:pPr>
            <a:endParaRPr lang="fr-CA" sz="2400" dirty="0">
              <a:solidFill>
                <a:schemeClr val="accent6">
                  <a:lumMod val="75000"/>
                </a:schemeClr>
              </a:solidFill>
              <a:latin typeface="Garamond" panose="02020404030301010803" pitchFamily="18" charset="0"/>
            </a:endParaRPr>
          </a:p>
          <a:p>
            <a:pPr lvl="1"/>
            <a:r>
              <a:rPr lang="fr-CA" sz="2400" dirty="0">
                <a:solidFill>
                  <a:schemeClr val="accent6">
                    <a:lumMod val="75000"/>
                  </a:schemeClr>
                </a:solidFill>
                <a:latin typeface="Garamond" panose="02020404030301010803" pitchFamily="18" charset="0"/>
              </a:rPr>
              <a:t>La tâche B a été déplacée, car « </a:t>
            </a:r>
            <a:r>
              <a:rPr lang="fr-CA" sz="2400" b="1" dirty="0">
                <a:solidFill>
                  <a:schemeClr val="accent6">
                    <a:lumMod val="75000"/>
                  </a:schemeClr>
                </a:solidFill>
                <a:latin typeface="Garamond" panose="02020404030301010803" pitchFamily="18" charset="0"/>
              </a:rPr>
              <a:t>Jours par jours</a:t>
            </a:r>
            <a:r>
              <a:rPr lang="fr-CA" sz="2400" dirty="0">
                <a:solidFill>
                  <a:schemeClr val="accent6">
                    <a:lumMod val="75000"/>
                  </a:schemeClr>
                </a:solidFill>
                <a:latin typeface="Garamond" panose="02020404030301010803" pitchFamily="18" charset="0"/>
              </a:rPr>
              <a:t> » équivaut à 8 </a:t>
            </a:r>
            <a:r>
              <a:rPr lang="fr-CA" sz="2400" dirty="0" err="1">
                <a:solidFill>
                  <a:schemeClr val="accent6">
                    <a:lumMod val="75000"/>
                  </a:schemeClr>
                </a:solidFill>
                <a:latin typeface="Garamond" panose="02020404030301010803" pitchFamily="18" charset="0"/>
              </a:rPr>
              <a:t>hrs</a:t>
            </a:r>
            <a:r>
              <a:rPr lang="fr-CA" sz="2400" dirty="0">
                <a:solidFill>
                  <a:schemeClr val="accent6">
                    <a:lumMod val="75000"/>
                  </a:schemeClr>
                </a:solidFill>
                <a:latin typeface="Garamond" panose="02020404030301010803" pitchFamily="18" charset="0"/>
              </a:rPr>
              <a:t> maximum</a:t>
            </a:r>
          </a:p>
          <a:p>
            <a:pPr lvl="1"/>
            <a:endParaRPr lang="fr-CA" sz="2400" dirty="0">
              <a:solidFill>
                <a:schemeClr val="accent6">
                  <a:lumMod val="75000"/>
                </a:schemeClr>
              </a:solidFill>
              <a:latin typeface="Garamond" panose="02020404030301010803" pitchFamily="18" charset="0"/>
            </a:endParaRPr>
          </a:p>
          <a:p>
            <a:pPr lvl="1"/>
            <a:endParaRPr lang="fr-CA" sz="2400" dirty="0">
              <a:solidFill>
                <a:schemeClr val="accent6">
                  <a:lumMod val="75000"/>
                </a:schemeClr>
              </a:solidFill>
              <a:latin typeface="Garamond" panose="02020404030301010803" pitchFamily="18" charset="0"/>
            </a:endParaRPr>
          </a:p>
          <a:p>
            <a:pPr lvl="1"/>
            <a:endParaRPr lang="en-CA" sz="2400" dirty="0">
              <a:solidFill>
                <a:schemeClr val="accent6">
                  <a:lumMod val="75000"/>
                </a:schemeClr>
              </a:solidFill>
              <a:latin typeface="Garamond" panose="02020404030301010803" pitchFamily="18" charset="0"/>
            </a:endParaRPr>
          </a:p>
          <a:p>
            <a:pPr lvl="1">
              <a:buNone/>
            </a:pPr>
            <a:endParaRPr lang="fr-CA" sz="2400" dirty="0">
              <a:solidFill>
                <a:schemeClr val="accent6">
                  <a:lumMod val="75000"/>
                </a:schemeClr>
              </a:solidFill>
              <a:latin typeface="Garamond" panose="02020404030301010803" pitchFamily="18" charset="0"/>
            </a:endParaRPr>
          </a:p>
          <a:p>
            <a:endParaRPr lang="fr-CA" sz="2400" dirty="0">
              <a:solidFill>
                <a:schemeClr val="accent6">
                  <a:lumMod val="75000"/>
                </a:schemeClr>
              </a:solidFill>
              <a:latin typeface="Garamond" panose="02020404030301010803" pitchFamily="18" charset="0"/>
            </a:endParaRPr>
          </a:p>
        </p:txBody>
      </p:sp>
      <p:pic>
        <p:nvPicPr>
          <p:cNvPr id="3074" name="Picture 2"/>
          <p:cNvPicPr>
            <a:picLocks noChangeAspect="1" noChangeArrowheads="1"/>
          </p:cNvPicPr>
          <p:nvPr>
            <p:custDataLst>
              <p:tags r:id="rId2"/>
            </p:custDataLst>
          </p:nvPr>
        </p:nvPicPr>
        <p:blipFill>
          <a:blip r:embed="rId10">
            <a:extLst>
              <a:ext uri="{28A0092B-C50C-407E-A947-70E740481C1C}">
                <a14:useLocalDpi xmlns:a14="http://schemas.microsoft.com/office/drawing/2010/main" val="0"/>
              </a:ext>
            </a:extLst>
          </a:blip>
          <a:srcRect/>
          <a:stretch>
            <a:fillRect/>
          </a:stretch>
        </p:blipFill>
        <p:spPr bwMode="auto">
          <a:xfrm>
            <a:off x="1828801" y="2662832"/>
            <a:ext cx="8056703"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custDataLst>
              <p:tags r:id="rId3"/>
            </p:custDataLst>
          </p:nvPr>
        </p:nvPicPr>
        <p:blipFill>
          <a:blip r:embed="rId11">
            <a:extLst>
              <a:ext uri="{28A0092B-C50C-407E-A947-70E740481C1C}">
                <a14:useLocalDpi xmlns:a14="http://schemas.microsoft.com/office/drawing/2010/main" val="0"/>
              </a:ext>
            </a:extLst>
          </a:blip>
          <a:srcRect/>
          <a:stretch>
            <a:fillRect/>
          </a:stretch>
        </p:blipFill>
        <p:spPr bwMode="auto">
          <a:xfrm>
            <a:off x="1759544" y="5382815"/>
            <a:ext cx="8161922"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custDataLst>
              <p:tags r:id="rId4"/>
            </p:custDataLst>
          </p:nvPr>
        </p:nvSpPr>
        <p:spPr>
          <a:xfrm>
            <a:off x="8077200" y="3410825"/>
            <a:ext cx="12954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0" name="Rectangle 9"/>
          <p:cNvSpPr/>
          <p:nvPr>
            <p:custDataLst>
              <p:tags r:id="rId5"/>
            </p:custDataLst>
          </p:nvPr>
        </p:nvSpPr>
        <p:spPr>
          <a:xfrm>
            <a:off x="2306496" y="3032345"/>
            <a:ext cx="647700" cy="6429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1" name="Rectangle 10"/>
          <p:cNvSpPr/>
          <p:nvPr>
            <p:custDataLst>
              <p:tags r:id="rId6"/>
            </p:custDataLst>
          </p:nvPr>
        </p:nvSpPr>
        <p:spPr>
          <a:xfrm>
            <a:off x="8077200" y="6015237"/>
            <a:ext cx="1409700" cy="32146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Title 1">
            <a:extLst>
              <a:ext uri="{FF2B5EF4-FFF2-40B4-BE49-F238E27FC236}">
                <a16:creationId xmlns:a16="http://schemas.microsoft.com/office/drawing/2014/main" id="{EF5265F7-9FB5-E091-1150-D87DF3F2D3F7}"/>
              </a:ext>
            </a:extLst>
          </p:cNvPr>
          <p:cNvSpPr txBox="1">
            <a:spLocks/>
          </p:cNvSpPr>
          <p:nvPr>
            <p:custDataLst>
              <p:tags r:id="rId7"/>
            </p:custDataLst>
          </p:nvPr>
        </p:nvSpPr>
        <p:spPr>
          <a:xfrm>
            <a:off x="3894667" y="392898"/>
            <a:ext cx="7611533"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fr-CA" dirty="0"/>
              <a:t>4 – Nivellement Manuel</a:t>
            </a:r>
            <a:endParaRPr lang="en-US" dirty="0"/>
          </a:p>
        </p:txBody>
      </p:sp>
    </p:spTree>
    <p:extLst>
      <p:ext uri="{BB962C8B-B14F-4D97-AF65-F5344CB8AC3E}">
        <p14:creationId xmlns:p14="http://schemas.microsoft.com/office/powerpoint/2010/main" val="2980045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1 – L’engin de calcul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Le lien entre l’effort, la durée et les assignations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3</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2677656"/>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Ce lien est décrit par la règle suivant</a:t>
            </a:r>
            <a:endParaRPr lang="en-US" sz="2800" dirty="0">
              <a:solidFill>
                <a:schemeClr val="accent6">
                  <a:lumMod val="75000"/>
                </a:schemeClr>
              </a:solidFill>
              <a:latin typeface="Adobe Garamond Pro Bold" panose="02020702060506020403" pitchFamily="18" charset="0"/>
            </a:endParaRPr>
          </a:p>
          <a:p>
            <a:pPr algn="ctr"/>
            <a:r>
              <a:rPr lang="en-US" sz="2800" dirty="0">
                <a:solidFill>
                  <a:schemeClr val="accent6">
                    <a:lumMod val="75000"/>
                  </a:schemeClr>
                </a:solidFill>
                <a:latin typeface="Adobe Garamond Pro Bold" panose="02020702060506020403" pitchFamily="18" charset="0"/>
              </a:rPr>
              <a:t>W = D x U</a:t>
            </a:r>
          </a:p>
          <a:p>
            <a:pPr algn="ctr"/>
            <a:r>
              <a:rPr lang="en-US" sz="2800" dirty="0">
                <a:solidFill>
                  <a:schemeClr val="accent6">
                    <a:lumMod val="75000"/>
                  </a:schemeClr>
                </a:solidFill>
                <a:latin typeface="Adobe Garamond Pro Bold" panose="02020702060506020403" pitchFamily="18" charset="0"/>
              </a:rPr>
              <a:t>travail = durée * assignations</a:t>
            </a:r>
          </a:p>
          <a:p>
            <a:pPr algn="ctr"/>
            <a:endParaRPr lang="en-US" sz="2800" dirty="0">
              <a:solidFill>
                <a:schemeClr val="accent6">
                  <a:lumMod val="75000"/>
                </a:schemeClr>
              </a:solidFill>
              <a:latin typeface="Adobe Garamond Pro Bold" panose="02020702060506020403" pitchFamily="18" charset="0"/>
            </a:endParaRPr>
          </a:p>
          <a:p>
            <a:pPr marL="342900" indent="-342900">
              <a:buFont typeface="Arial" panose="020B0604020202020204" pitchFamily="34" charset="0"/>
              <a:buChar char="•"/>
            </a:pPr>
            <a:r>
              <a:rPr lang="en-US" sz="2800" dirty="0">
                <a:solidFill>
                  <a:schemeClr val="accent6">
                    <a:lumMod val="75000"/>
                  </a:schemeClr>
                </a:solidFill>
                <a:latin typeface="Adobe Garamond Pro Bold" panose="02020702060506020403" pitchFamily="18" charset="0"/>
              </a:rPr>
              <a:t>Les assignations </a:t>
            </a:r>
            <a:r>
              <a:rPr lang="en-US" sz="2800" dirty="0" err="1">
                <a:solidFill>
                  <a:schemeClr val="accent6">
                    <a:lumMod val="75000"/>
                  </a:schemeClr>
                </a:solidFill>
                <a:latin typeface="Adobe Garamond Pro Bold" panose="02020702060506020403" pitchFamily="18" charset="0"/>
              </a:rPr>
              <a:t>sont</a:t>
            </a:r>
            <a:r>
              <a:rPr lang="en-US" sz="2800" dirty="0">
                <a:solidFill>
                  <a:schemeClr val="accent6">
                    <a:lumMod val="75000"/>
                  </a:schemeClr>
                </a:solidFill>
                <a:latin typeface="Adobe Garamond Pro Bold" panose="02020702060506020403" pitchFamily="18" charset="0"/>
              </a:rPr>
              <a:t> </a:t>
            </a:r>
            <a:r>
              <a:rPr lang="en-US" sz="2800" dirty="0" err="1">
                <a:solidFill>
                  <a:schemeClr val="accent6">
                    <a:lumMod val="75000"/>
                  </a:schemeClr>
                </a:solidFill>
                <a:latin typeface="Adobe Garamond Pro Bold" panose="02020702060506020403" pitchFamily="18" charset="0"/>
              </a:rPr>
              <a:t>une</a:t>
            </a:r>
            <a:r>
              <a:rPr lang="en-US" sz="2800" dirty="0">
                <a:solidFill>
                  <a:schemeClr val="accent6">
                    <a:lumMod val="75000"/>
                  </a:schemeClr>
                </a:solidFill>
                <a:latin typeface="Adobe Garamond Pro Bold" panose="02020702060506020403" pitchFamily="18" charset="0"/>
              </a:rPr>
              <a:t> </a:t>
            </a:r>
            <a:r>
              <a:rPr lang="en-US" sz="2800" dirty="0" err="1">
                <a:solidFill>
                  <a:schemeClr val="accent6">
                    <a:lumMod val="75000"/>
                  </a:schemeClr>
                </a:solidFill>
                <a:latin typeface="Adobe Garamond Pro Bold" panose="02020702060506020403" pitchFamily="18" charset="0"/>
              </a:rPr>
              <a:t>fonction</a:t>
            </a:r>
            <a:r>
              <a:rPr lang="en-US" sz="2800" dirty="0">
                <a:solidFill>
                  <a:schemeClr val="accent6">
                    <a:lumMod val="75000"/>
                  </a:schemeClr>
                </a:solidFill>
                <a:latin typeface="Adobe Garamond Pro Bold" panose="02020702060506020403" pitchFamily="18" charset="0"/>
              </a:rPr>
              <a:t> du </a:t>
            </a:r>
            <a:r>
              <a:rPr lang="en-US" sz="2800" dirty="0" err="1">
                <a:solidFill>
                  <a:schemeClr val="accent6">
                    <a:lumMod val="75000"/>
                  </a:schemeClr>
                </a:solidFill>
                <a:latin typeface="Adobe Garamond Pro Bold" panose="02020702060506020403" pitchFamily="18" charset="0"/>
              </a:rPr>
              <a:t>nombre</a:t>
            </a:r>
            <a:r>
              <a:rPr lang="en-US" sz="2800" dirty="0">
                <a:solidFill>
                  <a:schemeClr val="accent6">
                    <a:lumMod val="75000"/>
                  </a:schemeClr>
                </a:solidFill>
                <a:latin typeface="Adobe Garamond Pro Bold" panose="02020702060506020403" pitchFamily="18" charset="0"/>
              </a:rPr>
              <a:t> de </a:t>
            </a:r>
            <a:r>
              <a:rPr lang="en-US" sz="2800" dirty="0" err="1">
                <a:solidFill>
                  <a:schemeClr val="accent6">
                    <a:lumMod val="75000"/>
                  </a:schemeClr>
                </a:solidFill>
                <a:latin typeface="Adobe Garamond Pro Bold" panose="02020702060506020403" pitchFamily="18" charset="0"/>
              </a:rPr>
              <a:t>ressources</a:t>
            </a:r>
            <a:r>
              <a:rPr lang="en-US" sz="2800" dirty="0">
                <a:solidFill>
                  <a:schemeClr val="accent6">
                    <a:lumMod val="75000"/>
                  </a:schemeClr>
                </a:solidFill>
                <a:latin typeface="Adobe Garamond Pro Bold" panose="02020702060506020403" pitchFamily="18" charset="0"/>
              </a:rPr>
              <a:t> et de </a:t>
            </a:r>
            <a:r>
              <a:rPr lang="en-US" sz="2800" dirty="0" err="1">
                <a:solidFill>
                  <a:schemeClr val="accent6">
                    <a:lumMod val="75000"/>
                  </a:schemeClr>
                </a:solidFill>
                <a:latin typeface="Adobe Garamond Pro Bold" panose="02020702060506020403" pitchFamily="18" charset="0"/>
              </a:rPr>
              <a:t>leurs</a:t>
            </a:r>
            <a:r>
              <a:rPr lang="en-US" sz="2800" dirty="0">
                <a:solidFill>
                  <a:schemeClr val="accent6">
                    <a:lumMod val="75000"/>
                  </a:schemeClr>
                </a:solidFill>
                <a:latin typeface="Adobe Garamond Pro Bold" panose="02020702060506020403" pitchFamily="18" charset="0"/>
              </a:rPr>
              <a:t> </a:t>
            </a:r>
            <a:r>
              <a:rPr lang="en-US" sz="2800" dirty="0" err="1">
                <a:solidFill>
                  <a:schemeClr val="accent6">
                    <a:lumMod val="75000"/>
                  </a:schemeClr>
                </a:solidFill>
                <a:latin typeface="Adobe Garamond Pro Bold" panose="02020702060506020403" pitchFamily="18" charset="0"/>
              </a:rPr>
              <a:t>calendriers</a:t>
            </a:r>
            <a:r>
              <a:rPr lang="en-US" sz="2800" dirty="0">
                <a:solidFill>
                  <a:schemeClr val="accent6">
                    <a:lumMod val="75000"/>
                  </a:schemeClr>
                </a:solidFill>
                <a:latin typeface="Adobe Garamond Pro Bold" panose="02020702060506020403" pitchFamily="18" charset="0"/>
              </a:rPr>
              <a:t>.</a:t>
            </a:r>
            <a:endParaRPr lang="fr-CA" sz="2400" dirty="0">
              <a:solidFill>
                <a:schemeClr val="accent6">
                  <a:lumMod val="75000"/>
                </a:schemeClr>
              </a:solidFill>
              <a:latin typeface="Adobe Garamond Pro Bold" panose="02020702060506020403" pitchFamily="18" charset="0"/>
            </a:endParaRPr>
          </a:p>
        </p:txBody>
      </p:sp>
    </p:spTree>
    <p:extLst>
      <p:ext uri="{BB962C8B-B14F-4D97-AF65-F5344CB8AC3E}">
        <p14:creationId xmlns:p14="http://schemas.microsoft.com/office/powerpoint/2010/main" val="318183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1063064" y="1842248"/>
            <a:ext cx="9735671" cy="4808352"/>
          </a:xfrm>
        </p:spPr>
        <p:txBody>
          <a:bodyPr>
            <a:normAutofit/>
          </a:bodyPr>
          <a:lstStyle/>
          <a:p>
            <a:r>
              <a:rPr lang="en-CA" sz="2400" dirty="0">
                <a:solidFill>
                  <a:schemeClr val="accent6">
                    <a:lumMod val="75000"/>
                  </a:schemeClr>
                </a:solidFill>
                <a:latin typeface="Garamond" panose="02020404030301010803" pitchFamily="18" charset="0"/>
              </a:rPr>
              <a:t>Audit des </a:t>
            </a:r>
            <a:r>
              <a:rPr lang="en-CA" sz="2400" dirty="0" err="1">
                <a:solidFill>
                  <a:schemeClr val="accent6">
                    <a:lumMod val="75000"/>
                  </a:schemeClr>
                </a:solidFill>
                <a:latin typeface="Garamond" panose="02020404030301010803" pitchFamily="18" charset="0"/>
              </a:rPr>
              <a:t>ressources</a:t>
            </a:r>
            <a:r>
              <a:rPr lang="en-CA" sz="2400" dirty="0">
                <a:solidFill>
                  <a:schemeClr val="accent6">
                    <a:lumMod val="75000"/>
                  </a:schemeClr>
                </a:solidFill>
                <a:latin typeface="Garamond" panose="02020404030301010803" pitchFamily="18" charset="0"/>
              </a:rPr>
              <a:t> </a:t>
            </a:r>
            <a:r>
              <a:rPr lang="en-CA" sz="2400" dirty="0" err="1">
                <a:solidFill>
                  <a:schemeClr val="accent6">
                    <a:lumMod val="75000"/>
                  </a:schemeClr>
                </a:solidFill>
                <a:latin typeface="Garamond" panose="02020404030301010803" pitchFamily="18" charset="0"/>
              </a:rPr>
              <a:t>semaine</a:t>
            </a:r>
            <a:r>
              <a:rPr lang="en-CA" sz="2400" dirty="0">
                <a:solidFill>
                  <a:schemeClr val="accent6">
                    <a:lumMod val="75000"/>
                  </a:schemeClr>
                </a:solidFill>
                <a:latin typeface="Garamond" panose="02020404030301010803" pitchFamily="18" charset="0"/>
              </a:rPr>
              <a:t> par </a:t>
            </a:r>
            <a:r>
              <a:rPr lang="en-CA" sz="2400" dirty="0" err="1">
                <a:solidFill>
                  <a:schemeClr val="accent6">
                    <a:lumMod val="75000"/>
                  </a:schemeClr>
                </a:solidFill>
                <a:latin typeface="Garamond" panose="02020404030301010803" pitchFamily="18" charset="0"/>
              </a:rPr>
              <a:t>semaine</a:t>
            </a:r>
            <a:endParaRPr lang="en-CA" sz="2400" dirty="0">
              <a:solidFill>
                <a:schemeClr val="accent6">
                  <a:lumMod val="75000"/>
                </a:schemeClr>
              </a:solidFill>
              <a:latin typeface="Garamond" panose="02020404030301010803" pitchFamily="18" charset="0"/>
            </a:endParaRPr>
          </a:p>
          <a:p>
            <a:pPr lvl="1"/>
            <a:r>
              <a:rPr lang="fr-CA" sz="2400" dirty="0">
                <a:solidFill>
                  <a:schemeClr val="accent6">
                    <a:lumMod val="75000"/>
                  </a:schemeClr>
                </a:solidFill>
                <a:latin typeface="Garamond" panose="02020404030301010803" pitchFamily="18" charset="0"/>
              </a:rPr>
              <a:t>Faire un audit « </a:t>
            </a:r>
            <a:r>
              <a:rPr lang="fr-CA" sz="2400" b="1" dirty="0">
                <a:solidFill>
                  <a:schemeClr val="accent6">
                    <a:lumMod val="75000"/>
                  </a:schemeClr>
                </a:solidFill>
                <a:latin typeface="Garamond" panose="02020404030301010803" pitchFamily="18" charset="0"/>
              </a:rPr>
              <a:t>semaines par semaines</a:t>
            </a:r>
            <a:r>
              <a:rPr lang="fr-CA" sz="2400" dirty="0">
                <a:solidFill>
                  <a:schemeClr val="accent6">
                    <a:lumMod val="75000"/>
                  </a:schemeClr>
                </a:solidFill>
                <a:latin typeface="Garamond" panose="02020404030301010803" pitchFamily="18" charset="0"/>
              </a:rPr>
              <a:t> »</a:t>
            </a:r>
            <a:r>
              <a:rPr lang="fr-CA" sz="2400" b="1" dirty="0">
                <a:solidFill>
                  <a:schemeClr val="accent6">
                    <a:lumMod val="75000"/>
                  </a:schemeClr>
                </a:solidFill>
                <a:latin typeface="Garamond" panose="02020404030301010803" pitchFamily="18" charset="0"/>
              </a:rPr>
              <a:t> </a:t>
            </a:r>
            <a:r>
              <a:rPr lang="fr-CA" sz="2400" dirty="0">
                <a:solidFill>
                  <a:schemeClr val="accent6">
                    <a:lumMod val="75000"/>
                  </a:schemeClr>
                </a:solidFill>
                <a:latin typeface="Garamond" panose="02020404030301010803" pitchFamily="18" charset="0"/>
              </a:rPr>
              <a:t>des tâches A et B ci-dessous</a:t>
            </a:r>
          </a:p>
          <a:p>
            <a:pPr lvl="1"/>
            <a:endParaRPr lang="en-CA" sz="2400" dirty="0">
              <a:solidFill>
                <a:schemeClr val="accent6">
                  <a:lumMod val="75000"/>
                </a:schemeClr>
              </a:solidFill>
              <a:latin typeface="Garamond" panose="02020404030301010803" pitchFamily="18" charset="0"/>
            </a:endParaRPr>
          </a:p>
          <a:p>
            <a:pPr lvl="1"/>
            <a:endParaRPr lang="en-CA" sz="2400" dirty="0">
              <a:solidFill>
                <a:schemeClr val="accent6">
                  <a:lumMod val="75000"/>
                </a:schemeClr>
              </a:solidFill>
              <a:latin typeface="Garamond" panose="02020404030301010803" pitchFamily="18" charset="0"/>
            </a:endParaRPr>
          </a:p>
          <a:p>
            <a:pPr lvl="1"/>
            <a:endParaRPr lang="en-CA" sz="2400" dirty="0">
              <a:solidFill>
                <a:schemeClr val="accent6">
                  <a:lumMod val="75000"/>
                </a:schemeClr>
              </a:solidFill>
              <a:latin typeface="Garamond" panose="02020404030301010803" pitchFamily="18" charset="0"/>
            </a:endParaRPr>
          </a:p>
          <a:p>
            <a:pPr lvl="1"/>
            <a:endParaRPr lang="en-CA" sz="2400" dirty="0">
              <a:solidFill>
                <a:schemeClr val="accent6">
                  <a:lumMod val="75000"/>
                </a:schemeClr>
              </a:solidFill>
              <a:latin typeface="Garamond" panose="02020404030301010803" pitchFamily="18" charset="0"/>
            </a:endParaRPr>
          </a:p>
          <a:p>
            <a:pPr lvl="1">
              <a:spcBef>
                <a:spcPts val="0"/>
              </a:spcBef>
              <a:buNone/>
            </a:pPr>
            <a:endParaRPr lang="fr-CA" sz="2400" dirty="0">
              <a:solidFill>
                <a:schemeClr val="accent6">
                  <a:lumMod val="75000"/>
                </a:schemeClr>
              </a:solidFill>
              <a:latin typeface="Garamond" panose="02020404030301010803" pitchFamily="18" charset="0"/>
            </a:endParaRPr>
          </a:p>
          <a:p>
            <a:pPr lvl="1"/>
            <a:r>
              <a:rPr lang="fr-CA" sz="2400" dirty="0">
                <a:solidFill>
                  <a:schemeClr val="accent6">
                    <a:lumMod val="75000"/>
                  </a:schemeClr>
                </a:solidFill>
                <a:latin typeface="Garamond" panose="02020404030301010803" pitchFamily="18" charset="0"/>
              </a:rPr>
              <a:t>La tâche B n’a pas été déplacée, car « </a:t>
            </a:r>
            <a:r>
              <a:rPr lang="fr-CA" sz="2400" b="1" dirty="0">
                <a:solidFill>
                  <a:schemeClr val="accent6">
                    <a:lumMod val="75000"/>
                  </a:schemeClr>
                </a:solidFill>
                <a:latin typeface="Garamond" panose="02020404030301010803" pitchFamily="18" charset="0"/>
              </a:rPr>
              <a:t>semaines par semaines </a:t>
            </a:r>
            <a:r>
              <a:rPr lang="fr-CA" sz="2400" dirty="0">
                <a:solidFill>
                  <a:schemeClr val="accent6">
                    <a:lumMod val="75000"/>
                  </a:schemeClr>
                </a:solidFill>
                <a:latin typeface="Garamond" panose="02020404030301010803" pitchFamily="18" charset="0"/>
              </a:rPr>
              <a:t>» équivaut à 40 </a:t>
            </a:r>
            <a:r>
              <a:rPr lang="fr-CA" sz="2400" dirty="0" err="1">
                <a:solidFill>
                  <a:schemeClr val="accent6">
                    <a:lumMod val="75000"/>
                  </a:schemeClr>
                </a:solidFill>
                <a:latin typeface="Garamond" panose="02020404030301010803" pitchFamily="18" charset="0"/>
              </a:rPr>
              <a:t>hrs</a:t>
            </a:r>
            <a:r>
              <a:rPr lang="fr-CA" sz="2400" dirty="0">
                <a:solidFill>
                  <a:schemeClr val="accent6">
                    <a:lumMod val="75000"/>
                  </a:schemeClr>
                </a:solidFill>
                <a:latin typeface="Garamond" panose="02020404030301010803" pitchFamily="18" charset="0"/>
              </a:rPr>
              <a:t>. Par conséquent, la somme des efforts de la tâche A et B  respecte la contrainte de 40 </a:t>
            </a:r>
            <a:r>
              <a:rPr lang="fr-CA" sz="2400" dirty="0" err="1">
                <a:solidFill>
                  <a:schemeClr val="accent6">
                    <a:lumMod val="75000"/>
                  </a:schemeClr>
                </a:solidFill>
                <a:latin typeface="Garamond" panose="02020404030301010803" pitchFamily="18" charset="0"/>
              </a:rPr>
              <a:t>hrs</a:t>
            </a:r>
            <a:r>
              <a:rPr lang="fr-CA" sz="2400" dirty="0">
                <a:solidFill>
                  <a:schemeClr val="accent6">
                    <a:lumMod val="75000"/>
                  </a:schemeClr>
                </a:solidFill>
                <a:latin typeface="Garamond" panose="02020404030301010803" pitchFamily="18" charset="0"/>
              </a:rPr>
              <a:t> par semaine.</a:t>
            </a:r>
          </a:p>
          <a:p>
            <a:pPr lvl="1"/>
            <a:endParaRPr lang="fr-CA" sz="2400" dirty="0">
              <a:solidFill>
                <a:schemeClr val="accent6">
                  <a:lumMod val="75000"/>
                </a:schemeClr>
              </a:solidFill>
              <a:latin typeface="Garamond" panose="02020404030301010803" pitchFamily="18" charset="0"/>
            </a:endParaRPr>
          </a:p>
          <a:p>
            <a:pPr lvl="1"/>
            <a:endParaRPr lang="fr-CA" sz="2400" dirty="0">
              <a:solidFill>
                <a:schemeClr val="accent6">
                  <a:lumMod val="75000"/>
                </a:schemeClr>
              </a:solidFill>
              <a:latin typeface="Garamond" panose="02020404030301010803" pitchFamily="18" charset="0"/>
            </a:endParaRPr>
          </a:p>
          <a:p>
            <a:pPr lvl="1"/>
            <a:endParaRPr lang="en-CA" sz="2400" dirty="0">
              <a:solidFill>
                <a:schemeClr val="accent6">
                  <a:lumMod val="75000"/>
                </a:schemeClr>
              </a:solidFill>
              <a:latin typeface="Garamond" panose="02020404030301010803" pitchFamily="18" charset="0"/>
            </a:endParaRPr>
          </a:p>
          <a:p>
            <a:pPr lvl="1">
              <a:buNone/>
            </a:pPr>
            <a:endParaRPr lang="fr-CA" sz="2400" dirty="0">
              <a:solidFill>
                <a:schemeClr val="accent6">
                  <a:lumMod val="75000"/>
                </a:schemeClr>
              </a:solidFill>
              <a:latin typeface="Garamond" panose="02020404030301010803" pitchFamily="18" charset="0"/>
            </a:endParaRPr>
          </a:p>
          <a:p>
            <a:endParaRPr lang="fr-CA" sz="2400" dirty="0">
              <a:solidFill>
                <a:schemeClr val="accent6">
                  <a:lumMod val="75000"/>
                </a:schemeClr>
              </a:solidFill>
              <a:latin typeface="Garamond" panose="02020404030301010803" pitchFamily="18" charset="0"/>
            </a:endParaRPr>
          </a:p>
        </p:txBody>
      </p:sp>
      <p:pic>
        <p:nvPicPr>
          <p:cNvPr id="4098" name="Picture 2"/>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1896831" y="2801495"/>
            <a:ext cx="8372937" cy="1069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custDataLst>
              <p:tags r:id="rId3"/>
            </p:custDataLst>
          </p:nvPr>
        </p:nvSpPr>
        <p:spPr>
          <a:xfrm>
            <a:off x="8458199" y="3591275"/>
            <a:ext cx="129540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9" name="Rectangle 8"/>
          <p:cNvSpPr/>
          <p:nvPr>
            <p:custDataLst>
              <p:tags r:id="rId4"/>
            </p:custDataLst>
          </p:nvPr>
        </p:nvSpPr>
        <p:spPr>
          <a:xfrm>
            <a:off x="2438401" y="3227738"/>
            <a:ext cx="647700" cy="6429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1" name="Picture 2"/>
          <p:cNvPicPr>
            <a:picLocks noChangeAspect="1" noChangeArrowheads="1"/>
          </p:cNvPicPr>
          <p:nvPr>
            <p:custDataLst>
              <p:tags r:id="rId5"/>
            </p:custDataLst>
          </p:nvPr>
        </p:nvPicPr>
        <p:blipFill>
          <a:blip r:embed="rId9">
            <a:extLst>
              <a:ext uri="{28A0092B-C50C-407E-A947-70E740481C1C}">
                <a14:useLocalDpi xmlns:a14="http://schemas.microsoft.com/office/drawing/2010/main" val="0"/>
              </a:ext>
            </a:extLst>
          </a:blip>
          <a:srcRect/>
          <a:stretch>
            <a:fillRect/>
          </a:stretch>
        </p:blipFill>
        <p:spPr bwMode="auto">
          <a:xfrm>
            <a:off x="1744430" y="5581419"/>
            <a:ext cx="8372937" cy="1069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a:extLst>
              <a:ext uri="{FF2B5EF4-FFF2-40B4-BE49-F238E27FC236}">
                <a16:creationId xmlns:a16="http://schemas.microsoft.com/office/drawing/2014/main" id="{29CE6D2B-9251-0223-290A-CD7596843354}"/>
              </a:ext>
            </a:extLst>
          </p:cNvPr>
          <p:cNvSpPr txBox="1">
            <a:spLocks/>
          </p:cNvSpPr>
          <p:nvPr>
            <p:custDataLst>
              <p:tags r:id="rId6"/>
            </p:custDataLst>
          </p:nvPr>
        </p:nvSpPr>
        <p:spPr>
          <a:xfrm>
            <a:off x="3894667" y="392898"/>
            <a:ext cx="7611533"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fr-CA" dirty="0"/>
              <a:t>4 – Nivellement Manuel</a:t>
            </a:r>
            <a:endParaRPr lang="en-US" dirty="0"/>
          </a:p>
        </p:txBody>
      </p:sp>
    </p:spTree>
    <p:extLst>
      <p:ext uri="{BB962C8B-B14F-4D97-AF65-F5344CB8AC3E}">
        <p14:creationId xmlns:p14="http://schemas.microsoft.com/office/powerpoint/2010/main" val="26291878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2895600" y="392898"/>
            <a:ext cx="8610600" cy="1293028"/>
          </a:xfrm>
        </p:spPr>
        <p:txBody>
          <a:bodyPr/>
          <a:lstStyle/>
          <a:p>
            <a:r>
              <a:rPr lang="fr-CA" dirty="0"/>
              <a:t>4 – Nivellement Manuel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1" y="1582340"/>
            <a:ext cx="10203040" cy="846386"/>
          </a:xfrm>
          <a:prstGeom prst="rect">
            <a:avLst/>
          </a:prstGeom>
          <a:noFill/>
        </p:spPr>
        <p:txBody>
          <a:bodyPr wrap="square" rtlCol="0">
            <a:spAutoFit/>
          </a:bodyPr>
          <a:lstStyle/>
          <a:p>
            <a:pPr>
              <a:lnSpc>
                <a:spcPct val="200000"/>
              </a:lnSpc>
            </a:pPr>
            <a:r>
              <a:rPr lang="fr-CA" sz="2800" dirty="0" err="1">
                <a:solidFill>
                  <a:srgbClr val="730082"/>
                </a:solidFill>
                <a:effectLst>
                  <a:outerShdw blurRad="38100" dist="38100" dir="2700000" algn="tl">
                    <a:srgbClr val="000000">
                      <a:alpha val="43137"/>
                    </a:srgbClr>
                  </a:outerShdw>
                </a:effectLst>
                <a:latin typeface="Adobe Garamond Pro Bold" panose="02020702060506020403" pitchFamily="18" charset="0"/>
              </a:rPr>
              <a:t>Exercise</a:t>
            </a:r>
            <a:endPar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4" name="TextBox 3">
            <a:extLst>
              <a:ext uri="{FF2B5EF4-FFF2-40B4-BE49-F238E27FC236}">
                <a16:creationId xmlns:a16="http://schemas.microsoft.com/office/drawing/2014/main" id="{AD00F63E-DC3F-4133-BEE5-8650CCC23701}"/>
              </a:ext>
            </a:extLst>
          </p:cNvPr>
          <p:cNvSpPr txBox="1"/>
          <p:nvPr>
            <p:custDataLst>
              <p:tags r:id="rId3"/>
            </p:custDataLst>
          </p:nvPr>
        </p:nvSpPr>
        <p:spPr>
          <a:xfrm>
            <a:off x="1109384" y="2721115"/>
            <a:ext cx="9872133" cy="523220"/>
          </a:xfrm>
          <a:prstGeom prst="rect">
            <a:avLst/>
          </a:prstGeom>
          <a:noFill/>
        </p:spPr>
        <p:txBody>
          <a:bodyPr wrap="square" rtlCol="0">
            <a:spAutoFit/>
          </a:bodyPr>
          <a:lstStyle/>
          <a:p>
            <a:pPr marL="514350" indent="-514350">
              <a:buFont typeface="+mj-lt"/>
              <a:buAutoNum type="arabicPeriod"/>
            </a:pPr>
            <a:r>
              <a:rPr lang="fr-CA" sz="2800" dirty="0">
                <a:solidFill>
                  <a:schemeClr val="accent6">
                    <a:lumMod val="75000"/>
                  </a:schemeClr>
                </a:solidFill>
                <a:latin typeface="Adobe Garamond Pro Bold" panose="02020702060506020403" pitchFamily="18" charset="0"/>
              </a:rPr>
              <a:t>Fichier 3.1, suivez les instructions dans la tâche récapitulative</a:t>
            </a:r>
            <a:endParaRPr lang="en-US" sz="2800" dirty="0">
              <a:solidFill>
                <a:schemeClr val="accent6">
                  <a:lumMod val="75000"/>
                </a:schemeClr>
              </a:solidFill>
              <a:latin typeface="Adobe Garamond Pro Bold" panose="02020702060506020403" pitchFamily="18" charset="0"/>
            </a:endParaRPr>
          </a:p>
        </p:txBody>
      </p:sp>
      <p:sp>
        <p:nvSpPr>
          <p:cNvPr id="6" name="Slide Number Placeholder 5">
            <a:extLst>
              <a:ext uri="{FF2B5EF4-FFF2-40B4-BE49-F238E27FC236}">
                <a16:creationId xmlns:a16="http://schemas.microsoft.com/office/drawing/2014/main" id="{C1A0206D-4953-4630-B040-2B89B92FC86C}"/>
              </a:ext>
            </a:extLst>
          </p:cNvPr>
          <p:cNvSpPr>
            <a:spLocks noGrp="1"/>
          </p:cNvSpPr>
          <p:nvPr>
            <p:ph type="sldNum" sz="quarter" idx="12"/>
            <p:custDataLst>
              <p:tags r:id="rId4"/>
            </p:custDataLst>
          </p:nvPr>
        </p:nvSpPr>
        <p:spPr/>
        <p:txBody>
          <a:bodyPr/>
          <a:lstStyle/>
          <a:p>
            <a:fld id="{6D22F896-40B5-4ADD-8801-0D06FADFA095}" type="slidenum">
              <a:rPr lang="en-US" smtClean="0"/>
              <a:t>31</a:t>
            </a:fld>
            <a:endParaRPr lang="en-US" dirty="0"/>
          </a:p>
        </p:txBody>
      </p:sp>
    </p:spTree>
    <p:extLst>
      <p:ext uri="{BB962C8B-B14F-4D97-AF65-F5344CB8AC3E}">
        <p14:creationId xmlns:p14="http://schemas.microsoft.com/office/powerpoint/2010/main" val="23909074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0F9FB-92BB-F412-8029-F254CF4ED6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31F78FD-DAAC-655A-375F-9543269085CC}"/>
              </a:ext>
            </a:extLst>
          </p:cNvPr>
          <p:cNvSpPr>
            <a:spLocks noGrp="1"/>
          </p:cNvSpPr>
          <p:nvPr>
            <p:ph type="title"/>
            <p:custDataLst>
              <p:tags r:id="rId1"/>
            </p:custDataLst>
          </p:nvPr>
        </p:nvSpPr>
        <p:spPr/>
        <p:txBody>
          <a:bodyPr/>
          <a:lstStyle/>
          <a:p>
            <a:r>
              <a:rPr lang="fr-CA" dirty="0"/>
              <a:t>Plan de la séance</a:t>
            </a:r>
            <a:endParaRPr lang="en-US" dirty="0"/>
          </a:p>
        </p:txBody>
      </p:sp>
      <p:sp>
        <p:nvSpPr>
          <p:cNvPr id="6" name="Rectangle 5">
            <a:extLst>
              <a:ext uri="{FF2B5EF4-FFF2-40B4-BE49-F238E27FC236}">
                <a16:creationId xmlns:a16="http://schemas.microsoft.com/office/drawing/2014/main" id="{6FCFE32B-AFEF-255D-B361-FC5AD7FEFF29}"/>
              </a:ext>
            </a:extLst>
          </p:cNvPr>
          <p:cNvSpPr>
            <a:spLocks noChangeArrowheads="1"/>
          </p:cNvSpPr>
          <p:nvPr>
            <p:custDataLst>
              <p:tags r:id="rId2"/>
            </p:custDataLst>
          </p:nvPr>
        </p:nvSpPr>
        <p:spPr bwMode="auto">
          <a:xfrm>
            <a:off x="2706198" y="247013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Optimisation d’un plan de projet</a:t>
            </a:r>
            <a:endParaRPr lang="en-US" altLang="ja-JP" sz="2400" b="1" dirty="0">
              <a:solidFill>
                <a:sysClr val="windowText" lastClr="000000"/>
              </a:solidFill>
              <a:ea typeface="ＭＳ Ｐゴシック" pitchFamily="50" charset="-128"/>
            </a:endParaRPr>
          </a:p>
        </p:txBody>
      </p:sp>
      <p:sp>
        <p:nvSpPr>
          <p:cNvPr id="7" name="Rectangle 6">
            <a:extLst>
              <a:ext uri="{FF2B5EF4-FFF2-40B4-BE49-F238E27FC236}">
                <a16:creationId xmlns:a16="http://schemas.microsoft.com/office/drawing/2014/main" id="{BD33C5F6-080A-5715-CC90-DA2EEBE64BCE}"/>
              </a:ext>
            </a:extLst>
          </p:cNvPr>
          <p:cNvSpPr>
            <a:spLocks noChangeArrowheads="1"/>
          </p:cNvSpPr>
          <p:nvPr>
            <p:custDataLst>
              <p:tags r:id="rId3"/>
            </p:custDataLst>
          </p:nvPr>
        </p:nvSpPr>
        <p:spPr bwMode="auto">
          <a:xfrm>
            <a:off x="2706198" y="3257595"/>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4 facteurs des coûts et 6 facteurs de durée</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623422D0-9C9C-E460-CB4B-1AB4A13AD641}"/>
              </a:ext>
            </a:extLst>
          </p:cNvPr>
          <p:cNvSpPr>
            <a:spLocks noChangeArrowheads="1"/>
          </p:cNvSpPr>
          <p:nvPr>
            <p:custDataLst>
              <p:tags r:id="rId4"/>
            </p:custDataLst>
          </p:nvPr>
        </p:nvSpPr>
        <p:spPr bwMode="auto">
          <a:xfrm>
            <a:off x="2706198" y="4045058"/>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Analyse et nivellement manuel</a:t>
            </a:r>
            <a:endParaRPr lang="en-US" altLang="ja-JP" sz="2400" b="1" dirty="0">
              <a:solidFill>
                <a:sysClr val="windowText" lastClr="000000"/>
              </a:solidFill>
              <a:ea typeface="ＭＳ Ｐゴシック" pitchFamily="50" charset="-128"/>
            </a:endParaRPr>
          </a:p>
        </p:txBody>
      </p:sp>
      <p:sp>
        <p:nvSpPr>
          <p:cNvPr id="9" name="Rectangle 8">
            <a:extLst>
              <a:ext uri="{FF2B5EF4-FFF2-40B4-BE49-F238E27FC236}">
                <a16:creationId xmlns:a16="http://schemas.microsoft.com/office/drawing/2014/main" id="{2116445D-55DC-2760-B760-553F60656744}"/>
              </a:ext>
            </a:extLst>
          </p:cNvPr>
          <p:cNvSpPr>
            <a:spLocks noChangeArrowheads="1"/>
          </p:cNvSpPr>
          <p:nvPr>
            <p:custDataLst>
              <p:tags r:id="rId5"/>
            </p:custDataLst>
          </p:nvPr>
        </p:nvSpPr>
        <p:spPr bwMode="auto">
          <a:xfrm>
            <a:off x="1639398" y="247013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0" name="Rectangle 9">
            <a:extLst>
              <a:ext uri="{FF2B5EF4-FFF2-40B4-BE49-F238E27FC236}">
                <a16:creationId xmlns:a16="http://schemas.microsoft.com/office/drawing/2014/main" id="{4D641FFF-7709-F316-603C-CCFF169586F6}"/>
              </a:ext>
            </a:extLst>
          </p:cNvPr>
          <p:cNvSpPr>
            <a:spLocks noChangeArrowheads="1"/>
          </p:cNvSpPr>
          <p:nvPr>
            <p:custDataLst>
              <p:tags r:id="rId6"/>
            </p:custDataLst>
          </p:nvPr>
        </p:nvSpPr>
        <p:spPr bwMode="auto">
          <a:xfrm>
            <a:off x="1639399" y="3257595"/>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3</a:t>
            </a:r>
          </a:p>
        </p:txBody>
      </p:sp>
      <p:sp>
        <p:nvSpPr>
          <p:cNvPr id="11" name="Rectangle 10">
            <a:extLst>
              <a:ext uri="{FF2B5EF4-FFF2-40B4-BE49-F238E27FC236}">
                <a16:creationId xmlns:a16="http://schemas.microsoft.com/office/drawing/2014/main" id="{4A8D5B78-A76F-9DF2-2D79-26F10AB1C5E9}"/>
              </a:ext>
            </a:extLst>
          </p:cNvPr>
          <p:cNvSpPr>
            <a:spLocks noChangeArrowheads="1"/>
          </p:cNvSpPr>
          <p:nvPr>
            <p:custDataLst>
              <p:tags r:id="rId7"/>
            </p:custDataLst>
          </p:nvPr>
        </p:nvSpPr>
        <p:spPr bwMode="auto">
          <a:xfrm>
            <a:off x="1639398" y="4045058"/>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4</a:t>
            </a:r>
          </a:p>
        </p:txBody>
      </p:sp>
      <p:sp>
        <p:nvSpPr>
          <p:cNvPr id="12" name="Rectangle 11">
            <a:extLst>
              <a:ext uri="{FF2B5EF4-FFF2-40B4-BE49-F238E27FC236}">
                <a16:creationId xmlns:a16="http://schemas.microsoft.com/office/drawing/2014/main" id="{03662CB0-AE0F-3B4B-2640-AED6FBD4FD34}"/>
              </a:ext>
            </a:extLst>
          </p:cNvPr>
          <p:cNvSpPr>
            <a:spLocks noChangeArrowheads="1"/>
          </p:cNvSpPr>
          <p:nvPr>
            <p:custDataLst>
              <p:tags r:id="rId8"/>
            </p:custDataLst>
          </p:nvPr>
        </p:nvSpPr>
        <p:spPr bwMode="auto">
          <a:xfrm>
            <a:off x="2706198" y="4832521"/>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300" b="1" dirty="0">
                <a:solidFill>
                  <a:sysClr val="windowText" lastClr="000000"/>
                </a:solidFill>
                <a:ea typeface="ＭＳ Ｐゴシック" pitchFamily="50" charset="-128"/>
              </a:rPr>
              <a:t>Enregistrer et maintenir la planification initiale</a:t>
            </a:r>
            <a:endParaRPr lang="en-US" altLang="ja-JP" sz="23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56F0FF10-69F0-AD3D-4A66-607D78A8F494}"/>
              </a:ext>
            </a:extLst>
          </p:cNvPr>
          <p:cNvSpPr>
            <a:spLocks noChangeArrowheads="1"/>
          </p:cNvSpPr>
          <p:nvPr>
            <p:custDataLst>
              <p:tags r:id="rId9"/>
            </p:custDataLst>
          </p:nvPr>
        </p:nvSpPr>
        <p:spPr bwMode="auto">
          <a:xfrm>
            <a:off x="1639398" y="4832521"/>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CA867433-991F-8AA2-345F-7DD4427B376D}"/>
              </a:ext>
            </a:extLst>
          </p:cNvPr>
          <p:cNvSpPr>
            <a:spLocks noGrp="1"/>
          </p:cNvSpPr>
          <p:nvPr>
            <p:ph type="sldNum" sz="quarter" idx="12"/>
            <p:custDataLst>
              <p:tags r:id="rId10"/>
            </p:custDataLst>
          </p:nvPr>
        </p:nvSpPr>
        <p:spPr/>
        <p:txBody>
          <a:bodyPr/>
          <a:lstStyle/>
          <a:p>
            <a:fld id="{6D22F896-40B5-4ADD-8801-0D06FADFA095}" type="slidenum">
              <a:rPr lang="en-US" smtClean="0"/>
              <a:t>32</a:t>
            </a:fld>
            <a:endParaRPr lang="en-US" dirty="0"/>
          </a:p>
        </p:txBody>
      </p:sp>
      <p:sp>
        <p:nvSpPr>
          <p:cNvPr id="19" name="Rectangle 18">
            <a:extLst>
              <a:ext uri="{FF2B5EF4-FFF2-40B4-BE49-F238E27FC236}">
                <a16:creationId xmlns:a16="http://schemas.microsoft.com/office/drawing/2014/main" id="{50F813C0-52F1-6A34-441F-B51020420968}"/>
              </a:ext>
            </a:extLst>
          </p:cNvPr>
          <p:cNvSpPr>
            <a:spLocks noChangeArrowheads="1"/>
          </p:cNvSpPr>
          <p:nvPr>
            <p:custDataLst>
              <p:tags r:id="rId11"/>
            </p:custDataLst>
          </p:nvPr>
        </p:nvSpPr>
        <p:spPr bwMode="auto">
          <a:xfrm>
            <a:off x="2706198" y="5619984"/>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Conclusion</a:t>
            </a:r>
            <a:endParaRPr lang="en-US" altLang="ja-JP" sz="2400" b="1" dirty="0">
              <a:solidFill>
                <a:sysClr val="windowText" lastClr="000000"/>
              </a:solidFill>
              <a:ea typeface="ＭＳ Ｐゴシック" pitchFamily="50" charset="-128"/>
            </a:endParaRPr>
          </a:p>
        </p:txBody>
      </p:sp>
      <p:sp>
        <p:nvSpPr>
          <p:cNvPr id="20" name="Rectangle 19">
            <a:extLst>
              <a:ext uri="{FF2B5EF4-FFF2-40B4-BE49-F238E27FC236}">
                <a16:creationId xmlns:a16="http://schemas.microsoft.com/office/drawing/2014/main" id="{8ADBD603-634F-F922-4D13-CA2A9504D135}"/>
              </a:ext>
            </a:extLst>
          </p:cNvPr>
          <p:cNvSpPr>
            <a:spLocks noChangeArrowheads="1"/>
          </p:cNvSpPr>
          <p:nvPr>
            <p:custDataLst>
              <p:tags r:id="rId12"/>
            </p:custDataLst>
          </p:nvPr>
        </p:nvSpPr>
        <p:spPr bwMode="auto">
          <a:xfrm>
            <a:off x="1639398" y="5619984"/>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
        <p:nvSpPr>
          <p:cNvPr id="3" name="Rectangle 2">
            <a:extLst>
              <a:ext uri="{FF2B5EF4-FFF2-40B4-BE49-F238E27FC236}">
                <a16:creationId xmlns:a16="http://schemas.microsoft.com/office/drawing/2014/main" id="{87FB448E-5689-3325-1B72-6A1C64D5DA91}"/>
              </a:ext>
            </a:extLst>
          </p:cNvPr>
          <p:cNvSpPr>
            <a:spLocks noChangeArrowheads="1"/>
          </p:cNvSpPr>
          <p:nvPr>
            <p:custDataLst>
              <p:tags r:id="rId13"/>
            </p:custDataLst>
          </p:nvPr>
        </p:nvSpPr>
        <p:spPr bwMode="auto">
          <a:xfrm>
            <a:off x="2706198" y="1682669"/>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Engin de calcul</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66B1A6DB-4787-D5ED-0474-19E430B1509A}"/>
              </a:ext>
            </a:extLst>
          </p:cNvPr>
          <p:cNvSpPr>
            <a:spLocks noChangeArrowheads="1"/>
          </p:cNvSpPr>
          <p:nvPr>
            <p:custDataLst>
              <p:tags r:id="rId14"/>
            </p:custDataLst>
          </p:nvPr>
        </p:nvSpPr>
        <p:spPr bwMode="auto">
          <a:xfrm>
            <a:off x="1639398" y="1682669"/>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1</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39863573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710522" cy="1293028"/>
          </a:xfrm>
        </p:spPr>
        <p:txBody>
          <a:bodyPr>
            <a:normAutofit/>
          </a:bodyPr>
          <a:lstStyle/>
          <a:p>
            <a:r>
              <a:rPr lang="fr-CA" dirty="0"/>
              <a:t>5 – Enregistrer la </a:t>
            </a:r>
            <a:r>
              <a:rPr lang="fr-CA" dirty="0" err="1"/>
              <a:t>panif</a:t>
            </a:r>
            <a:r>
              <a:rPr lang="fr-CA" dirty="0"/>
              <a:t>. init.</a:t>
            </a:r>
            <a:endParaRPr lang="en-US" dirty="0"/>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2"/>
            </p:custDataLst>
          </p:nvPr>
        </p:nvSpPr>
        <p:spPr/>
        <p:txBody>
          <a:bodyPr/>
          <a:lstStyle/>
          <a:p>
            <a:fld id="{6D22F896-40B5-4ADD-8801-0D06FADFA095}" type="slidenum">
              <a:rPr lang="en-US" smtClean="0"/>
              <a:t>33</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3"/>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Pourquoi ?</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4"/>
            </p:custDataLst>
          </p:nvPr>
        </p:nvSpPr>
        <p:spPr>
          <a:xfrm>
            <a:off x="1118909" y="2476047"/>
            <a:ext cx="8666383" cy="3108543"/>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La planification initiale permet d’évaluer la performance du projet par rapport à la progression durant la phase de surveillance et contrôle</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Une fois la planification acceptée : cet enregistrement garde une trace de ce qui a été planifié pour en faire des comparatifs</a:t>
            </a:r>
          </a:p>
        </p:txBody>
      </p:sp>
    </p:spTree>
    <p:extLst>
      <p:ext uri="{BB962C8B-B14F-4D97-AF65-F5344CB8AC3E}">
        <p14:creationId xmlns:p14="http://schemas.microsoft.com/office/powerpoint/2010/main" val="37684961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34</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Ce qui </a:t>
            </a:r>
            <a:r>
              <a:rPr lang="en-US" sz="2800" dirty="0" err="1">
                <a:solidFill>
                  <a:srgbClr val="730082"/>
                </a:solidFill>
                <a:effectLst>
                  <a:outerShdw blurRad="38100" dist="38100" dir="2700000" algn="tl">
                    <a:srgbClr val="000000">
                      <a:alpha val="43137"/>
                    </a:srgbClr>
                  </a:outerShdw>
                </a:effectLst>
                <a:latin typeface="Adobe Garamond Pro Bold" panose="02020702060506020403" pitchFamily="18" charset="0"/>
              </a:rPr>
              <a:t>est</a:t>
            </a:r>
            <a:r>
              <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 </a:t>
            </a:r>
            <a:r>
              <a:rPr lang="en-US" sz="2800" dirty="0" err="1">
                <a:solidFill>
                  <a:srgbClr val="730082"/>
                </a:solidFill>
                <a:effectLst>
                  <a:outerShdw blurRad="38100" dist="38100" dir="2700000" algn="tl">
                    <a:srgbClr val="000000">
                      <a:alpha val="43137"/>
                    </a:srgbClr>
                  </a:outerShdw>
                </a:effectLst>
                <a:latin typeface="Adobe Garamond Pro Bold" panose="02020702060506020403" pitchFamily="18" charset="0"/>
              </a:rPr>
              <a:t>sauvegardé</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3"/>
            </p:custDataLst>
          </p:nvPr>
        </p:nvSpPr>
        <p:spPr>
          <a:xfrm>
            <a:off x="1118909" y="2476047"/>
            <a:ext cx="8666383" cy="1815882"/>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Principalement ce sont</a:t>
            </a:r>
          </a:p>
          <a:p>
            <a:pPr marL="742950" lvl="1"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Tâche : date de début et fin, durée, travail, chronologie</a:t>
            </a:r>
          </a:p>
          <a:p>
            <a:pPr marL="742950" lvl="1"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Ressources : travail, coût, chronologie</a:t>
            </a:r>
          </a:p>
          <a:p>
            <a:pPr marL="742950" lvl="1"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Assignations : qui fait quoi quand</a:t>
            </a:r>
          </a:p>
        </p:txBody>
      </p:sp>
      <p:pic>
        <p:nvPicPr>
          <p:cNvPr id="8" name="Picture 2">
            <a:extLst>
              <a:ext uri="{FF2B5EF4-FFF2-40B4-BE49-F238E27FC236}">
                <a16:creationId xmlns:a16="http://schemas.microsoft.com/office/drawing/2014/main" id="{AA2B2BFC-49C8-4F6F-BE90-C3AF57A246DD}"/>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7406641" y="3620939"/>
            <a:ext cx="2649964" cy="2917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1">
            <a:extLst>
              <a:ext uri="{FF2B5EF4-FFF2-40B4-BE49-F238E27FC236}">
                <a16:creationId xmlns:a16="http://schemas.microsoft.com/office/drawing/2014/main" id="{3B19C49C-FAAB-D242-4F78-4BAC190D884F}"/>
              </a:ext>
            </a:extLst>
          </p:cNvPr>
          <p:cNvSpPr>
            <a:spLocks noGrp="1"/>
          </p:cNvSpPr>
          <p:nvPr>
            <p:ph type="title"/>
            <p:custDataLst>
              <p:tags r:id="rId5"/>
            </p:custDataLst>
          </p:nvPr>
        </p:nvSpPr>
        <p:spPr>
          <a:xfrm>
            <a:off x="3894667" y="392898"/>
            <a:ext cx="7710522" cy="1293028"/>
          </a:xfrm>
        </p:spPr>
        <p:txBody>
          <a:bodyPr>
            <a:normAutofit/>
          </a:body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11224906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35</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La </a:t>
            </a:r>
            <a:r>
              <a:rPr lang="en-US" sz="2800" dirty="0" err="1">
                <a:solidFill>
                  <a:srgbClr val="730082"/>
                </a:solidFill>
                <a:effectLst>
                  <a:outerShdw blurRad="38100" dist="38100" dir="2700000" algn="tl">
                    <a:srgbClr val="000000">
                      <a:alpha val="43137"/>
                    </a:srgbClr>
                  </a:outerShdw>
                </a:effectLst>
                <a:latin typeface="Adobe Garamond Pro Bold" panose="02020702060506020403" pitchFamily="18" charset="0"/>
              </a:rPr>
              <a:t>voir</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3"/>
            </p:custDataLst>
          </p:nvPr>
        </p:nvSpPr>
        <p:spPr>
          <a:xfrm>
            <a:off x="1118909" y="2476047"/>
            <a:ext cx="2477731" cy="1815882"/>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La table planning de référence est très utile</a:t>
            </a:r>
          </a:p>
        </p:txBody>
      </p:sp>
      <p:pic>
        <p:nvPicPr>
          <p:cNvPr id="9" name="Picture 2">
            <a:extLst>
              <a:ext uri="{FF2B5EF4-FFF2-40B4-BE49-F238E27FC236}">
                <a16:creationId xmlns:a16="http://schemas.microsoft.com/office/drawing/2014/main" id="{BCD9F4D1-1B59-4720-B5DC-33A0C6C74338}"/>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4539441" y="1685926"/>
            <a:ext cx="6245013" cy="4796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a:extLst>
              <a:ext uri="{FF2B5EF4-FFF2-40B4-BE49-F238E27FC236}">
                <a16:creationId xmlns:a16="http://schemas.microsoft.com/office/drawing/2014/main" id="{24D735F3-5894-4EB1-A734-77F52FEBB12B}"/>
              </a:ext>
            </a:extLst>
          </p:cNvPr>
          <p:cNvSpPr>
            <a:spLocks noGrp="1"/>
          </p:cNvSpPr>
          <p:nvPr>
            <p:ph type="title"/>
            <p:custDataLst>
              <p:tags r:id="rId5"/>
            </p:custDataLst>
          </p:nvPr>
        </p:nvSpPr>
        <p:spPr>
          <a:xfrm>
            <a:off x="3894667" y="392898"/>
            <a:ext cx="7710522" cy="1293028"/>
          </a:xfrm>
        </p:spPr>
        <p:txBody>
          <a:bodyPr>
            <a:normAutofit/>
          </a:body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35016991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a:xfrm>
            <a:off x="11027121" y="6355845"/>
            <a:ext cx="479079" cy="365125"/>
          </a:xfrm>
        </p:spPr>
        <p:txBody>
          <a:bodyPr/>
          <a:lstStyle/>
          <a:p>
            <a:fld id="{6D22F896-40B5-4ADD-8801-0D06FADFA095}" type="slidenum">
              <a:rPr lang="en-US" smtClean="0"/>
              <a:t>36</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en-US" sz="2800">
                <a:solidFill>
                  <a:srgbClr val="730082"/>
                </a:solidFill>
                <a:effectLst>
                  <a:outerShdw blurRad="38100" dist="38100" dir="2700000" algn="tl">
                    <a:srgbClr val="000000">
                      <a:alpha val="43137"/>
                    </a:srgbClr>
                  </a:outerShdw>
                </a:effectLst>
                <a:latin typeface="Adobe Garamond Pro Bold" panose="02020702060506020403" pitchFamily="18" charset="0"/>
              </a:rPr>
              <a:t>La voir</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3"/>
            </p:custDataLst>
          </p:nvPr>
        </p:nvSpPr>
        <p:spPr>
          <a:xfrm>
            <a:off x="1118909" y="2476047"/>
            <a:ext cx="7699971" cy="523220"/>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Vue Suivi Gantt</a:t>
            </a:r>
          </a:p>
        </p:txBody>
      </p:sp>
      <p:pic>
        <p:nvPicPr>
          <p:cNvPr id="8" name="Picture 2">
            <a:extLst>
              <a:ext uri="{FF2B5EF4-FFF2-40B4-BE49-F238E27FC236}">
                <a16:creationId xmlns:a16="http://schemas.microsoft.com/office/drawing/2014/main" id="{02C236CA-B0B8-48FB-BC19-746526B4ED53}"/>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837331" y="3429000"/>
            <a:ext cx="10517337" cy="13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1">
            <a:extLst>
              <a:ext uri="{FF2B5EF4-FFF2-40B4-BE49-F238E27FC236}">
                <a16:creationId xmlns:a16="http://schemas.microsoft.com/office/drawing/2014/main" id="{0FE68C17-F21A-DADE-A77D-45FB040C5942}"/>
              </a:ext>
            </a:extLst>
          </p:cNvPr>
          <p:cNvSpPr>
            <a:spLocks noGrp="1"/>
          </p:cNvSpPr>
          <p:nvPr>
            <p:ph type="title"/>
            <p:custDataLst>
              <p:tags r:id="rId5"/>
            </p:custDataLst>
          </p:nvPr>
        </p:nvSpPr>
        <p:spPr>
          <a:xfrm>
            <a:off x="3894667" y="392898"/>
            <a:ext cx="7710522" cy="1293028"/>
          </a:xfrm>
        </p:spPr>
        <p:txBody>
          <a:bodyPr>
            <a:normAutofit/>
          </a:body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3722038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37</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err="1">
                <a:solidFill>
                  <a:srgbClr val="730082"/>
                </a:solidFill>
                <a:effectLst>
                  <a:outerShdw blurRad="38100" dist="38100" dir="2700000" algn="tl">
                    <a:srgbClr val="000000">
                      <a:alpha val="43137"/>
                    </a:srgbClr>
                  </a:outerShdw>
                </a:effectLst>
                <a:latin typeface="Adobe Garamond Pro Bold" panose="02020702060506020403" pitchFamily="18" charset="0"/>
              </a:rPr>
              <a:t>Exercise</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3"/>
            </p:custDataLst>
          </p:nvPr>
        </p:nvSpPr>
        <p:spPr>
          <a:xfrm>
            <a:off x="1118909" y="2476047"/>
            <a:ext cx="8666383" cy="1384995"/>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Fichier Exercice 3.2 Étude</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Enregistrer la planification initiale</a:t>
            </a:r>
          </a:p>
        </p:txBody>
      </p:sp>
      <p:sp>
        <p:nvSpPr>
          <p:cNvPr id="8" name="Title 1">
            <a:extLst>
              <a:ext uri="{FF2B5EF4-FFF2-40B4-BE49-F238E27FC236}">
                <a16:creationId xmlns:a16="http://schemas.microsoft.com/office/drawing/2014/main" id="{D67E8397-87DB-9857-5E61-7673C1237F84}"/>
              </a:ext>
            </a:extLst>
          </p:cNvPr>
          <p:cNvSpPr>
            <a:spLocks noGrp="1"/>
          </p:cNvSpPr>
          <p:nvPr>
            <p:ph type="title"/>
            <p:custDataLst>
              <p:tags r:id="rId4"/>
            </p:custDataLst>
          </p:nvPr>
        </p:nvSpPr>
        <p:spPr>
          <a:xfrm>
            <a:off x="3894667" y="392898"/>
            <a:ext cx="7710522" cy="1293028"/>
          </a:xfrm>
        </p:spPr>
        <p:txBody>
          <a:bodyPr>
            <a:normAutofit/>
          </a:body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33384564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38</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Historique des planifications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3"/>
            </p:custDataLst>
          </p:nvPr>
        </p:nvSpPr>
        <p:spPr>
          <a:xfrm>
            <a:off x="1118909" y="2476047"/>
            <a:ext cx="8666383" cy="2677656"/>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Quand une modification est demandée par le client</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Quand des écarts sont acceptés par le client</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Quand on planifie en </a:t>
            </a:r>
            <a:r>
              <a:rPr lang="fr-CA" sz="2800" dirty="0" err="1">
                <a:solidFill>
                  <a:schemeClr val="accent6">
                    <a:lumMod val="75000"/>
                  </a:schemeClr>
                </a:solidFill>
                <a:latin typeface="Adobe Garamond Pro Bold" panose="02020702060506020403" pitchFamily="18" charset="0"/>
              </a:rPr>
              <a:t>rolling</a:t>
            </a:r>
            <a:r>
              <a:rPr lang="fr-CA" sz="2800" dirty="0">
                <a:solidFill>
                  <a:schemeClr val="accent6">
                    <a:lumMod val="75000"/>
                  </a:schemeClr>
                </a:solidFill>
                <a:latin typeface="Adobe Garamond Pro Bold" panose="02020702060506020403" pitchFamily="18" charset="0"/>
              </a:rPr>
              <a:t> </a:t>
            </a:r>
            <a:r>
              <a:rPr lang="fr-CA" sz="2800" dirty="0" err="1">
                <a:solidFill>
                  <a:schemeClr val="accent6">
                    <a:lumMod val="75000"/>
                  </a:schemeClr>
                </a:solidFill>
                <a:latin typeface="Adobe Garamond Pro Bold" panose="02020702060506020403" pitchFamily="18" charset="0"/>
              </a:rPr>
              <a:t>wave</a:t>
            </a: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Etc.</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p:txBody>
      </p:sp>
      <p:sp>
        <p:nvSpPr>
          <p:cNvPr id="8" name="Title 1">
            <a:extLst>
              <a:ext uri="{FF2B5EF4-FFF2-40B4-BE49-F238E27FC236}">
                <a16:creationId xmlns:a16="http://schemas.microsoft.com/office/drawing/2014/main" id="{4674ADF5-1BB2-26DB-24A9-BC92EE465F1D}"/>
              </a:ext>
            </a:extLst>
          </p:cNvPr>
          <p:cNvSpPr>
            <a:spLocks noGrp="1"/>
          </p:cNvSpPr>
          <p:nvPr>
            <p:ph type="title"/>
            <p:custDataLst>
              <p:tags r:id="rId4"/>
            </p:custDataLst>
          </p:nvPr>
        </p:nvSpPr>
        <p:spPr>
          <a:xfrm>
            <a:off x="3894667" y="392898"/>
            <a:ext cx="7710522" cy="1293028"/>
          </a:xfrm>
        </p:spPr>
        <p:txBody>
          <a:bodyPr>
            <a:normAutofit/>
          </a:body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24034175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39</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Historique des planifications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3"/>
            </p:custDataLst>
          </p:nvPr>
        </p:nvSpPr>
        <p:spPr>
          <a:xfrm>
            <a:off x="1118909" y="2476047"/>
            <a:ext cx="8666383" cy="4401205"/>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11 planifications sont disponibles</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La planification 0 est utilisée pour les calculs, il faut que ce soit la plus à jour</a:t>
            </a: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À chaque fois qu’on la modifie, il faut enregistrer une copie dans le 1,2,3,….</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On ne peut pas nommer les planifications. Utiliser les notes de projet pour expliquer.</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p:txBody>
      </p:sp>
      <p:sp>
        <p:nvSpPr>
          <p:cNvPr id="8" name="Title 1">
            <a:extLst>
              <a:ext uri="{FF2B5EF4-FFF2-40B4-BE49-F238E27FC236}">
                <a16:creationId xmlns:a16="http://schemas.microsoft.com/office/drawing/2014/main" id="{7E52D7D2-3D11-422B-CDD9-20ACADF7EED4}"/>
              </a:ext>
            </a:extLst>
          </p:cNvPr>
          <p:cNvSpPr>
            <a:spLocks noGrp="1"/>
          </p:cNvSpPr>
          <p:nvPr>
            <p:ph type="title"/>
            <p:custDataLst>
              <p:tags r:id="rId4"/>
            </p:custDataLst>
          </p:nvPr>
        </p:nvSpPr>
        <p:spPr>
          <a:xfrm>
            <a:off x="3894667" y="392898"/>
            <a:ext cx="7710522" cy="1293028"/>
          </a:xfrm>
        </p:spPr>
        <p:txBody>
          <a:bodyPr>
            <a:normAutofit/>
          </a:body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3815546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1 – L’engin de calcul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Exemples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4</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3416320"/>
          </a:xfrm>
          <a:prstGeom prst="rect">
            <a:avLst/>
          </a:prstGeom>
          <a:noFill/>
        </p:spPr>
        <p:txBody>
          <a:bodyPr wrap="square" rtlCol="0">
            <a:spAutoFit/>
          </a:bodyPr>
          <a:lstStyle/>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Un cours d’une durée de 3hrs est suivi par  4 étudiants présents ( bien sur ) durant toute la séance. Combien de travail est effectué durant ce cours ?</a:t>
            </a:r>
          </a:p>
          <a:p>
            <a:pPr marL="285750" indent="-285750">
              <a:buFont typeface="Arial" panose="020B0604020202020204" pitchFamily="34" charset="0"/>
              <a:buChar char="•"/>
            </a:pPr>
            <a:endParaRPr lang="fr-CA" sz="24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Un peintre travaille à temps plein. Combien de temps cela lui prendra pour réaliser 80hrs de travail ?</a:t>
            </a:r>
          </a:p>
          <a:p>
            <a:pPr marL="285750" indent="-285750">
              <a:buFont typeface="Arial" panose="020B0604020202020204" pitchFamily="34" charset="0"/>
              <a:buChar char="•"/>
            </a:pPr>
            <a:endParaRPr lang="fr-CA" sz="24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400" dirty="0">
                <a:solidFill>
                  <a:schemeClr val="accent6">
                    <a:lumMod val="75000"/>
                  </a:schemeClr>
                </a:solidFill>
                <a:latin typeface="Adobe Garamond Pro Bold" panose="02020702060506020403" pitchFamily="18" charset="0"/>
              </a:rPr>
              <a:t>On évalue une tâche à 120h-pers. de travail. Si on souhaite que cette tâche se passe en 5 jours combien de ressources avons-nous besoin ?</a:t>
            </a:r>
            <a:endParaRPr lang="fr-CA" sz="2000" dirty="0">
              <a:solidFill>
                <a:schemeClr val="accent6">
                  <a:lumMod val="75000"/>
                </a:schemeClr>
              </a:solidFill>
              <a:latin typeface="Adobe Garamond Pro Bold" panose="02020702060506020403" pitchFamily="18" charset="0"/>
            </a:endParaRPr>
          </a:p>
        </p:txBody>
      </p:sp>
    </p:spTree>
    <p:extLst>
      <p:ext uri="{BB962C8B-B14F-4D97-AF65-F5344CB8AC3E}">
        <p14:creationId xmlns:p14="http://schemas.microsoft.com/office/powerpoint/2010/main" val="24444367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40</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err="1">
                <a:solidFill>
                  <a:srgbClr val="730082"/>
                </a:solidFill>
                <a:effectLst>
                  <a:outerShdw blurRad="38100" dist="38100" dir="2700000" algn="tl">
                    <a:srgbClr val="000000">
                      <a:alpha val="43137"/>
                    </a:srgbClr>
                  </a:outerShdw>
                </a:effectLst>
                <a:latin typeface="Adobe Garamond Pro Bold" panose="02020702060506020403" pitchFamily="18" charset="0"/>
              </a:rPr>
              <a:t>Exercise</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3"/>
            </p:custDataLst>
          </p:nvPr>
        </p:nvSpPr>
        <p:spPr>
          <a:xfrm>
            <a:off x="1118909" y="2476047"/>
            <a:ext cx="8666383" cy="2677656"/>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Fichier Exercice 3.2 Étude solution</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Continuer avec votre fichier</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Enregistrer une copie de la planification dans la planification 1</a:t>
            </a:r>
          </a:p>
        </p:txBody>
      </p:sp>
      <p:sp>
        <p:nvSpPr>
          <p:cNvPr id="8" name="Title 1">
            <a:extLst>
              <a:ext uri="{FF2B5EF4-FFF2-40B4-BE49-F238E27FC236}">
                <a16:creationId xmlns:a16="http://schemas.microsoft.com/office/drawing/2014/main" id="{86FA9BC0-CE26-FF40-1E67-722344394245}"/>
              </a:ext>
            </a:extLst>
          </p:cNvPr>
          <p:cNvSpPr>
            <a:spLocks noGrp="1"/>
          </p:cNvSpPr>
          <p:nvPr>
            <p:ph type="title"/>
            <p:custDataLst>
              <p:tags r:id="rId4"/>
            </p:custDataLst>
          </p:nvPr>
        </p:nvSpPr>
        <p:spPr>
          <a:xfrm>
            <a:off x="3894667" y="392898"/>
            <a:ext cx="7710522" cy="1293028"/>
          </a:xfrm>
        </p:spPr>
        <p:txBody>
          <a:bodyPr>
            <a:normAutofit/>
          </a:body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40067379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41</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Pourquoi ne pas toujours enregistrer tout le projet</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3"/>
            </p:custDataLst>
          </p:nvPr>
        </p:nvSpPr>
        <p:spPr>
          <a:xfrm>
            <a:off x="1118909" y="2476047"/>
            <a:ext cx="8666383" cy="3539430"/>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En mode de suivis, les données réelles ne seront pas les mêmes qu’au plan.</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Si la planification complète est enregistrée : les impacts de ces retards ou changements seront perdus et aucune information de suivis ne sera donc disponible</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p:txBody>
      </p:sp>
      <p:sp>
        <p:nvSpPr>
          <p:cNvPr id="8" name="Title 1">
            <a:extLst>
              <a:ext uri="{FF2B5EF4-FFF2-40B4-BE49-F238E27FC236}">
                <a16:creationId xmlns:a16="http://schemas.microsoft.com/office/drawing/2014/main" id="{F3B46CBE-5C76-76B6-8088-29C968A9B338}"/>
              </a:ext>
            </a:extLst>
          </p:cNvPr>
          <p:cNvSpPr txBox="1">
            <a:spLocks/>
          </p:cNvSpPr>
          <p:nvPr>
            <p:custDataLst>
              <p:tags r:id="rId4"/>
            </p:custDataLst>
          </p:nvPr>
        </p:nvSpPr>
        <p:spPr>
          <a:xfrm>
            <a:off x="3894667" y="392898"/>
            <a:ext cx="7710522"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11043688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42</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Les roll-up</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3"/>
            </p:custDataLst>
          </p:nvPr>
        </p:nvSpPr>
        <p:spPr>
          <a:xfrm>
            <a:off x="1118909" y="2476047"/>
            <a:ext cx="8666383" cy="2246769"/>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Rapporte les modifications soit</a:t>
            </a:r>
          </a:p>
          <a:p>
            <a:pPr marL="742950" lvl="1"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Aux tâches récapitulatives sélectionnées</a:t>
            </a:r>
          </a:p>
          <a:p>
            <a:pPr marL="742950" lvl="1"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À toutes les tâches récapitulatives</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p:txBody>
      </p:sp>
      <p:sp>
        <p:nvSpPr>
          <p:cNvPr id="8" name="Title 1">
            <a:extLst>
              <a:ext uri="{FF2B5EF4-FFF2-40B4-BE49-F238E27FC236}">
                <a16:creationId xmlns:a16="http://schemas.microsoft.com/office/drawing/2014/main" id="{34F1A46D-7D42-928C-CE7C-2F5AFE9ACC5D}"/>
              </a:ext>
            </a:extLst>
          </p:cNvPr>
          <p:cNvSpPr txBox="1">
            <a:spLocks/>
          </p:cNvSpPr>
          <p:nvPr>
            <p:custDataLst>
              <p:tags r:id="rId4"/>
            </p:custDataLst>
          </p:nvPr>
        </p:nvSpPr>
        <p:spPr>
          <a:xfrm>
            <a:off x="3894667" y="392898"/>
            <a:ext cx="7710522"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856849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43</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À toutes les tâches récapitulatives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pic>
        <p:nvPicPr>
          <p:cNvPr id="9" name="Picture 5">
            <a:extLst>
              <a:ext uri="{FF2B5EF4-FFF2-40B4-BE49-F238E27FC236}">
                <a16:creationId xmlns:a16="http://schemas.microsoft.com/office/drawing/2014/main" id="{3D2E9525-E200-4676-867F-9694BF09E71C}"/>
              </a:ext>
            </a:extLst>
          </p:cNvPr>
          <p:cNvPicPr>
            <a:picLocks noChangeAspect="1"/>
          </p:cNvPicPr>
          <p:nvPr>
            <p:custDataLst>
              <p:tags r:id="rId3"/>
            </p:custDataLst>
          </p:nvPr>
        </p:nvPicPr>
        <p:blipFill>
          <a:blip r:embed="rId7"/>
          <a:stretch>
            <a:fillRect/>
          </a:stretch>
        </p:blipFill>
        <p:spPr>
          <a:xfrm>
            <a:off x="7357496" y="3582679"/>
            <a:ext cx="2580196" cy="3114223"/>
          </a:xfrm>
          <a:prstGeom prst="rect">
            <a:avLst/>
          </a:prstGeom>
        </p:spPr>
      </p:pic>
      <p:sp>
        <p:nvSpPr>
          <p:cNvPr id="8" name="TextBox 8">
            <a:extLst>
              <a:ext uri="{FF2B5EF4-FFF2-40B4-BE49-F238E27FC236}">
                <a16:creationId xmlns:a16="http://schemas.microsoft.com/office/drawing/2014/main" id="{145FB07C-F4E8-4F8E-9DC6-8A04EBFF3671}"/>
              </a:ext>
            </a:extLst>
          </p:cNvPr>
          <p:cNvSpPr txBox="1"/>
          <p:nvPr>
            <p:custDataLst>
              <p:tags r:id="rId4"/>
            </p:custDataLst>
          </p:nvPr>
        </p:nvSpPr>
        <p:spPr>
          <a:xfrm>
            <a:off x="1271309" y="2628447"/>
            <a:ext cx="8666383" cy="2246769"/>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On ne veut pas voir l’impact de la modification sur la performance du lot ou les lots sélectionnés, mais sera présent sur ceux non sélectionnés</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p:txBody>
      </p:sp>
      <p:sp>
        <p:nvSpPr>
          <p:cNvPr id="7" name="Title 1">
            <a:extLst>
              <a:ext uri="{FF2B5EF4-FFF2-40B4-BE49-F238E27FC236}">
                <a16:creationId xmlns:a16="http://schemas.microsoft.com/office/drawing/2014/main" id="{3E720971-1B28-86D0-9304-715F6D618A65}"/>
              </a:ext>
            </a:extLst>
          </p:cNvPr>
          <p:cNvSpPr txBox="1">
            <a:spLocks/>
          </p:cNvSpPr>
          <p:nvPr>
            <p:custDataLst>
              <p:tags r:id="rId5"/>
            </p:custDataLst>
          </p:nvPr>
        </p:nvSpPr>
        <p:spPr>
          <a:xfrm>
            <a:off x="3894667" y="392898"/>
            <a:ext cx="7710522"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25001907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44</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Exercice 3.3</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3"/>
            </p:custDataLst>
          </p:nvPr>
        </p:nvSpPr>
        <p:spPr>
          <a:xfrm>
            <a:off x="1105855" y="2336058"/>
            <a:ext cx="10727651" cy="4401205"/>
          </a:xfrm>
          <a:prstGeom prst="rect">
            <a:avLst/>
          </a:prstGeom>
          <a:noFill/>
        </p:spPr>
        <p:txBody>
          <a:bodyPr wrap="square" rtlCol="0">
            <a:spAutoFit/>
          </a:bodyPr>
          <a:lstStyle/>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Prenez le fichier « 3.3a.mpp »</a:t>
            </a:r>
          </a:p>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Sauvegardez le Planning de référence</a:t>
            </a:r>
          </a:p>
          <a:p>
            <a:pPr marL="742950" lvl="1"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Solution : 3.3b</a:t>
            </a:r>
          </a:p>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Sur les tâches A,B,C entrez des valeurs de travail différentes et entrez 32hrs à la tâche D ( le client a accepté ce changement )</a:t>
            </a:r>
          </a:p>
          <a:p>
            <a:pPr marL="742950" lvl="1"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Solution 3.3c</a:t>
            </a:r>
          </a:p>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Copier le Planning de référence 0 dans le Planning de référence 1 ( remarquez que les valeurs ne sont pas celle du plan, mais du Planning de référence 0</a:t>
            </a:r>
          </a:p>
          <a:p>
            <a:pPr marL="742950" lvl="1"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Solution : 3.3d</a:t>
            </a:r>
          </a:p>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Ajuster le Planning de référence 0 de la tâche D pour représenter la demande acceptée du client ( donc, effacer la variance ).</a:t>
            </a:r>
          </a:p>
          <a:p>
            <a:pPr marL="742950" lvl="1"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Solution : 3.3e</a:t>
            </a:r>
          </a:p>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Vous remarquez que les différences sont restées sur les autres tâches, mais ont disparu sur la tâche D ainsi que dans les totaux</a:t>
            </a:r>
          </a:p>
        </p:txBody>
      </p:sp>
      <p:sp>
        <p:nvSpPr>
          <p:cNvPr id="8" name="Title 1">
            <a:extLst>
              <a:ext uri="{FF2B5EF4-FFF2-40B4-BE49-F238E27FC236}">
                <a16:creationId xmlns:a16="http://schemas.microsoft.com/office/drawing/2014/main" id="{A75F4FAC-4CD8-38DA-FD56-0AD546DA09FF}"/>
              </a:ext>
            </a:extLst>
          </p:cNvPr>
          <p:cNvSpPr txBox="1">
            <a:spLocks/>
          </p:cNvSpPr>
          <p:nvPr>
            <p:custDataLst>
              <p:tags r:id="rId4"/>
            </p:custDataLst>
          </p:nvPr>
        </p:nvSpPr>
        <p:spPr>
          <a:xfrm>
            <a:off x="3894667" y="392898"/>
            <a:ext cx="7710522"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11111444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45</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Tâches récapitulatives sélectionnées</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pic>
        <p:nvPicPr>
          <p:cNvPr id="8" name="Picture 2">
            <a:extLst>
              <a:ext uri="{FF2B5EF4-FFF2-40B4-BE49-F238E27FC236}">
                <a16:creationId xmlns:a16="http://schemas.microsoft.com/office/drawing/2014/main" id="{DA5AE5B6-145C-4781-A2B9-49B899BC43C0}"/>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6654800" y="3560334"/>
            <a:ext cx="2641446" cy="2904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a:extLst>
              <a:ext uri="{FF2B5EF4-FFF2-40B4-BE49-F238E27FC236}">
                <a16:creationId xmlns:a16="http://schemas.microsoft.com/office/drawing/2014/main" id="{68946370-2AD4-4D48-87E2-962308320B58}"/>
              </a:ext>
            </a:extLst>
          </p:cNvPr>
          <p:cNvSpPr txBox="1"/>
          <p:nvPr>
            <p:custDataLst>
              <p:tags r:id="rId4"/>
            </p:custDataLst>
          </p:nvPr>
        </p:nvSpPr>
        <p:spPr>
          <a:xfrm>
            <a:off x="1118909" y="2476047"/>
            <a:ext cx="8666383" cy="2246769"/>
          </a:xfrm>
          <a:prstGeom prst="rect">
            <a:avLst/>
          </a:prstGeom>
          <a:noFill/>
        </p:spPr>
        <p:txBody>
          <a:bodyPr wrap="square" rtlCol="0">
            <a:spAutoFit/>
          </a:bodyPr>
          <a:lstStyle/>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L’impact des ajouts est reflété sur l’ensemble du projet</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r>
              <a:rPr lang="fr-CA" sz="2800" dirty="0">
                <a:solidFill>
                  <a:schemeClr val="accent6">
                    <a:lumMod val="75000"/>
                  </a:schemeClr>
                </a:solidFill>
                <a:latin typeface="Adobe Garamond Pro Bold" panose="02020702060506020403" pitchFamily="18" charset="0"/>
              </a:rPr>
              <a:t>Utile en Rolling-</a:t>
            </a:r>
            <a:r>
              <a:rPr lang="fr-CA" sz="2800" dirty="0" err="1">
                <a:solidFill>
                  <a:schemeClr val="accent6">
                    <a:lumMod val="75000"/>
                  </a:schemeClr>
                </a:solidFill>
                <a:latin typeface="Adobe Garamond Pro Bold" panose="02020702060506020403" pitchFamily="18" charset="0"/>
              </a:rPr>
              <a:t>Wave</a:t>
            </a:r>
            <a:r>
              <a:rPr lang="fr-CA" sz="2800" dirty="0">
                <a:solidFill>
                  <a:schemeClr val="accent6">
                    <a:lumMod val="75000"/>
                  </a:schemeClr>
                </a:solidFill>
                <a:latin typeface="Adobe Garamond Pro Bold" panose="02020702060506020403" pitchFamily="18" charset="0"/>
              </a:rPr>
              <a:t> planning</a:t>
            </a: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a:p>
            <a:pPr marL="285750" indent="-285750">
              <a:buFont typeface="Arial" panose="020B0604020202020204" pitchFamily="34" charset="0"/>
              <a:buChar char="•"/>
            </a:pPr>
            <a:endParaRPr lang="fr-CA" sz="2800" dirty="0">
              <a:solidFill>
                <a:schemeClr val="accent6">
                  <a:lumMod val="75000"/>
                </a:schemeClr>
              </a:solidFill>
              <a:latin typeface="Adobe Garamond Pro Bold" panose="02020702060506020403" pitchFamily="18" charset="0"/>
            </a:endParaRPr>
          </a:p>
        </p:txBody>
      </p:sp>
      <p:sp>
        <p:nvSpPr>
          <p:cNvPr id="7" name="Title 1">
            <a:extLst>
              <a:ext uri="{FF2B5EF4-FFF2-40B4-BE49-F238E27FC236}">
                <a16:creationId xmlns:a16="http://schemas.microsoft.com/office/drawing/2014/main" id="{ACE1D930-C9E3-FD24-1DF7-E8D0F3566CC8}"/>
              </a:ext>
            </a:extLst>
          </p:cNvPr>
          <p:cNvSpPr txBox="1">
            <a:spLocks/>
          </p:cNvSpPr>
          <p:nvPr>
            <p:custDataLst>
              <p:tags r:id="rId5"/>
            </p:custDataLst>
          </p:nvPr>
        </p:nvSpPr>
        <p:spPr>
          <a:xfrm>
            <a:off x="3894667" y="392898"/>
            <a:ext cx="7710522"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21954258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1"/>
            </p:custDataLst>
          </p:nvPr>
        </p:nvSpPr>
        <p:spPr/>
        <p:txBody>
          <a:bodyPr/>
          <a:lstStyle/>
          <a:p>
            <a:fld id="{6D22F896-40B5-4ADD-8801-0D06FADFA095}" type="slidenum">
              <a:rPr lang="en-US" smtClean="0"/>
              <a:t>46</a:t>
            </a:fld>
            <a:endParaRPr lang="en-US" dirty="0"/>
          </a:p>
        </p:txBody>
      </p:sp>
      <p:sp>
        <p:nvSpPr>
          <p:cNvPr id="6" name="TextBox 5">
            <a:extLst>
              <a:ext uri="{FF2B5EF4-FFF2-40B4-BE49-F238E27FC236}">
                <a16:creationId xmlns:a16="http://schemas.microsoft.com/office/drawing/2014/main" id="{6F5CE979-3F3D-4CF0-9661-ADBD4B29E1D0}"/>
              </a:ext>
            </a:extLst>
          </p:cNvPr>
          <p:cNvSpPr txBox="1"/>
          <p:nvPr>
            <p:custDataLst>
              <p:tags r:id="rId2"/>
            </p:custDataLst>
          </p:nvPr>
        </p:nvSpPr>
        <p:spPr>
          <a:xfrm>
            <a:off x="1105855" y="1489672"/>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Exercice</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7" name="TextBox 8">
            <a:extLst>
              <a:ext uri="{FF2B5EF4-FFF2-40B4-BE49-F238E27FC236}">
                <a16:creationId xmlns:a16="http://schemas.microsoft.com/office/drawing/2014/main" id="{28769944-1F4B-402D-A566-F3E1FBA69056}"/>
              </a:ext>
            </a:extLst>
          </p:cNvPr>
          <p:cNvSpPr txBox="1"/>
          <p:nvPr>
            <p:custDataLst>
              <p:tags r:id="rId3"/>
            </p:custDataLst>
          </p:nvPr>
        </p:nvSpPr>
        <p:spPr>
          <a:xfrm>
            <a:off x="1105855" y="2336058"/>
            <a:ext cx="10727651" cy="4708981"/>
          </a:xfrm>
          <a:prstGeom prst="rect">
            <a:avLst/>
          </a:prstGeom>
          <a:noFill/>
        </p:spPr>
        <p:txBody>
          <a:bodyPr wrap="square" rtlCol="0">
            <a:spAutoFit/>
          </a:bodyPr>
          <a:lstStyle/>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Prenez le fichier « 3.4a.mpp » et « 3.4b.mpp »</a:t>
            </a:r>
          </a:p>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Enregistrez le Planning de référence 0 dans 3.4a.mpp</a:t>
            </a:r>
          </a:p>
          <a:p>
            <a:pPr marL="742950" lvl="1"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Solution 3.4c.mpp</a:t>
            </a:r>
          </a:p>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Copiez les tâches de 3.4b dans 3.4a et insérez-les dans le Lot</a:t>
            </a:r>
          </a:p>
          <a:p>
            <a:pPr marL="742950" lvl="1"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Solution 3.4d.mpp</a:t>
            </a:r>
          </a:p>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Copiez le Planning de référence 0 dans le Planning de référence 1</a:t>
            </a:r>
          </a:p>
          <a:p>
            <a:pPr marL="742950" lvl="1"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Solution 3.4e.mpp</a:t>
            </a:r>
          </a:p>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Ajoutez les trois tâches au Planning de référence 0 afin de retirer la variance du le lot, mais de la garder sur le projet</a:t>
            </a:r>
          </a:p>
          <a:p>
            <a:pPr marL="742950" lvl="1"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Solution 3.4f.mpp</a:t>
            </a:r>
          </a:p>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Copiez le Planning de référence 0 dans le Planning de référence 2</a:t>
            </a:r>
          </a:p>
          <a:p>
            <a:pPr marL="742950" lvl="1"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Solution 3.4g.mpp</a:t>
            </a:r>
          </a:p>
          <a:p>
            <a:pPr marL="285750" indent="-285750">
              <a:buFont typeface="Arial" panose="020B0604020202020204" pitchFamily="34" charset="0"/>
              <a:buChar char="•"/>
            </a:pPr>
            <a:r>
              <a:rPr lang="fr-FR" sz="2000" dirty="0">
                <a:solidFill>
                  <a:schemeClr val="accent6">
                    <a:lumMod val="75000"/>
                  </a:schemeClr>
                </a:solidFill>
                <a:latin typeface="Adobe Garamond Pro Bold" panose="02020702060506020403" pitchFamily="18" charset="0"/>
              </a:rPr>
              <a:t>Vous pouvez observer que la différence sur la planification du projet est restée et que dans l’évolution des Planning de référence, au Planning de référence 1 les tâches n’étaient pas présente et dans le 2 elles ont été ajoutées.</a:t>
            </a:r>
          </a:p>
        </p:txBody>
      </p:sp>
      <p:sp>
        <p:nvSpPr>
          <p:cNvPr id="8" name="Title 1">
            <a:extLst>
              <a:ext uri="{FF2B5EF4-FFF2-40B4-BE49-F238E27FC236}">
                <a16:creationId xmlns:a16="http://schemas.microsoft.com/office/drawing/2014/main" id="{DAED426E-0975-6208-27B9-EB803F88BBE6}"/>
              </a:ext>
            </a:extLst>
          </p:cNvPr>
          <p:cNvSpPr txBox="1">
            <a:spLocks/>
          </p:cNvSpPr>
          <p:nvPr>
            <p:custDataLst>
              <p:tags r:id="rId4"/>
            </p:custDataLst>
          </p:nvPr>
        </p:nvSpPr>
        <p:spPr>
          <a:xfrm>
            <a:off x="3894667" y="392898"/>
            <a:ext cx="7710522" cy="1293028"/>
          </a:xfrm>
          <a:prstGeom prst="rect">
            <a:avLst/>
          </a:prstGeom>
        </p:spPr>
        <p:txBody>
          <a:bodyPr vert="horz" lIns="91440" tIns="45720" rIns="91440" bIns="45720" rtlCol="0" anchor="ctr">
            <a:normAutofit/>
          </a:bodyPr>
          <a:lst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fr-CA" dirty="0"/>
              <a:t>5 – Enregistrer la </a:t>
            </a:r>
            <a:r>
              <a:rPr lang="fr-CA" dirty="0" err="1"/>
              <a:t>panif</a:t>
            </a:r>
            <a:r>
              <a:rPr lang="fr-CA" dirty="0"/>
              <a:t>. init.</a:t>
            </a:r>
            <a:endParaRPr lang="en-US" dirty="0"/>
          </a:p>
        </p:txBody>
      </p:sp>
    </p:spTree>
    <p:extLst>
      <p:ext uri="{BB962C8B-B14F-4D97-AF65-F5344CB8AC3E}">
        <p14:creationId xmlns:p14="http://schemas.microsoft.com/office/powerpoint/2010/main" val="16479887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CF9070-4B4C-3520-0F09-774054CE51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B133FE-1FCF-7640-054A-EFCF7F386246}"/>
              </a:ext>
            </a:extLst>
          </p:cNvPr>
          <p:cNvSpPr>
            <a:spLocks noGrp="1"/>
          </p:cNvSpPr>
          <p:nvPr>
            <p:ph type="title"/>
            <p:custDataLst>
              <p:tags r:id="rId1"/>
            </p:custDataLst>
          </p:nvPr>
        </p:nvSpPr>
        <p:spPr/>
        <p:txBody>
          <a:bodyPr/>
          <a:lstStyle/>
          <a:p>
            <a:r>
              <a:rPr lang="fr-CA" dirty="0"/>
              <a:t>Plan de la séance</a:t>
            </a:r>
            <a:endParaRPr lang="en-US" dirty="0"/>
          </a:p>
        </p:txBody>
      </p:sp>
      <p:sp>
        <p:nvSpPr>
          <p:cNvPr id="6" name="Rectangle 5">
            <a:extLst>
              <a:ext uri="{FF2B5EF4-FFF2-40B4-BE49-F238E27FC236}">
                <a16:creationId xmlns:a16="http://schemas.microsoft.com/office/drawing/2014/main" id="{D3277114-6BCA-C78D-E2B1-E5E25EF63803}"/>
              </a:ext>
            </a:extLst>
          </p:cNvPr>
          <p:cNvSpPr>
            <a:spLocks noChangeArrowheads="1"/>
          </p:cNvSpPr>
          <p:nvPr>
            <p:custDataLst>
              <p:tags r:id="rId2"/>
            </p:custDataLst>
          </p:nvPr>
        </p:nvSpPr>
        <p:spPr bwMode="auto">
          <a:xfrm>
            <a:off x="2706198" y="2470132"/>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Optimisation d’un plan de projet</a:t>
            </a:r>
            <a:endParaRPr lang="en-US" altLang="ja-JP" sz="2400" b="1" dirty="0">
              <a:solidFill>
                <a:sysClr val="windowText" lastClr="000000"/>
              </a:solidFill>
              <a:ea typeface="ＭＳ Ｐゴシック" pitchFamily="50" charset="-128"/>
            </a:endParaRPr>
          </a:p>
        </p:txBody>
      </p:sp>
      <p:sp>
        <p:nvSpPr>
          <p:cNvPr id="7" name="Rectangle 6">
            <a:extLst>
              <a:ext uri="{FF2B5EF4-FFF2-40B4-BE49-F238E27FC236}">
                <a16:creationId xmlns:a16="http://schemas.microsoft.com/office/drawing/2014/main" id="{DEE43460-D164-8246-75A6-B7D357115DA6}"/>
              </a:ext>
            </a:extLst>
          </p:cNvPr>
          <p:cNvSpPr>
            <a:spLocks noChangeArrowheads="1"/>
          </p:cNvSpPr>
          <p:nvPr>
            <p:custDataLst>
              <p:tags r:id="rId3"/>
            </p:custDataLst>
          </p:nvPr>
        </p:nvSpPr>
        <p:spPr bwMode="auto">
          <a:xfrm>
            <a:off x="2706198" y="3257595"/>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4 facteurs des coûts et 6 facteurs de durée</a:t>
            </a:r>
            <a:endParaRPr lang="en-US" altLang="ja-JP" sz="2400" b="1" dirty="0">
              <a:solidFill>
                <a:sysClr val="windowText" lastClr="000000"/>
              </a:solidFill>
              <a:ea typeface="ＭＳ Ｐゴシック" pitchFamily="50" charset="-128"/>
            </a:endParaRPr>
          </a:p>
        </p:txBody>
      </p:sp>
      <p:sp>
        <p:nvSpPr>
          <p:cNvPr id="8" name="Rectangle 7">
            <a:extLst>
              <a:ext uri="{FF2B5EF4-FFF2-40B4-BE49-F238E27FC236}">
                <a16:creationId xmlns:a16="http://schemas.microsoft.com/office/drawing/2014/main" id="{9E0E1E93-F52D-3BFF-A5B2-E47793034A99}"/>
              </a:ext>
            </a:extLst>
          </p:cNvPr>
          <p:cNvSpPr>
            <a:spLocks noChangeArrowheads="1"/>
          </p:cNvSpPr>
          <p:nvPr>
            <p:custDataLst>
              <p:tags r:id="rId4"/>
            </p:custDataLst>
          </p:nvPr>
        </p:nvSpPr>
        <p:spPr bwMode="auto">
          <a:xfrm>
            <a:off x="2706198" y="4045058"/>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Analyse et nivellement manuel</a:t>
            </a:r>
            <a:endParaRPr lang="en-US" altLang="ja-JP" sz="2400" b="1" dirty="0">
              <a:solidFill>
                <a:sysClr val="windowText" lastClr="000000"/>
              </a:solidFill>
              <a:ea typeface="ＭＳ Ｐゴシック" pitchFamily="50" charset="-128"/>
            </a:endParaRPr>
          </a:p>
        </p:txBody>
      </p:sp>
      <p:sp>
        <p:nvSpPr>
          <p:cNvPr id="9" name="Rectangle 8">
            <a:extLst>
              <a:ext uri="{FF2B5EF4-FFF2-40B4-BE49-F238E27FC236}">
                <a16:creationId xmlns:a16="http://schemas.microsoft.com/office/drawing/2014/main" id="{CE76A6C1-2C7F-AAB9-2A68-323E95835BB6}"/>
              </a:ext>
            </a:extLst>
          </p:cNvPr>
          <p:cNvSpPr>
            <a:spLocks noChangeArrowheads="1"/>
          </p:cNvSpPr>
          <p:nvPr>
            <p:custDataLst>
              <p:tags r:id="rId5"/>
            </p:custDataLst>
          </p:nvPr>
        </p:nvSpPr>
        <p:spPr bwMode="auto">
          <a:xfrm>
            <a:off x="1639398" y="2470132"/>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2</a:t>
            </a:r>
          </a:p>
        </p:txBody>
      </p:sp>
      <p:sp>
        <p:nvSpPr>
          <p:cNvPr id="10" name="Rectangle 9">
            <a:extLst>
              <a:ext uri="{FF2B5EF4-FFF2-40B4-BE49-F238E27FC236}">
                <a16:creationId xmlns:a16="http://schemas.microsoft.com/office/drawing/2014/main" id="{C20EFACE-A839-4A0A-BE7D-11B9D9BF51DA}"/>
              </a:ext>
            </a:extLst>
          </p:cNvPr>
          <p:cNvSpPr>
            <a:spLocks noChangeArrowheads="1"/>
          </p:cNvSpPr>
          <p:nvPr>
            <p:custDataLst>
              <p:tags r:id="rId6"/>
            </p:custDataLst>
          </p:nvPr>
        </p:nvSpPr>
        <p:spPr bwMode="auto">
          <a:xfrm>
            <a:off x="1639399" y="3257595"/>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3</a:t>
            </a:r>
          </a:p>
        </p:txBody>
      </p:sp>
      <p:sp>
        <p:nvSpPr>
          <p:cNvPr id="11" name="Rectangle 10">
            <a:extLst>
              <a:ext uri="{FF2B5EF4-FFF2-40B4-BE49-F238E27FC236}">
                <a16:creationId xmlns:a16="http://schemas.microsoft.com/office/drawing/2014/main" id="{B725D19E-763D-DFD8-C751-C566D7CEE17B}"/>
              </a:ext>
            </a:extLst>
          </p:cNvPr>
          <p:cNvSpPr>
            <a:spLocks noChangeArrowheads="1"/>
          </p:cNvSpPr>
          <p:nvPr>
            <p:custDataLst>
              <p:tags r:id="rId7"/>
            </p:custDataLst>
          </p:nvPr>
        </p:nvSpPr>
        <p:spPr bwMode="auto">
          <a:xfrm>
            <a:off x="1639398" y="4045058"/>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en-US" altLang="ja-JP" sz="2400" b="1" dirty="0">
                <a:solidFill>
                  <a:sysClr val="windowText" lastClr="000000"/>
                </a:solidFill>
                <a:ea typeface="ＭＳ Ｐゴシック" pitchFamily="50" charset="-128"/>
              </a:rPr>
              <a:t>4</a:t>
            </a:r>
          </a:p>
        </p:txBody>
      </p:sp>
      <p:sp>
        <p:nvSpPr>
          <p:cNvPr id="12" name="Rectangle 11">
            <a:extLst>
              <a:ext uri="{FF2B5EF4-FFF2-40B4-BE49-F238E27FC236}">
                <a16:creationId xmlns:a16="http://schemas.microsoft.com/office/drawing/2014/main" id="{86A1DEAC-84B6-C4BE-CC3A-3E8C098123EE}"/>
              </a:ext>
            </a:extLst>
          </p:cNvPr>
          <p:cNvSpPr>
            <a:spLocks noChangeArrowheads="1"/>
          </p:cNvSpPr>
          <p:nvPr>
            <p:custDataLst>
              <p:tags r:id="rId8"/>
            </p:custDataLst>
          </p:nvPr>
        </p:nvSpPr>
        <p:spPr bwMode="auto">
          <a:xfrm>
            <a:off x="2706198" y="4832521"/>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300" b="1" dirty="0">
                <a:solidFill>
                  <a:sysClr val="windowText" lastClr="000000"/>
                </a:solidFill>
                <a:ea typeface="ＭＳ Ｐゴシック" pitchFamily="50" charset="-128"/>
              </a:rPr>
              <a:t>Enregistrer et maintenir la planification initiale</a:t>
            </a:r>
            <a:endParaRPr lang="en-US" altLang="ja-JP" sz="2300" b="1" dirty="0">
              <a:solidFill>
                <a:sysClr val="windowText" lastClr="000000"/>
              </a:solidFill>
              <a:ea typeface="ＭＳ Ｐゴシック" pitchFamily="50" charset="-128"/>
            </a:endParaRPr>
          </a:p>
        </p:txBody>
      </p:sp>
      <p:sp>
        <p:nvSpPr>
          <p:cNvPr id="13" name="Rectangle 12">
            <a:extLst>
              <a:ext uri="{FF2B5EF4-FFF2-40B4-BE49-F238E27FC236}">
                <a16:creationId xmlns:a16="http://schemas.microsoft.com/office/drawing/2014/main" id="{13B70D7F-D89A-B4BD-9866-2A3332D2AD26}"/>
              </a:ext>
            </a:extLst>
          </p:cNvPr>
          <p:cNvSpPr>
            <a:spLocks noChangeArrowheads="1"/>
          </p:cNvSpPr>
          <p:nvPr>
            <p:custDataLst>
              <p:tags r:id="rId9"/>
            </p:custDataLst>
          </p:nvPr>
        </p:nvSpPr>
        <p:spPr bwMode="auto">
          <a:xfrm>
            <a:off x="1639398" y="4832521"/>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5</a:t>
            </a:r>
            <a:endParaRPr lang="en-US" altLang="ja-JP" sz="2400" b="1" dirty="0">
              <a:solidFill>
                <a:sysClr val="windowText" lastClr="000000"/>
              </a:solidFill>
              <a:ea typeface="ＭＳ Ｐゴシック" pitchFamily="50" charset="-128"/>
            </a:endParaRPr>
          </a:p>
        </p:txBody>
      </p:sp>
      <p:sp>
        <p:nvSpPr>
          <p:cNvPr id="17" name="Slide Number Placeholder 16">
            <a:extLst>
              <a:ext uri="{FF2B5EF4-FFF2-40B4-BE49-F238E27FC236}">
                <a16:creationId xmlns:a16="http://schemas.microsoft.com/office/drawing/2014/main" id="{074C74E2-26BC-A7B8-9226-52A0C2F3A776}"/>
              </a:ext>
            </a:extLst>
          </p:cNvPr>
          <p:cNvSpPr>
            <a:spLocks noGrp="1"/>
          </p:cNvSpPr>
          <p:nvPr>
            <p:ph type="sldNum" sz="quarter" idx="12"/>
            <p:custDataLst>
              <p:tags r:id="rId10"/>
            </p:custDataLst>
          </p:nvPr>
        </p:nvSpPr>
        <p:spPr/>
        <p:txBody>
          <a:bodyPr/>
          <a:lstStyle/>
          <a:p>
            <a:fld id="{6D22F896-40B5-4ADD-8801-0D06FADFA095}" type="slidenum">
              <a:rPr lang="en-US" smtClean="0"/>
              <a:t>47</a:t>
            </a:fld>
            <a:endParaRPr lang="en-US" dirty="0"/>
          </a:p>
        </p:txBody>
      </p:sp>
      <p:sp>
        <p:nvSpPr>
          <p:cNvPr id="19" name="Rectangle 18">
            <a:extLst>
              <a:ext uri="{FF2B5EF4-FFF2-40B4-BE49-F238E27FC236}">
                <a16:creationId xmlns:a16="http://schemas.microsoft.com/office/drawing/2014/main" id="{A4BDC77F-2CD7-DA67-3316-C5F4A5F846D5}"/>
              </a:ext>
            </a:extLst>
          </p:cNvPr>
          <p:cNvSpPr>
            <a:spLocks noChangeArrowheads="1"/>
          </p:cNvSpPr>
          <p:nvPr>
            <p:custDataLst>
              <p:tags r:id="rId11"/>
            </p:custDataLst>
          </p:nvPr>
        </p:nvSpPr>
        <p:spPr bwMode="auto">
          <a:xfrm>
            <a:off x="2706198" y="5619984"/>
            <a:ext cx="677960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Conclusion</a:t>
            </a:r>
            <a:endParaRPr lang="en-US" altLang="ja-JP" sz="2400" b="1" dirty="0">
              <a:solidFill>
                <a:sysClr val="windowText" lastClr="000000"/>
              </a:solidFill>
              <a:ea typeface="ＭＳ Ｐゴシック" pitchFamily="50" charset="-128"/>
            </a:endParaRPr>
          </a:p>
        </p:txBody>
      </p:sp>
      <p:sp>
        <p:nvSpPr>
          <p:cNvPr id="20" name="Rectangle 19">
            <a:extLst>
              <a:ext uri="{FF2B5EF4-FFF2-40B4-BE49-F238E27FC236}">
                <a16:creationId xmlns:a16="http://schemas.microsoft.com/office/drawing/2014/main" id="{5A9E40C3-C5DC-C70B-438F-CDF61F0D4542}"/>
              </a:ext>
            </a:extLst>
          </p:cNvPr>
          <p:cNvSpPr>
            <a:spLocks noChangeArrowheads="1"/>
          </p:cNvSpPr>
          <p:nvPr>
            <p:custDataLst>
              <p:tags r:id="rId12"/>
            </p:custDataLst>
          </p:nvPr>
        </p:nvSpPr>
        <p:spPr bwMode="auto">
          <a:xfrm>
            <a:off x="1639398" y="5619984"/>
            <a:ext cx="646113" cy="592138"/>
          </a:xfrm>
          <a:prstGeom prst="rect">
            <a:avLst/>
          </a:prstGeom>
          <a:solidFill>
            <a:schemeClr val="accent3">
              <a:lumMod val="40000"/>
              <a:lumOff val="60000"/>
            </a:schemeClr>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6</a:t>
            </a:r>
            <a:endParaRPr lang="en-US" altLang="ja-JP" sz="2400" b="1" dirty="0">
              <a:solidFill>
                <a:sysClr val="windowText" lastClr="000000"/>
              </a:solidFill>
              <a:ea typeface="ＭＳ Ｐゴシック" pitchFamily="50" charset="-128"/>
            </a:endParaRPr>
          </a:p>
        </p:txBody>
      </p:sp>
      <p:sp>
        <p:nvSpPr>
          <p:cNvPr id="3" name="Rectangle 2">
            <a:extLst>
              <a:ext uri="{FF2B5EF4-FFF2-40B4-BE49-F238E27FC236}">
                <a16:creationId xmlns:a16="http://schemas.microsoft.com/office/drawing/2014/main" id="{A73E23D4-CF8F-49F0-EA61-7C9776F5691F}"/>
              </a:ext>
            </a:extLst>
          </p:cNvPr>
          <p:cNvSpPr>
            <a:spLocks noChangeArrowheads="1"/>
          </p:cNvSpPr>
          <p:nvPr>
            <p:custDataLst>
              <p:tags r:id="rId13"/>
            </p:custDataLst>
          </p:nvPr>
        </p:nvSpPr>
        <p:spPr bwMode="auto">
          <a:xfrm>
            <a:off x="2706198" y="1682669"/>
            <a:ext cx="677960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marL="190500" indent="-190500">
              <a:lnSpc>
                <a:spcPct val="102000"/>
              </a:lnSpc>
              <a:spcBef>
                <a:spcPct val="0"/>
              </a:spcBef>
              <a:spcAft>
                <a:spcPct val="37000"/>
              </a:spcAft>
              <a:tabLst>
                <a:tab pos="5715000" algn="l"/>
              </a:tabLst>
            </a:pPr>
            <a:r>
              <a:rPr lang="fr-FR" altLang="ja-JP" sz="2400" b="1" dirty="0">
                <a:solidFill>
                  <a:sysClr val="windowText" lastClr="000000"/>
                </a:solidFill>
                <a:ea typeface="ＭＳ Ｐゴシック" pitchFamily="50" charset="-128"/>
              </a:rPr>
              <a:t>Engin de calcul</a:t>
            </a:r>
            <a:endParaRPr lang="en-US" altLang="ja-JP" sz="2400" b="1" dirty="0">
              <a:solidFill>
                <a:sysClr val="windowText" lastClr="000000"/>
              </a:solidFill>
              <a:ea typeface="ＭＳ Ｐゴシック" pitchFamily="50" charset="-128"/>
            </a:endParaRPr>
          </a:p>
        </p:txBody>
      </p:sp>
      <p:sp>
        <p:nvSpPr>
          <p:cNvPr id="4" name="Rectangle 3">
            <a:extLst>
              <a:ext uri="{FF2B5EF4-FFF2-40B4-BE49-F238E27FC236}">
                <a16:creationId xmlns:a16="http://schemas.microsoft.com/office/drawing/2014/main" id="{47C6C5F8-CD35-E598-44EB-B04B603CA5FC}"/>
              </a:ext>
            </a:extLst>
          </p:cNvPr>
          <p:cNvSpPr>
            <a:spLocks noChangeArrowheads="1"/>
          </p:cNvSpPr>
          <p:nvPr>
            <p:custDataLst>
              <p:tags r:id="rId14"/>
            </p:custDataLst>
          </p:nvPr>
        </p:nvSpPr>
        <p:spPr bwMode="auto">
          <a:xfrm>
            <a:off x="1639398" y="1682669"/>
            <a:ext cx="646113" cy="592138"/>
          </a:xfrm>
          <a:prstGeom prst="rect">
            <a:avLst/>
          </a:prstGeom>
          <a:solidFill>
            <a:schemeClr val="bg1"/>
          </a:solidFill>
          <a:ln w="6350">
            <a:solidFill>
              <a:schemeClr val="bg1">
                <a:lumMod val="50000"/>
              </a:schemeClr>
            </a:solidFill>
            <a:miter lim="800000"/>
            <a:headEnd/>
            <a:tailEnd/>
          </a:ln>
        </p:spPr>
        <p:txBody>
          <a:bodyPr lIns="137160" rIns="45720" anchor="ctr"/>
          <a:lstStyle/>
          <a:p>
            <a:pPr algn="ctr">
              <a:lnSpc>
                <a:spcPct val="102000"/>
              </a:lnSpc>
              <a:spcBef>
                <a:spcPct val="0"/>
              </a:spcBef>
              <a:spcAft>
                <a:spcPct val="37000"/>
              </a:spcAft>
              <a:tabLst>
                <a:tab pos="5713413" algn="l"/>
              </a:tabLst>
            </a:pPr>
            <a:r>
              <a:rPr lang="fr-CA" altLang="ja-JP" sz="2400" b="1" dirty="0">
                <a:solidFill>
                  <a:sysClr val="windowText" lastClr="000000"/>
                </a:solidFill>
                <a:ea typeface="ＭＳ Ｐゴシック" pitchFamily="50" charset="-128"/>
              </a:rPr>
              <a:t>1</a:t>
            </a:r>
            <a:endParaRPr lang="en-US" altLang="ja-JP" sz="2400" b="1" dirty="0">
              <a:solidFill>
                <a:sysClr val="windowText" lastClr="000000"/>
              </a:solidFill>
              <a:ea typeface="ＭＳ Ｐゴシック" pitchFamily="50" charset="-128"/>
            </a:endParaRPr>
          </a:p>
        </p:txBody>
      </p:sp>
    </p:spTree>
    <p:extLst>
      <p:ext uri="{BB962C8B-B14F-4D97-AF65-F5344CB8AC3E}">
        <p14:creationId xmlns:p14="http://schemas.microsoft.com/office/powerpoint/2010/main" val="30864593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AFAAE-903B-4F96-A694-AB3DC74932D5}"/>
              </a:ext>
            </a:extLst>
          </p:cNvPr>
          <p:cNvSpPr>
            <a:spLocks noGrp="1"/>
          </p:cNvSpPr>
          <p:nvPr>
            <p:ph type="title"/>
            <p:custDataLst>
              <p:tags r:id="rId1"/>
            </p:custDataLst>
          </p:nvPr>
        </p:nvSpPr>
        <p:spPr>
          <a:xfrm>
            <a:off x="685800" y="383142"/>
            <a:ext cx="10820400" cy="901097"/>
          </a:xfrm>
        </p:spPr>
        <p:txBody>
          <a:bodyPr/>
          <a:lstStyle/>
          <a:p>
            <a:r>
              <a:rPr lang="fr-CA" dirty="0"/>
              <a:t>Question ? Commentaires ? Menaces de mort ?</a:t>
            </a:r>
            <a:endParaRPr lang="en-US" dirty="0"/>
          </a:p>
        </p:txBody>
      </p:sp>
      <p:sp>
        <p:nvSpPr>
          <p:cNvPr id="3" name="Text Placeholder 2">
            <a:extLst>
              <a:ext uri="{FF2B5EF4-FFF2-40B4-BE49-F238E27FC236}">
                <a16:creationId xmlns:a16="http://schemas.microsoft.com/office/drawing/2014/main" id="{9C22DD58-889B-4249-B40B-6820BFE7A2F5}"/>
              </a:ext>
            </a:extLst>
          </p:cNvPr>
          <p:cNvSpPr>
            <a:spLocks noGrp="1"/>
          </p:cNvSpPr>
          <p:nvPr>
            <p:ph type="body" sz="half" idx="2"/>
            <p:custDataLst>
              <p:tags r:id="rId2"/>
            </p:custDataLst>
          </p:nvPr>
        </p:nvSpPr>
        <p:spPr>
          <a:xfrm>
            <a:off x="1030742" y="4816246"/>
            <a:ext cx="10130516" cy="999067"/>
          </a:xfrm>
        </p:spPr>
        <p:txBody>
          <a:bodyPr/>
          <a:lstStyle/>
          <a:p>
            <a:pPr algn="ctr"/>
            <a:r>
              <a:rPr lang="fr-CA" dirty="0"/>
              <a:t>Merci</a:t>
            </a:r>
            <a:endParaRPr lang="en-US" dirty="0"/>
          </a:p>
        </p:txBody>
      </p:sp>
      <p:pic>
        <p:nvPicPr>
          <p:cNvPr id="3074" name="Picture 2" descr="https://image.shutterstock.com/z/stock-photo-questions-red-d-sign-question-mark-with-sad-burnout-stick-man-isolated-on-white-761615932.jpg">
            <a:extLst>
              <a:ext uri="{FF2B5EF4-FFF2-40B4-BE49-F238E27FC236}">
                <a16:creationId xmlns:a16="http://schemas.microsoft.com/office/drawing/2014/main" id="{30DFAF5D-BA58-4549-B68E-0EF18B5AD5AC}"/>
              </a:ext>
            </a:extLst>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3774983" y="1038043"/>
            <a:ext cx="4642033" cy="4024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220EC9B-72FB-4791-B55D-E3E1EB9FA978}"/>
              </a:ext>
            </a:extLst>
          </p:cNvPr>
          <p:cNvSpPr txBox="1"/>
          <p:nvPr>
            <p:custDataLst>
              <p:tags r:id="rId4"/>
            </p:custDataLst>
          </p:nvPr>
        </p:nvSpPr>
        <p:spPr>
          <a:xfrm>
            <a:off x="6180880" y="6642556"/>
            <a:ext cx="6346785" cy="215444"/>
          </a:xfrm>
          <a:prstGeom prst="rect">
            <a:avLst/>
          </a:prstGeom>
          <a:noFill/>
        </p:spPr>
        <p:txBody>
          <a:bodyPr wrap="square" rtlCol="0">
            <a:spAutoFit/>
          </a:bodyPr>
          <a:lstStyle/>
          <a:p>
            <a:r>
              <a:rPr lang="fr-CA" sz="800" dirty="0"/>
              <a:t>Source : </a:t>
            </a:r>
            <a:r>
              <a:rPr lang="en-US" sz="800" dirty="0">
                <a:hlinkClick r:id="rId8"/>
              </a:rPr>
              <a:t>https://www.shutterstock.com/fr/image-illustration/questions-red-3d-sign-question-mark-761615932?studio=1</a:t>
            </a:r>
            <a:endParaRPr lang="en-US" sz="800" dirty="0"/>
          </a:p>
        </p:txBody>
      </p:sp>
      <p:sp>
        <p:nvSpPr>
          <p:cNvPr id="6" name="Slide Number Placeholder 5">
            <a:extLst>
              <a:ext uri="{FF2B5EF4-FFF2-40B4-BE49-F238E27FC236}">
                <a16:creationId xmlns:a16="http://schemas.microsoft.com/office/drawing/2014/main" id="{19D00FED-B7ED-4132-8FB8-FC7B4744C7A1}"/>
              </a:ext>
            </a:extLst>
          </p:cNvPr>
          <p:cNvSpPr>
            <a:spLocks noGrp="1"/>
          </p:cNvSpPr>
          <p:nvPr>
            <p:ph type="sldNum" sz="quarter" idx="12"/>
            <p:custDataLst>
              <p:tags r:id="rId5"/>
            </p:custDataLst>
          </p:nvPr>
        </p:nvSpPr>
        <p:spPr/>
        <p:txBody>
          <a:bodyPr/>
          <a:lstStyle/>
          <a:p>
            <a:fld id="{6D22F896-40B5-4ADD-8801-0D06FADFA095}" type="slidenum">
              <a:rPr lang="en-US" smtClean="0"/>
              <a:t>48</a:t>
            </a:fld>
            <a:endParaRPr lang="en-US" dirty="0"/>
          </a:p>
        </p:txBody>
      </p:sp>
    </p:spTree>
    <p:extLst>
      <p:ext uri="{BB962C8B-B14F-4D97-AF65-F5344CB8AC3E}">
        <p14:creationId xmlns:p14="http://schemas.microsoft.com/office/powerpoint/2010/main" val="2890548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1 – L’engin de calcul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L’équation se tourne</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5</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3754874"/>
          </a:xfrm>
          <a:prstGeom prst="rect">
            <a:avLst/>
          </a:prstGeom>
          <a:noFill/>
        </p:spPr>
        <p:txBody>
          <a:bodyPr wrap="square" rtlCol="0">
            <a:spAutoFit/>
          </a:bodyPr>
          <a:lstStyle/>
          <a:p>
            <a:r>
              <a:rPr lang="fr-CA" sz="2000" dirty="0">
                <a:solidFill>
                  <a:schemeClr val="accent6">
                    <a:lumMod val="75000"/>
                  </a:schemeClr>
                </a:solidFill>
                <a:latin typeface="Adobe Garamond Pro Bold" panose="02020702060506020403" pitchFamily="18" charset="0"/>
              </a:rPr>
              <a:t>W= D * U</a:t>
            </a:r>
          </a:p>
          <a:p>
            <a:r>
              <a:rPr lang="fr-CA" sz="2000" dirty="0">
                <a:solidFill>
                  <a:schemeClr val="accent6">
                    <a:lumMod val="75000"/>
                  </a:schemeClr>
                </a:solidFill>
                <a:latin typeface="Adobe Garamond Pro Bold" panose="02020702060506020403" pitchFamily="18" charset="0"/>
              </a:rPr>
              <a:t>Travail = 10 jours x 4 </a:t>
            </a:r>
            <a:r>
              <a:rPr lang="fr-CA" sz="2000" dirty="0" err="1">
                <a:solidFill>
                  <a:schemeClr val="accent6">
                    <a:lumMod val="75000"/>
                  </a:schemeClr>
                </a:solidFill>
                <a:latin typeface="Adobe Garamond Pro Bold" panose="02020702060506020403" pitchFamily="18" charset="0"/>
              </a:rPr>
              <a:t>ress</a:t>
            </a:r>
            <a:r>
              <a:rPr lang="fr-CA" sz="2000" dirty="0">
                <a:solidFill>
                  <a:schemeClr val="accent6">
                    <a:lumMod val="75000"/>
                  </a:schemeClr>
                </a:solidFill>
                <a:latin typeface="Adobe Garamond Pro Bold" panose="02020702060506020403" pitchFamily="18" charset="0"/>
              </a:rPr>
              <a:t>. * 8hrs/jours</a:t>
            </a:r>
          </a:p>
          <a:p>
            <a:r>
              <a:rPr lang="fr-CA" sz="2000" dirty="0">
                <a:solidFill>
                  <a:schemeClr val="accent6">
                    <a:lumMod val="75000"/>
                  </a:schemeClr>
                </a:solidFill>
                <a:latin typeface="Adobe Garamond Pro Bold" panose="02020702060506020403" pitchFamily="18" charset="0"/>
              </a:rPr>
              <a:t>Travail = 320hrs-pers</a:t>
            </a:r>
          </a:p>
          <a:p>
            <a:endParaRPr lang="fr-CA" sz="2000" dirty="0">
              <a:solidFill>
                <a:schemeClr val="accent6">
                  <a:lumMod val="75000"/>
                </a:schemeClr>
              </a:solidFill>
              <a:latin typeface="Adobe Garamond Pro Bold" panose="02020702060506020403" pitchFamily="18" charset="0"/>
            </a:endParaRPr>
          </a:p>
          <a:p>
            <a:r>
              <a:rPr lang="fr-CA" sz="2000" dirty="0">
                <a:solidFill>
                  <a:schemeClr val="accent6">
                    <a:lumMod val="75000"/>
                  </a:schemeClr>
                </a:solidFill>
                <a:latin typeface="Adobe Garamond Pro Bold" panose="02020702060506020403" pitchFamily="18" charset="0"/>
              </a:rPr>
              <a:t>D = W / U</a:t>
            </a:r>
          </a:p>
          <a:p>
            <a:r>
              <a:rPr lang="fr-CA" sz="2000" dirty="0">
                <a:solidFill>
                  <a:schemeClr val="accent6">
                    <a:lumMod val="75000"/>
                  </a:schemeClr>
                </a:solidFill>
                <a:latin typeface="Adobe Garamond Pro Bold" panose="02020702060506020403" pitchFamily="18" charset="0"/>
              </a:rPr>
              <a:t>Durée = 320hrs-pers / ( 4ress. * 8hrs/jours )</a:t>
            </a:r>
          </a:p>
          <a:p>
            <a:r>
              <a:rPr lang="fr-CA" sz="2000" dirty="0">
                <a:solidFill>
                  <a:schemeClr val="accent6">
                    <a:lumMod val="75000"/>
                  </a:schemeClr>
                </a:solidFill>
                <a:latin typeface="Adobe Garamond Pro Bold" panose="02020702060506020403" pitchFamily="18" charset="0"/>
              </a:rPr>
              <a:t>Durée = 10 jours</a:t>
            </a:r>
          </a:p>
          <a:p>
            <a:endParaRPr lang="fr-CA" sz="2000" dirty="0">
              <a:solidFill>
                <a:schemeClr val="accent6">
                  <a:lumMod val="75000"/>
                </a:schemeClr>
              </a:solidFill>
              <a:latin typeface="Adobe Garamond Pro Bold" panose="02020702060506020403" pitchFamily="18" charset="0"/>
            </a:endParaRPr>
          </a:p>
          <a:p>
            <a:r>
              <a:rPr lang="fr-CA" sz="2000" dirty="0">
                <a:solidFill>
                  <a:schemeClr val="accent6">
                    <a:lumMod val="75000"/>
                  </a:schemeClr>
                </a:solidFill>
                <a:latin typeface="Adobe Garamond Pro Bold" panose="02020702060506020403" pitchFamily="18" charset="0"/>
              </a:rPr>
              <a:t>U = W / D</a:t>
            </a:r>
          </a:p>
          <a:p>
            <a:r>
              <a:rPr lang="fr-CA" sz="2000" dirty="0">
                <a:solidFill>
                  <a:schemeClr val="accent6">
                    <a:lumMod val="75000"/>
                  </a:schemeClr>
                </a:solidFill>
                <a:latin typeface="Adobe Garamond Pro Bold" panose="02020702060506020403" pitchFamily="18" charset="0"/>
              </a:rPr>
              <a:t>Unité = 320hrs-pers / 10 jours</a:t>
            </a:r>
          </a:p>
          <a:p>
            <a:r>
              <a:rPr lang="fr-CA" sz="2000" dirty="0">
                <a:solidFill>
                  <a:schemeClr val="accent6">
                    <a:lumMod val="75000"/>
                  </a:schemeClr>
                </a:solidFill>
                <a:latin typeface="Adobe Garamond Pro Bold" panose="02020702060506020403" pitchFamily="18" charset="0"/>
              </a:rPr>
              <a:t>Unité = 32hrs-pers / jours =&gt; assumant un calendrier de 8hrs/jours</a:t>
            </a:r>
          </a:p>
          <a:p>
            <a:r>
              <a:rPr lang="fr-CA" sz="2000" dirty="0">
                <a:solidFill>
                  <a:schemeClr val="accent6">
                    <a:lumMod val="75000"/>
                  </a:schemeClr>
                </a:solidFill>
                <a:latin typeface="Adobe Garamond Pro Bold" panose="02020702060506020403" pitchFamily="18" charset="0"/>
              </a:rPr>
              <a:t>32hrs-pers/jours  /  8 </a:t>
            </a:r>
            <a:r>
              <a:rPr lang="fr-CA" sz="2000" dirty="0" err="1">
                <a:solidFill>
                  <a:schemeClr val="accent6">
                    <a:lumMod val="75000"/>
                  </a:schemeClr>
                </a:solidFill>
                <a:latin typeface="Adobe Garamond Pro Bold" panose="02020702060506020403" pitchFamily="18" charset="0"/>
              </a:rPr>
              <a:t>hrs</a:t>
            </a:r>
            <a:r>
              <a:rPr lang="fr-CA" sz="2000" dirty="0">
                <a:solidFill>
                  <a:schemeClr val="accent6">
                    <a:lumMod val="75000"/>
                  </a:schemeClr>
                </a:solidFill>
                <a:latin typeface="Adobe Garamond Pro Bold" panose="02020702060506020403" pitchFamily="18" charset="0"/>
              </a:rPr>
              <a:t>/jours = 4 personnes</a:t>
            </a:r>
            <a:endParaRPr lang="fr-CA" dirty="0">
              <a:solidFill>
                <a:schemeClr val="accent6">
                  <a:lumMod val="75000"/>
                </a:schemeClr>
              </a:solidFill>
              <a:latin typeface="Adobe Garamond Pro Bold" panose="02020702060506020403" pitchFamily="18" charset="0"/>
            </a:endParaRPr>
          </a:p>
        </p:txBody>
      </p:sp>
    </p:spTree>
    <p:extLst>
      <p:ext uri="{BB962C8B-B14F-4D97-AF65-F5344CB8AC3E}">
        <p14:creationId xmlns:p14="http://schemas.microsoft.com/office/powerpoint/2010/main" val="1640799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1 – L’engin de calcul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Estimation </a:t>
            </a:r>
            <a:r>
              <a:rPr lang="fr-CA" sz="2800">
                <a:solidFill>
                  <a:srgbClr val="730082"/>
                </a:solidFill>
                <a:effectLst>
                  <a:outerShdw blurRad="38100" dist="38100" dir="2700000" algn="tl">
                    <a:srgbClr val="000000">
                      <a:alpha val="43137"/>
                    </a:srgbClr>
                  </a:outerShdw>
                </a:effectLst>
                <a:latin typeface="Adobe Garamond Pro Bold" panose="02020702060506020403" pitchFamily="18" charset="0"/>
              </a:rPr>
              <a:t>des tâches </a:t>
            </a: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par la durée ou le travail ?</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6</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3970318"/>
          </a:xfrm>
          <a:prstGeom prst="rect">
            <a:avLst/>
          </a:prstGeom>
          <a:noFill/>
        </p:spPr>
        <p:txBody>
          <a:bodyPr wrap="square" rtlCol="0">
            <a:spAutoFit/>
          </a:bodyPr>
          <a:lstStyle/>
          <a:p>
            <a:r>
              <a:rPr lang="fr-CA" sz="2800" dirty="0">
                <a:solidFill>
                  <a:schemeClr val="accent6">
                    <a:lumMod val="75000"/>
                  </a:schemeClr>
                </a:solidFill>
                <a:latin typeface="Adobe Garamond Pro Bold" panose="02020702060506020403" pitchFamily="18" charset="0"/>
              </a:rPr>
              <a:t>Les 2 sont possibles.</a:t>
            </a:r>
          </a:p>
          <a:p>
            <a:endParaRPr lang="fr-CA" sz="2800" dirty="0">
              <a:solidFill>
                <a:schemeClr val="accent6">
                  <a:lumMod val="75000"/>
                </a:schemeClr>
              </a:solidFill>
              <a:latin typeface="Adobe Garamond Pro Bold" panose="02020702060506020403" pitchFamily="18" charset="0"/>
            </a:endParaRPr>
          </a:p>
          <a:p>
            <a:r>
              <a:rPr lang="fr-CA" sz="2800" dirty="0">
                <a:solidFill>
                  <a:schemeClr val="accent6">
                    <a:lumMod val="75000"/>
                  </a:schemeClr>
                </a:solidFill>
                <a:latin typeface="Adobe Garamond Pro Bold" panose="02020702060506020403" pitchFamily="18" charset="0"/>
              </a:rPr>
              <a:t>Une tâche qui est à travail fixe est une tâche sur laquelle on connait la quantité d’effort, mais non la durée. Dans le logiciel on spécifiera la colonne d’effort ( </a:t>
            </a:r>
            <a:r>
              <a:rPr lang="fr-CA" sz="2800" dirty="0" err="1">
                <a:solidFill>
                  <a:schemeClr val="accent6">
                    <a:lumMod val="75000"/>
                  </a:schemeClr>
                </a:solidFill>
                <a:latin typeface="Adobe Garamond Pro Bold" panose="02020702060506020403" pitchFamily="18" charset="0"/>
              </a:rPr>
              <a:t>work</a:t>
            </a:r>
            <a:r>
              <a:rPr lang="fr-CA" sz="2800" dirty="0">
                <a:solidFill>
                  <a:schemeClr val="accent6">
                    <a:lumMod val="75000"/>
                  </a:schemeClr>
                </a:solidFill>
                <a:latin typeface="Adobe Garamond Pro Bold" panose="02020702060506020403" pitchFamily="18" charset="0"/>
              </a:rPr>
              <a:t> )</a:t>
            </a:r>
          </a:p>
          <a:p>
            <a:endParaRPr lang="fr-CA" sz="2800" dirty="0">
              <a:solidFill>
                <a:schemeClr val="accent6">
                  <a:lumMod val="75000"/>
                </a:schemeClr>
              </a:solidFill>
              <a:latin typeface="Adobe Garamond Pro Bold" panose="02020702060506020403" pitchFamily="18" charset="0"/>
            </a:endParaRPr>
          </a:p>
          <a:p>
            <a:r>
              <a:rPr lang="fr-CA" sz="2800" dirty="0">
                <a:solidFill>
                  <a:schemeClr val="accent6">
                    <a:lumMod val="75000"/>
                  </a:schemeClr>
                </a:solidFill>
                <a:latin typeface="Adobe Garamond Pro Bold" panose="02020702060506020403" pitchFamily="18" charset="0"/>
              </a:rPr>
              <a:t>Une tâche qui est à durée fixe est une tâche sur laquelle on connait la durée, mais non l’effort. Dans le logiciel on spécifiera la colonne de durée ( duration )</a:t>
            </a:r>
          </a:p>
        </p:txBody>
      </p:sp>
    </p:spTree>
    <p:extLst>
      <p:ext uri="{BB962C8B-B14F-4D97-AF65-F5344CB8AC3E}">
        <p14:creationId xmlns:p14="http://schemas.microsoft.com/office/powerpoint/2010/main" val="3864796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1 – L’engin de calcul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et Unité fixe ?</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7</a:t>
            </a:fld>
            <a:endParaRPr lang="en-US" dirty="0"/>
          </a:p>
        </p:txBody>
      </p:sp>
      <p:sp>
        <p:nvSpPr>
          <p:cNvPr id="9" name="TextBox 8">
            <a:extLst>
              <a:ext uri="{FF2B5EF4-FFF2-40B4-BE49-F238E27FC236}">
                <a16:creationId xmlns:a16="http://schemas.microsoft.com/office/drawing/2014/main" id="{AF35D754-76E9-4138-83B4-530A4F461D14}"/>
              </a:ext>
            </a:extLst>
          </p:cNvPr>
          <p:cNvSpPr txBox="1"/>
          <p:nvPr>
            <p:custDataLst>
              <p:tags r:id="rId4"/>
            </p:custDataLst>
          </p:nvPr>
        </p:nvSpPr>
        <p:spPr>
          <a:xfrm>
            <a:off x="1109384" y="2721115"/>
            <a:ext cx="8666383" cy="3108543"/>
          </a:xfrm>
          <a:prstGeom prst="rect">
            <a:avLst/>
          </a:prstGeom>
          <a:noFill/>
        </p:spPr>
        <p:txBody>
          <a:bodyPr wrap="square" rtlCol="0">
            <a:spAutoFit/>
          </a:bodyPr>
          <a:lstStyle/>
          <a:p>
            <a:r>
              <a:rPr lang="fr-CA" sz="2800" dirty="0">
                <a:solidFill>
                  <a:schemeClr val="accent6">
                    <a:lumMod val="75000"/>
                  </a:schemeClr>
                </a:solidFill>
                <a:latin typeface="Adobe Garamond Pro Bold" panose="02020702060506020403" pitchFamily="18" charset="0"/>
              </a:rPr>
              <a:t>Unité fixe ( avec le pilotage par l’effort )</a:t>
            </a:r>
          </a:p>
          <a:p>
            <a:r>
              <a:rPr lang="fr-CA" sz="2800" dirty="0">
                <a:solidFill>
                  <a:schemeClr val="accent6">
                    <a:lumMod val="75000"/>
                  </a:schemeClr>
                </a:solidFill>
                <a:latin typeface="Adobe Garamond Pro Bold" panose="02020702060506020403" pitchFamily="18" charset="0"/>
              </a:rPr>
              <a:t>	Très semblable au comportement de travail fixe.</a:t>
            </a:r>
          </a:p>
          <a:p>
            <a:endParaRPr lang="fr-CA" sz="2800" dirty="0">
              <a:solidFill>
                <a:schemeClr val="accent6">
                  <a:lumMod val="75000"/>
                </a:schemeClr>
              </a:solidFill>
              <a:latin typeface="Adobe Garamond Pro Bold" panose="02020702060506020403" pitchFamily="18" charset="0"/>
            </a:endParaRPr>
          </a:p>
          <a:p>
            <a:r>
              <a:rPr lang="fr-CA" sz="2800" dirty="0">
                <a:solidFill>
                  <a:schemeClr val="accent6">
                    <a:lumMod val="75000"/>
                  </a:schemeClr>
                </a:solidFill>
                <a:latin typeface="Adobe Garamond Pro Bold" panose="02020702060506020403" pitchFamily="18" charset="0"/>
              </a:rPr>
              <a:t>Très rarement utilisé.</a:t>
            </a:r>
          </a:p>
          <a:p>
            <a:endParaRPr lang="fr-CA" sz="2800" dirty="0">
              <a:solidFill>
                <a:schemeClr val="accent6">
                  <a:lumMod val="75000"/>
                </a:schemeClr>
              </a:solidFill>
              <a:latin typeface="Adobe Garamond Pro Bold" panose="02020702060506020403" pitchFamily="18" charset="0"/>
            </a:endParaRPr>
          </a:p>
          <a:p>
            <a:r>
              <a:rPr lang="fr-CA" sz="2800" dirty="0">
                <a:solidFill>
                  <a:schemeClr val="accent6">
                    <a:lumMod val="75000"/>
                  </a:schemeClr>
                </a:solidFill>
                <a:latin typeface="Adobe Garamond Pro Bold" panose="02020702060506020403" pitchFamily="18" charset="0"/>
              </a:rPr>
              <a:t>Particularité : si la durée change, le travail est modifié en gardant la capacité fixe.</a:t>
            </a:r>
          </a:p>
        </p:txBody>
      </p:sp>
    </p:spTree>
    <p:extLst>
      <p:ext uri="{BB962C8B-B14F-4D97-AF65-F5344CB8AC3E}">
        <p14:creationId xmlns:p14="http://schemas.microsoft.com/office/powerpoint/2010/main" val="3069136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1 – L’engin de calcul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Règle de 3 des 9 cas de figure</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8</a:t>
            </a:fld>
            <a:endParaRPr lang="en-US" dirty="0"/>
          </a:p>
        </p:txBody>
      </p:sp>
      <p:pic>
        <p:nvPicPr>
          <p:cNvPr id="6" name="Picture 2">
            <a:extLst>
              <a:ext uri="{FF2B5EF4-FFF2-40B4-BE49-F238E27FC236}">
                <a16:creationId xmlns:a16="http://schemas.microsoft.com/office/drawing/2014/main" id="{EFA71EA8-EFA6-402B-B984-37604EB9E8A6}"/>
              </a:ext>
            </a:extLst>
          </p:cNvPr>
          <p:cNvPicPr>
            <a:picLocks noChangeAspect="1" noChangeArrowheads="1"/>
          </p:cNvPicPr>
          <p:nvPr>
            <p:custDataLst>
              <p:tags r:id="rId4"/>
            </p:custDataLst>
          </p:nvPr>
        </p:nvPicPr>
        <p:blipFill>
          <a:blip r:embed="rId9">
            <a:extLst>
              <a:ext uri="{28A0092B-C50C-407E-A947-70E740481C1C}">
                <a14:useLocalDpi xmlns:a14="http://schemas.microsoft.com/office/drawing/2010/main" val="0"/>
              </a:ext>
            </a:extLst>
          </a:blip>
          <a:srcRect/>
          <a:stretch>
            <a:fillRect/>
          </a:stretch>
        </p:blipFill>
        <p:spPr bwMode="auto">
          <a:xfrm>
            <a:off x="2791916" y="2375267"/>
            <a:ext cx="6608167" cy="4242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id="{D25995AE-822A-4422-80C3-B672E779F668}"/>
              </a:ext>
            </a:extLst>
          </p:cNvPr>
          <p:cNvSpPr txBox="1"/>
          <p:nvPr>
            <p:custDataLst>
              <p:tags r:id="rId5"/>
            </p:custDataLst>
          </p:nvPr>
        </p:nvSpPr>
        <p:spPr>
          <a:xfrm>
            <a:off x="8544173" y="3775652"/>
            <a:ext cx="2538442" cy="954107"/>
          </a:xfrm>
          <a:prstGeom prst="rect">
            <a:avLst/>
          </a:prstGeom>
          <a:noFill/>
        </p:spPr>
        <p:txBody>
          <a:bodyPr wrap="square" rtlCol="0">
            <a:spAutoFit/>
          </a:bodyPr>
          <a:lstStyle/>
          <a:p>
            <a:r>
              <a:rPr lang="fr-CA" sz="1400" dirty="0">
                <a:latin typeface="Adobe Garamond Pro Bold" panose="02020702060506020403" pitchFamily="18" charset="0"/>
              </a:rPr>
              <a:t>Unité de pointe</a:t>
            </a:r>
            <a:br>
              <a:rPr lang="fr-CA" sz="1400" dirty="0">
                <a:latin typeface="Adobe Garamond Pro Bold" panose="02020702060506020403" pitchFamily="18" charset="0"/>
              </a:rPr>
            </a:br>
            <a:br>
              <a:rPr lang="fr-CA" sz="1400" dirty="0">
                <a:latin typeface="Adobe Garamond Pro Bold" panose="02020702060506020403" pitchFamily="18" charset="0"/>
              </a:rPr>
            </a:br>
            <a:r>
              <a:rPr lang="fr-CA" sz="1400" dirty="0">
                <a:latin typeface="Adobe Garamond Pro Bold" panose="02020702060506020403" pitchFamily="18" charset="0"/>
              </a:rPr>
              <a:t>disponible à partir de la vue « utilisation des ressources »</a:t>
            </a:r>
          </a:p>
        </p:txBody>
      </p:sp>
      <p:cxnSp>
        <p:nvCxnSpPr>
          <p:cNvPr id="10" name="Straight Arrow Connector 9">
            <a:extLst>
              <a:ext uri="{FF2B5EF4-FFF2-40B4-BE49-F238E27FC236}">
                <a16:creationId xmlns:a16="http://schemas.microsoft.com/office/drawing/2014/main" id="{ECFB9E64-50A1-4997-B9C9-7CC6540014B3}"/>
              </a:ext>
            </a:extLst>
          </p:cNvPr>
          <p:cNvCxnSpPr>
            <a:cxnSpLocks/>
          </p:cNvCxnSpPr>
          <p:nvPr>
            <p:custDataLst>
              <p:tags r:id="rId6"/>
            </p:custDataLst>
          </p:nvPr>
        </p:nvCxnSpPr>
        <p:spPr>
          <a:xfrm flipH="1">
            <a:off x="8029575" y="4098818"/>
            <a:ext cx="514598"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7FEA75D-9E1F-48F8-90A6-C0750B7EA40D}"/>
              </a:ext>
            </a:extLst>
          </p:cNvPr>
          <p:cNvCxnSpPr>
            <a:cxnSpLocks/>
          </p:cNvCxnSpPr>
          <p:nvPr>
            <p:custDataLst>
              <p:tags r:id="rId7"/>
            </p:custDataLst>
          </p:nvPr>
        </p:nvCxnSpPr>
        <p:spPr>
          <a:xfrm flipH="1">
            <a:off x="8029575" y="4293140"/>
            <a:ext cx="514598" cy="127898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558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AC9C-B89C-4517-B202-9ED5029CFC26}"/>
              </a:ext>
            </a:extLst>
          </p:cNvPr>
          <p:cNvSpPr>
            <a:spLocks noGrp="1"/>
          </p:cNvSpPr>
          <p:nvPr>
            <p:ph type="title"/>
            <p:custDataLst>
              <p:tags r:id="rId1"/>
            </p:custDataLst>
          </p:nvPr>
        </p:nvSpPr>
        <p:spPr>
          <a:xfrm>
            <a:off x="3894667" y="392898"/>
            <a:ext cx="7611533" cy="1293028"/>
          </a:xfrm>
        </p:spPr>
        <p:txBody>
          <a:bodyPr>
            <a:normAutofit/>
          </a:bodyPr>
          <a:lstStyle/>
          <a:p>
            <a:r>
              <a:rPr lang="fr-CA" dirty="0"/>
              <a:t>1 – L’engin de calcul</a:t>
            </a:r>
            <a:endParaRPr lang="en-US" dirty="0"/>
          </a:p>
        </p:txBody>
      </p:sp>
      <p:sp>
        <p:nvSpPr>
          <p:cNvPr id="8" name="TextBox 7">
            <a:extLst>
              <a:ext uri="{FF2B5EF4-FFF2-40B4-BE49-F238E27FC236}">
                <a16:creationId xmlns:a16="http://schemas.microsoft.com/office/drawing/2014/main" id="{9A015A94-1BF5-4CE9-B711-C0E3460FA6F1}"/>
              </a:ext>
            </a:extLst>
          </p:cNvPr>
          <p:cNvSpPr txBox="1"/>
          <p:nvPr>
            <p:custDataLst>
              <p:tags r:id="rId2"/>
            </p:custDataLst>
          </p:nvPr>
        </p:nvSpPr>
        <p:spPr>
          <a:xfrm>
            <a:off x="943930" y="1582340"/>
            <a:ext cx="10278251" cy="846386"/>
          </a:xfrm>
          <a:prstGeom prst="rect">
            <a:avLst/>
          </a:prstGeom>
          <a:noFill/>
        </p:spPr>
        <p:txBody>
          <a:bodyPr wrap="square" rtlCol="0">
            <a:spAutoFit/>
          </a:bodyPr>
          <a:lstStyle/>
          <a:p>
            <a:pPr>
              <a:lnSpc>
                <a:spcPct val="200000"/>
              </a:lnSpc>
            </a:pPr>
            <a:r>
              <a:rPr lang="fr-CA" sz="2800" dirty="0">
                <a:solidFill>
                  <a:srgbClr val="730082"/>
                </a:solidFill>
                <a:effectLst>
                  <a:outerShdw blurRad="38100" dist="38100" dir="2700000" algn="tl">
                    <a:srgbClr val="000000">
                      <a:alpha val="43137"/>
                    </a:srgbClr>
                  </a:outerShdw>
                </a:effectLst>
                <a:latin typeface="Adobe Garamond Pro Bold" panose="02020702060506020403" pitchFamily="18" charset="0"/>
              </a:rPr>
              <a:t>Exercice</a:t>
            </a:r>
            <a:endParaRPr lang="en-US" sz="2800" dirty="0">
              <a:solidFill>
                <a:srgbClr val="730082"/>
              </a:solidFill>
              <a:effectLst>
                <a:outerShdw blurRad="38100" dist="38100" dir="2700000" algn="tl">
                  <a:srgbClr val="000000">
                    <a:alpha val="43137"/>
                  </a:srgbClr>
                </a:outerShdw>
              </a:effectLst>
              <a:latin typeface="Adobe Garamond Pro Bold" panose="02020702060506020403" pitchFamily="18" charset="0"/>
            </a:endParaRPr>
          </a:p>
        </p:txBody>
      </p:sp>
      <p:sp>
        <p:nvSpPr>
          <p:cNvPr id="5" name="Slide Number Placeholder 4">
            <a:extLst>
              <a:ext uri="{FF2B5EF4-FFF2-40B4-BE49-F238E27FC236}">
                <a16:creationId xmlns:a16="http://schemas.microsoft.com/office/drawing/2014/main" id="{5150A8B6-6173-4ACF-B382-4CF8741039F0}"/>
              </a:ext>
            </a:extLst>
          </p:cNvPr>
          <p:cNvSpPr>
            <a:spLocks noGrp="1"/>
          </p:cNvSpPr>
          <p:nvPr>
            <p:ph type="sldNum" sz="quarter" idx="12"/>
            <p:custDataLst>
              <p:tags r:id="rId3"/>
            </p:custDataLst>
          </p:nvPr>
        </p:nvSpPr>
        <p:spPr/>
        <p:txBody>
          <a:bodyPr/>
          <a:lstStyle/>
          <a:p>
            <a:fld id="{6D22F896-40B5-4ADD-8801-0D06FADFA095}" type="slidenum">
              <a:rPr lang="en-US" smtClean="0"/>
              <a:t>9</a:t>
            </a:fld>
            <a:endParaRPr lang="en-US" dirty="0"/>
          </a:p>
        </p:txBody>
      </p:sp>
      <p:pic>
        <p:nvPicPr>
          <p:cNvPr id="9" name="Picture 8">
            <a:extLst>
              <a:ext uri="{FF2B5EF4-FFF2-40B4-BE49-F238E27FC236}">
                <a16:creationId xmlns:a16="http://schemas.microsoft.com/office/drawing/2014/main" id="{77D8342F-D87C-48E6-A32D-AE7CC06F5E01}"/>
              </a:ext>
            </a:extLst>
          </p:cNvPr>
          <p:cNvPicPr>
            <a:picLocks noChangeAspect="1"/>
          </p:cNvPicPr>
          <p:nvPr>
            <p:custDataLst>
              <p:tags r:id="rId4"/>
            </p:custDataLst>
          </p:nvPr>
        </p:nvPicPr>
        <p:blipFill>
          <a:blip r:embed="rId6"/>
          <a:stretch>
            <a:fillRect/>
          </a:stretch>
        </p:blipFill>
        <p:spPr>
          <a:xfrm>
            <a:off x="3329397" y="1219200"/>
            <a:ext cx="5533205" cy="5638800"/>
          </a:xfrm>
          <a:prstGeom prst="rect">
            <a:avLst/>
          </a:prstGeom>
        </p:spPr>
      </p:pic>
    </p:spTree>
    <p:extLst>
      <p:ext uri="{BB962C8B-B14F-4D97-AF65-F5344CB8AC3E}">
        <p14:creationId xmlns:p14="http://schemas.microsoft.com/office/powerpoint/2010/main" val="339390454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8"/>
</p:tagLst>
</file>

<file path=ppt/tags/tag100.xml><?xml version="1.0" encoding="utf-8"?>
<p:tagLst xmlns:a="http://schemas.openxmlformats.org/drawingml/2006/main" xmlns:r="http://schemas.openxmlformats.org/officeDocument/2006/relationships" xmlns:p="http://schemas.openxmlformats.org/presentationml/2006/main">
  <p:tag name="NUM" val="4"/>
</p:tagLst>
</file>

<file path=ppt/tags/tag101.xml><?xml version="1.0" encoding="utf-8"?>
<p:tagLst xmlns:a="http://schemas.openxmlformats.org/drawingml/2006/main" xmlns:r="http://schemas.openxmlformats.org/officeDocument/2006/relationships" xmlns:p="http://schemas.openxmlformats.org/presentationml/2006/main">
  <p:tag name="NUM" val="1"/>
</p:tagLst>
</file>

<file path=ppt/tags/tag102.xml><?xml version="1.0" encoding="utf-8"?>
<p:tagLst xmlns:a="http://schemas.openxmlformats.org/drawingml/2006/main" xmlns:r="http://schemas.openxmlformats.org/officeDocument/2006/relationships" xmlns:p="http://schemas.openxmlformats.org/presentationml/2006/main">
  <p:tag name="NUM" val="2"/>
</p:tagLst>
</file>

<file path=ppt/tags/tag103.xml><?xml version="1.0" encoding="utf-8"?>
<p:tagLst xmlns:a="http://schemas.openxmlformats.org/drawingml/2006/main" xmlns:r="http://schemas.openxmlformats.org/officeDocument/2006/relationships" xmlns:p="http://schemas.openxmlformats.org/presentationml/2006/main">
  <p:tag name="NUM" val="3"/>
</p:tagLst>
</file>

<file path=ppt/tags/tag104.xml><?xml version="1.0" encoding="utf-8"?>
<p:tagLst xmlns:a="http://schemas.openxmlformats.org/drawingml/2006/main" xmlns:r="http://schemas.openxmlformats.org/officeDocument/2006/relationships" xmlns:p="http://schemas.openxmlformats.org/presentationml/2006/main">
  <p:tag name="NUM" val="1"/>
</p:tagLst>
</file>

<file path=ppt/tags/tag105.xml><?xml version="1.0" encoding="utf-8"?>
<p:tagLst xmlns:a="http://schemas.openxmlformats.org/drawingml/2006/main" xmlns:r="http://schemas.openxmlformats.org/officeDocument/2006/relationships" xmlns:p="http://schemas.openxmlformats.org/presentationml/2006/main">
  <p:tag name="NUM" val="2"/>
</p:tagLst>
</file>

<file path=ppt/tags/tag106.xml><?xml version="1.0" encoding="utf-8"?>
<p:tagLst xmlns:a="http://schemas.openxmlformats.org/drawingml/2006/main" xmlns:r="http://schemas.openxmlformats.org/officeDocument/2006/relationships" xmlns:p="http://schemas.openxmlformats.org/presentationml/2006/main">
  <p:tag name="NUM" val="3"/>
</p:tagLst>
</file>

<file path=ppt/tags/tag107.xml><?xml version="1.0" encoding="utf-8"?>
<p:tagLst xmlns:a="http://schemas.openxmlformats.org/drawingml/2006/main" xmlns:r="http://schemas.openxmlformats.org/officeDocument/2006/relationships" xmlns:p="http://schemas.openxmlformats.org/presentationml/2006/main">
  <p:tag name="NUM" val="4"/>
</p:tagLst>
</file>

<file path=ppt/tags/tag108.xml><?xml version="1.0" encoding="utf-8"?>
<p:tagLst xmlns:a="http://schemas.openxmlformats.org/drawingml/2006/main" xmlns:r="http://schemas.openxmlformats.org/officeDocument/2006/relationships" xmlns:p="http://schemas.openxmlformats.org/presentationml/2006/main">
  <p:tag name="NUM" val="5"/>
</p:tagLst>
</file>

<file path=ppt/tags/tag109.xml><?xml version="1.0" encoding="utf-8"?>
<p:tagLst xmlns:a="http://schemas.openxmlformats.org/drawingml/2006/main" xmlns:r="http://schemas.openxmlformats.org/officeDocument/2006/relationships" xmlns:p="http://schemas.openxmlformats.org/presentationml/2006/main">
  <p:tag name="NUM" val="6"/>
</p:tagLst>
</file>

<file path=ppt/tags/tag11.xml><?xml version="1.0" encoding="utf-8"?>
<p:tagLst xmlns:a="http://schemas.openxmlformats.org/drawingml/2006/main" xmlns:r="http://schemas.openxmlformats.org/officeDocument/2006/relationships" xmlns:p="http://schemas.openxmlformats.org/presentationml/2006/main">
  <p:tag name="NUM" val="9"/>
</p:tagLst>
</file>

<file path=ppt/tags/tag110.xml><?xml version="1.0" encoding="utf-8"?>
<p:tagLst xmlns:a="http://schemas.openxmlformats.org/drawingml/2006/main" xmlns:r="http://schemas.openxmlformats.org/officeDocument/2006/relationships" xmlns:p="http://schemas.openxmlformats.org/presentationml/2006/main">
  <p:tag name="NUM" val="1"/>
</p:tagLst>
</file>

<file path=ppt/tags/tag111.xml><?xml version="1.0" encoding="utf-8"?>
<p:tagLst xmlns:a="http://schemas.openxmlformats.org/drawingml/2006/main" xmlns:r="http://schemas.openxmlformats.org/officeDocument/2006/relationships" xmlns:p="http://schemas.openxmlformats.org/presentationml/2006/main">
  <p:tag name="NUM" val="2"/>
</p:tagLst>
</file>

<file path=ppt/tags/tag112.xml><?xml version="1.0" encoding="utf-8"?>
<p:tagLst xmlns:a="http://schemas.openxmlformats.org/drawingml/2006/main" xmlns:r="http://schemas.openxmlformats.org/officeDocument/2006/relationships" xmlns:p="http://schemas.openxmlformats.org/presentationml/2006/main">
  <p:tag name="NUM" val="3"/>
</p:tagLst>
</file>

<file path=ppt/tags/tag113.xml><?xml version="1.0" encoding="utf-8"?>
<p:tagLst xmlns:a="http://schemas.openxmlformats.org/drawingml/2006/main" xmlns:r="http://schemas.openxmlformats.org/officeDocument/2006/relationships" xmlns:p="http://schemas.openxmlformats.org/presentationml/2006/main">
  <p:tag name="NUM" val="4"/>
</p:tagLst>
</file>

<file path=ppt/tags/tag114.xml><?xml version="1.0" encoding="utf-8"?>
<p:tagLst xmlns:a="http://schemas.openxmlformats.org/drawingml/2006/main" xmlns:r="http://schemas.openxmlformats.org/officeDocument/2006/relationships" xmlns:p="http://schemas.openxmlformats.org/presentationml/2006/main">
  <p:tag name="NUM" val="5"/>
</p:tagLst>
</file>

<file path=ppt/tags/tag115.xml><?xml version="1.0" encoding="utf-8"?>
<p:tagLst xmlns:a="http://schemas.openxmlformats.org/drawingml/2006/main" xmlns:r="http://schemas.openxmlformats.org/officeDocument/2006/relationships" xmlns:p="http://schemas.openxmlformats.org/presentationml/2006/main">
  <p:tag name="NUM" val="1"/>
</p:tagLst>
</file>

<file path=ppt/tags/tag116.xml><?xml version="1.0" encoding="utf-8"?>
<p:tagLst xmlns:a="http://schemas.openxmlformats.org/drawingml/2006/main" xmlns:r="http://schemas.openxmlformats.org/officeDocument/2006/relationships" xmlns:p="http://schemas.openxmlformats.org/presentationml/2006/main">
  <p:tag name="NUM" val="2"/>
</p:tagLst>
</file>

<file path=ppt/tags/tag117.xml><?xml version="1.0" encoding="utf-8"?>
<p:tagLst xmlns:a="http://schemas.openxmlformats.org/drawingml/2006/main" xmlns:r="http://schemas.openxmlformats.org/officeDocument/2006/relationships" xmlns:p="http://schemas.openxmlformats.org/presentationml/2006/main">
  <p:tag name="NUM" val="3"/>
</p:tagLst>
</file>

<file path=ppt/tags/tag118.xml><?xml version="1.0" encoding="utf-8"?>
<p:tagLst xmlns:a="http://schemas.openxmlformats.org/drawingml/2006/main" xmlns:r="http://schemas.openxmlformats.org/officeDocument/2006/relationships" xmlns:p="http://schemas.openxmlformats.org/presentationml/2006/main">
  <p:tag name="NUM" val="4"/>
</p:tagLst>
</file>

<file path=ppt/tags/tag119.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10"/>
</p:tagLst>
</file>

<file path=ppt/tags/tag120.xml><?xml version="1.0" encoding="utf-8"?>
<p:tagLst xmlns:a="http://schemas.openxmlformats.org/drawingml/2006/main" xmlns:r="http://schemas.openxmlformats.org/officeDocument/2006/relationships" xmlns:p="http://schemas.openxmlformats.org/presentationml/2006/main">
  <p:tag name="NUM" val="2"/>
</p:tagLst>
</file>

<file path=ppt/tags/tag121.xml><?xml version="1.0" encoding="utf-8"?>
<p:tagLst xmlns:a="http://schemas.openxmlformats.org/drawingml/2006/main" xmlns:r="http://schemas.openxmlformats.org/officeDocument/2006/relationships" xmlns:p="http://schemas.openxmlformats.org/presentationml/2006/main">
  <p:tag name="NUM" val="3"/>
</p:tagLst>
</file>

<file path=ppt/tags/tag122.xml><?xml version="1.0" encoding="utf-8"?>
<p:tagLst xmlns:a="http://schemas.openxmlformats.org/drawingml/2006/main" xmlns:r="http://schemas.openxmlformats.org/officeDocument/2006/relationships" xmlns:p="http://schemas.openxmlformats.org/presentationml/2006/main">
  <p:tag name="NUM" val="4"/>
</p:tagLst>
</file>

<file path=ppt/tags/tag123.xml><?xml version="1.0" encoding="utf-8"?>
<p:tagLst xmlns:a="http://schemas.openxmlformats.org/drawingml/2006/main" xmlns:r="http://schemas.openxmlformats.org/officeDocument/2006/relationships" xmlns:p="http://schemas.openxmlformats.org/presentationml/2006/main">
  <p:tag name="NUM" val="1"/>
</p:tagLst>
</file>

<file path=ppt/tags/tag124.xml><?xml version="1.0" encoding="utf-8"?>
<p:tagLst xmlns:a="http://schemas.openxmlformats.org/drawingml/2006/main" xmlns:r="http://schemas.openxmlformats.org/officeDocument/2006/relationships" xmlns:p="http://schemas.openxmlformats.org/presentationml/2006/main">
  <p:tag name="NUM" val="2"/>
</p:tagLst>
</file>

<file path=ppt/tags/tag125.xml><?xml version="1.0" encoding="utf-8"?>
<p:tagLst xmlns:a="http://schemas.openxmlformats.org/drawingml/2006/main" xmlns:r="http://schemas.openxmlformats.org/officeDocument/2006/relationships" xmlns:p="http://schemas.openxmlformats.org/presentationml/2006/main">
  <p:tag name="NUM" val="3"/>
</p:tagLst>
</file>

<file path=ppt/tags/tag126.xml><?xml version="1.0" encoding="utf-8"?>
<p:tagLst xmlns:a="http://schemas.openxmlformats.org/drawingml/2006/main" xmlns:r="http://schemas.openxmlformats.org/officeDocument/2006/relationships" xmlns:p="http://schemas.openxmlformats.org/presentationml/2006/main">
  <p:tag name="NUM" val="4"/>
</p:tagLst>
</file>

<file path=ppt/tags/tag127.xml><?xml version="1.0" encoding="utf-8"?>
<p:tagLst xmlns:a="http://schemas.openxmlformats.org/drawingml/2006/main" xmlns:r="http://schemas.openxmlformats.org/officeDocument/2006/relationships" xmlns:p="http://schemas.openxmlformats.org/presentationml/2006/main">
  <p:tag name="NUM" val="1"/>
</p:tagLst>
</file>

<file path=ppt/tags/tag128.xml><?xml version="1.0" encoding="utf-8"?>
<p:tagLst xmlns:a="http://schemas.openxmlformats.org/drawingml/2006/main" xmlns:r="http://schemas.openxmlformats.org/officeDocument/2006/relationships" xmlns:p="http://schemas.openxmlformats.org/presentationml/2006/main">
  <p:tag name="NUM" val="2"/>
</p:tagLst>
</file>

<file path=ppt/tags/tag129.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11"/>
</p:tagLst>
</file>

<file path=ppt/tags/tag130.xml><?xml version="1.0" encoding="utf-8"?>
<p:tagLst xmlns:a="http://schemas.openxmlformats.org/drawingml/2006/main" xmlns:r="http://schemas.openxmlformats.org/officeDocument/2006/relationships" xmlns:p="http://schemas.openxmlformats.org/presentationml/2006/main">
  <p:tag name="NUM" val="4"/>
</p:tagLst>
</file>

<file path=ppt/tags/tag131.xml><?xml version="1.0" encoding="utf-8"?>
<p:tagLst xmlns:a="http://schemas.openxmlformats.org/drawingml/2006/main" xmlns:r="http://schemas.openxmlformats.org/officeDocument/2006/relationships" xmlns:p="http://schemas.openxmlformats.org/presentationml/2006/main">
  <p:tag name="NUM" val="5"/>
</p:tagLst>
</file>

<file path=ppt/tags/tag132.xml><?xml version="1.0" encoding="utf-8"?>
<p:tagLst xmlns:a="http://schemas.openxmlformats.org/drawingml/2006/main" xmlns:r="http://schemas.openxmlformats.org/officeDocument/2006/relationships" xmlns:p="http://schemas.openxmlformats.org/presentationml/2006/main">
  <p:tag name="NUM" val="6"/>
</p:tagLst>
</file>

<file path=ppt/tags/tag133.xml><?xml version="1.0" encoding="utf-8"?>
<p:tagLst xmlns:a="http://schemas.openxmlformats.org/drawingml/2006/main" xmlns:r="http://schemas.openxmlformats.org/officeDocument/2006/relationships" xmlns:p="http://schemas.openxmlformats.org/presentationml/2006/main">
  <p:tag name="NUM" val="7"/>
</p:tagLst>
</file>

<file path=ppt/tags/tag134.xml><?xml version="1.0" encoding="utf-8"?>
<p:tagLst xmlns:a="http://schemas.openxmlformats.org/drawingml/2006/main" xmlns:r="http://schemas.openxmlformats.org/officeDocument/2006/relationships" xmlns:p="http://schemas.openxmlformats.org/presentationml/2006/main">
  <p:tag name="NUM" val="8"/>
</p:tagLst>
</file>

<file path=ppt/tags/tag135.xml><?xml version="1.0" encoding="utf-8"?>
<p:tagLst xmlns:a="http://schemas.openxmlformats.org/drawingml/2006/main" xmlns:r="http://schemas.openxmlformats.org/officeDocument/2006/relationships" xmlns:p="http://schemas.openxmlformats.org/presentationml/2006/main">
  <p:tag name="NUM" val="9"/>
</p:tagLst>
</file>

<file path=ppt/tags/tag136.xml><?xml version="1.0" encoding="utf-8"?>
<p:tagLst xmlns:a="http://schemas.openxmlformats.org/drawingml/2006/main" xmlns:r="http://schemas.openxmlformats.org/officeDocument/2006/relationships" xmlns:p="http://schemas.openxmlformats.org/presentationml/2006/main">
  <p:tag name="NUM" val="10"/>
</p:tagLst>
</file>

<file path=ppt/tags/tag137.xml><?xml version="1.0" encoding="utf-8"?>
<p:tagLst xmlns:a="http://schemas.openxmlformats.org/drawingml/2006/main" xmlns:r="http://schemas.openxmlformats.org/officeDocument/2006/relationships" xmlns:p="http://schemas.openxmlformats.org/presentationml/2006/main">
  <p:tag name="NUM" val="11"/>
</p:tagLst>
</file>

<file path=ppt/tags/tag138.xml><?xml version="1.0" encoding="utf-8"?>
<p:tagLst xmlns:a="http://schemas.openxmlformats.org/drawingml/2006/main" xmlns:r="http://schemas.openxmlformats.org/officeDocument/2006/relationships" xmlns:p="http://schemas.openxmlformats.org/presentationml/2006/main">
  <p:tag name="NUM" val="12"/>
</p:tagLst>
</file>

<file path=ppt/tags/tag139.xml><?xml version="1.0" encoding="utf-8"?>
<p:tagLst xmlns:a="http://schemas.openxmlformats.org/drawingml/2006/main" xmlns:r="http://schemas.openxmlformats.org/officeDocument/2006/relationships" xmlns:p="http://schemas.openxmlformats.org/presentationml/2006/main">
  <p:tag name="NUM" val="8"/>
</p:tagLst>
</file>

<file path=ppt/tags/tag14.xml><?xml version="1.0" encoding="utf-8"?>
<p:tagLst xmlns:a="http://schemas.openxmlformats.org/drawingml/2006/main" xmlns:r="http://schemas.openxmlformats.org/officeDocument/2006/relationships" xmlns:p="http://schemas.openxmlformats.org/presentationml/2006/main">
  <p:tag name="NUM" val="12"/>
</p:tagLst>
</file>

<file path=ppt/tags/tag140.xml><?xml version="1.0" encoding="utf-8"?>
<p:tagLst xmlns:a="http://schemas.openxmlformats.org/drawingml/2006/main" xmlns:r="http://schemas.openxmlformats.org/officeDocument/2006/relationships" xmlns:p="http://schemas.openxmlformats.org/presentationml/2006/main">
  <p:tag name="NUM" val="9"/>
</p:tagLst>
</file>

<file path=ppt/tags/tag141.xml><?xml version="1.0" encoding="utf-8"?>
<p:tagLst xmlns:a="http://schemas.openxmlformats.org/drawingml/2006/main" xmlns:r="http://schemas.openxmlformats.org/officeDocument/2006/relationships" xmlns:p="http://schemas.openxmlformats.org/presentationml/2006/main">
  <p:tag name="NUM" val="1"/>
</p:tagLst>
</file>

<file path=ppt/tags/tag142.xml><?xml version="1.0" encoding="utf-8"?>
<p:tagLst xmlns:a="http://schemas.openxmlformats.org/drawingml/2006/main" xmlns:r="http://schemas.openxmlformats.org/officeDocument/2006/relationships" xmlns:p="http://schemas.openxmlformats.org/presentationml/2006/main">
  <p:tag name="NUM" val="2"/>
</p:tagLst>
</file>

<file path=ppt/tags/tag143.xml><?xml version="1.0" encoding="utf-8"?>
<p:tagLst xmlns:a="http://schemas.openxmlformats.org/drawingml/2006/main" xmlns:r="http://schemas.openxmlformats.org/officeDocument/2006/relationships" xmlns:p="http://schemas.openxmlformats.org/presentationml/2006/main">
  <p:tag name="NUM" val="3"/>
</p:tagLst>
</file>

<file path=ppt/tags/tag144.xml><?xml version="1.0" encoding="utf-8"?>
<p:tagLst xmlns:a="http://schemas.openxmlformats.org/drawingml/2006/main" xmlns:r="http://schemas.openxmlformats.org/officeDocument/2006/relationships" xmlns:p="http://schemas.openxmlformats.org/presentationml/2006/main">
  <p:tag name="NUM" val="4"/>
</p:tagLst>
</file>

<file path=ppt/tags/tag145.xml><?xml version="1.0" encoding="utf-8"?>
<p:tagLst xmlns:a="http://schemas.openxmlformats.org/drawingml/2006/main" xmlns:r="http://schemas.openxmlformats.org/officeDocument/2006/relationships" xmlns:p="http://schemas.openxmlformats.org/presentationml/2006/main">
  <p:tag name="NUM" val="1"/>
</p:tagLst>
</file>

<file path=ppt/tags/tag146.xml><?xml version="1.0" encoding="utf-8"?>
<p:tagLst xmlns:a="http://schemas.openxmlformats.org/drawingml/2006/main" xmlns:r="http://schemas.openxmlformats.org/officeDocument/2006/relationships" xmlns:p="http://schemas.openxmlformats.org/presentationml/2006/main">
  <p:tag name="NUM" val="2"/>
</p:tagLst>
</file>

<file path=ppt/tags/tag147.xml><?xml version="1.0" encoding="utf-8"?>
<p:tagLst xmlns:a="http://schemas.openxmlformats.org/drawingml/2006/main" xmlns:r="http://schemas.openxmlformats.org/officeDocument/2006/relationships" xmlns:p="http://schemas.openxmlformats.org/presentationml/2006/main">
  <p:tag name="NUM" val="3"/>
</p:tagLst>
</file>

<file path=ppt/tags/tag148.xml><?xml version="1.0" encoding="utf-8"?>
<p:tagLst xmlns:a="http://schemas.openxmlformats.org/drawingml/2006/main" xmlns:r="http://schemas.openxmlformats.org/officeDocument/2006/relationships" xmlns:p="http://schemas.openxmlformats.org/presentationml/2006/main">
  <p:tag name="NUM" val="4"/>
</p:tagLst>
</file>

<file path=ppt/tags/tag149.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8"/>
</p:tagLst>
</file>

<file path=ppt/tags/tag150.xml><?xml version="1.0" encoding="utf-8"?>
<p:tagLst xmlns:a="http://schemas.openxmlformats.org/drawingml/2006/main" xmlns:r="http://schemas.openxmlformats.org/officeDocument/2006/relationships" xmlns:p="http://schemas.openxmlformats.org/presentationml/2006/main">
  <p:tag name="NUM" val="2"/>
</p:tagLst>
</file>

<file path=ppt/tags/tag151.xml><?xml version="1.0" encoding="utf-8"?>
<p:tagLst xmlns:a="http://schemas.openxmlformats.org/drawingml/2006/main" xmlns:r="http://schemas.openxmlformats.org/officeDocument/2006/relationships" xmlns:p="http://schemas.openxmlformats.org/presentationml/2006/main">
  <p:tag name="NUM" val="3"/>
</p:tagLst>
</file>

<file path=ppt/tags/tag152.xml><?xml version="1.0" encoding="utf-8"?>
<p:tagLst xmlns:a="http://schemas.openxmlformats.org/drawingml/2006/main" xmlns:r="http://schemas.openxmlformats.org/officeDocument/2006/relationships" xmlns:p="http://schemas.openxmlformats.org/presentationml/2006/main">
  <p:tag name="NUM" val="4"/>
</p:tagLst>
</file>

<file path=ppt/tags/tag153.xml><?xml version="1.0" encoding="utf-8"?>
<p:tagLst xmlns:a="http://schemas.openxmlformats.org/drawingml/2006/main" xmlns:r="http://schemas.openxmlformats.org/officeDocument/2006/relationships" xmlns:p="http://schemas.openxmlformats.org/presentationml/2006/main">
  <p:tag name="NUM" val="1"/>
</p:tagLst>
</file>

<file path=ppt/tags/tag154.xml><?xml version="1.0" encoding="utf-8"?>
<p:tagLst xmlns:a="http://schemas.openxmlformats.org/drawingml/2006/main" xmlns:r="http://schemas.openxmlformats.org/officeDocument/2006/relationships" xmlns:p="http://schemas.openxmlformats.org/presentationml/2006/main">
  <p:tag name="NUM" val="2"/>
</p:tagLst>
</file>

<file path=ppt/tags/tag155.xml><?xml version="1.0" encoding="utf-8"?>
<p:tagLst xmlns:a="http://schemas.openxmlformats.org/drawingml/2006/main" xmlns:r="http://schemas.openxmlformats.org/officeDocument/2006/relationships" xmlns:p="http://schemas.openxmlformats.org/presentationml/2006/main">
  <p:tag name="NUM" val="3"/>
</p:tagLst>
</file>

<file path=ppt/tags/tag156.xml><?xml version="1.0" encoding="utf-8"?>
<p:tagLst xmlns:a="http://schemas.openxmlformats.org/drawingml/2006/main" xmlns:r="http://schemas.openxmlformats.org/officeDocument/2006/relationships" xmlns:p="http://schemas.openxmlformats.org/presentationml/2006/main">
  <p:tag name="NUM" val="4"/>
</p:tagLst>
</file>

<file path=ppt/tags/tag157.xml><?xml version="1.0" encoding="utf-8"?>
<p:tagLst xmlns:a="http://schemas.openxmlformats.org/drawingml/2006/main" xmlns:r="http://schemas.openxmlformats.org/officeDocument/2006/relationships" xmlns:p="http://schemas.openxmlformats.org/presentationml/2006/main">
  <p:tag name="NUM" val="1"/>
</p:tagLst>
</file>

<file path=ppt/tags/tag158.xml><?xml version="1.0" encoding="utf-8"?>
<p:tagLst xmlns:a="http://schemas.openxmlformats.org/drawingml/2006/main" xmlns:r="http://schemas.openxmlformats.org/officeDocument/2006/relationships" xmlns:p="http://schemas.openxmlformats.org/presentationml/2006/main">
  <p:tag name="NUM" val="2"/>
</p:tagLst>
</file>

<file path=ppt/tags/tag159.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9"/>
</p:tagLst>
</file>

<file path=ppt/tags/tag160.xml><?xml version="1.0" encoding="utf-8"?>
<p:tagLst xmlns:a="http://schemas.openxmlformats.org/drawingml/2006/main" xmlns:r="http://schemas.openxmlformats.org/officeDocument/2006/relationships" xmlns:p="http://schemas.openxmlformats.org/presentationml/2006/main">
  <p:tag name="NUM" val="4"/>
</p:tagLst>
</file>

<file path=ppt/tags/tag161.xml><?xml version="1.0" encoding="utf-8"?>
<p:tagLst xmlns:a="http://schemas.openxmlformats.org/drawingml/2006/main" xmlns:r="http://schemas.openxmlformats.org/officeDocument/2006/relationships" xmlns:p="http://schemas.openxmlformats.org/presentationml/2006/main">
  <p:tag name="NUM" val="5"/>
</p:tagLst>
</file>

<file path=ppt/tags/tag162.xml><?xml version="1.0" encoding="utf-8"?>
<p:tagLst xmlns:a="http://schemas.openxmlformats.org/drawingml/2006/main" xmlns:r="http://schemas.openxmlformats.org/officeDocument/2006/relationships" xmlns:p="http://schemas.openxmlformats.org/presentationml/2006/main">
  <p:tag name="NUM" val="6"/>
</p:tagLst>
</file>

<file path=ppt/tags/tag163.xml><?xml version="1.0" encoding="utf-8"?>
<p:tagLst xmlns:a="http://schemas.openxmlformats.org/drawingml/2006/main" xmlns:r="http://schemas.openxmlformats.org/officeDocument/2006/relationships" xmlns:p="http://schemas.openxmlformats.org/presentationml/2006/main">
  <p:tag name="NUM" val="7"/>
</p:tagLst>
</file>

<file path=ppt/tags/tag164.xml><?xml version="1.0" encoding="utf-8"?>
<p:tagLst xmlns:a="http://schemas.openxmlformats.org/drawingml/2006/main" xmlns:r="http://schemas.openxmlformats.org/officeDocument/2006/relationships" xmlns:p="http://schemas.openxmlformats.org/presentationml/2006/main">
  <p:tag name="NUM" val="1"/>
</p:tagLst>
</file>

<file path=ppt/tags/tag165.xml><?xml version="1.0" encoding="utf-8"?>
<p:tagLst xmlns:a="http://schemas.openxmlformats.org/drawingml/2006/main" xmlns:r="http://schemas.openxmlformats.org/officeDocument/2006/relationships" xmlns:p="http://schemas.openxmlformats.org/presentationml/2006/main">
  <p:tag name="NUM" val="2"/>
</p:tagLst>
</file>

<file path=ppt/tags/tag166.xml><?xml version="1.0" encoding="utf-8"?>
<p:tagLst xmlns:a="http://schemas.openxmlformats.org/drawingml/2006/main" xmlns:r="http://schemas.openxmlformats.org/officeDocument/2006/relationships" xmlns:p="http://schemas.openxmlformats.org/presentationml/2006/main">
  <p:tag name="NUM" val="3"/>
</p:tagLst>
</file>

<file path=ppt/tags/tag167.xml><?xml version="1.0" encoding="utf-8"?>
<p:tagLst xmlns:a="http://schemas.openxmlformats.org/drawingml/2006/main" xmlns:r="http://schemas.openxmlformats.org/officeDocument/2006/relationships" xmlns:p="http://schemas.openxmlformats.org/presentationml/2006/main">
  <p:tag name="NUM" val="4"/>
</p:tagLst>
</file>

<file path=ppt/tags/tag168.xml><?xml version="1.0" encoding="utf-8"?>
<p:tagLst xmlns:a="http://schemas.openxmlformats.org/drawingml/2006/main" xmlns:r="http://schemas.openxmlformats.org/officeDocument/2006/relationships" xmlns:p="http://schemas.openxmlformats.org/presentationml/2006/main">
  <p:tag name="NUM" val="5"/>
</p:tagLst>
</file>

<file path=ppt/tags/tag169.xml><?xml version="1.0" encoding="utf-8"?>
<p:tagLst xmlns:a="http://schemas.openxmlformats.org/drawingml/2006/main" xmlns:r="http://schemas.openxmlformats.org/officeDocument/2006/relationships" xmlns:p="http://schemas.openxmlformats.org/presentationml/2006/main">
  <p:tag name="NUM" val="6"/>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70.xml><?xml version="1.0" encoding="utf-8"?>
<p:tagLst xmlns:a="http://schemas.openxmlformats.org/drawingml/2006/main" xmlns:r="http://schemas.openxmlformats.org/officeDocument/2006/relationships" xmlns:p="http://schemas.openxmlformats.org/presentationml/2006/main">
  <p:tag name="NUM" val="1"/>
</p:tagLst>
</file>

<file path=ppt/tags/tag171.xml><?xml version="1.0" encoding="utf-8"?>
<p:tagLst xmlns:a="http://schemas.openxmlformats.org/drawingml/2006/main" xmlns:r="http://schemas.openxmlformats.org/officeDocument/2006/relationships" xmlns:p="http://schemas.openxmlformats.org/presentationml/2006/main">
  <p:tag name="NUM" val="2"/>
</p:tagLst>
</file>

<file path=ppt/tags/tag172.xml><?xml version="1.0" encoding="utf-8"?>
<p:tagLst xmlns:a="http://schemas.openxmlformats.org/drawingml/2006/main" xmlns:r="http://schemas.openxmlformats.org/officeDocument/2006/relationships" xmlns:p="http://schemas.openxmlformats.org/presentationml/2006/main">
  <p:tag name="NUM" val="3"/>
</p:tagLst>
</file>

<file path=ppt/tags/tag173.xml><?xml version="1.0" encoding="utf-8"?>
<p:tagLst xmlns:a="http://schemas.openxmlformats.org/drawingml/2006/main" xmlns:r="http://schemas.openxmlformats.org/officeDocument/2006/relationships" xmlns:p="http://schemas.openxmlformats.org/presentationml/2006/main">
  <p:tag name="NUM" val="4"/>
</p:tagLst>
</file>

<file path=ppt/tags/tag174.xml><?xml version="1.0" encoding="utf-8"?>
<p:tagLst xmlns:a="http://schemas.openxmlformats.org/drawingml/2006/main" xmlns:r="http://schemas.openxmlformats.org/officeDocument/2006/relationships" xmlns:p="http://schemas.openxmlformats.org/presentationml/2006/main">
  <p:tag name="NUM" val="1"/>
</p:tagLst>
</file>

<file path=ppt/tags/tag175.xml><?xml version="1.0" encoding="utf-8"?>
<p:tagLst xmlns:a="http://schemas.openxmlformats.org/drawingml/2006/main" xmlns:r="http://schemas.openxmlformats.org/officeDocument/2006/relationships" xmlns:p="http://schemas.openxmlformats.org/presentationml/2006/main">
  <p:tag name="NUM" val="2"/>
</p:tagLst>
</file>

<file path=ppt/tags/tag176.xml><?xml version="1.0" encoding="utf-8"?>
<p:tagLst xmlns:a="http://schemas.openxmlformats.org/drawingml/2006/main" xmlns:r="http://schemas.openxmlformats.org/officeDocument/2006/relationships" xmlns:p="http://schemas.openxmlformats.org/presentationml/2006/main">
  <p:tag name="NUM" val="3"/>
</p:tagLst>
</file>

<file path=ppt/tags/tag177.xml><?xml version="1.0" encoding="utf-8"?>
<p:tagLst xmlns:a="http://schemas.openxmlformats.org/drawingml/2006/main" xmlns:r="http://schemas.openxmlformats.org/officeDocument/2006/relationships" xmlns:p="http://schemas.openxmlformats.org/presentationml/2006/main">
  <p:tag name="NUM" val="4"/>
</p:tagLst>
</file>

<file path=ppt/tags/tag178.xml><?xml version="1.0" encoding="utf-8"?>
<p:tagLst xmlns:a="http://schemas.openxmlformats.org/drawingml/2006/main" xmlns:r="http://schemas.openxmlformats.org/officeDocument/2006/relationships" xmlns:p="http://schemas.openxmlformats.org/presentationml/2006/main">
  <p:tag name="NUM" val="5"/>
</p:tagLst>
</file>

<file path=ppt/tags/tag179.xml><?xml version="1.0" encoding="utf-8"?>
<p:tagLst xmlns:a="http://schemas.openxmlformats.org/drawingml/2006/main" xmlns:r="http://schemas.openxmlformats.org/officeDocument/2006/relationships" xmlns:p="http://schemas.openxmlformats.org/presentationml/2006/main">
  <p:tag name="NUM" val="6"/>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80.xml><?xml version="1.0" encoding="utf-8"?>
<p:tagLst xmlns:a="http://schemas.openxmlformats.org/drawingml/2006/main" xmlns:r="http://schemas.openxmlformats.org/officeDocument/2006/relationships" xmlns:p="http://schemas.openxmlformats.org/presentationml/2006/main">
  <p:tag name="NUM" val="7"/>
</p:tagLst>
</file>

<file path=ppt/tags/tag181.xml><?xml version="1.0" encoding="utf-8"?>
<p:tagLst xmlns:a="http://schemas.openxmlformats.org/drawingml/2006/main" xmlns:r="http://schemas.openxmlformats.org/officeDocument/2006/relationships" xmlns:p="http://schemas.openxmlformats.org/presentationml/2006/main">
  <p:tag name="NUM" val="8"/>
</p:tagLst>
</file>

<file path=ppt/tags/tag182.xml><?xml version="1.0" encoding="utf-8"?>
<p:tagLst xmlns:a="http://schemas.openxmlformats.org/drawingml/2006/main" xmlns:r="http://schemas.openxmlformats.org/officeDocument/2006/relationships" xmlns:p="http://schemas.openxmlformats.org/presentationml/2006/main">
  <p:tag name="NUM" val="9"/>
</p:tagLst>
</file>

<file path=ppt/tags/tag183.xml><?xml version="1.0" encoding="utf-8"?>
<p:tagLst xmlns:a="http://schemas.openxmlformats.org/drawingml/2006/main" xmlns:r="http://schemas.openxmlformats.org/officeDocument/2006/relationships" xmlns:p="http://schemas.openxmlformats.org/presentationml/2006/main">
  <p:tag name="NUM" val="10"/>
</p:tagLst>
</file>

<file path=ppt/tags/tag184.xml><?xml version="1.0" encoding="utf-8"?>
<p:tagLst xmlns:a="http://schemas.openxmlformats.org/drawingml/2006/main" xmlns:r="http://schemas.openxmlformats.org/officeDocument/2006/relationships" xmlns:p="http://schemas.openxmlformats.org/presentationml/2006/main">
  <p:tag name="NUM" val="11"/>
</p:tagLst>
</file>

<file path=ppt/tags/tag185.xml><?xml version="1.0" encoding="utf-8"?>
<p:tagLst xmlns:a="http://schemas.openxmlformats.org/drawingml/2006/main" xmlns:r="http://schemas.openxmlformats.org/officeDocument/2006/relationships" xmlns:p="http://schemas.openxmlformats.org/presentationml/2006/main">
  <p:tag name="NUM" val="12"/>
</p:tagLst>
</file>

<file path=ppt/tags/tag186.xml><?xml version="1.0" encoding="utf-8"?>
<p:tagLst xmlns:a="http://schemas.openxmlformats.org/drawingml/2006/main" xmlns:r="http://schemas.openxmlformats.org/officeDocument/2006/relationships" xmlns:p="http://schemas.openxmlformats.org/presentationml/2006/main">
  <p:tag name="NUM" val="8"/>
</p:tagLst>
</file>

<file path=ppt/tags/tag187.xml><?xml version="1.0" encoding="utf-8"?>
<p:tagLst xmlns:a="http://schemas.openxmlformats.org/drawingml/2006/main" xmlns:r="http://schemas.openxmlformats.org/officeDocument/2006/relationships" xmlns:p="http://schemas.openxmlformats.org/presentationml/2006/main">
  <p:tag name="NUM" val="9"/>
</p:tagLst>
</file>

<file path=ppt/tags/tag188.xml><?xml version="1.0" encoding="utf-8"?>
<p:tagLst xmlns:a="http://schemas.openxmlformats.org/drawingml/2006/main" xmlns:r="http://schemas.openxmlformats.org/officeDocument/2006/relationships" xmlns:p="http://schemas.openxmlformats.org/presentationml/2006/main">
  <p:tag name="NUM" val="1"/>
</p:tagLst>
</file>

<file path=ppt/tags/tag189.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190.xml><?xml version="1.0" encoding="utf-8"?>
<p:tagLst xmlns:a="http://schemas.openxmlformats.org/drawingml/2006/main" xmlns:r="http://schemas.openxmlformats.org/officeDocument/2006/relationships" xmlns:p="http://schemas.openxmlformats.org/presentationml/2006/main">
  <p:tag name="NUM" val="3"/>
</p:tagLst>
</file>

<file path=ppt/tags/tag191.xml><?xml version="1.0" encoding="utf-8"?>
<p:tagLst xmlns:a="http://schemas.openxmlformats.org/drawingml/2006/main" xmlns:r="http://schemas.openxmlformats.org/officeDocument/2006/relationships" xmlns:p="http://schemas.openxmlformats.org/presentationml/2006/main">
  <p:tag name="NUM" val="4"/>
</p:tagLst>
</file>

<file path=ppt/tags/tag192.xml><?xml version="1.0" encoding="utf-8"?>
<p:tagLst xmlns:a="http://schemas.openxmlformats.org/drawingml/2006/main" xmlns:r="http://schemas.openxmlformats.org/officeDocument/2006/relationships" xmlns:p="http://schemas.openxmlformats.org/presentationml/2006/main">
  <p:tag name="NUM" val="1"/>
</p:tagLst>
</file>

<file path=ppt/tags/tag193.xml><?xml version="1.0" encoding="utf-8"?>
<p:tagLst xmlns:a="http://schemas.openxmlformats.org/drawingml/2006/main" xmlns:r="http://schemas.openxmlformats.org/officeDocument/2006/relationships" xmlns:p="http://schemas.openxmlformats.org/presentationml/2006/main">
  <p:tag name="NUM" val="2"/>
</p:tagLst>
</file>

<file path=ppt/tags/tag194.xml><?xml version="1.0" encoding="utf-8"?>
<p:tagLst xmlns:a="http://schemas.openxmlformats.org/drawingml/2006/main" xmlns:r="http://schemas.openxmlformats.org/officeDocument/2006/relationships" xmlns:p="http://schemas.openxmlformats.org/presentationml/2006/main">
  <p:tag name="NUM" val="3"/>
</p:tagLst>
</file>

<file path=ppt/tags/tag195.xml><?xml version="1.0" encoding="utf-8"?>
<p:tagLst xmlns:a="http://schemas.openxmlformats.org/drawingml/2006/main" xmlns:r="http://schemas.openxmlformats.org/officeDocument/2006/relationships" xmlns:p="http://schemas.openxmlformats.org/presentationml/2006/main">
  <p:tag name="NUM" val="4"/>
</p:tagLst>
</file>

<file path=ppt/tags/tag196.xml><?xml version="1.0" encoding="utf-8"?>
<p:tagLst xmlns:a="http://schemas.openxmlformats.org/drawingml/2006/main" xmlns:r="http://schemas.openxmlformats.org/officeDocument/2006/relationships" xmlns:p="http://schemas.openxmlformats.org/presentationml/2006/main">
  <p:tag name="NUM" val="5"/>
</p:tagLst>
</file>

<file path=ppt/tags/tag197.xml><?xml version="1.0" encoding="utf-8"?>
<p:tagLst xmlns:a="http://schemas.openxmlformats.org/drawingml/2006/main" xmlns:r="http://schemas.openxmlformats.org/officeDocument/2006/relationships" xmlns:p="http://schemas.openxmlformats.org/presentationml/2006/main">
  <p:tag name="NUM" val="1"/>
</p:tagLst>
</file>

<file path=ppt/tags/tag198.xml><?xml version="1.0" encoding="utf-8"?>
<p:tagLst xmlns:a="http://schemas.openxmlformats.org/drawingml/2006/main" xmlns:r="http://schemas.openxmlformats.org/officeDocument/2006/relationships" xmlns:p="http://schemas.openxmlformats.org/presentationml/2006/main">
  <p:tag name="NUM" val="2"/>
</p:tagLst>
</file>

<file path=ppt/tags/tag19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00.xml><?xml version="1.0" encoding="utf-8"?>
<p:tagLst xmlns:a="http://schemas.openxmlformats.org/drawingml/2006/main" xmlns:r="http://schemas.openxmlformats.org/officeDocument/2006/relationships" xmlns:p="http://schemas.openxmlformats.org/presentationml/2006/main">
  <p:tag name="NUM" val="4"/>
</p:tagLst>
</file>

<file path=ppt/tags/tag201.xml><?xml version="1.0" encoding="utf-8"?>
<p:tagLst xmlns:a="http://schemas.openxmlformats.org/drawingml/2006/main" xmlns:r="http://schemas.openxmlformats.org/officeDocument/2006/relationships" xmlns:p="http://schemas.openxmlformats.org/presentationml/2006/main">
  <p:tag name="NUM" val="5"/>
</p:tagLst>
</file>

<file path=ppt/tags/tag202.xml><?xml version="1.0" encoding="utf-8"?>
<p:tagLst xmlns:a="http://schemas.openxmlformats.org/drawingml/2006/main" xmlns:r="http://schemas.openxmlformats.org/officeDocument/2006/relationships" xmlns:p="http://schemas.openxmlformats.org/presentationml/2006/main">
  <p:tag name="NUM" val="1"/>
</p:tagLst>
</file>

<file path=ppt/tags/tag203.xml><?xml version="1.0" encoding="utf-8"?>
<p:tagLst xmlns:a="http://schemas.openxmlformats.org/drawingml/2006/main" xmlns:r="http://schemas.openxmlformats.org/officeDocument/2006/relationships" xmlns:p="http://schemas.openxmlformats.org/presentationml/2006/main">
  <p:tag name="NUM" val="2"/>
</p:tagLst>
</file>

<file path=ppt/tags/tag204.xml><?xml version="1.0" encoding="utf-8"?>
<p:tagLst xmlns:a="http://schemas.openxmlformats.org/drawingml/2006/main" xmlns:r="http://schemas.openxmlformats.org/officeDocument/2006/relationships" xmlns:p="http://schemas.openxmlformats.org/presentationml/2006/main">
  <p:tag name="NUM" val="3"/>
</p:tagLst>
</file>

<file path=ppt/tags/tag205.xml><?xml version="1.0" encoding="utf-8"?>
<p:tagLst xmlns:a="http://schemas.openxmlformats.org/drawingml/2006/main" xmlns:r="http://schemas.openxmlformats.org/officeDocument/2006/relationships" xmlns:p="http://schemas.openxmlformats.org/presentationml/2006/main">
  <p:tag name="NUM" val="4"/>
</p:tagLst>
</file>

<file path=ppt/tags/tag206.xml><?xml version="1.0" encoding="utf-8"?>
<p:tagLst xmlns:a="http://schemas.openxmlformats.org/drawingml/2006/main" xmlns:r="http://schemas.openxmlformats.org/officeDocument/2006/relationships" xmlns:p="http://schemas.openxmlformats.org/presentationml/2006/main">
  <p:tag name="NUM" val="5"/>
</p:tagLst>
</file>

<file path=ppt/tags/tag207.xml><?xml version="1.0" encoding="utf-8"?>
<p:tagLst xmlns:a="http://schemas.openxmlformats.org/drawingml/2006/main" xmlns:r="http://schemas.openxmlformats.org/officeDocument/2006/relationships" xmlns:p="http://schemas.openxmlformats.org/presentationml/2006/main">
  <p:tag name="NUM" val="1"/>
</p:tagLst>
</file>

<file path=ppt/tags/tag208.xml><?xml version="1.0" encoding="utf-8"?>
<p:tagLst xmlns:a="http://schemas.openxmlformats.org/drawingml/2006/main" xmlns:r="http://schemas.openxmlformats.org/officeDocument/2006/relationships" xmlns:p="http://schemas.openxmlformats.org/presentationml/2006/main">
  <p:tag name="NUM" val="2"/>
</p:tagLst>
</file>

<file path=ppt/tags/tag209.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10.xml><?xml version="1.0" encoding="utf-8"?>
<p:tagLst xmlns:a="http://schemas.openxmlformats.org/drawingml/2006/main" xmlns:r="http://schemas.openxmlformats.org/officeDocument/2006/relationships" xmlns:p="http://schemas.openxmlformats.org/presentationml/2006/main">
  <p:tag name="NUM" val="4"/>
</p:tagLst>
</file>

<file path=ppt/tags/tag211.xml><?xml version="1.0" encoding="utf-8"?>
<p:tagLst xmlns:a="http://schemas.openxmlformats.org/drawingml/2006/main" xmlns:r="http://schemas.openxmlformats.org/officeDocument/2006/relationships" xmlns:p="http://schemas.openxmlformats.org/presentationml/2006/main">
  <p:tag name="NUM" val="1"/>
</p:tagLst>
</file>

<file path=ppt/tags/tag212.xml><?xml version="1.0" encoding="utf-8"?>
<p:tagLst xmlns:a="http://schemas.openxmlformats.org/drawingml/2006/main" xmlns:r="http://schemas.openxmlformats.org/officeDocument/2006/relationships" xmlns:p="http://schemas.openxmlformats.org/presentationml/2006/main">
  <p:tag name="NUM" val="2"/>
</p:tagLst>
</file>

<file path=ppt/tags/tag213.xml><?xml version="1.0" encoding="utf-8"?>
<p:tagLst xmlns:a="http://schemas.openxmlformats.org/drawingml/2006/main" xmlns:r="http://schemas.openxmlformats.org/officeDocument/2006/relationships" xmlns:p="http://schemas.openxmlformats.org/presentationml/2006/main">
  <p:tag name="NUM" val="3"/>
</p:tagLst>
</file>

<file path=ppt/tags/tag214.xml><?xml version="1.0" encoding="utf-8"?>
<p:tagLst xmlns:a="http://schemas.openxmlformats.org/drawingml/2006/main" xmlns:r="http://schemas.openxmlformats.org/officeDocument/2006/relationships" xmlns:p="http://schemas.openxmlformats.org/presentationml/2006/main">
  <p:tag name="NUM" val="4"/>
</p:tagLst>
</file>

<file path=ppt/tags/tag215.xml><?xml version="1.0" encoding="utf-8"?>
<p:tagLst xmlns:a="http://schemas.openxmlformats.org/drawingml/2006/main" xmlns:r="http://schemas.openxmlformats.org/officeDocument/2006/relationships" xmlns:p="http://schemas.openxmlformats.org/presentationml/2006/main">
  <p:tag name="NUM" val="1"/>
</p:tagLst>
</file>

<file path=ppt/tags/tag216.xml><?xml version="1.0" encoding="utf-8"?>
<p:tagLst xmlns:a="http://schemas.openxmlformats.org/drawingml/2006/main" xmlns:r="http://schemas.openxmlformats.org/officeDocument/2006/relationships" xmlns:p="http://schemas.openxmlformats.org/presentationml/2006/main">
  <p:tag name="NUM" val="2"/>
</p:tagLst>
</file>

<file path=ppt/tags/tag217.xml><?xml version="1.0" encoding="utf-8"?>
<p:tagLst xmlns:a="http://schemas.openxmlformats.org/drawingml/2006/main" xmlns:r="http://schemas.openxmlformats.org/officeDocument/2006/relationships" xmlns:p="http://schemas.openxmlformats.org/presentationml/2006/main">
  <p:tag name="NUM" val="3"/>
</p:tagLst>
</file>

<file path=ppt/tags/tag218.xml><?xml version="1.0" encoding="utf-8"?>
<p:tagLst xmlns:a="http://schemas.openxmlformats.org/drawingml/2006/main" xmlns:r="http://schemas.openxmlformats.org/officeDocument/2006/relationships" xmlns:p="http://schemas.openxmlformats.org/presentationml/2006/main">
  <p:tag name="NUM" val="4"/>
</p:tagLst>
</file>

<file path=ppt/tags/tag219.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20.xml><?xml version="1.0" encoding="utf-8"?>
<p:tagLst xmlns:a="http://schemas.openxmlformats.org/drawingml/2006/main" xmlns:r="http://schemas.openxmlformats.org/officeDocument/2006/relationships" xmlns:p="http://schemas.openxmlformats.org/presentationml/2006/main">
  <p:tag name="NUM" val="2"/>
</p:tagLst>
</file>

<file path=ppt/tags/tag221.xml><?xml version="1.0" encoding="utf-8"?>
<p:tagLst xmlns:a="http://schemas.openxmlformats.org/drawingml/2006/main" xmlns:r="http://schemas.openxmlformats.org/officeDocument/2006/relationships" xmlns:p="http://schemas.openxmlformats.org/presentationml/2006/main">
  <p:tag name="NUM" val="3"/>
</p:tagLst>
</file>

<file path=ppt/tags/tag222.xml><?xml version="1.0" encoding="utf-8"?>
<p:tagLst xmlns:a="http://schemas.openxmlformats.org/drawingml/2006/main" xmlns:r="http://schemas.openxmlformats.org/officeDocument/2006/relationships" xmlns:p="http://schemas.openxmlformats.org/presentationml/2006/main">
  <p:tag name="NUM" val="4"/>
</p:tagLst>
</file>

<file path=ppt/tags/tag223.xml><?xml version="1.0" encoding="utf-8"?>
<p:tagLst xmlns:a="http://schemas.openxmlformats.org/drawingml/2006/main" xmlns:r="http://schemas.openxmlformats.org/officeDocument/2006/relationships" xmlns:p="http://schemas.openxmlformats.org/presentationml/2006/main">
  <p:tag name="NUM" val="1"/>
</p:tagLst>
</file>

<file path=ppt/tags/tag224.xml><?xml version="1.0" encoding="utf-8"?>
<p:tagLst xmlns:a="http://schemas.openxmlformats.org/drawingml/2006/main" xmlns:r="http://schemas.openxmlformats.org/officeDocument/2006/relationships" xmlns:p="http://schemas.openxmlformats.org/presentationml/2006/main">
  <p:tag name="NUM" val="2"/>
</p:tagLst>
</file>

<file path=ppt/tags/tag225.xml><?xml version="1.0" encoding="utf-8"?>
<p:tagLst xmlns:a="http://schemas.openxmlformats.org/drawingml/2006/main" xmlns:r="http://schemas.openxmlformats.org/officeDocument/2006/relationships" xmlns:p="http://schemas.openxmlformats.org/presentationml/2006/main">
  <p:tag name="NUM" val="3"/>
</p:tagLst>
</file>

<file path=ppt/tags/tag226.xml><?xml version="1.0" encoding="utf-8"?>
<p:tagLst xmlns:a="http://schemas.openxmlformats.org/drawingml/2006/main" xmlns:r="http://schemas.openxmlformats.org/officeDocument/2006/relationships" xmlns:p="http://schemas.openxmlformats.org/presentationml/2006/main">
  <p:tag name="NUM" val="4"/>
</p:tagLst>
</file>

<file path=ppt/tags/tag227.xml><?xml version="1.0" encoding="utf-8"?>
<p:tagLst xmlns:a="http://schemas.openxmlformats.org/drawingml/2006/main" xmlns:r="http://schemas.openxmlformats.org/officeDocument/2006/relationships" xmlns:p="http://schemas.openxmlformats.org/presentationml/2006/main">
  <p:tag name="NUM" val="1"/>
</p:tagLst>
</file>

<file path=ppt/tags/tag228.xml><?xml version="1.0" encoding="utf-8"?>
<p:tagLst xmlns:a="http://schemas.openxmlformats.org/drawingml/2006/main" xmlns:r="http://schemas.openxmlformats.org/officeDocument/2006/relationships" xmlns:p="http://schemas.openxmlformats.org/presentationml/2006/main">
  <p:tag name="NUM" val="2"/>
</p:tagLst>
</file>

<file path=ppt/tags/tag229.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30.xml><?xml version="1.0" encoding="utf-8"?>
<p:tagLst xmlns:a="http://schemas.openxmlformats.org/drawingml/2006/main" xmlns:r="http://schemas.openxmlformats.org/officeDocument/2006/relationships" xmlns:p="http://schemas.openxmlformats.org/presentationml/2006/main">
  <p:tag name="NUM" val="4"/>
</p:tagLst>
</file>

<file path=ppt/tags/tag231.xml><?xml version="1.0" encoding="utf-8"?>
<p:tagLst xmlns:a="http://schemas.openxmlformats.org/drawingml/2006/main" xmlns:r="http://schemas.openxmlformats.org/officeDocument/2006/relationships" xmlns:p="http://schemas.openxmlformats.org/presentationml/2006/main">
  <p:tag name="NUM" val="1"/>
</p:tagLst>
</file>

<file path=ppt/tags/tag232.xml><?xml version="1.0" encoding="utf-8"?>
<p:tagLst xmlns:a="http://schemas.openxmlformats.org/drawingml/2006/main" xmlns:r="http://schemas.openxmlformats.org/officeDocument/2006/relationships" xmlns:p="http://schemas.openxmlformats.org/presentationml/2006/main">
  <p:tag name="NUM" val="2"/>
</p:tagLst>
</file>

<file path=ppt/tags/tag233.xml><?xml version="1.0" encoding="utf-8"?>
<p:tagLst xmlns:a="http://schemas.openxmlformats.org/drawingml/2006/main" xmlns:r="http://schemas.openxmlformats.org/officeDocument/2006/relationships" xmlns:p="http://schemas.openxmlformats.org/presentationml/2006/main">
  <p:tag name="NUM" val="3"/>
</p:tagLst>
</file>

<file path=ppt/tags/tag234.xml><?xml version="1.0" encoding="utf-8"?>
<p:tagLst xmlns:a="http://schemas.openxmlformats.org/drawingml/2006/main" xmlns:r="http://schemas.openxmlformats.org/officeDocument/2006/relationships" xmlns:p="http://schemas.openxmlformats.org/presentationml/2006/main">
  <p:tag name="NUM" val="4"/>
</p:tagLst>
</file>

<file path=ppt/tags/tag235.xml><?xml version="1.0" encoding="utf-8"?>
<p:tagLst xmlns:a="http://schemas.openxmlformats.org/drawingml/2006/main" xmlns:r="http://schemas.openxmlformats.org/officeDocument/2006/relationships" xmlns:p="http://schemas.openxmlformats.org/presentationml/2006/main">
  <p:tag name="NUM" val="5"/>
</p:tagLst>
</file>

<file path=ppt/tags/tag236.xml><?xml version="1.0" encoding="utf-8"?>
<p:tagLst xmlns:a="http://schemas.openxmlformats.org/drawingml/2006/main" xmlns:r="http://schemas.openxmlformats.org/officeDocument/2006/relationships" xmlns:p="http://schemas.openxmlformats.org/presentationml/2006/main">
  <p:tag name="NUM" val="1"/>
</p:tagLst>
</file>

<file path=ppt/tags/tag237.xml><?xml version="1.0" encoding="utf-8"?>
<p:tagLst xmlns:a="http://schemas.openxmlformats.org/drawingml/2006/main" xmlns:r="http://schemas.openxmlformats.org/officeDocument/2006/relationships" xmlns:p="http://schemas.openxmlformats.org/presentationml/2006/main">
  <p:tag name="NUM" val="2"/>
</p:tagLst>
</file>

<file path=ppt/tags/tag238.xml><?xml version="1.0" encoding="utf-8"?>
<p:tagLst xmlns:a="http://schemas.openxmlformats.org/drawingml/2006/main" xmlns:r="http://schemas.openxmlformats.org/officeDocument/2006/relationships" xmlns:p="http://schemas.openxmlformats.org/presentationml/2006/main">
  <p:tag name="NUM" val="3"/>
</p:tagLst>
</file>

<file path=ppt/tags/tag239.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4"/>
</p:tagLst>
</file>

<file path=ppt/tags/tag240.xml><?xml version="1.0" encoding="utf-8"?>
<p:tagLst xmlns:a="http://schemas.openxmlformats.org/drawingml/2006/main" xmlns:r="http://schemas.openxmlformats.org/officeDocument/2006/relationships" xmlns:p="http://schemas.openxmlformats.org/presentationml/2006/main">
  <p:tag name="NUM" val="1"/>
</p:tagLst>
</file>

<file path=ppt/tags/tag241.xml><?xml version="1.0" encoding="utf-8"?>
<p:tagLst xmlns:a="http://schemas.openxmlformats.org/drawingml/2006/main" xmlns:r="http://schemas.openxmlformats.org/officeDocument/2006/relationships" xmlns:p="http://schemas.openxmlformats.org/presentationml/2006/main">
  <p:tag name="NUM" val="2"/>
</p:tagLst>
</file>

<file path=ppt/tags/tag242.xml><?xml version="1.0" encoding="utf-8"?>
<p:tagLst xmlns:a="http://schemas.openxmlformats.org/drawingml/2006/main" xmlns:r="http://schemas.openxmlformats.org/officeDocument/2006/relationships" xmlns:p="http://schemas.openxmlformats.org/presentationml/2006/main">
  <p:tag name="NUM" val="3"/>
</p:tagLst>
</file>

<file path=ppt/tags/tag243.xml><?xml version="1.0" encoding="utf-8"?>
<p:tagLst xmlns:a="http://schemas.openxmlformats.org/drawingml/2006/main" xmlns:r="http://schemas.openxmlformats.org/officeDocument/2006/relationships" xmlns:p="http://schemas.openxmlformats.org/presentationml/2006/main">
  <p:tag name="NUM" val="4"/>
</p:tagLst>
</file>

<file path=ppt/tags/tag244.xml><?xml version="1.0" encoding="utf-8"?>
<p:tagLst xmlns:a="http://schemas.openxmlformats.org/drawingml/2006/main" xmlns:r="http://schemas.openxmlformats.org/officeDocument/2006/relationships" xmlns:p="http://schemas.openxmlformats.org/presentationml/2006/main">
  <p:tag name="NUM" val="5"/>
</p:tagLst>
</file>

<file path=ppt/tags/tag245.xml><?xml version="1.0" encoding="utf-8"?>
<p:tagLst xmlns:a="http://schemas.openxmlformats.org/drawingml/2006/main" xmlns:r="http://schemas.openxmlformats.org/officeDocument/2006/relationships" xmlns:p="http://schemas.openxmlformats.org/presentationml/2006/main">
  <p:tag name="NUM" val="1"/>
</p:tagLst>
</file>

<file path=ppt/tags/tag246.xml><?xml version="1.0" encoding="utf-8"?>
<p:tagLst xmlns:a="http://schemas.openxmlformats.org/drawingml/2006/main" xmlns:r="http://schemas.openxmlformats.org/officeDocument/2006/relationships" xmlns:p="http://schemas.openxmlformats.org/presentationml/2006/main">
  <p:tag name="NUM" val="2"/>
</p:tagLst>
</file>

<file path=ppt/tags/tag247.xml><?xml version="1.0" encoding="utf-8"?>
<p:tagLst xmlns:a="http://schemas.openxmlformats.org/drawingml/2006/main" xmlns:r="http://schemas.openxmlformats.org/officeDocument/2006/relationships" xmlns:p="http://schemas.openxmlformats.org/presentationml/2006/main">
  <p:tag name="NUM" val="3"/>
</p:tagLst>
</file>

<file path=ppt/tags/tag248.xml><?xml version="1.0" encoding="utf-8"?>
<p:tagLst xmlns:a="http://schemas.openxmlformats.org/drawingml/2006/main" xmlns:r="http://schemas.openxmlformats.org/officeDocument/2006/relationships" xmlns:p="http://schemas.openxmlformats.org/presentationml/2006/main">
  <p:tag name="NUM" val="4"/>
</p:tagLst>
</file>

<file path=ppt/tags/tag249.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50.xml><?xml version="1.0" encoding="utf-8"?>
<p:tagLst xmlns:a="http://schemas.openxmlformats.org/drawingml/2006/main" xmlns:r="http://schemas.openxmlformats.org/officeDocument/2006/relationships" xmlns:p="http://schemas.openxmlformats.org/presentationml/2006/main">
  <p:tag name="NUM" val="2"/>
</p:tagLst>
</file>

<file path=ppt/tags/tag251.xml><?xml version="1.0" encoding="utf-8"?>
<p:tagLst xmlns:a="http://schemas.openxmlformats.org/drawingml/2006/main" xmlns:r="http://schemas.openxmlformats.org/officeDocument/2006/relationships" xmlns:p="http://schemas.openxmlformats.org/presentationml/2006/main">
  <p:tag name="NUM" val="3"/>
</p:tagLst>
</file>

<file path=ppt/tags/tag252.xml><?xml version="1.0" encoding="utf-8"?>
<p:tagLst xmlns:a="http://schemas.openxmlformats.org/drawingml/2006/main" xmlns:r="http://schemas.openxmlformats.org/officeDocument/2006/relationships" xmlns:p="http://schemas.openxmlformats.org/presentationml/2006/main">
  <p:tag name="NUM" val="4"/>
</p:tagLst>
</file>

<file path=ppt/tags/tag253.xml><?xml version="1.0" encoding="utf-8"?>
<p:tagLst xmlns:a="http://schemas.openxmlformats.org/drawingml/2006/main" xmlns:r="http://schemas.openxmlformats.org/officeDocument/2006/relationships" xmlns:p="http://schemas.openxmlformats.org/presentationml/2006/main">
  <p:tag name="NUM" val="5"/>
</p:tagLst>
</file>

<file path=ppt/tags/tag254.xml><?xml version="1.0" encoding="utf-8"?>
<p:tagLst xmlns:a="http://schemas.openxmlformats.org/drawingml/2006/main" xmlns:r="http://schemas.openxmlformats.org/officeDocument/2006/relationships" xmlns:p="http://schemas.openxmlformats.org/presentationml/2006/main">
  <p:tag name="NUM" val="6"/>
</p:tagLst>
</file>

<file path=ppt/tags/tag255.xml><?xml version="1.0" encoding="utf-8"?>
<p:tagLst xmlns:a="http://schemas.openxmlformats.org/drawingml/2006/main" xmlns:r="http://schemas.openxmlformats.org/officeDocument/2006/relationships" xmlns:p="http://schemas.openxmlformats.org/presentationml/2006/main">
  <p:tag name="NUM" val="7"/>
</p:tagLst>
</file>

<file path=ppt/tags/tag256.xml><?xml version="1.0" encoding="utf-8"?>
<p:tagLst xmlns:a="http://schemas.openxmlformats.org/drawingml/2006/main" xmlns:r="http://schemas.openxmlformats.org/officeDocument/2006/relationships" xmlns:p="http://schemas.openxmlformats.org/presentationml/2006/main">
  <p:tag name="NUM" val="8"/>
</p:tagLst>
</file>

<file path=ppt/tags/tag257.xml><?xml version="1.0" encoding="utf-8"?>
<p:tagLst xmlns:a="http://schemas.openxmlformats.org/drawingml/2006/main" xmlns:r="http://schemas.openxmlformats.org/officeDocument/2006/relationships" xmlns:p="http://schemas.openxmlformats.org/presentationml/2006/main">
  <p:tag name="NUM" val="9"/>
</p:tagLst>
</file>

<file path=ppt/tags/tag258.xml><?xml version="1.0" encoding="utf-8"?>
<p:tagLst xmlns:a="http://schemas.openxmlformats.org/drawingml/2006/main" xmlns:r="http://schemas.openxmlformats.org/officeDocument/2006/relationships" xmlns:p="http://schemas.openxmlformats.org/presentationml/2006/main">
  <p:tag name="NUM" val="10"/>
</p:tagLst>
</file>

<file path=ppt/tags/tag259.xml><?xml version="1.0" encoding="utf-8"?>
<p:tagLst xmlns:a="http://schemas.openxmlformats.org/drawingml/2006/main" xmlns:r="http://schemas.openxmlformats.org/officeDocument/2006/relationships" xmlns:p="http://schemas.openxmlformats.org/presentationml/2006/main">
  <p:tag name="NUM" val="1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60.xml><?xml version="1.0" encoding="utf-8"?>
<p:tagLst xmlns:a="http://schemas.openxmlformats.org/drawingml/2006/main" xmlns:r="http://schemas.openxmlformats.org/officeDocument/2006/relationships" xmlns:p="http://schemas.openxmlformats.org/presentationml/2006/main">
  <p:tag name="NUM" val="12"/>
</p:tagLst>
</file>

<file path=ppt/tags/tag261.xml><?xml version="1.0" encoding="utf-8"?>
<p:tagLst xmlns:a="http://schemas.openxmlformats.org/drawingml/2006/main" xmlns:r="http://schemas.openxmlformats.org/officeDocument/2006/relationships" xmlns:p="http://schemas.openxmlformats.org/presentationml/2006/main">
  <p:tag name="NUM" val="8"/>
</p:tagLst>
</file>

<file path=ppt/tags/tag262.xml><?xml version="1.0" encoding="utf-8"?>
<p:tagLst xmlns:a="http://schemas.openxmlformats.org/drawingml/2006/main" xmlns:r="http://schemas.openxmlformats.org/officeDocument/2006/relationships" xmlns:p="http://schemas.openxmlformats.org/presentationml/2006/main">
  <p:tag name="NUM" val="9"/>
</p:tagLst>
</file>

<file path=ppt/tags/tag263.xml><?xml version="1.0" encoding="utf-8"?>
<p:tagLst xmlns:a="http://schemas.openxmlformats.org/drawingml/2006/main" xmlns:r="http://schemas.openxmlformats.org/officeDocument/2006/relationships" xmlns:p="http://schemas.openxmlformats.org/presentationml/2006/main">
  <p:tag name="NUM" val="1"/>
</p:tagLst>
</file>

<file path=ppt/tags/tag264.xml><?xml version="1.0" encoding="utf-8"?>
<p:tagLst xmlns:a="http://schemas.openxmlformats.org/drawingml/2006/main" xmlns:r="http://schemas.openxmlformats.org/officeDocument/2006/relationships" xmlns:p="http://schemas.openxmlformats.org/presentationml/2006/main">
  <p:tag name="NUM" val="2"/>
</p:tagLst>
</file>

<file path=ppt/tags/tag265.xml><?xml version="1.0" encoding="utf-8"?>
<p:tagLst xmlns:a="http://schemas.openxmlformats.org/drawingml/2006/main" xmlns:r="http://schemas.openxmlformats.org/officeDocument/2006/relationships" xmlns:p="http://schemas.openxmlformats.org/presentationml/2006/main">
  <p:tag name="NUM" val="3"/>
</p:tagLst>
</file>

<file path=ppt/tags/tag266.xml><?xml version="1.0" encoding="utf-8"?>
<p:tagLst xmlns:a="http://schemas.openxmlformats.org/drawingml/2006/main" xmlns:r="http://schemas.openxmlformats.org/officeDocument/2006/relationships" xmlns:p="http://schemas.openxmlformats.org/presentationml/2006/main">
  <p:tag name="NUM" val="4"/>
</p:tagLst>
</file>

<file path=ppt/tags/tag267.xml><?xml version="1.0" encoding="utf-8"?>
<p:tagLst xmlns:a="http://schemas.openxmlformats.org/drawingml/2006/main" xmlns:r="http://schemas.openxmlformats.org/officeDocument/2006/relationships" xmlns:p="http://schemas.openxmlformats.org/presentationml/2006/main">
  <p:tag name="NUM" val="5"/>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4"/>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4"/>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4"/>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4"/>
</p:tagLst>
</file>

<file path=ppt/tags/tag41.xml><?xml version="1.0" encoding="utf-8"?>
<p:tagLst xmlns:a="http://schemas.openxmlformats.org/drawingml/2006/main" xmlns:r="http://schemas.openxmlformats.org/officeDocument/2006/relationships" xmlns:p="http://schemas.openxmlformats.org/presentationml/2006/main">
  <p:tag name="NUM" val="5"/>
</p:tagLst>
</file>

<file path=ppt/tags/tag42.xml><?xml version="1.0" encoding="utf-8"?>
<p:tagLst xmlns:a="http://schemas.openxmlformats.org/drawingml/2006/main" xmlns:r="http://schemas.openxmlformats.org/officeDocument/2006/relationships" xmlns:p="http://schemas.openxmlformats.org/presentationml/2006/main">
  <p:tag name="NUM" val="6"/>
</p:tagLst>
</file>

<file path=ppt/tags/tag43.xml><?xml version="1.0" encoding="utf-8"?>
<p:tagLst xmlns:a="http://schemas.openxmlformats.org/drawingml/2006/main" xmlns:r="http://schemas.openxmlformats.org/officeDocument/2006/relationships" xmlns:p="http://schemas.openxmlformats.org/presentationml/2006/main">
  <p:tag name="NUM" val="7"/>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47.xml><?xml version="1.0" encoding="utf-8"?>
<p:tagLst xmlns:a="http://schemas.openxmlformats.org/drawingml/2006/main" xmlns:r="http://schemas.openxmlformats.org/officeDocument/2006/relationships" xmlns:p="http://schemas.openxmlformats.org/presentationml/2006/main">
  <p:tag name="NUM" val="4"/>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3"/>
</p:tagLst>
</file>

<file path=ppt/tags/tag51.xml><?xml version="1.0" encoding="utf-8"?>
<p:tagLst xmlns:a="http://schemas.openxmlformats.org/drawingml/2006/main" xmlns:r="http://schemas.openxmlformats.org/officeDocument/2006/relationships" xmlns:p="http://schemas.openxmlformats.org/presentationml/2006/main">
  <p:tag name="NUM" val="4"/>
</p:tagLst>
</file>

<file path=ppt/tags/tag52.xml><?xml version="1.0" encoding="utf-8"?>
<p:tagLst xmlns:a="http://schemas.openxmlformats.org/drawingml/2006/main" xmlns:r="http://schemas.openxmlformats.org/officeDocument/2006/relationships" xmlns:p="http://schemas.openxmlformats.org/presentationml/2006/main">
  <p:tag name="NUM" val="1"/>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3"/>
</p:tagLst>
</file>

<file path=ppt/tags/tag55.xml><?xml version="1.0" encoding="utf-8"?>
<p:tagLst xmlns:a="http://schemas.openxmlformats.org/drawingml/2006/main" xmlns:r="http://schemas.openxmlformats.org/officeDocument/2006/relationships" xmlns:p="http://schemas.openxmlformats.org/presentationml/2006/main">
  <p:tag name="NUM" val="4"/>
</p:tagLst>
</file>

<file path=ppt/tags/tag56.xml><?xml version="1.0" encoding="utf-8"?>
<p:tagLst xmlns:a="http://schemas.openxmlformats.org/drawingml/2006/main" xmlns:r="http://schemas.openxmlformats.org/officeDocument/2006/relationships" xmlns:p="http://schemas.openxmlformats.org/presentationml/2006/main">
  <p:tag name="NUM" val="5"/>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2"/>
</p:tagLst>
</file>

<file path=ppt/tags/tag62.xml><?xml version="1.0" encoding="utf-8"?>
<p:tagLst xmlns:a="http://schemas.openxmlformats.org/drawingml/2006/main" xmlns:r="http://schemas.openxmlformats.org/officeDocument/2006/relationships" xmlns:p="http://schemas.openxmlformats.org/presentationml/2006/main">
  <p:tag name="NUM" val="3"/>
</p:tagLst>
</file>

<file path=ppt/tags/tag63.xml><?xml version="1.0" encoding="utf-8"?>
<p:tagLst xmlns:a="http://schemas.openxmlformats.org/drawingml/2006/main" xmlns:r="http://schemas.openxmlformats.org/officeDocument/2006/relationships" xmlns:p="http://schemas.openxmlformats.org/presentationml/2006/main">
  <p:tag name="NUM" val="4"/>
</p:tagLst>
</file>

<file path=ppt/tags/tag64.xml><?xml version="1.0" encoding="utf-8"?>
<p:tagLst xmlns:a="http://schemas.openxmlformats.org/drawingml/2006/main" xmlns:r="http://schemas.openxmlformats.org/officeDocument/2006/relationships" xmlns:p="http://schemas.openxmlformats.org/presentationml/2006/main">
  <p:tag name="NUM" val="5"/>
</p:tagLst>
</file>

<file path=ppt/tags/tag65.xml><?xml version="1.0" encoding="utf-8"?>
<p:tagLst xmlns:a="http://schemas.openxmlformats.org/drawingml/2006/main" xmlns:r="http://schemas.openxmlformats.org/officeDocument/2006/relationships" xmlns:p="http://schemas.openxmlformats.org/presentationml/2006/main">
  <p:tag name="NUM" val="6"/>
</p:tagLst>
</file>

<file path=ppt/tags/tag66.xml><?xml version="1.0" encoding="utf-8"?>
<p:tagLst xmlns:a="http://schemas.openxmlformats.org/drawingml/2006/main" xmlns:r="http://schemas.openxmlformats.org/officeDocument/2006/relationships" xmlns:p="http://schemas.openxmlformats.org/presentationml/2006/main">
  <p:tag name="NUM" val="7"/>
</p:tagLst>
</file>

<file path=ppt/tags/tag67.xml><?xml version="1.0" encoding="utf-8"?>
<p:tagLst xmlns:a="http://schemas.openxmlformats.org/drawingml/2006/main" xmlns:r="http://schemas.openxmlformats.org/officeDocument/2006/relationships" xmlns:p="http://schemas.openxmlformats.org/presentationml/2006/main">
  <p:tag name="NUM" val="8"/>
</p:tagLst>
</file>

<file path=ppt/tags/tag68.xml><?xml version="1.0" encoding="utf-8"?>
<p:tagLst xmlns:a="http://schemas.openxmlformats.org/drawingml/2006/main" xmlns:r="http://schemas.openxmlformats.org/officeDocument/2006/relationships" xmlns:p="http://schemas.openxmlformats.org/presentationml/2006/main">
  <p:tag name="NUM" val="9"/>
</p:tagLst>
</file>

<file path=ppt/tags/tag69.xml><?xml version="1.0" encoding="utf-8"?>
<p:tagLst xmlns:a="http://schemas.openxmlformats.org/drawingml/2006/main" xmlns:r="http://schemas.openxmlformats.org/officeDocument/2006/relationships" xmlns:p="http://schemas.openxmlformats.org/presentationml/2006/main">
  <p:tag name="NUM" val="10"/>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70.xml><?xml version="1.0" encoding="utf-8"?>
<p:tagLst xmlns:a="http://schemas.openxmlformats.org/drawingml/2006/main" xmlns:r="http://schemas.openxmlformats.org/officeDocument/2006/relationships" xmlns:p="http://schemas.openxmlformats.org/presentationml/2006/main">
  <p:tag name="NUM" val="11"/>
</p:tagLst>
</file>

<file path=ppt/tags/tag71.xml><?xml version="1.0" encoding="utf-8"?>
<p:tagLst xmlns:a="http://schemas.openxmlformats.org/drawingml/2006/main" xmlns:r="http://schemas.openxmlformats.org/officeDocument/2006/relationships" xmlns:p="http://schemas.openxmlformats.org/presentationml/2006/main">
  <p:tag name="NUM" val="12"/>
</p:tagLst>
</file>

<file path=ppt/tags/tag72.xml><?xml version="1.0" encoding="utf-8"?>
<p:tagLst xmlns:a="http://schemas.openxmlformats.org/drawingml/2006/main" xmlns:r="http://schemas.openxmlformats.org/officeDocument/2006/relationships" xmlns:p="http://schemas.openxmlformats.org/presentationml/2006/main">
  <p:tag name="NUM" val="8"/>
</p:tagLst>
</file>

<file path=ppt/tags/tag73.xml><?xml version="1.0" encoding="utf-8"?>
<p:tagLst xmlns:a="http://schemas.openxmlformats.org/drawingml/2006/main" xmlns:r="http://schemas.openxmlformats.org/officeDocument/2006/relationships" xmlns:p="http://schemas.openxmlformats.org/presentationml/2006/main">
  <p:tag name="NUM" val="9"/>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3"/>
</p:tagLst>
</file>

<file path=ppt/tags/tag77.xml><?xml version="1.0" encoding="utf-8"?>
<p:tagLst xmlns:a="http://schemas.openxmlformats.org/drawingml/2006/main" xmlns:r="http://schemas.openxmlformats.org/officeDocument/2006/relationships" xmlns:p="http://schemas.openxmlformats.org/presentationml/2006/main">
  <p:tag name="NUM" val="4"/>
</p:tagLst>
</file>

<file path=ppt/tags/tag78.xml><?xml version="1.0" encoding="utf-8"?>
<p:tagLst xmlns:a="http://schemas.openxmlformats.org/drawingml/2006/main" xmlns:r="http://schemas.openxmlformats.org/officeDocument/2006/relationships" xmlns:p="http://schemas.openxmlformats.org/presentationml/2006/main">
  <p:tag name="NUM" val="5"/>
</p:tagLst>
</file>

<file path=ppt/tags/tag79.xml><?xml version="1.0" encoding="utf-8"?>
<p:tagLst xmlns:a="http://schemas.openxmlformats.org/drawingml/2006/main" xmlns:r="http://schemas.openxmlformats.org/officeDocument/2006/relationships" xmlns:p="http://schemas.openxmlformats.org/presentationml/2006/main">
  <p:tag name="NUM" val="6"/>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80.xml><?xml version="1.0" encoding="utf-8"?>
<p:tagLst xmlns:a="http://schemas.openxmlformats.org/drawingml/2006/main" xmlns:r="http://schemas.openxmlformats.org/officeDocument/2006/relationships" xmlns:p="http://schemas.openxmlformats.org/presentationml/2006/main">
  <p:tag name="NUM" val="1"/>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3"/>
</p:tagLst>
</file>

<file path=ppt/tags/tag83.xml><?xml version="1.0" encoding="utf-8"?>
<p:tagLst xmlns:a="http://schemas.openxmlformats.org/drawingml/2006/main" xmlns:r="http://schemas.openxmlformats.org/officeDocument/2006/relationships" xmlns:p="http://schemas.openxmlformats.org/presentationml/2006/main">
  <p:tag name="NUM" val="4"/>
</p:tagLst>
</file>

<file path=ppt/tags/tag84.xml><?xml version="1.0" encoding="utf-8"?>
<p:tagLst xmlns:a="http://schemas.openxmlformats.org/drawingml/2006/main" xmlns:r="http://schemas.openxmlformats.org/officeDocument/2006/relationships" xmlns:p="http://schemas.openxmlformats.org/presentationml/2006/main">
  <p:tag name="NUM" val="5"/>
</p:tagLst>
</file>

<file path=ppt/tags/tag85.xml><?xml version="1.0" encoding="utf-8"?>
<p:tagLst xmlns:a="http://schemas.openxmlformats.org/drawingml/2006/main" xmlns:r="http://schemas.openxmlformats.org/officeDocument/2006/relationships" xmlns:p="http://schemas.openxmlformats.org/presentationml/2006/main">
  <p:tag name="NUM" val="6"/>
</p:tagLst>
</file>

<file path=ppt/tags/tag86.xml><?xml version="1.0" encoding="utf-8"?>
<p:tagLst xmlns:a="http://schemas.openxmlformats.org/drawingml/2006/main" xmlns:r="http://schemas.openxmlformats.org/officeDocument/2006/relationships" xmlns:p="http://schemas.openxmlformats.org/presentationml/2006/main">
  <p:tag name="NUM" val="7"/>
</p:tagLst>
</file>

<file path=ppt/tags/tag87.xml><?xml version="1.0" encoding="utf-8"?>
<p:tagLst xmlns:a="http://schemas.openxmlformats.org/drawingml/2006/main" xmlns:r="http://schemas.openxmlformats.org/officeDocument/2006/relationships" xmlns:p="http://schemas.openxmlformats.org/presentationml/2006/main">
  <p:tag name="NUM" val="8"/>
</p:tagLst>
</file>

<file path=ppt/tags/tag88.xml><?xml version="1.0" encoding="utf-8"?>
<p:tagLst xmlns:a="http://schemas.openxmlformats.org/drawingml/2006/main" xmlns:r="http://schemas.openxmlformats.org/officeDocument/2006/relationships" xmlns:p="http://schemas.openxmlformats.org/presentationml/2006/main">
  <p:tag name="NUM" val="9"/>
</p:tagLst>
</file>

<file path=ppt/tags/tag89.xml><?xml version="1.0" encoding="utf-8"?>
<p:tagLst xmlns:a="http://schemas.openxmlformats.org/drawingml/2006/main" xmlns:r="http://schemas.openxmlformats.org/officeDocument/2006/relationships" xmlns:p="http://schemas.openxmlformats.org/presentationml/2006/main">
  <p:tag name="NUM" val="10"/>
</p:tagLst>
</file>

<file path=ppt/tags/tag9.xml><?xml version="1.0" encoding="utf-8"?>
<p:tagLst xmlns:a="http://schemas.openxmlformats.org/drawingml/2006/main" xmlns:r="http://schemas.openxmlformats.org/officeDocument/2006/relationships" xmlns:p="http://schemas.openxmlformats.org/presentationml/2006/main">
  <p:tag name="NUM" val="7"/>
</p:tagLst>
</file>

<file path=ppt/tags/tag90.xml><?xml version="1.0" encoding="utf-8"?>
<p:tagLst xmlns:a="http://schemas.openxmlformats.org/drawingml/2006/main" xmlns:r="http://schemas.openxmlformats.org/officeDocument/2006/relationships" xmlns:p="http://schemas.openxmlformats.org/presentationml/2006/main">
  <p:tag name="NUM" val="11"/>
</p:tagLst>
</file>

<file path=ppt/tags/tag91.xml><?xml version="1.0" encoding="utf-8"?>
<p:tagLst xmlns:a="http://schemas.openxmlformats.org/drawingml/2006/main" xmlns:r="http://schemas.openxmlformats.org/officeDocument/2006/relationships" xmlns:p="http://schemas.openxmlformats.org/presentationml/2006/main">
  <p:tag name="NUM" val="12"/>
</p:tagLst>
</file>

<file path=ppt/tags/tag92.xml><?xml version="1.0" encoding="utf-8"?>
<p:tagLst xmlns:a="http://schemas.openxmlformats.org/drawingml/2006/main" xmlns:r="http://schemas.openxmlformats.org/officeDocument/2006/relationships" xmlns:p="http://schemas.openxmlformats.org/presentationml/2006/main">
  <p:tag name="NUM" val="8"/>
</p:tagLst>
</file>

<file path=ppt/tags/tag93.xml><?xml version="1.0" encoding="utf-8"?>
<p:tagLst xmlns:a="http://schemas.openxmlformats.org/drawingml/2006/main" xmlns:r="http://schemas.openxmlformats.org/officeDocument/2006/relationships" xmlns:p="http://schemas.openxmlformats.org/presentationml/2006/main">
  <p:tag name="NUM" val="9"/>
</p:tagLst>
</file>

<file path=ppt/tags/tag94.xml><?xml version="1.0" encoding="utf-8"?>
<p:tagLst xmlns:a="http://schemas.openxmlformats.org/drawingml/2006/main" xmlns:r="http://schemas.openxmlformats.org/officeDocument/2006/relationships" xmlns:p="http://schemas.openxmlformats.org/presentationml/2006/main">
  <p:tag name="NUM" val="1"/>
</p:tagLst>
</file>

<file path=ppt/tags/tag95.xml><?xml version="1.0" encoding="utf-8"?>
<p:tagLst xmlns:a="http://schemas.openxmlformats.org/drawingml/2006/main" xmlns:r="http://schemas.openxmlformats.org/officeDocument/2006/relationships" xmlns:p="http://schemas.openxmlformats.org/presentationml/2006/main">
  <p:tag name="NUM" val="2"/>
</p:tagLst>
</file>

<file path=ppt/tags/tag96.xml><?xml version="1.0" encoding="utf-8"?>
<p:tagLst xmlns:a="http://schemas.openxmlformats.org/drawingml/2006/main" xmlns:r="http://schemas.openxmlformats.org/officeDocument/2006/relationships" xmlns:p="http://schemas.openxmlformats.org/presentationml/2006/main">
  <p:tag name="NUM" val="3"/>
</p:tagLst>
</file>

<file path=ppt/tags/tag97.xml><?xml version="1.0" encoding="utf-8"?>
<p:tagLst xmlns:a="http://schemas.openxmlformats.org/drawingml/2006/main" xmlns:r="http://schemas.openxmlformats.org/officeDocument/2006/relationships" xmlns:p="http://schemas.openxmlformats.org/presentationml/2006/main">
  <p:tag name="NUM" val="1"/>
</p:tagLst>
</file>

<file path=ppt/tags/tag98.xml><?xml version="1.0" encoding="utf-8"?>
<p:tagLst xmlns:a="http://schemas.openxmlformats.org/drawingml/2006/main" xmlns:r="http://schemas.openxmlformats.org/officeDocument/2006/relationships" xmlns:p="http://schemas.openxmlformats.org/presentationml/2006/main">
  <p:tag name="NUM" val="2"/>
</p:tagLst>
</file>

<file path=ppt/tags/tag9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TM04033937[[fn=Vapor Trail]]</Template>
  <TotalTime>0</TotalTime>
  <Words>2511</Words>
  <Application>Microsoft Office PowerPoint</Application>
  <PresentationFormat>Grand écran</PresentationFormat>
  <Paragraphs>451</Paragraphs>
  <Slides>48</Slides>
  <Notes>2</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48</vt:i4>
      </vt:variant>
    </vt:vector>
  </HeadingPairs>
  <TitlesOfParts>
    <vt:vector size="56" baseType="lpstr">
      <vt:lpstr>ＭＳ Ｐゴシック</vt:lpstr>
      <vt:lpstr>Adobe Garamond Pro Bold</vt:lpstr>
      <vt:lpstr>Arial</vt:lpstr>
      <vt:lpstr>Calibri</vt:lpstr>
      <vt:lpstr>Century Gothic</vt:lpstr>
      <vt:lpstr>Garamond</vt:lpstr>
      <vt:lpstr>Wingdings</vt:lpstr>
      <vt:lpstr>Vapor Trail</vt:lpstr>
      <vt:lpstr>Optimisation et planification initiale</vt:lpstr>
      <vt:lpstr>Plan de la séance</vt:lpstr>
      <vt:lpstr>1 – L’engin de calcul</vt:lpstr>
      <vt:lpstr>1 – L’engin de calcul</vt:lpstr>
      <vt:lpstr>1 – L’engin de calcul</vt:lpstr>
      <vt:lpstr>1 – L’engin de calcul</vt:lpstr>
      <vt:lpstr>1 – L’engin de calcul</vt:lpstr>
      <vt:lpstr>1 – L’engin de calcul</vt:lpstr>
      <vt:lpstr>1 – L’engin de calcul</vt:lpstr>
      <vt:lpstr>1 – L’engin de calcul</vt:lpstr>
      <vt:lpstr>1. Les calculs par type de tâche </vt:lpstr>
      <vt:lpstr>1. Les calculs par type de tâche </vt:lpstr>
      <vt:lpstr>Plan de la séance</vt:lpstr>
      <vt:lpstr>2 – Optimisation</vt:lpstr>
      <vt:lpstr>Plan de la séance</vt:lpstr>
      <vt:lpstr>3 – Les Coûts</vt:lpstr>
      <vt:lpstr>3 – Les Coûts</vt:lpstr>
      <vt:lpstr>3 – Les durées</vt:lpstr>
      <vt:lpstr>3 – Les durées</vt:lpstr>
      <vt:lpstr>3 – Les durées</vt:lpstr>
      <vt:lpstr>3 – Les durées</vt:lpstr>
      <vt:lpstr>3 – Les durées</vt:lpstr>
      <vt:lpstr>3 – Les durées</vt:lpstr>
      <vt:lpstr>Plan de la séance</vt:lpstr>
      <vt:lpstr>4 – Nivellement Manuel</vt:lpstr>
      <vt:lpstr>4 – Nivellement Manuel</vt:lpstr>
      <vt:lpstr>4 – Nivellement Manuel</vt:lpstr>
      <vt:lpstr>4 – Nivellement Manuel</vt:lpstr>
      <vt:lpstr>Présentation PowerPoint</vt:lpstr>
      <vt:lpstr>Présentation PowerPoint</vt:lpstr>
      <vt:lpstr>4 – Nivellement Manuel</vt:lpstr>
      <vt:lpstr>Plan de la séance</vt:lpstr>
      <vt:lpstr>5 – Enregistrer la panif. init.</vt:lpstr>
      <vt:lpstr>5 – Enregistrer la panif. init.</vt:lpstr>
      <vt:lpstr>5 – Enregistrer la panif. init.</vt:lpstr>
      <vt:lpstr>5 – Enregistrer la panif. init.</vt:lpstr>
      <vt:lpstr>5 – Enregistrer la panif. init.</vt:lpstr>
      <vt:lpstr>5 – Enregistrer la panif. init.</vt:lpstr>
      <vt:lpstr>5 – Enregistrer la panif. init.</vt:lpstr>
      <vt:lpstr>5 – Enregistrer la panif. init.</vt:lpstr>
      <vt:lpstr>Présentation PowerPoint</vt:lpstr>
      <vt:lpstr>Présentation PowerPoint</vt:lpstr>
      <vt:lpstr>Présentation PowerPoint</vt:lpstr>
      <vt:lpstr>Présentation PowerPoint</vt:lpstr>
      <vt:lpstr>Présentation PowerPoint</vt:lpstr>
      <vt:lpstr>Présentation PowerPoint</vt:lpstr>
      <vt:lpstr>Plan de la séance</vt:lpstr>
      <vt:lpstr>Question ? Commentaires ? Menaces de mort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2019-09-05T21:43:55Z</dcterms:created>
  <dcterms:modified xsi:type="dcterms:W3CDTF">2025-12-09T21:08:12Z</dcterms:modified>
</cp:coreProperties>
</file>