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2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4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5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6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7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8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9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10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11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12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notesMasterIdLst>
    <p:notesMasterId r:id="rId33"/>
  </p:notesMasterIdLst>
  <p:sldIdLst>
    <p:sldId id="256" r:id="rId2"/>
    <p:sldId id="647" r:id="rId3"/>
    <p:sldId id="566" r:id="rId4"/>
    <p:sldId id="633" r:id="rId5"/>
    <p:sldId id="634" r:id="rId6"/>
    <p:sldId id="635" r:id="rId7"/>
    <p:sldId id="649" r:id="rId8"/>
    <p:sldId id="637" r:id="rId9"/>
    <p:sldId id="638" r:id="rId10"/>
    <p:sldId id="639" r:id="rId11"/>
    <p:sldId id="640" r:id="rId12"/>
    <p:sldId id="654" r:id="rId13"/>
    <p:sldId id="509" r:id="rId14"/>
    <p:sldId id="648" r:id="rId15"/>
    <p:sldId id="527" r:id="rId16"/>
    <p:sldId id="292" r:id="rId17"/>
    <p:sldId id="505" r:id="rId18"/>
    <p:sldId id="517" r:id="rId19"/>
    <p:sldId id="541" r:id="rId20"/>
    <p:sldId id="538" r:id="rId21"/>
    <p:sldId id="539" r:id="rId22"/>
    <p:sldId id="544" r:id="rId23"/>
    <p:sldId id="535" r:id="rId24"/>
    <p:sldId id="506" r:id="rId25"/>
    <p:sldId id="525" r:id="rId26"/>
    <p:sldId id="522" r:id="rId27"/>
    <p:sldId id="532" r:id="rId28"/>
    <p:sldId id="651" r:id="rId29"/>
    <p:sldId id="652" r:id="rId30"/>
    <p:sldId id="650" r:id="rId31"/>
    <p:sldId id="263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00EE"/>
    <a:srgbClr val="730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49" autoAdjust="0"/>
    <p:restoredTop sz="87079" autoAdjust="0"/>
  </p:normalViewPr>
  <p:slideViewPr>
    <p:cSldViewPr snapToGrid="0">
      <p:cViewPr varScale="1">
        <p:scale>
          <a:sx n="163" d="100"/>
          <a:sy n="163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8455B-A2D8-4697-813A-FC26FFACAAB1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661C7878-9EA4-4300-B62D-BE76AE323205}">
      <dgm:prSet phldrT="[Text]"/>
      <dgm:spPr/>
      <dgm:t>
        <a:bodyPr/>
        <a:lstStyle/>
        <a:p>
          <a:r>
            <a:rPr lang="fr-CA" noProof="0" dirty="0"/>
            <a:t>Tables (incluant les champs sur mesure) </a:t>
          </a:r>
        </a:p>
      </dgm:t>
    </dgm:pt>
    <dgm:pt modelId="{E1523725-0CD0-4C62-8812-5DD8F92D833E}" type="parTrans" cxnId="{6FD86A43-AF93-4E84-8A53-391462522371}">
      <dgm:prSet/>
      <dgm:spPr/>
      <dgm:t>
        <a:bodyPr/>
        <a:lstStyle/>
        <a:p>
          <a:endParaRPr lang="fr-CA"/>
        </a:p>
      </dgm:t>
    </dgm:pt>
    <dgm:pt modelId="{56C8E21C-4DB6-4972-9D68-8645DCFB19C5}" type="sibTrans" cxnId="{6FD86A43-AF93-4E84-8A53-391462522371}">
      <dgm:prSet/>
      <dgm:spPr/>
      <dgm:t>
        <a:bodyPr/>
        <a:lstStyle/>
        <a:p>
          <a:endParaRPr lang="fr-CA"/>
        </a:p>
      </dgm:t>
    </dgm:pt>
    <dgm:pt modelId="{058CF006-05CB-44E8-BC29-5ACBC1C00D59}">
      <dgm:prSet phldrT="[Text]"/>
      <dgm:spPr/>
      <dgm:t>
        <a:bodyPr/>
        <a:lstStyle/>
        <a:p>
          <a:r>
            <a:rPr lang="fr-CA" noProof="0" dirty="0"/>
            <a:t>Filtres et surlignage </a:t>
          </a:r>
        </a:p>
      </dgm:t>
    </dgm:pt>
    <dgm:pt modelId="{E4965443-C4B0-4FB5-92C0-445F9556430A}" type="parTrans" cxnId="{02415102-0F34-44D4-A43E-90E318A26076}">
      <dgm:prSet/>
      <dgm:spPr/>
      <dgm:t>
        <a:bodyPr/>
        <a:lstStyle/>
        <a:p>
          <a:endParaRPr lang="fr-CA"/>
        </a:p>
      </dgm:t>
    </dgm:pt>
    <dgm:pt modelId="{6EEED8F6-7E50-4A56-903D-C84062886956}" type="sibTrans" cxnId="{02415102-0F34-44D4-A43E-90E318A26076}">
      <dgm:prSet/>
      <dgm:spPr/>
      <dgm:t>
        <a:bodyPr/>
        <a:lstStyle/>
        <a:p>
          <a:endParaRPr lang="fr-CA"/>
        </a:p>
      </dgm:t>
    </dgm:pt>
    <dgm:pt modelId="{475F7C80-BA30-41F7-84FE-542032AEE5D2}">
      <dgm:prSet phldrT="[Text]"/>
      <dgm:spPr/>
      <dgm:t>
        <a:bodyPr/>
        <a:lstStyle/>
        <a:p>
          <a:r>
            <a:rPr lang="fr-CA" noProof="0" dirty="0"/>
            <a:t>Groupes </a:t>
          </a:r>
        </a:p>
      </dgm:t>
    </dgm:pt>
    <dgm:pt modelId="{1F8F5962-7570-4903-9BE3-A5B4BDBDFCCB}" type="parTrans" cxnId="{9DE21D54-499D-474B-9D57-85ECD381166F}">
      <dgm:prSet/>
      <dgm:spPr/>
      <dgm:t>
        <a:bodyPr/>
        <a:lstStyle/>
        <a:p>
          <a:endParaRPr lang="fr-CA"/>
        </a:p>
      </dgm:t>
    </dgm:pt>
    <dgm:pt modelId="{802206C0-D73B-4E7E-B61A-417FB644FFAA}" type="sibTrans" cxnId="{9DE21D54-499D-474B-9D57-85ECD381166F}">
      <dgm:prSet/>
      <dgm:spPr/>
      <dgm:t>
        <a:bodyPr/>
        <a:lstStyle/>
        <a:p>
          <a:endParaRPr lang="fr-CA"/>
        </a:p>
      </dgm:t>
    </dgm:pt>
    <dgm:pt modelId="{1DF20AD9-0F97-4A48-BA32-B10A2BE2E77D}">
      <dgm:prSet/>
      <dgm:spPr/>
      <dgm:t>
        <a:bodyPr/>
        <a:lstStyle/>
        <a:p>
          <a:r>
            <a:rPr lang="fr-CA" noProof="0" dirty="0"/>
            <a:t>Format (Texte et style de barre) </a:t>
          </a:r>
        </a:p>
      </dgm:t>
    </dgm:pt>
    <dgm:pt modelId="{94848DDC-D397-40C4-A7A5-64E759B2EA0A}" type="parTrans" cxnId="{C8FBCB95-FF23-4D4F-A314-A7FD5C90A5AE}">
      <dgm:prSet/>
      <dgm:spPr/>
      <dgm:t>
        <a:bodyPr/>
        <a:lstStyle/>
        <a:p>
          <a:endParaRPr lang="fr-CA"/>
        </a:p>
      </dgm:t>
    </dgm:pt>
    <dgm:pt modelId="{FF0D2E2A-69CD-42E2-BEA2-B1306902CDD0}" type="sibTrans" cxnId="{C8FBCB95-FF23-4D4F-A314-A7FD5C90A5AE}">
      <dgm:prSet/>
      <dgm:spPr/>
      <dgm:t>
        <a:bodyPr/>
        <a:lstStyle/>
        <a:p>
          <a:endParaRPr lang="fr-CA"/>
        </a:p>
      </dgm:t>
    </dgm:pt>
    <dgm:pt modelId="{9A670E8C-C54B-488B-BB57-6C6872B64ED3}">
      <dgm:prSet/>
      <dgm:spPr/>
      <dgm:t>
        <a:bodyPr/>
        <a:lstStyle/>
        <a:p>
          <a:r>
            <a:rPr lang="fr-CA" noProof="0" dirty="0"/>
            <a:t>Échelle de temps </a:t>
          </a:r>
        </a:p>
      </dgm:t>
    </dgm:pt>
    <dgm:pt modelId="{6FA9DD62-D1B9-44BA-9135-CAD1E009FF5D}" type="parTrans" cxnId="{10E00235-5F76-4CCB-A800-9DC2798849FC}">
      <dgm:prSet/>
      <dgm:spPr/>
      <dgm:t>
        <a:bodyPr/>
        <a:lstStyle/>
        <a:p>
          <a:endParaRPr lang="fr-CA"/>
        </a:p>
      </dgm:t>
    </dgm:pt>
    <dgm:pt modelId="{695FFB9E-7F3A-4189-BE26-9F375CFC85BD}" type="sibTrans" cxnId="{10E00235-5F76-4CCB-A800-9DC2798849FC}">
      <dgm:prSet/>
      <dgm:spPr/>
      <dgm:t>
        <a:bodyPr/>
        <a:lstStyle/>
        <a:p>
          <a:endParaRPr lang="fr-CA"/>
        </a:p>
      </dgm:t>
    </dgm:pt>
    <dgm:pt modelId="{4CC04C15-8FB4-401A-9B2E-31D4ED4D5C0C}">
      <dgm:prSet/>
      <dgm:spPr/>
      <dgm:t>
        <a:bodyPr/>
        <a:lstStyle/>
        <a:p>
          <a:r>
            <a:rPr lang="fr-CA" noProof="0" dirty="0"/>
            <a:t>Mise en forme de la page (Page Setup)</a:t>
          </a:r>
        </a:p>
      </dgm:t>
    </dgm:pt>
    <dgm:pt modelId="{08BFEBC4-64EC-4DA3-8807-F4F677C40A39}" type="parTrans" cxnId="{698248F5-ED1C-4A3A-B65F-5E586842FBC9}">
      <dgm:prSet/>
      <dgm:spPr/>
      <dgm:t>
        <a:bodyPr/>
        <a:lstStyle/>
        <a:p>
          <a:endParaRPr lang="fr-CA"/>
        </a:p>
      </dgm:t>
    </dgm:pt>
    <dgm:pt modelId="{F07AC197-DBF9-46A9-AAC3-1AD4F231459D}" type="sibTrans" cxnId="{698248F5-ED1C-4A3A-B65F-5E586842FBC9}">
      <dgm:prSet/>
      <dgm:spPr/>
      <dgm:t>
        <a:bodyPr/>
        <a:lstStyle/>
        <a:p>
          <a:endParaRPr lang="fr-CA"/>
        </a:p>
      </dgm:t>
    </dgm:pt>
    <dgm:pt modelId="{699A57F3-8001-471D-9889-5BF00289B2F7}">
      <dgm:prSet phldrT="[Text]"/>
      <dgm:spPr/>
      <dgm:t>
        <a:bodyPr/>
        <a:lstStyle/>
        <a:p>
          <a:r>
            <a:rPr lang="fr-CA" noProof="0" dirty="0"/>
            <a:t>Vue </a:t>
          </a:r>
        </a:p>
      </dgm:t>
    </dgm:pt>
    <dgm:pt modelId="{DF89C60D-0E2F-4066-A34C-DE0D86D08795}" type="sibTrans" cxnId="{6E5A7323-CFC8-477A-87ED-39352B45E5A0}">
      <dgm:prSet/>
      <dgm:spPr/>
      <dgm:t>
        <a:bodyPr/>
        <a:lstStyle/>
        <a:p>
          <a:endParaRPr lang="fr-CA"/>
        </a:p>
      </dgm:t>
    </dgm:pt>
    <dgm:pt modelId="{F6C0233F-5C8D-4F92-817C-069EDCE120F4}" type="parTrans" cxnId="{6E5A7323-CFC8-477A-87ED-39352B45E5A0}">
      <dgm:prSet/>
      <dgm:spPr/>
      <dgm:t>
        <a:bodyPr/>
        <a:lstStyle/>
        <a:p>
          <a:endParaRPr lang="fr-CA"/>
        </a:p>
      </dgm:t>
    </dgm:pt>
    <dgm:pt modelId="{7A02243B-CB29-4C01-A8E6-AC96F3929DDA}" type="pres">
      <dgm:prSet presAssocID="{26A8455B-A2D8-4697-813A-FC26FFACAAB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27F3D1F-F94B-4A27-BE2E-03445A60D29F}" type="pres">
      <dgm:prSet presAssocID="{699A57F3-8001-471D-9889-5BF00289B2F7}" presName="hierRoot1" presStyleCnt="0">
        <dgm:presLayoutVars>
          <dgm:hierBranch val="init"/>
        </dgm:presLayoutVars>
      </dgm:prSet>
      <dgm:spPr/>
    </dgm:pt>
    <dgm:pt modelId="{33DB4ACE-3201-48A1-809F-EFAA96EF29D7}" type="pres">
      <dgm:prSet presAssocID="{699A57F3-8001-471D-9889-5BF00289B2F7}" presName="rootComposite1" presStyleCnt="0"/>
      <dgm:spPr/>
    </dgm:pt>
    <dgm:pt modelId="{0FCB2B8A-E011-49E4-B4AA-D88256169464}" type="pres">
      <dgm:prSet presAssocID="{699A57F3-8001-471D-9889-5BF00289B2F7}" presName="rootText1" presStyleLbl="node0" presStyleIdx="0" presStyleCnt="1" custScaleX="145370" custScaleY="200676">
        <dgm:presLayoutVars>
          <dgm:chPref val="3"/>
        </dgm:presLayoutVars>
      </dgm:prSet>
      <dgm:spPr/>
    </dgm:pt>
    <dgm:pt modelId="{DCFC8DAE-1CB2-45C8-A395-79D984BE0FE6}" type="pres">
      <dgm:prSet presAssocID="{699A57F3-8001-471D-9889-5BF00289B2F7}" presName="rootConnector1" presStyleLbl="node1" presStyleIdx="0" presStyleCnt="0"/>
      <dgm:spPr/>
    </dgm:pt>
    <dgm:pt modelId="{3AFD12B0-F3F9-42D0-A638-4C5AD92570DA}" type="pres">
      <dgm:prSet presAssocID="{699A57F3-8001-471D-9889-5BF00289B2F7}" presName="hierChild2" presStyleCnt="0"/>
      <dgm:spPr/>
    </dgm:pt>
    <dgm:pt modelId="{F8F5B72A-8C1B-4F0B-B736-D08DD1EF9C52}" type="pres">
      <dgm:prSet presAssocID="{E1523725-0CD0-4C62-8812-5DD8F92D833E}" presName="Name37" presStyleLbl="parChTrans1D2" presStyleIdx="0" presStyleCnt="6"/>
      <dgm:spPr/>
    </dgm:pt>
    <dgm:pt modelId="{1E24DABA-DA72-4019-9A75-E1C8AACC108E}" type="pres">
      <dgm:prSet presAssocID="{661C7878-9EA4-4300-B62D-BE76AE323205}" presName="hierRoot2" presStyleCnt="0">
        <dgm:presLayoutVars>
          <dgm:hierBranch val="init"/>
        </dgm:presLayoutVars>
      </dgm:prSet>
      <dgm:spPr/>
    </dgm:pt>
    <dgm:pt modelId="{AF2B9AFF-B463-4BB7-9FFB-DFD6E2617012}" type="pres">
      <dgm:prSet presAssocID="{661C7878-9EA4-4300-B62D-BE76AE323205}" presName="rootComposite" presStyleCnt="0"/>
      <dgm:spPr/>
    </dgm:pt>
    <dgm:pt modelId="{BB8BBAEA-4702-4089-8A51-5A8959917B63}" type="pres">
      <dgm:prSet presAssocID="{661C7878-9EA4-4300-B62D-BE76AE323205}" presName="rootText" presStyleLbl="node2" presStyleIdx="0" presStyleCnt="6" custScaleY="218912">
        <dgm:presLayoutVars>
          <dgm:chPref val="3"/>
        </dgm:presLayoutVars>
      </dgm:prSet>
      <dgm:spPr/>
    </dgm:pt>
    <dgm:pt modelId="{02C2801F-D253-4F76-8EFA-393AF2B9231B}" type="pres">
      <dgm:prSet presAssocID="{661C7878-9EA4-4300-B62D-BE76AE323205}" presName="rootConnector" presStyleLbl="node2" presStyleIdx="0" presStyleCnt="6"/>
      <dgm:spPr/>
    </dgm:pt>
    <dgm:pt modelId="{4119D1B4-E510-4269-90A6-3461C9801FFF}" type="pres">
      <dgm:prSet presAssocID="{661C7878-9EA4-4300-B62D-BE76AE323205}" presName="hierChild4" presStyleCnt="0"/>
      <dgm:spPr/>
    </dgm:pt>
    <dgm:pt modelId="{CE2600CE-417B-4A31-B85E-542397FCFC3F}" type="pres">
      <dgm:prSet presAssocID="{661C7878-9EA4-4300-B62D-BE76AE323205}" presName="hierChild5" presStyleCnt="0"/>
      <dgm:spPr/>
    </dgm:pt>
    <dgm:pt modelId="{DDF4ABCD-0DD9-4429-912C-F118DDB185B9}" type="pres">
      <dgm:prSet presAssocID="{E4965443-C4B0-4FB5-92C0-445F9556430A}" presName="Name37" presStyleLbl="parChTrans1D2" presStyleIdx="1" presStyleCnt="6"/>
      <dgm:spPr/>
    </dgm:pt>
    <dgm:pt modelId="{7638C86B-BC13-4159-BCE0-5306D178F963}" type="pres">
      <dgm:prSet presAssocID="{058CF006-05CB-44E8-BC29-5ACBC1C00D59}" presName="hierRoot2" presStyleCnt="0">
        <dgm:presLayoutVars>
          <dgm:hierBranch val="init"/>
        </dgm:presLayoutVars>
      </dgm:prSet>
      <dgm:spPr/>
    </dgm:pt>
    <dgm:pt modelId="{55BF7A31-90AF-4BDA-BF82-FFC8524BF7F7}" type="pres">
      <dgm:prSet presAssocID="{058CF006-05CB-44E8-BC29-5ACBC1C00D59}" presName="rootComposite" presStyleCnt="0"/>
      <dgm:spPr/>
    </dgm:pt>
    <dgm:pt modelId="{305BA089-95AB-4668-B38F-0B687DD654F7}" type="pres">
      <dgm:prSet presAssocID="{058CF006-05CB-44E8-BC29-5ACBC1C00D59}" presName="rootText" presStyleLbl="node2" presStyleIdx="1" presStyleCnt="6" custScaleY="192785">
        <dgm:presLayoutVars>
          <dgm:chPref val="3"/>
        </dgm:presLayoutVars>
      </dgm:prSet>
      <dgm:spPr/>
    </dgm:pt>
    <dgm:pt modelId="{7A3438A1-31CE-4365-8BD7-545465F990B1}" type="pres">
      <dgm:prSet presAssocID="{058CF006-05CB-44E8-BC29-5ACBC1C00D59}" presName="rootConnector" presStyleLbl="node2" presStyleIdx="1" presStyleCnt="6"/>
      <dgm:spPr/>
    </dgm:pt>
    <dgm:pt modelId="{186955F0-F570-493C-B798-B3CF9CD06ADE}" type="pres">
      <dgm:prSet presAssocID="{058CF006-05CB-44E8-BC29-5ACBC1C00D59}" presName="hierChild4" presStyleCnt="0"/>
      <dgm:spPr/>
    </dgm:pt>
    <dgm:pt modelId="{F3A5636B-E50C-414B-A425-B332903778D1}" type="pres">
      <dgm:prSet presAssocID="{058CF006-05CB-44E8-BC29-5ACBC1C00D59}" presName="hierChild5" presStyleCnt="0"/>
      <dgm:spPr/>
    </dgm:pt>
    <dgm:pt modelId="{3D3828D9-D48A-47CF-9AC7-402DE920AEFE}" type="pres">
      <dgm:prSet presAssocID="{1F8F5962-7570-4903-9BE3-A5B4BDBDFCCB}" presName="Name37" presStyleLbl="parChTrans1D2" presStyleIdx="2" presStyleCnt="6"/>
      <dgm:spPr/>
    </dgm:pt>
    <dgm:pt modelId="{B4DC2759-AAE9-42BE-B0BF-7A47145824E1}" type="pres">
      <dgm:prSet presAssocID="{475F7C80-BA30-41F7-84FE-542032AEE5D2}" presName="hierRoot2" presStyleCnt="0">
        <dgm:presLayoutVars>
          <dgm:hierBranch val="init"/>
        </dgm:presLayoutVars>
      </dgm:prSet>
      <dgm:spPr/>
    </dgm:pt>
    <dgm:pt modelId="{CDF275F8-D5D4-4ED6-86E7-8FD72204DF79}" type="pres">
      <dgm:prSet presAssocID="{475F7C80-BA30-41F7-84FE-542032AEE5D2}" presName="rootComposite" presStyleCnt="0"/>
      <dgm:spPr/>
    </dgm:pt>
    <dgm:pt modelId="{8BA828A3-4C82-4747-B1B6-18601AC520CF}" type="pres">
      <dgm:prSet presAssocID="{475F7C80-BA30-41F7-84FE-542032AEE5D2}" presName="rootText" presStyleLbl="node2" presStyleIdx="2" presStyleCnt="6">
        <dgm:presLayoutVars>
          <dgm:chPref val="3"/>
        </dgm:presLayoutVars>
      </dgm:prSet>
      <dgm:spPr/>
    </dgm:pt>
    <dgm:pt modelId="{DD7D5EB6-8809-487E-B678-0E4D3C12AE70}" type="pres">
      <dgm:prSet presAssocID="{475F7C80-BA30-41F7-84FE-542032AEE5D2}" presName="rootConnector" presStyleLbl="node2" presStyleIdx="2" presStyleCnt="6"/>
      <dgm:spPr/>
    </dgm:pt>
    <dgm:pt modelId="{03A46E35-E74A-4296-A4FA-A47FC27B4846}" type="pres">
      <dgm:prSet presAssocID="{475F7C80-BA30-41F7-84FE-542032AEE5D2}" presName="hierChild4" presStyleCnt="0"/>
      <dgm:spPr/>
    </dgm:pt>
    <dgm:pt modelId="{2F0240C1-6685-4195-A2CD-1EB2239ACE5E}" type="pres">
      <dgm:prSet presAssocID="{475F7C80-BA30-41F7-84FE-542032AEE5D2}" presName="hierChild5" presStyleCnt="0"/>
      <dgm:spPr/>
    </dgm:pt>
    <dgm:pt modelId="{BCB7D2D6-2BF7-4934-92AD-933AC119BF2C}" type="pres">
      <dgm:prSet presAssocID="{94848DDC-D397-40C4-A7A5-64E759B2EA0A}" presName="Name37" presStyleLbl="parChTrans1D2" presStyleIdx="3" presStyleCnt="6"/>
      <dgm:spPr/>
    </dgm:pt>
    <dgm:pt modelId="{91ADF026-C311-4867-9860-36FE7CD2B998}" type="pres">
      <dgm:prSet presAssocID="{1DF20AD9-0F97-4A48-BA32-B10A2BE2E77D}" presName="hierRoot2" presStyleCnt="0">
        <dgm:presLayoutVars>
          <dgm:hierBranch val="init"/>
        </dgm:presLayoutVars>
      </dgm:prSet>
      <dgm:spPr/>
    </dgm:pt>
    <dgm:pt modelId="{5CD2FD5C-71E3-4195-A781-8B19D8143DA4}" type="pres">
      <dgm:prSet presAssocID="{1DF20AD9-0F97-4A48-BA32-B10A2BE2E77D}" presName="rootComposite" presStyleCnt="0"/>
      <dgm:spPr/>
    </dgm:pt>
    <dgm:pt modelId="{FE2B81DB-CEF9-4DC2-911A-940BD754DEB0}" type="pres">
      <dgm:prSet presAssocID="{1DF20AD9-0F97-4A48-BA32-B10A2BE2E77D}" presName="rootText" presStyleLbl="node2" presStyleIdx="3" presStyleCnt="6" custScaleY="181058">
        <dgm:presLayoutVars>
          <dgm:chPref val="3"/>
        </dgm:presLayoutVars>
      </dgm:prSet>
      <dgm:spPr/>
    </dgm:pt>
    <dgm:pt modelId="{6B765111-78AE-409D-BBCA-65D3CFE75019}" type="pres">
      <dgm:prSet presAssocID="{1DF20AD9-0F97-4A48-BA32-B10A2BE2E77D}" presName="rootConnector" presStyleLbl="node2" presStyleIdx="3" presStyleCnt="6"/>
      <dgm:spPr/>
    </dgm:pt>
    <dgm:pt modelId="{16CB8627-A47C-43CB-8B3C-B4F0A17DFF8B}" type="pres">
      <dgm:prSet presAssocID="{1DF20AD9-0F97-4A48-BA32-B10A2BE2E77D}" presName="hierChild4" presStyleCnt="0"/>
      <dgm:spPr/>
    </dgm:pt>
    <dgm:pt modelId="{E1E90598-1B22-4D84-B52E-F97B047E7969}" type="pres">
      <dgm:prSet presAssocID="{1DF20AD9-0F97-4A48-BA32-B10A2BE2E77D}" presName="hierChild5" presStyleCnt="0"/>
      <dgm:spPr/>
    </dgm:pt>
    <dgm:pt modelId="{F5BFC0FE-654C-422A-84BC-8A3B5A3AB1CB}" type="pres">
      <dgm:prSet presAssocID="{6FA9DD62-D1B9-44BA-9135-CAD1E009FF5D}" presName="Name37" presStyleLbl="parChTrans1D2" presStyleIdx="4" presStyleCnt="6"/>
      <dgm:spPr/>
    </dgm:pt>
    <dgm:pt modelId="{1A3C4443-F1FD-4BA3-9D3F-53A859B97DF2}" type="pres">
      <dgm:prSet presAssocID="{9A670E8C-C54B-488B-BB57-6C6872B64ED3}" presName="hierRoot2" presStyleCnt="0">
        <dgm:presLayoutVars>
          <dgm:hierBranch val="init"/>
        </dgm:presLayoutVars>
      </dgm:prSet>
      <dgm:spPr/>
    </dgm:pt>
    <dgm:pt modelId="{5300CA72-0EFB-41E2-B77F-61A59CE7DF27}" type="pres">
      <dgm:prSet presAssocID="{9A670E8C-C54B-488B-BB57-6C6872B64ED3}" presName="rootComposite" presStyleCnt="0"/>
      <dgm:spPr/>
    </dgm:pt>
    <dgm:pt modelId="{425E65A2-F44E-4E52-A618-D670930E7428}" type="pres">
      <dgm:prSet presAssocID="{9A670E8C-C54B-488B-BB57-6C6872B64ED3}" presName="rootText" presStyleLbl="node2" presStyleIdx="4" presStyleCnt="6" custScaleY="172350">
        <dgm:presLayoutVars>
          <dgm:chPref val="3"/>
        </dgm:presLayoutVars>
      </dgm:prSet>
      <dgm:spPr/>
    </dgm:pt>
    <dgm:pt modelId="{82A4B5D1-1034-485C-8446-22EE8739D143}" type="pres">
      <dgm:prSet presAssocID="{9A670E8C-C54B-488B-BB57-6C6872B64ED3}" presName="rootConnector" presStyleLbl="node2" presStyleIdx="4" presStyleCnt="6"/>
      <dgm:spPr/>
    </dgm:pt>
    <dgm:pt modelId="{3EF9220F-7FE8-4A8F-8E18-57FCE670D98B}" type="pres">
      <dgm:prSet presAssocID="{9A670E8C-C54B-488B-BB57-6C6872B64ED3}" presName="hierChild4" presStyleCnt="0"/>
      <dgm:spPr/>
    </dgm:pt>
    <dgm:pt modelId="{83AF6701-B897-4E0E-B8F2-9CCAE3DE5F27}" type="pres">
      <dgm:prSet presAssocID="{9A670E8C-C54B-488B-BB57-6C6872B64ED3}" presName="hierChild5" presStyleCnt="0"/>
      <dgm:spPr/>
    </dgm:pt>
    <dgm:pt modelId="{2E41F871-8F72-4D1A-9F95-060326C4C090}" type="pres">
      <dgm:prSet presAssocID="{08BFEBC4-64EC-4DA3-8807-F4F677C40A39}" presName="Name37" presStyleLbl="parChTrans1D2" presStyleIdx="5" presStyleCnt="6"/>
      <dgm:spPr/>
    </dgm:pt>
    <dgm:pt modelId="{0E446896-97D1-404B-94A0-946436C0C6CB}" type="pres">
      <dgm:prSet presAssocID="{4CC04C15-8FB4-401A-9B2E-31D4ED4D5C0C}" presName="hierRoot2" presStyleCnt="0">
        <dgm:presLayoutVars>
          <dgm:hierBranch val="init"/>
        </dgm:presLayoutVars>
      </dgm:prSet>
      <dgm:spPr/>
    </dgm:pt>
    <dgm:pt modelId="{3C3C9E4C-2FFE-4BE1-B90B-ECE50CC4A2E5}" type="pres">
      <dgm:prSet presAssocID="{4CC04C15-8FB4-401A-9B2E-31D4ED4D5C0C}" presName="rootComposite" presStyleCnt="0"/>
      <dgm:spPr/>
    </dgm:pt>
    <dgm:pt modelId="{4938E082-E143-4944-AE64-086BE3EDE265}" type="pres">
      <dgm:prSet presAssocID="{4CC04C15-8FB4-401A-9B2E-31D4ED4D5C0C}" presName="rootText" presStyleLbl="node2" presStyleIdx="5" presStyleCnt="6" custScaleY="172350">
        <dgm:presLayoutVars>
          <dgm:chPref val="3"/>
        </dgm:presLayoutVars>
      </dgm:prSet>
      <dgm:spPr/>
    </dgm:pt>
    <dgm:pt modelId="{7E8F59B2-DFEA-4AB7-8930-7DF3462C6B4B}" type="pres">
      <dgm:prSet presAssocID="{4CC04C15-8FB4-401A-9B2E-31D4ED4D5C0C}" presName="rootConnector" presStyleLbl="node2" presStyleIdx="5" presStyleCnt="6"/>
      <dgm:spPr/>
    </dgm:pt>
    <dgm:pt modelId="{1CD50E89-7FA4-4754-B9CB-CE0E6BA06B75}" type="pres">
      <dgm:prSet presAssocID="{4CC04C15-8FB4-401A-9B2E-31D4ED4D5C0C}" presName="hierChild4" presStyleCnt="0"/>
      <dgm:spPr/>
    </dgm:pt>
    <dgm:pt modelId="{722F510D-1C39-4B0D-934D-0F2250B6CD43}" type="pres">
      <dgm:prSet presAssocID="{4CC04C15-8FB4-401A-9B2E-31D4ED4D5C0C}" presName="hierChild5" presStyleCnt="0"/>
      <dgm:spPr/>
    </dgm:pt>
    <dgm:pt modelId="{A3068D49-4E97-49D9-91B6-403A87C501FD}" type="pres">
      <dgm:prSet presAssocID="{699A57F3-8001-471D-9889-5BF00289B2F7}" presName="hierChild3" presStyleCnt="0"/>
      <dgm:spPr/>
    </dgm:pt>
  </dgm:ptLst>
  <dgm:cxnLst>
    <dgm:cxn modelId="{02415102-0F34-44D4-A43E-90E318A26076}" srcId="{699A57F3-8001-471D-9889-5BF00289B2F7}" destId="{058CF006-05CB-44E8-BC29-5ACBC1C00D59}" srcOrd="1" destOrd="0" parTransId="{E4965443-C4B0-4FB5-92C0-445F9556430A}" sibTransId="{6EEED8F6-7E50-4A56-903D-C84062886956}"/>
    <dgm:cxn modelId="{CEC7CB12-111C-45BE-B9A0-8FE49811383F}" type="presOf" srcId="{1F8F5962-7570-4903-9BE3-A5B4BDBDFCCB}" destId="{3D3828D9-D48A-47CF-9AC7-402DE920AEFE}" srcOrd="0" destOrd="0" presId="urn:microsoft.com/office/officeart/2005/8/layout/orgChart1"/>
    <dgm:cxn modelId="{6623AA14-4565-4557-9FB5-C3B6F443FCBF}" type="presOf" srcId="{699A57F3-8001-471D-9889-5BF00289B2F7}" destId="{DCFC8DAE-1CB2-45C8-A395-79D984BE0FE6}" srcOrd="1" destOrd="0" presId="urn:microsoft.com/office/officeart/2005/8/layout/orgChart1"/>
    <dgm:cxn modelId="{6E5A7323-CFC8-477A-87ED-39352B45E5A0}" srcId="{26A8455B-A2D8-4697-813A-FC26FFACAAB1}" destId="{699A57F3-8001-471D-9889-5BF00289B2F7}" srcOrd="0" destOrd="0" parTransId="{F6C0233F-5C8D-4F92-817C-069EDCE120F4}" sibTransId="{DF89C60D-0E2F-4066-A34C-DE0D86D08795}"/>
    <dgm:cxn modelId="{B8A6AE2F-223E-4A9A-B316-F76948B42A68}" type="presOf" srcId="{661C7878-9EA4-4300-B62D-BE76AE323205}" destId="{BB8BBAEA-4702-4089-8A51-5A8959917B63}" srcOrd="0" destOrd="0" presId="urn:microsoft.com/office/officeart/2005/8/layout/orgChart1"/>
    <dgm:cxn modelId="{10E00235-5F76-4CCB-A800-9DC2798849FC}" srcId="{699A57F3-8001-471D-9889-5BF00289B2F7}" destId="{9A670E8C-C54B-488B-BB57-6C6872B64ED3}" srcOrd="4" destOrd="0" parTransId="{6FA9DD62-D1B9-44BA-9135-CAD1E009FF5D}" sibTransId="{695FFB9E-7F3A-4189-BE26-9F375CFC85BD}"/>
    <dgm:cxn modelId="{8EE78738-9441-457D-AB38-9A54308C0380}" type="presOf" srcId="{6FA9DD62-D1B9-44BA-9135-CAD1E009FF5D}" destId="{F5BFC0FE-654C-422A-84BC-8A3B5A3AB1CB}" srcOrd="0" destOrd="0" presId="urn:microsoft.com/office/officeart/2005/8/layout/orgChart1"/>
    <dgm:cxn modelId="{7D07FA5D-077A-47F1-AD6C-460B27E11087}" type="presOf" srcId="{9A670E8C-C54B-488B-BB57-6C6872B64ED3}" destId="{425E65A2-F44E-4E52-A618-D670930E7428}" srcOrd="0" destOrd="0" presId="urn:microsoft.com/office/officeart/2005/8/layout/orgChart1"/>
    <dgm:cxn modelId="{6FD86A43-AF93-4E84-8A53-391462522371}" srcId="{699A57F3-8001-471D-9889-5BF00289B2F7}" destId="{661C7878-9EA4-4300-B62D-BE76AE323205}" srcOrd="0" destOrd="0" parTransId="{E1523725-0CD0-4C62-8812-5DD8F92D833E}" sibTransId="{56C8E21C-4DB6-4972-9D68-8645DCFB19C5}"/>
    <dgm:cxn modelId="{D17C2145-76C7-4331-9AC7-1E102FC5FBB7}" type="presOf" srcId="{058CF006-05CB-44E8-BC29-5ACBC1C00D59}" destId="{7A3438A1-31CE-4365-8BD7-545465F990B1}" srcOrd="1" destOrd="0" presId="urn:microsoft.com/office/officeart/2005/8/layout/orgChart1"/>
    <dgm:cxn modelId="{F3806E73-80A4-4FE4-B3F8-B5C4F7C19A0B}" type="presOf" srcId="{661C7878-9EA4-4300-B62D-BE76AE323205}" destId="{02C2801F-D253-4F76-8EFA-393AF2B9231B}" srcOrd="1" destOrd="0" presId="urn:microsoft.com/office/officeart/2005/8/layout/orgChart1"/>
    <dgm:cxn modelId="{9DE21D54-499D-474B-9D57-85ECD381166F}" srcId="{699A57F3-8001-471D-9889-5BF00289B2F7}" destId="{475F7C80-BA30-41F7-84FE-542032AEE5D2}" srcOrd="2" destOrd="0" parTransId="{1F8F5962-7570-4903-9BE3-A5B4BDBDFCCB}" sibTransId="{802206C0-D73B-4E7E-B61A-417FB644FFAA}"/>
    <dgm:cxn modelId="{B9BD9C89-CB74-4598-99B4-37B371915919}" type="presOf" srcId="{058CF006-05CB-44E8-BC29-5ACBC1C00D59}" destId="{305BA089-95AB-4668-B38F-0B687DD654F7}" srcOrd="0" destOrd="0" presId="urn:microsoft.com/office/officeart/2005/8/layout/orgChart1"/>
    <dgm:cxn modelId="{7FD0B88C-9E0A-4798-960D-B27D7BF0DF6B}" type="presOf" srcId="{475F7C80-BA30-41F7-84FE-542032AEE5D2}" destId="{DD7D5EB6-8809-487E-B678-0E4D3C12AE70}" srcOrd="1" destOrd="0" presId="urn:microsoft.com/office/officeart/2005/8/layout/orgChart1"/>
    <dgm:cxn modelId="{33121F91-4B54-4EFF-8AB2-8A78E3658921}" type="presOf" srcId="{94848DDC-D397-40C4-A7A5-64E759B2EA0A}" destId="{BCB7D2D6-2BF7-4934-92AD-933AC119BF2C}" srcOrd="0" destOrd="0" presId="urn:microsoft.com/office/officeart/2005/8/layout/orgChart1"/>
    <dgm:cxn modelId="{C8FBCB95-FF23-4D4F-A314-A7FD5C90A5AE}" srcId="{699A57F3-8001-471D-9889-5BF00289B2F7}" destId="{1DF20AD9-0F97-4A48-BA32-B10A2BE2E77D}" srcOrd="3" destOrd="0" parTransId="{94848DDC-D397-40C4-A7A5-64E759B2EA0A}" sibTransId="{FF0D2E2A-69CD-42E2-BEA2-B1306902CDD0}"/>
    <dgm:cxn modelId="{0B2F09A2-1B02-4FD3-B99B-6649AE7B5855}" type="presOf" srcId="{1DF20AD9-0F97-4A48-BA32-B10A2BE2E77D}" destId="{6B765111-78AE-409D-BBCA-65D3CFE75019}" srcOrd="1" destOrd="0" presId="urn:microsoft.com/office/officeart/2005/8/layout/orgChart1"/>
    <dgm:cxn modelId="{8ACD81B0-5E2D-4807-B8A0-EA7AC17B64D3}" type="presOf" srcId="{E1523725-0CD0-4C62-8812-5DD8F92D833E}" destId="{F8F5B72A-8C1B-4F0B-B736-D08DD1EF9C52}" srcOrd="0" destOrd="0" presId="urn:microsoft.com/office/officeart/2005/8/layout/orgChart1"/>
    <dgm:cxn modelId="{A7F0ADB6-12D2-404B-8FA0-9BDDFE388038}" type="presOf" srcId="{699A57F3-8001-471D-9889-5BF00289B2F7}" destId="{0FCB2B8A-E011-49E4-B4AA-D88256169464}" srcOrd="0" destOrd="0" presId="urn:microsoft.com/office/officeart/2005/8/layout/orgChart1"/>
    <dgm:cxn modelId="{FD8BB9C1-2019-434B-94B2-EAEFB6E81D2E}" type="presOf" srcId="{4CC04C15-8FB4-401A-9B2E-31D4ED4D5C0C}" destId="{4938E082-E143-4944-AE64-086BE3EDE265}" srcOrd="0" destOrd="0" presId="urn:microsoft.com/office/officeart/2005/8/layout/orgChart1"/>
    <dgm:cxn modelId="{FFB2A4CE-457A-44FA-BED3-6093AF498AED}" type="presOf" srcId="{E4965443-C4B0-4FB5-92C0-445F9556430A}" destId="{DDF4ABCD-0DD9-4429-912C-F118DDB185B9}" srcOrd="0" destOrd="0" presId="urn:microsoft.com/office/officeart/2005/8/layout/orgChart1"/>
    <dgm:cxn modelId="{FD7754DA-D09A-47BA-8313-E34DA0229E61}" type="presOf" srcId="{1DF20AD9-0F97-4A48-BA32-B10A2BE2E77D}" destId="{FE2B81DB-CEF9-4DC2-911A-940BD754DEB0}" srcOrd="0" destOrd="0" presId="urn:microsoft.com/office/officeart/2005/8/layout/orgChart1"/>
    <dgm:cxn modelId="{E82B10EA-CFC7-4B76-BA2A-CEE9C54A8B40}" type="presOf" srcId="{475F7C80-BA30-41F7-84FE-542032AEE5D2}" destId="{8BA828A3-4C82-4747-B1B6-18601AC520CF}" srcOrd="0" destOrd="0" presId="urn:microsoft.com/office/officeart/2005/8/layout/orgChart1"/>
    <dgm:cxn modelId="{C88D00ED-EE2B-4D4D-9BB6-354630050BD8}" type="presOf" srcId="{4CC04C15-8FB4-401A-9B2E-31D4ED4D5C0C}" destId="{7E8F59B2-DFEA-4AB7-8930-7DF3462C6B4B}" srcOrd="1" destOrd="0" presId="urn:microsoft.com/office/officeart/2005/8/layout/orgChart1"/>
    <dgm:cxn modelId="{698248F5-ED1C-4A3A-B65F-5E586842FBC9}" srcId="{699A57F3-8001-471D-9889-5BF00289B2F7}" destId="{4CC04C15-8FB4-401A-9B2E-31D4ED4D5C0C}" srcOrd="5" destOrd="0" parTransId="{08BFEBC4-64EC-4DA3-8807-F4F677C40A39}" sibTransId="{F07AC197-DBF9-46A9-AAC3-1AD4F231459D}"/>
    <dgm:cxn modelId="{1B5670F7-133F-47D4-9064-42CF740FEB2A}" type="presOf" srcId="{08BFEBC4-64EC-4DA3-8807-F4F677C40A39}" destId="{2E41F871-8F72-4D1A-9F95-060326C4C090}" srcOrd="0" destOrd="0" presId="urn:microsoft.com/office/officeart/2005/8/layout/orgChart1"/>
    <dgm:cxn modelId="{10D748FA-6A0D-4007-B96B-B339CCB16680}" type="presOf" srcId="{26A8455B-A2D8-4697-813A-FC26FFACAAB1}" destId="{7A02243B-CB29-4C01-A8E6-AC96F3929DDA}" srcOrd="0" destOrd="0" presId="urn:microsoft.com/office/officeart/2005/8/layout/orgChart1"/>
    <dgm:cxn modelId="{F7BA93FC-6290-4418-A61B-13C876C8AAA3}" type="presOf" srcId="{9A670E8C-C54B-488B-BB57-6C6872B64ED3}" destId="{82A4B5D1-1034-485C-8446-22EE8739D143}" srcOrd="1" destOrd="0" presId="urn:microsoft.com/office/officeart/2005/8/layout/orgChart1"/>
    <dgm:cxn modelId="{F74AD30D-D998-4DD9-8276-8805510D2140}" type="presParOf" srcId="{7A02243B-CB29-4C01-A8E6-AC96F3929DDA}" destId="{B27F3D1F-F94B-4A27-BE2E-03445A60D29F}" srcOrd="0" destOrd="0" presId="urn:microsoft.com/office/officeart/2005/8/layout/orgChart1"/>
    <dgm:cxn modelId="{32018D59-6726-4550-96D7-191E31E59DBF}" type="presParOf" srcId="{B27F3D1F-F94B-4A27-BE2E-03445A60D29F}" destId="{33DB4ACE-3201-48A1-809F-EFAA96EF29D7}" srcOrd="0" destOrd="0" presId="urn:microsoft.com/office/officeart/2005/8/layout/orgChart1"/>
    <dgm:cxn modelId="{2593F878-E8E2-4A46-A65A-EDA2BEFB6924}" type="presParOf" srcId="{33DB4ACE-3201-48A1-809F-EFAA96EF29D7}" destId="{0FCB2B8A-E011-49E4-B4AA-D88256169464}" srcOrd="0" destOrd="0" presId="urn:microsoft.com/office/officeart/2005/8/layout/orgChart1"/>
    <dgm:cxn modelId="{6BA160E5-5520-463A-B864-2382A75F3135}" type="presParOf" srcId="{33DB4ACE-3201-48A1-809F-EFAA96EF29D7}" destId="{DCFC8DAE-1CB2-45C8-A395-79D984BE0FE6}" srcOrd="1" destOrd="0" presId="urn:microsoft.com/office/officeart/2005/8/layout/orgChart1"/>
    <dgm:cxn modelId="{23B85E32-5F9A-478A-91E4-E2BCCB1F9699}" type="presParOf" srcId="{B27F3D1F-F94B-4A27-BE2E-03445A60D29F}" destId="{3AFD12B0-F3F9-42D0-A638-4C5AD92570DA}" srcOrd="1" destOrd="0" presId="urn:microsoft.com/office/officeart/2005/8/layout/orgChart1"/>
    <dgm:cxn modelId="{E97BDC58-DACE-4A92-AB21-438744C5C60D}" type="presParOf" srcId="{3AFD12B0-F3F9-42D0-A638-4C5AD92570DA}" destId="{F8F5B72A-8C1B-4F0B-B736-D08DD1EF9C52}" srcOrd="0" destOrd="0" presId="urn:microsoft.com/office/officeart/2005/8/layout/orgChart1"/>
    <dgm:cxn modelId="{7C8A0B42-209D-4B15-B8F2-A63A3E816AE8}" type="presParOf" srcId="{3AFD12B0-F3F9-42D0-A638-4C5AD92570DA}" destId="{1E24DABA-DA72-4019-9A75-E1C8AACC108E}" srcOrd="1" destOrd="0" presId="urn:microsoft.com/office/officeart/2005/8/layout/orgChart1"/>
    <dgm:cxn modelId="{E48A2D12-0C53-4CF2-AB1E-642DDCDF239F}" type="presParOf" srcId="{1E24DABA-DA72-4019-9A75-E1C8AACC108E}" destId="{AF2B9AFF-B463-4BB7-9FFB-DFD6E2617012}" srcOrd="0" destOrd="0" presId="urn:microsoft.com/office/officeart/2005/8/layout/orgChart1"/>
    <dgm:cxn modelId="{231E4966-9CC5-4685-871B-5BEB50ACF468}" type="presParOf" srcId="{AF2B9AFF-B463-4BB7-9FFB-DFD6E2617012}" destId="{BB8BBAEA-4702-4089-8A51-5A8959917B63}" srcOrd="0" destOrd="0" presId="urn:microsoft.com/office/officeart/2005/8/layout/orgChart1"/>
    <dgm:cxn modelId="{2A6EB919-0DFD-404C-BF49-94DEBD327470}" type="presParOf" srcId="{AF2B9AFF-B463-4BB7-9FFB-DFD6E2617012}" destId="{02C2801F-D253-4F76-8EFA-393AF2B9231B}" srcOrd="1" destOrd="0" presId="urn:microsoft.com/office/officeart/2005/8/layout/orgChart1"/>
    <dgm:cxn modelId="{1A6A4A5D-AA24-43B2-AF9B-234E642A2960}" type="presParOf" srcId="{1E24DABA-DA72-4019-9A75-E1C8AACC108E}" destId="{4119D1B4-E510-4269-90A6-3461C9801FFF}" srcOrd="1" destOrd="0" presId="urn:microsoft.com/office/officeart/2005/8/layout/orgChart1"/>
    <dgm:cxn modelId="{DA2872FE-1562-4E10-943B-FF0F429AFA58}" type="presParOf" srcId="{1E24DABA-DA72-4019-9A75-E1C8AACC108E}" destId="{CE2600CE-417B-4A31-B85E-542397FCFC3F}" srcOrd="2" destOrd="0" presId="urn:microsoft.com/office/officeart/2005/8/layout/orgChart1"/>
    <dgm:cxn modelId="{DB609AAA-9A13-4CD5-88C8-8EB23F53EBC9}" type="presParOf" srcId="{3AFD12B0-F3F9-42D0-A638-4C5AD92570DA}" destId="{DDF4ABCD-0DD9-4429-912C-F118DDB185B9}" srcOrd="2" destOrd="0" presId="urn:microsoft.com/office/officeart/2005/8/layout/orgChart1"/>
    <dgm:cxn modelId="{B483EEBE-ABDB-411B-8B74-2B2F91E71878}" type="presParOf" srcId="{3AFD12B0-F3F9-42D0-A638-4C5AD92570DA}" destId="{7638C86B-BC13-4159-BCE0-5306D178F963}" srcOrd="3" destOrd="0" presId="urn:microsoft.com/office/officeart/2005/8/layout/orgChart1"/>
    <dgm:cxn modelId="{B24BCC90-3A46-45E8-BD1B-36715C01ACF4}" type="presParOf" srcId="{7638C86B-BC13-4159-BCE0-5306D178F963}" destId="{55BF7A31-90AF-4BDA-BF82-FFC8524BF7F7}" srcOrd="0" destOrd="0" presId="urn:microsoft.com/office/officeart/2005/8/layout/orgChart1"/>
    <dgm:cxn modelId="{B8A83DD4-A8D0-42BF-B058-C9458F4C38DE}" type="presParOf" srcId="{55BF7A31-90AF-4BDA-BF82-FFC8524BF7F7}" destId="{305BA089-95AB-4668-B38F-0B687DD654F7}" srcOrd="0" destOrd="0" presId="urn:microsoft.com/office/officeart/2005/8/layout/orgChart1"/>
    <dgm:cxn modelId="{70D8B36E-A952-4157-BEA3-4AF838582FFF}" type="presParOf" srcId="{55BF7A31-90AF-4BDA-BF82-FFC8524BF7F7}" destId="{7A3438A1-31CE-4365-8BD7-545465F990B1}" srcOrd="1" destOrd="0" presId="urn:microsoft.com/office/officeart/2005/8/layout/orgChart1"/>
    <dgm:cxn modelId="{48C7404C-D028-4731-A18C-6B39862C58EC}" type="presParOf" srcId="{7638C86B-BC13-4159-BCE0-5306D178F963}" destId="{186955F0-F570-493C-B798-B3CF9CD06ADE}" srcOrd="1" destOrd="0" presId="urn:microsoft.com/office/officeart/2005/8/layout/orgChart1"/>
    <dgm:cxn modelId="{594DBDF8-B8BC-4108-9407-2615751E38A1}" type="presParOf" srcId="{7638C86B-BC13-4159-BCE0-5306D178F963}" destId="{F3A5636B-E50C-414B-A425-B332903778D1}" srcOrd="2" destOrd="0" presId="urn:microsoft.com/office/officeart/2005/8/layout/orgChart1"/>
    <dgm:cxn modelId="{8C46A492-8171-42FA-9831-9E90A53F5EDC}" type="presParOf" srcId="{3AFD12B0-F3F9-42D0-A638-4C5AD92570DA}" destId="{3D3828D9-D48A-47CF-9AC7-402DE920AEFE}" srcOrd="4" destOrd="0" presId="urn:microsoft.com/office/officeart/2005/8/layout/orgChart1"/>
    <dgm:cxn modelId="{8915A9FD-7051-4D93-AA58-EF5309658F2B}" type="presParOf" srcId="{3AFD12B0-F3F9-42D0-A638-4C5AD92570DA}" destId="{B4DC2759-AAE9-42BE-B0BF-7A47145824E1}" srcOrd="5" destOrd="0" presId="urn:microsoft.com/office/officeart/2005/8/layout/orgChart1"/>
    <dgm:cxn modelId="{A8D37206-3B42-477E-9EDA-940932A9722B}" type="presParOf" srcId="{B4DC2759-AAE9-42BE-B0BF-7A47145824E1}" destId="{CDF275F8-D5D4-4ED6-86E7-8FD72204DF79}" srcOrd="0" destOrd="0" presId="urn:microsoft.com/office/officeart/2005/8/layout/orgChart1"/>
    <dgm:cxn modelId="{615E65C0-B821-456B-864F-F182963D2111}" type="presParOf" srcId="{CDF275F8-D5D4-4ED6-86E7-8FD72204DF79}" destId="{8BA828A3-4C82-4747-B1B6-18601AC520CF}" srcOrd="0" destOrd="0" presId="urn:microsoft.com/office/officeart/2005/8/layout/orgChart1"/>
    <dgm:cxn modelId="{9E353F34-3E0A-4A0D-9011-CCA6DAF0A481}" type="presParOf" srcId="{CDF275F8-D5D4-4ED6-86E7-8FD72204DF79}" destId="{DD7D5EB6-8809-487E-B678-0E4D3C12AE70}" srcOrd="1" destOrd="0" presId="urn:microsoft.com/office/officeart/2005/8/layout/orgChart1"/>
    <dgm:cxn modelId="{8984588C-0E92-4B97-8C40-0F81F29DA68F}" type="presParOf" srcId="{B4DC2759-AAE9-42BE-B0BF-7A47145824E1}" destId="{03A46E35-E74A-4296-A4FA-A47FC27B4846}" srcOrd="1" destOrd="0" presId="urn:microsoft.com/office/officeart/2005/8/layout/orgChart1"/>
    <dgm:cxn modelId="{9999F7D6-8BB8-4DA8-9733-7241894E9253}" type="presParOf" srcId="{B4DC2759-AAE9-42BE-B0BF-7A47145824E1}" destId="{2F0240C1-6685-4195-A2CD-1EB2239ACE5E}" srcOrd="2" destOrd="0" presId="urn:microsoft.com/office/officeart/2005/8/layout/orgChart1"/>
    <dgm:cxn modelId="{39892B49-9FA6-40EF-B26A-649DEC4FA39F}" type="presParOf" srcId="{3AFD12B0-F3F9-42D0-A638-4C5AD92570DA}" destId="{BCB7D2D6-2BF7-4934-92AD-933AC119BF2C}" srcOrd="6" destOrd="0" presId="urn:microsoft.com/office/officeart/2005/8/layout/orgChart1"/>
    <dgm:cxn modelId="{37D16372-FFE7-4B87-B1EA-46AC4BFF98B5}" type="presParOf" srcId="{3AFD12B0-F3F9-42D0-A638-4C5AD92570DA}" destId="{91ADF026-C311-4867-9860-36FE7CD2B998}" srcOrd="7" destOrd="0" presId="urn:microsoft.com/office/officeart/2005/8/layout/orgChart1"/>
    <dgm:cxn modelId="{C6F6DB8C-8320-46DD-8D02-4422A67F06D8}" type="presParOf" srcId="{91ADF026-C311-4867-9860-36FE7CD2B998}" destId="{5CD2FD5C-71E3-4195-A781-8B19D8143DA4}" srcOrd="0" destOrd="0" presId="urn:microsoft.com/office/officeart/2005/8/layout/orgChart1"/>
    <dgm:cxn modelId="{F82410F5-7572-4B87-8E72-200C3943A400}" type="presParOf" srcId="{5CD2FD5C-71E3-4195-A781-8B19D8143DA4}" destId="{FE2B81DB-CEF9-4DC2-911A-940BD754DEB0}" srcOrd="0" destOrd="0" presId="urn:microsoft.com/office/officeart/2005/8/layout/orgChart1"/>
    <dgm:cxn modelId="{8B1F2F2A-B0F7-4A08-9C76-025A568EDD80}" type="presParOf" srcId="{5CD2FD5C-71E3-4195-A781-8B19D8143DA4}" destId="{6B765111-78AE-409D-BBCA-65D3CFE75019}" srcOrd="1" destOrd="0" presId="urn:microsoft.com/office/officeart/2005/8/layout/orgChart1"/>
    <dgm:cxn modelId="{3C8C873C-EE19-4AFC-B4B4-C081CB60A01C}" type="presParOf" srcId="{91ADF026-C311-4867-9860-36FE7CD2B998}" destId="{16CB8627-A47C-43CB-8B3C-B4F0A17DFF8B}" srcOrd="1" destOrd="0" presId="urn:microsoft.com/office/officeart/2005/8/layout/orgChart1"/>
    <dgm:cxn modelId="{C928CE79-8437-48C4-ABE0-966A0D65D41F}" type="presParOf" srcId="{91ADF026-C311-4867-9860-36FE7CD2B998}" destId="{E1E90598-1B22-4D84-B52E-F97B047E7969}" srcOrd="2" destOrd="0" presId="urn:microsoft.com/office/officeart/2005/8/layout/orgChart1"/>
    <dgm:cxn modelId="{88EE7687-591C-4443-B6A8-69CB1DA8FDED}" type="presParOf" srcId="{3AFD12B0-F3F9-42D0-A638-4C5AD92570DA}" destId="{F5BFC0FE-654C-422A-84BC-8A3B5A3AB1CB}" srcOrd="8" destOrd="0" presId="urn:microsoft.com/office/officeart/2005/8/layout/orgChart1"/>
    <dgm:cxn modelId="{56F2A887-CAB1-4261-B4D8-BB1248EF8442}" type="presParOf" srcId="{3AFD12B0-F3F9-42D0-A638-4C5AD92570DA}" destId="{1A3C4443-F1FD-4BA3-9D3F-53A859B97DF2}" srcOrd="9" destOrd="0" presId="urn:microsoft.com/office/officeart/2005/8/layout/orgChart1"/>
    <dgm:cxn modelId="{24A7C01C-FAD5-4409-BEBB-0CAFBEA715B3}" type="presParOf" srcId="{1A3C4443-F1FD-4BA3-9D3F-53A859B97DF2}" destId="{5300CA72-0EFB-41E2-B77F-61A59CE7DF27}" srcOrd="0" destOrd="0" presId="urn:microsoft.com/office/officeart/2005/8/layout/orgChart1"/>
    <dgm:cxn modelId="{063D38EF-A438-4602-B072-738594362A0A}" type="presParOf" srcId="{5300CA72-0EFB-41E2-B77F-61A59CE7DF27}" destId="{425E65A2-F44E-4E52-A618-D670930E7428}" srcOrd="0" destOrd="0" presId="urn:microsoft.com/office/officeart/2005/8/layout/orgChart1"/>
    <dgm:cxn modelId="{75AD9A2D-D01B-41E0-9DD3-FD610A3CAF14}" type="presParOf" srcId="{5300CA72-0EFB-41E2-B77F-61A59CE7DF27}" destId="{82A4B5D1-1034-485C-8446-22EE8739D143}" srcOrd="1" destOrd="0" presId="urn:microsoft.com/office/officeart/2005/8/layout/orgChart1"/>
    <dgm:cxn modelId="{53F23CA2-4A97-4F3F-8D19-DF1A9D83FDD3}" type="presParOf" srcId="{1A3C4443-F1FD-4BA3-9D3F-53A859B97DF2}" destId="{3EF9220F-7FE8-4A8F-8E18-57FCE670D98B}" srcOrd="1" destOrd="0" presId="urn:microsoft.com/office/officeart/2005/8/layout/orgChart1"/>
    <dgm:cxn modelId="{A8490A24-3475-4BF1-B02A-079FE70FF6F6}" type="presParOf" srcId="{1A3C4443-F1FD-4BA3-9D3F-53A859B97DF2}" destId="{83AF6701-B897-4E0E-B8F2-9CCAE3DE5F27}" srcOrd="2" destOrd="0" presId="urn:microsoft.com/office/officeart/2005/8/layout/orgChart1"/>
    <dgm:cxn modelId="{F2B33C4B-EE0C-4B0E-934E-697F2E57CD28}" type="presParOf" srcId="{3AFD12B0-F3F9-42D0-A638-4C5AD92570DA}" destId="{2E41F871-8F72-4D1A-9F95-060326C4C090}" srcOrd="10" destOrd="0" presId="urn:microsoft.com/office/officeart/2005/8/layout/orgChart1"/>
    <dgm:cxn modelId="{AD6CF297-8E4A-4140-BFE7-2AFBAA1BD4B0}" type="presParOf" srcId="{3AFD12B0-F3F9-42D0-A638-4C5AD92570DA}" destId="{0E446896-97D1-404B-94A0-946436C0C6CB}" srcOrd="11" destOrd="0" presId="urn:microsoft.com/office/officeart/2005/8/layout/orgChart1"/>
    <dgm:cxn modelId="{9809178C-D93C-4143-BB75-789FFC878CBB}" type="presParOf" srcId="{0E446896-97D1-404B-94A0-946436C0C6CB}" destId="{3C3C9E4C-2FFE-4BE1-B90B-ECE50CC4A2E5}" srcOrd="0" destOrd="0" presId="urn:microsoft.com/office/officeart/2005/8/layout/orgChart1"/>
    <dgm:cxn modelId="{2F1C45A1-AB6A-4989-A9D0-F7498D54D68A}" type="presParOf" srcId="{3C3C9E4C-2FFE-4BE1-B90B-ECE50CC4A2E5}" destId="{4938E082-E143-4944-AE64-086BE3EDE265}" srcOrd="0" destOrd="0" presId="urn:microsoft.com/office/officeart/2005/8/layout/orgChart1"/>
    <dgm:cxn modelId="{0257E316-C9D1-4A2B-AD87-4FC2ED6816A2}" type="presParOf" srcId="{3C3C9E4C-2FFE-4BE1-B90B-ECE50CC4A2E5}" destId="{7E8F59B2-DFEA-4AB7-8930-7DF3462C6B4B}" srcOrd="1" destOrd="0" presId="urn:microsoft.com/office/officeart/2005/8/layout/orgChart1"/>
    <dgm:cxn modelId="{7BE3526B-1D9A-4ACC-9EC8-FABE1AFAA964}" type="presParOf" srcId="{0E446896-97D1-404B-94A0-946436C0C6CB}" destId="{1CD50E89-7FA4-4754-B9CB-CE0E6BA06B75}" srcOrd="1" destOrd="0" presId="urn:microsoft.com/office/officeart/2005/8/layout/orgChart1"/>
    <dgm:cxn modelId="{E6E3C781-B393-469A-8EF7-62FA279AF895}" type="presParOf" srcId="{0E446896-97D1-404B-94A0-946436C0C6CB}" destId="{722F510D-1C39-4B0D-934D-0F2250B6CD43}" srcOrd="2" destOrd="0" presId="urn:microsoft.com/office/officeart/2005/8/layout/orgChart1"/>
    <dgm:cxn modelId="{08120AD2-81B7-47C6-BDC0-D716D27F40D7}" type="presParOf" srcId="{B27F3D1F-F94B-4A27-BE2E-03445A60D29F}" destId="{A3068D49-4E97-49D9-91B6-403A87C501F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1F871-8F72-4D1A-9F95-060326C4C090}">
      <dsp:nvSpPr>
        <dsp:cNvPr id="0" name=""/>
        <dsp:cNvSpPr/>
      </dsp:nvSpPr>
      <dsp:spPr>
        <a:xfrm>
          <a:off x="4114799" y="2429804"/>
          <a:ext cx="3528904" cy="244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490"/>
              </a:lnTo>
              <a:lnTo>
                <a:pt x="3528904" y="122490"/>
              </a:lnTo>
              <a:lnTo>
                <a:pt x="3528904" y="2449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BFC0FE-654C-422A-84BC-8A3B5A3AB1CB}">
      <dsp:nvSpPr>
        <dsp:cNvPr id="0" name=""/>
        <dsp:cNvSpPr/>
      </dsp:nvSpPr>
      <dsp:spPr>
        <a:xfrm>
          <a:off x="4114799" y="2429804"/>
          <a:ext cx="2117342" cy="244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490"/>
              </a:lnTo>
              <a:lnTo>
                <a:pt x="2117342" y="122490"/>
              </a:lnTo>
              <a:lnTo>
                <a:pt x="2117342" y="2449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B7D2D6-2BF7-4934-92AD-933AC119BF2C}">
      <dsp:nvSpPr>
        <dsp:cNvPr id="0" name=""/>
        <dsp:cNvSpPr/>
      </dsp:nvSpPr>
      <dsp:spPr>
        <a:xfrm>
          <a:off x="4114799" y="2429804"/>
          <a:ext cx="705780" cy="244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490"/>
              </a:lnTo>
              <a:lnTo>
                <a:pt x="705780" y="122490"/>
              </a:lnTo>
              <a:lnTo>
                <a:pt x="705780" y="2449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828D9-D48A-47CF-9AC7-402DE920AEFE}">
      <dsp:nvSpPr>
        <dsp:cNvPr id="0" name=""/>
        <dsp:cNvSpPr/>
      </dsp:nvSpPr>
      <dsp:spPr>
        <a:xfrm>
          <a:off x="3409019" y="2429804"/>
          <a:ext cx="705780" cy="244981"/>
        </a:xfrm>
        <a:custGeom>
          <a:avLst/>
          <a:gdLst/>
          <a:ahLst/>
          <a:cxnLst/>
          <a:rect l="0" t="0" r="0" b="0"/>
          <a:pathLst>
            <a:path>
              <a:moveTo>
                <a:pt x="705780" y="0"/>
              </a:moveTo>
              <a:lnTo>
                <a:pt x="705780" y="122490"/>
              </a:lnTo>
              <a:lnTo>
                <a:pt x="0" y="122490"/>
              </a:lnTo>
              <a:lnTo>
                <a:pt x="0" y="2449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F4ABCD-0DD9-4429-912C-F118DDB185B9}">
      <dsp:nvSpPr>
        <dsp:cNvPr id="0" name=""/>
        <dsp:cNvSpPr/>
      </dsp:nvSpPr>
      <dsp:spPr>
        <a:xfrm>
          <a:off x="1997457" y="2429804"/>
          <a:ext cx="2117342" cy="244981"/>
        </a:xfrm>
        <a:custGeom>
          <a:avLst/>
          <a:gdLst/>
          <a:ahLst/>
          <a:cxnLst/>
          <a:rect l="0" t="0" r="0" b="0"/>
          <a:pathLst>
            <a:path>
              <a:moveTo>
                <a:pt x="2117342" y="0"/>
              </a:moveTo>
              <a:lnTo>
                <a:pt x="2117342" y="122490"/>
              </a:lnTo>
              <a:lnTo>
                <a:pt x="0" y="122490"/>
              </a:lnTo>
              <a:lnTo>
                <a:pt x="0" y="2449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F5B72A-8C1B-4F0B-B736-D08DD1EF9C52}">
      <dsp:nvSpPr>
        <dsp:cNvPr id="0" name=""/>
        <dsp:cNvSpPr/>
      </dsp:nvSpPr>
      <dsp:spPr>
        <a:xfrm>
          <a:off x="585895" y="2429804"/>
          <a:ext cx="3528904" cy="244981"/>
        </a:xfrm>
        <a:custGeom>
          <a:avLst/>
          <a:gdLst/>
          <a:ahLst/>
          <a:cxnLst/>
          <a:rect l="0" t="0" r="0" b="0"/>
          <a:pathLst>
            <a:path>
              <a:moveTo>
                <a:pt x="3528904" y="0"/>
              </a:moveTo>
              <a:lnTo>
                <a:pt x="3528904" y="122490"/>
              </a:lnTo>
              <a:lnTo>
                <a:pt x="0" y="122490"/>
              </a:lnTo>
              <a:lnTo>
                <a:pt x="0" y="2449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CB2B8A-E011-49E4-B4AA-D88256169464}">
      <dsp:nvSpPr>
        <dsp:cNvPr id="0" name=""/>
        <dsp:cNvSpPr/>
      </dsp:nvSpPr>
      <dsp:spPr>
        <a:xfrm>
          <a:off x="3266871" y="1259281"/>
          <a:ext cx="1695857" cy="11705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Vue </a:t>
          </a:r>
        </a:p>
      </dsp:txBody>
      <dsp:txXfrm>
        <a:off x="3266871" y="1259281"/>
        <a:ext cx="1695857" cy="1170522"/>
      </dsp:txXfrm>
    </dsp:sp>
    <dsp:sp modelId="{BB8BBAEA-4702-4089-8A51-5A8959917B63}">
      <dsp:nvSpPr>
        <dsp:cNvPr id="0" name=""/>
        <dsp:cNvSpPr/>
      </dsp:nvSpPr>
      <dsp:spPr>
        <a:xfrm>
          <a:off x="2605" y="2674786"/>
          <a:ext cx="1166579" cy="12768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Tables (incluant les champs sur mesure) </a:t>
          </a:r>
        </a:p>
      </dsp:txBody>
      <dsp:txXfrm>
        <a:off x="2605" y="2674786"/>
        <a:ext cx="1166579" cy="1276891"/>
      </dsp:txXfrm>
    </dsp:sp>
    <dsp:sp modelId="{305BA089-95AB-4668-B38F-0B687DD654F7}">
      <dsp:nvSpPr>
        <dsp:cNvPr id="0" name=""/>
        <dsp:cNvSpPr/>
      </dsp:nvSpPr>
      <dsp:spPr>
        <a:xfrm>
          <a:off x="1414167" y="2674786"/>
          <a:ext cx="1166579" cy="11244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Filtres et surlignage </a:t>
          </a:r>
        </a:p>
      </dsp:txBody>
      <dsp:txXfrm>
        <a:off x="1414167" y="2674786"/>
        <a:ext cx="1166579" cy="1124495"/>
      </dsp:txXfrm>
    </dsp:sp>
    <dsp:sp modelId="{8BA828A3-4C82-4747-B1B6-18601AC520CF}">
      <dsp:nvSpPr>
        <dsp:cNvPr id="0" name=""/>
        <dsp:cNvSpPr/>
      </dsp:nvSpPr>
      <dsp:spPr>
        <a:xfrm>
          <a:off x="2825729" y="2674786"/>
          <a:ext cx="1166579" cy="583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Groupes </a:t>
          </a:r>
        </a:p>
      </dsp:txBody>
      <dsp:txXfrm>
        <a:off x="2825729" y="2674786"/>
        <a:ext cx="1166579" cy="583289"/>
      </dsp:txXfrm>
    </dsp:sp>
    <dsp:sp modelId="{FE2B81DB-CEF9-4DC2-911A-940BD754DEB0}">
      <dsp:nvSpPr>
        <dsp:cNvPr id="0" name=""/>
        <dsp:cNvSpPr/>
      </dsp:nvSpPr>
      <dsp:spPr>
        <a:xfrm>
          <a:off x="4237290" y="2674786"/>
          <a:ext cx="1166579" cy="10560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Format (Texte et style de barre) </a:t>
          </a:r>
        </a:p>
      </dsp:txBody>
      <dsp:txXfrm>
        <a:off x="4237290" y="2674786"/>
        <a:ext cx="1166579" cy="1056093"/>
      </dsp:txXfrm>
    </dsp:sp>
    <dsp:sp modelId="{425E65A2-F44E-4E52-A618-D670930E7428}">
      <dsp:nvSpPr>
        <dsp:cNvPr id="0" name=""/>
        <dsp:cNvSpPr/>
      </dsp:nvSpPr>
      <dsp:spPr>
        <a:xfrm>
          <a:off x="5648852" y="2674786"/>
          <a:ext cx="1166579" cy="10053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Échelle de temps </a:t>
          </a:r>
        </a:p>
      </dsp:txBody>
      <dsp:txXfrm>
        <a:off x="5648852" y="2674786"/>
        <a:ext cx="1166579" cy="1005300"/>
      </dsp:txXfrm>
    </dsp:sp>
    <dsp:sp modelId="{4938E082-E143-4944-AE64-086BE3EDE265}">
      <dsp:nvSpPr>
        <dsp:cNvPr id="0" name=""/>
        <dsp:cNvSpPr/>
      </dsp:nvSpPr>
      <dsp:spPr>
        <a:xfrm>
          <a:off x="7060414" y="2674786"/>
          <a:ext cx="1166579" cy="10053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500" kern="1200" noProof="0" dirty="0"/>
            <a:t>Mise en forme de la page (Page Setup)</a:t>
          </a:r>
        </a:p>
      </dsp:txBody>
      <dsp:txXfrm>
        <a:off x="7060414" y="2674786"/>
        <a:ext cx="1166579" cy="1005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1E0FC-B18D-446B-A6D4-28FB34589553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1835D-EF08-4E6F-BB95-D8DA4E95426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63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est important de définir</a:t>
            </a:r>
            <a:r>
              <a:rPr lang="fr-CA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les préférences de calcul avant de commencer le suivi de l’avancement afin de s’assurer une constance dans la méthode</a:t>
            </a:r>
            <a:endParaRPr lang="fr-CA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CA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mise à jour de l’état des tâches entraîne la mise à jour de l’état des ressources : </a:t>
            </a:r>
            <a:r>
              <a:rPr lang="fr-CA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lors de la saisie du % achevé, MS Project met automatiquement simultanément le coût réel et le travail réel de l’activité et des ressources (travail, coût réel et coût restant)</a:t>
            </a:r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17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025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8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19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01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51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18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01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5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61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55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4DE8F-296A-4CDB-AAB2-27B178D3526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0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51A290B-94AB-45E7-BC2D-CF5739423581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2990-4E45-4AFD-8B51-29B4E7C1BA24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8C9C6A2-F018-49F6-A678-35DAB2585A02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933C461-33E5-4681-AF2E-F9BB1252D294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911F776-C1B5-427F-8FFB-2C8E7CE7B411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ECA5-8794-43F0-829E-2A047B8ED124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C43B-73D2-4C39-8B75-B66F71048FCB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9ADE-0A2C-41AA-8607-AB22E88503E8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C861D0D-2E78-4E4A-A7DF-784B25E540B9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5360" y="6356350"/>
            <a:ext cx="2621884" cy="365125"/>
          </a:xfrm>
        </p:spPr>
        <p:txBody>
          <a:bodyPr/>
          <a:lstStyle/>
          <a:p>
            <a:fld id="{0347D936-77EB-4CA1-B310-765AA91BF696}" type="datetime1">
              <a:rPr lang="en-US" smtClean="0"/>
              <a:t>12/10/2025</a:t>
            </a:fld>
            <a:r>
              <a:rPr lang="en-US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7121" y="6355845"/>
            <a:ext cx="479079" cy="365125"/>
          </a:xfrm>
        </p:spPr>
        <p:txBody>
          <a:bodyPr/>
          <a:lstStyle/>
          <a:p>
            <a:r>
              <a:rPr lang="en-US" dirty="0"/>
              <a:t>- </a:t>
            </a:r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4E7BDBF-D4DC-4BAA-A0E4-99F77C72FBCC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81C5B-831E-4158-9930-AC0BC24C57AA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DC1B-5138-4068-A01D-677A41F016D7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29244-4E12-4155-B20E-BCBB8D869084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C69F-3788-4015-8897-E69BD934901B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FE39-E09B-4DC4-8619-6346D1DDCB41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1C226-C1B8-4339-8762-68B2FFD7DF4E}" type="datetime1">
              <a:rPr lang="en-US" smtClean="0"/>
              <a:t>12/10/2025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19973-5D1B-48B8-8566-1D1077D62EE7}" type="datetime1">
              <a:rPr lang="en-US" smtClean="0"/>
              <a:pPr/>
              <a:t>12/10/2025</a:t>
            </a:fld>
            <a:r>
              <a:rPr lang="en-US" dirty="0"/>
              <a:t> - </a:t>
            </a:r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1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12.png"/><Relationship Id="rId4" Type="http://schemas.openxmlformats.org/officeDocument/2006/relationships/tags" Target="../tags/tag70.xml"/><Relationship Id="rId9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tags" Target="../tags/tag87.xml"/><Relationship Id="rId18" Type="http://schemas.openxmlformats.org/officeDocument/2006/relationships/tags" Target="../tags/tag92.xml"/><Relationship Id="rId26" Type="http://schemas.openxmlformats.org/officeDocument/2006/relationships/image" Target="../media/image16.png"/><Relationship Id="rId3" Type="http://schemas.openxmlformats.org/officeDocument/2006/relationships/tags" Target="../tags/tag77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81.xml"/><Relationship Id="rId12" Type="http://schemas.openxmlformats.org/officeDocument/2006/relationships/tags" Target="../tags/tag86.xml"/><Relationship Id="rId17" Type="http://schemas.openxmlformats.org/officeDocument/2006/relationships/tags" Target="../tags/tag91.xml"/><Relationship Id="rId25" Type="http://schemas.openxmlformats.org/officeDocument/2006/relationships/image" Target="../media/image15.png"/><Relationship Id="rId2" Type="http://schemas.openxmlformats.org/officeDocument/2006/relationships/tags" Target="../tags/tag76.xml"/><Relationship Id="rId16" Type="http://schemas.openxmlformats.org/officeDocument/2006/relationships/tags" Target="../tags/tag90.xml"/><Relationship Id="rId20" Type="http://schemas.openxmlformats.org/officeDocument/2006/relationships/tags" Target="../tags/tag94.xml"/><Relationship Id="rId29" Type="http://schemas.openxmlformats.org/officeDocument/2006/relationships/image" Target="../media/image19.png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tags" Target="../tags/tag85.xml"/><Relationship Id="rId24" Type="http://schemas.openxmlformats.org/officeDocument/2006/relationships/image" Target="../media/image14.png"/><Relationship Id="rId5" Type="http://schemas.openxmlformats.org/officeDocument/2006/relationships/tags" Target="../tags/tag79.xml"/><Relationship Id="rId15" Type="http://schemas.openxmlformats.org/officeDocument/2006/relationships/tags" Target="../tags/tag89.xml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10" Type="http://schemas.openxmlformats.org/officeDocument/2006/relationships/tags" Target="../tags/tag84.xml"/><Relationship Id="rId19" Type="http://schemas.openxmlformats.org/officeDocument/2006/relationships/tags" Target="../tags/tag93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tags" Target="../tags/tag88.xml"/><Relationship Id="rId22" Type="http://schemas.openxmlformats.org/officeDocument/2006/relationships/notesSlide" Target="../notesSlides/notesSlide1.xml"/><Relationship Id="rId27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97.xml"/><Relationship Id="rId7" Type="http://schemas.openxmlformats.org/officeDocument/2006/relationships/tags" Target="../tags/tag101.xml"/><Relationship Id="rId12" Type="http://schemas.openxmlformats.org/officeDocument/2006/relationships/tags" Target="../tags/tag106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11" Type="http://schemas.openxmlformats.org/officeDocument/2006/relationships/tags" Target="../tags/tag105.xml"/><Relationship Id="rId5" Type="http://schemas.openxmlformats.org/officeDocument/2006/relationships/tags" Target="../tags/tag99.xml"/><Relationship Id="rId10" Type="http://schemas.openxmlformats.org/officeDocument/2006/relationships/tags" Target="../tags/tag104.xml"/><Relationship Id="rId4" Type="http://schemas.openxmlformats.org/officeDocument/2006/relationships/tags" Target="../tags/tag98.xml"/><Relationship Id="rId9" Type="http://schemas.openxmlformats.org/officeDocument/2006/relationships/tags" Target="../tags/tag10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4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microsoft.com/office/2007/relationships/diagramDrawing" Target="../diagrams/drawing1.xml"/><Relationship Id="rId3" Type="http://schemas.openxmlformats.org/officeDocument/2006/relationships/tags" Target="../tags/tag111.xml"/><Relationship Id="rId7" Type="http://schemas.openxmlformats.org/officeDocument/2006/relationships/slideLayout" Target="../slideLayouts/slideLayout2.xml"/><Relationship Id="rId12" Type="http://schemas.openxmlformats.org/officeDocument/2006/relationships/diagramColors" Target="../diagrams/colors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diagramQuickStyle" Target="../diagrams/quickStyle1.xml"/><Relationship Id="rId5" Type="http://schemas.openxmlformats.org/officeDocument/2006/relationships/tags" Target="../tags/tag113.xml"/><Relationship Id="rId10" Type="http://schemas.openxmlformats.org/officeDocument/2006/relationships/diagramLayout" Target="../diagrams/layout1.xml"/><Relationship Id="rId4" Type="http://schemas.openxmlformats.org/officeDocument/2006/relationships/tags" Target="../tags/tag112.xml"/><Relationship Id="rId9" Type="http://schemas.openxmlformats.org/officeDocument/2006/relationships/diagramData" Target="../diagrams/data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117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4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12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6.png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image" Target="../media/image25.png"/><Relationship Id="rId5" Type="http://schemas.openxmlformats.org/officeDocument/2006/relationships/tags" Target="../tags/tag129.xml"/><Relationship Id="rId10" Type="http://schemas.openxmlformats.org/officeDocument/2006/relationships/image" Target="../media/image24.png"/><Relationship Id="rId4" Type="http://schemas.openxmlformats.org/officeDocument/2006/relationships/tags" Target="../tags/tag128.xml"/><Relationship Id="rId9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133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9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4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9.xml"/><Relationship Id="rId1" Type="http://schemas.openxmlformats.org/officeDocument/2006/relationships/tags" Target="../tags/tag1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image" Target="../media/image29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image" Target="../media/image30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4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157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52.xml"/><Relationship Id="rId7" Type="http://schemas.openxmlformats.org/officeDocument/2006/relationships/tags" Target="../tags/tag156.xml"/><Relationship Id="rId12" Type="http://schemas.openxmlformats.org/officeDocument/2006/relationships/tags" Target="../tags/tag161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1" Type="http://schemas.openxmlformats.org/officeDocument/2006/relationships/tags" Target="../tags/tag160.xml"/><Relationship Id="rId5" Type="http://schemas.openxmlformats.org/officeDocument/2006/relationships/tags" Target="../tags/tag154.xml"/><Relationship Id="rId10" Type="http://schemas.openxmlformats.org/officeDocument/2006/relationships/tags" Target="../tags/tag159.xml"/><Relationship Id="rId4" Type="http://schemas.openxmlformats.org/officeDocument/2006/relationships/tags" Target="../tags/tag153.xml"/><Relationship Id="rId9" Type="http://schemas.openxmlformats.org/officeDocument/2006/relationships/tags" Target="../tags/tag15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3.emf"/><Relationship Id="rId5" Type="http://schemas.openxmlformats.org/officeDocument/2006/relationships/package" Target="../embeddings/Microsoft_Excel_Worksheet.xlsx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172.xml"/><Relationship Id="rId13" Type="http://schemas.openxmlformats.org/officeDocument/2006/relationships/tags" Target="../tags/tag177.xml"/><Relationship Id="rId3" Type="http://schemas.openxmlformats.org/officeDocument/2006/relationships/tags" Target="../tags/tag167.xml"/><Relationship Id="rId7" Type="http://schemas.openxmlformats.org/officeDocument/2006/relationships/tags" Target="../tags/tag171.xml"/><Relationship Id="rId12" Type="http://schemas.openxmlformats.org/officeDocument/2006/relationships/tags" Target="../tags/tag176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11" Type="http://schemas.openxmlformats.org/officeDocument/2006/relationships/tags" Target="../tags/tag175.xml"/><Relationship Id="rId5" Type="http://schemas.openxmlformats.org/officeDocument/2006/relationships/tags" Target="../tags/tag169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74.xml"/><Relationship Id="rId4" Type="http://schemas.openxmlformats.org/officeDocument/2006/relationships/tags" Target="../tags/tag168.xml"/><Relationship Id="rId9" Type="http://schemas.openxmlformats.org/officeDocument/2006/relationships/tags" Target="../tags/tag173.xml"/><Relationship Id="rId14" Type="http://schemas.openxmlformats.org/officeDocument/2006/relationships/tags" Target="../tags/tag17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hutterstock.com/fr/image-illustration/questions-red-3d-sign-question-mark-761615932?studio=1" TargetMode="External"/><Relationship Id="rId3" Type="http://schemas.openxmlformats.org/officeDocument/2006/relationships/tags" Target="../tags/tag181.xml"/><Relationship Id="rId7" Type="http://schemas.openxmlformats.org/officeDocument/2006/relationships/image" Target="../media/image31.jpeg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183.xml"/><Relationship Id="rId4" Type="http://schemas.openxmlformats.org/officeDocument/2006/relationships/tags" Target="../tags/tag18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5.sv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5.sv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7.svg"/><Relationship Id="rId5" Type="http://schemas.openxmlformats.org/officeDocument/2006/relationships/tags" Target="../tags/tag30.xml"/><Relationship Id="rId10" Type="http://schemas.openxmlformats.org/officeDocument/2006/relationships/image" Target="../media/image6.png"/><Relationship Id="rId4" Type="http://schemas.openxmlformats.org/officeDocument/2006/relationships/tags" Target="../tags/tag29.xml"/><Relationship Id="rId9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0" Type="http://schemas.openxmlformats.org/officeDocument/2006/relationships/tags" Target="../tags/tag41.xml"/><Relationship Id="rId4" Type="http://schemas.openxmlformats.org/officeDocument/2006/relationships/tags" Target="../tags/tag35.xml"/><Relationship Id="rId9" Type="http://schemas.openxmlformats.org/officeDocument/2006/relationships/tags" Target="../tags/tag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8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1E559-D03B-4A5D-8F9B-F4590F7CD43C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Suivis et Clôture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477D1F-6FDE-4AD5-BFDA-E3F405AB1153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noProof="0" dirty="0"/>
              <a:t>MS Project Fonctionnel</a:t>
            </a:r>
          </a:p>
        </p:txBody>
      </p:sp>
    </p:spTree>
    <p:extLst>
      <p:ext uri="{BB962C8B-B14F-4D97-AF65-F5344CB8AC3E}">
        <p14:creationId xmlns:p14="http://schemas.microsoft.com/office/powerpoint/2010/main" val="947084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2 - Saisir l’avancement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4864994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Pour faire le suivi avec le travail réel. Ce dernier peut être entré au niveau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Du projet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Du lot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De la tâche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D’une ressource sur l’ensemble d’une tâche</a:t>
            </a:r>
          </a:p>
          <a:p>
            <a:pPr marL="742950" lvl="1" indent="-285750"/>
            <a:endParaRPr lang="fr-CA" sz="24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717143-C839-4067-8311-D804BFCD7A1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855335" y="3358433"/>
            <a:ext cx="6852741" cy="33916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83696B3-C6D5-45DC-9EEA-D5278A10EE2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446777" y="3770502"/>
            <a:ext cx="1126000" cy="25515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424D49-D7B1-401B-AEBB-396B3D41DF4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446777" y="4041414"/>
            <a:ext cx="1126000" cy="25515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5F7E41-34FB-42A2-B362-44C98902071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446777" y="4541449"/>
            <a:ext cx="1126000" cy="25515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08E03A-E988-4807-A35E-9589AF41760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9587076" y="6166692"/>
            <a:ext cx="1126000" cy="25515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3610546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47D17C3-FDC2-4D20-BE07-E33A0E0FFF0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469362" y="3429000"/>
            <a:ext cx="7036838" cy="2893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noProof="0" dirty="0"/>
              <a:t>2 - Saisir l’avancement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Le suivi peut aussi être effectué par l’entrée du travail réel et du travail restant d’une ressource sur ses tâches</a:t>
            </a:r>
          </a:p>
          <a:p>
            <a:pPr marL="742950" lvl="1" indent="-285750"/>
            <a:r>
              <a:rPr lang="fr-CA" sz="24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424D49-D7B1-401B-AEBB-396B3D41DF4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216721" y="4324278"/>
            <a:ext cx="897060" cy="3784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5F7E41-34FB-42A2-B362-44C98902071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474985" y="4319956"/>
            <a:ext cx="897060" cy="3784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2952351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602DBD-C310-E24D-0E3B-6368839A5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C7D7B-F761-CDEA-EF3F-7C10E7CE262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2 - Saisir l’avancement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E4702-40F9-33E8-E161-9F11AACD93FC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4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Un outil de mise à jour automatique existe, mais il assume que le projet s’est passé comme au plan.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BA7EFDC-7B4D-5299-F9B5-8DBDFF46D12A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180" y="3429000"/>
            <a:ext cx="4274451" cy="197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4BFE69-BC8E-6219-EB3A-C6003161EAD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660680" y="3210649"/>
            <a:ext cx="3276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noProof="0" dirty="0">
                <a:solidFill>
                  <a:srgbClr val="073771"/>
                </a:solidFill>
              </a:rPr>
              <a:t>Met à jour le projet jusqu’à  a date indiquée</a:t>
            </a:r>
          </a:p>
          <a:p>
            <a:endParaRPr lang="fr-CA" sz="1400" noProof="0" dirty="0">
              <a:solidFill>
                <a:srgbClr val="073771"/>
              </a:solidFill>
            </a:endParaRPr>
          </a:p>
          <a:p>
            <a:r>
              <a:rPr lang="fr-CA" sz="1400" noProof="0" dirty="0">
                <a:solidFill>
                  <a:srgbClr val="073771"/>
                </a:solidFill>
              </a:rPr>
              <a:t>Le % achevé est calculé en fonction de la date indiquée </a:t>
            </a:r>
          </a:p>
          <a:p>
            <a:endParaRPr lang="fr-CA" sz="1400" noProof="0" dirty="0">
              <a:solidFill>
                <a:srgbClr val="073771"/>
              </a:solidFill>
            </a:endParaRPr>
          </a:p>
          <a:p>
            <a:r>
              <a:rPr lang="fr-CA" sz="1400" noProof="0" dirty="0">
                <a:solidFill>
                  <a:srgbClr val="073771"/>
                </a:solidFill>
              </a:rPr>
              <a:t>Le % achevé est calculé en fonction de la date indiquée (0% si en cours, 100% si achevé à la date</a:t>
            </a:r>
          </a:p>
          <a:p>
            <a:endParaRPr lang="fr-CA" sz="1400" noProof="0" dirty="0">
              <a:solidFill>
                <a:srgbClr val="073771"/>
              </a:solidFill>
            </a:endParaRPr>
          </a:p>
          <a:p>
            <a:r>
              <a:rPr lang="fr-CA" sz="1400" noProof="0" dirty="0">
                <a:solidFill>
                  <a:srgbClr val="073771"/>
                </a:solidFill>
              </a:rPr>
              <a:t>Les activités non débutées sont déplacées à la date spécifiée</a:t>
            </a:r>
          </a:p>
          <a:p>
            <a:endParaRPr lang="fr-CA" sz="1400" noProof="0" dirty="0">
              <a:solidFill>
                <a:srgbClr val="07377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F6199A-0970-94D2-E11C-7B99F78D23DA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4937280" y="3398520"/>
            <a:ext cx="1226820" cy="45434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78A00FC-35CB-4E5D-82CB-DF25BE9B5DC1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V="1">
            <a:off x="4213913" y="4094163"/>
            <a:ext cx="2056867" cy="17188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1">
            <a:extLst>
              <a:ext uri="{FF2B5EF4-FFF2-40B4-BE49-F238E27FC236}">
                <a16:creationId xmlns:a16="http://schemas.microsoft.com/office/drawing/2014/main" id="{A530FCF0-5EE6-1B09-48C4-3399F7B99BC8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V="1">
            <a:off x="4725466" y="4279583"/>
            <a:ext cx="1545314" cy="65162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9">
            <a:extLst>
              <a:ext uri="{FF2B5EF4-FFF2-40B4-BE49-F238E27FC236}">
                <a16:creationId xmlns:a16="http://schemas.microsoft.com/office/drawing/2014/main" id="{C1C6AEA5-2F1D-DCA3-5AF9-55469829BF38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V="1">
            <a:off x="4520845" y="4540369"/>
            <a:ext cx="1622556" cy="1113383"/>
          </a:xfrm>
          <a:prstGeom prst="bentConnector3">
            <a:avLst>
              <a:gd name="adj1" fmla="val 69311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577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C189F44-0156-E4A9-73C2-5B9CB2B8DE95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r="11285"/>
          <a:stretch>
            <a:fillRect/>
          </a:stretch>
        </p:blipFill>
        <p:spPr>
          <a:xfrm>
            <a:off x="5348932" y="3330153"/>
            <a:ext cx="6117909" cy="2495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2. Options lors de la saisie de l’avancement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872495" y="1996653"/>
            <a:ext cx="86868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A" b="1" noProof="0" dirty="0"/>
              <a:t>Les préférences dans le calcul des dates et coûts </a:t>
            </a:r>
            <a:r>
              <a:rPr lang="fr-CA" sz="1400" b="1" noProof="0" dirty="0"/>
              <a:t>(Fichier&gt; Options &gt; Avancé)</a:t>
            </a:r>
            <a:endParaRPr lang="fr-CA" sz="1400" noProof="0" dirty="0"/>
          </a:p>
        </p:txBody>
      </p:sp>
      <p:sp>
        <p:nvSpPr>
          <p:cNvPr id="10" name="Rectangle 9"/>
          <p:cNvSpPr/>
          <p:nvPr>
            <p:custDataLst>
              <p:tags r:id="rId3"/>
            </p:custDataLst>
          </p:nvPr>
        </p:nvSpPr>
        <p:spPr bwMode="auto">
          <a:xfrm>
            <a:off x="5843072" y="4067414"/>
            <a:ext cx="3786214" cy="21087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CA" sz="1600" b="1" noProof="0" dirty="0">
              <a:solidFill>
                <a:srgbClr val="C72A2E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131379" y="3115806"/>
            <a:ext cx="2016000" cy="434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131379" y="3758748"/>
            <a:ext cx="2016000" cy="4078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131379" y="2472865"/>
            <a:ext cx="2016000" cy="444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>
            <p:custDataLst>
              <p:tags r:id="rId7"/>
            </p:custDataLst>
          </p:nvPr>
        </p:nvSpPr>
        <p:spPr>
          <a:xfrm>
            <a:off x="2041052" y="254433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noProof="0" dirty="0"/>
              <a:t>Début</a:t>
            </a:r>
          </a:p>
        </p:txBody>
      </p:sp>
      <p:sp>
        <p:nvSpPr>
          <p:cNvPr id="15" name="TextBox 14"/>
          <p:cNvSpPr txBox="1"/>
          <p:nvPr>
            <p:custDataLst>
              <p:tags r:id="rId8"/>
            </p:custDataLst>
          </p:nvPr>
        </p:nvSpPr>
        <p:spPr>
          <a:xfrm>
            <a:off x="2041052" y="31158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noProof="0" dirty="0" err="1"/>
              <a:t>Opt</a:t>
            </a:r>
            <a:r>
              <a:rPr lang="fr-CA" noProof="0" dirty="0"/>
              <a:t>. 1</a:t>
            </a:r>
          </a:p>
        </p:txBody>
      </p:sp>
      <p:sp>
        <p:nvSpPr>
          <p:cNvPr id="16" name="TextBox 15"/>
          <p:cNvSpPr txBox="1"/>
          <p:nvPr>
            <p:custDataLst>
              <p:tags r:id="rId9"/>
            </p:custDataLst>
          </p:nvPr>
        </p:nvSpPr>
        <p:spPr>
          <a:xfrm>
            <a:off x="2041052" y="3830214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noProof="0" dirty="0" err="1"/>
              <a:t>Opt</a:t>
            </a:r>
            <a:r>
              <a:rPr lang="fr-CA" noProof="0" dirty="0"/>
              <a:t>. 1&amp;2</a:t>
            </a:r>
          </a:p>
        </p:txBody>
      </p:sp>
      <p:sp>
        <p:nvSpPr>
          <p:cNvPr id="17" name="TextBox 16"/>
          <p:cNvSpPr txBox="1"/>
          <p:nvPr>
            <p:custDataLst>
              <p:tags r:id="rId10"/>
            </p:custDataLst>
          </p:nvPr>
        </p:nvSpPr>
        <p:spPr>
          <a:xfrm>
            <a:off x="2041052" y="468747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noProof="0" dirty="0"/>
              <a:t>Début</a:t>
            </a:r>
          </a:p>
        </p:txBody>
      </p:sp>
      <p:sp>
        <p:nvSpPr>
          <p:cNvPr id="18" name="TextBox 17"/>
          <p:cNvSpPr txBox="1"/>
          <p:nvPr>
            <p:custDataLst>
              <p:tags r:id="rId11"/>
            </p:custDataLst>
          </p:nvPr>
        </p:nvSpPr>
        <p:spPr>
          <a:xfrm>
            <a:off x="2041052" y="547328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noProof="0" dirty="0" err="1"/>
              <a:t>Opt</a:t>
            </a:r>
            <a:r>
              <a:rPr lang="fr-CA" noProof="0" dirty="0"/>
              <a:t>. 3</a:t>
            </a:r>
          </a:p>
        </p:txBody>
      </p:sp>
      <p:sp>
        <p:nvSpPr>
          <p:cNvPr id="19" name="TextBox 18"/>
          <p:cNvSpPr txBox="1"/>
          <p:nvPr>
            <p:custDataLst>
              <p:tags r:id="rId12"/>
            </p:custDataLst>
          </p:nvPr>
        </p:nvSpPr>
        <p:spPr>
          <a:xfrm>
            <a:off x="2041052" y="6187668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noProof="0" dirty="0" err="1"/>
              <a:t>Opt</a:t>
            </a:r>
            <a:r>
              <a:rPr lang="fr-CA" noProof="0" dirty="0"/>
              <a:t>. 3&amp;4</a:t>
            </a:r>
          </a:p>
        </p:txBody>
      </p:sp>
      <p:pic>
        <p:nvPicPr>
          <p:cNvPr id="20" name="Picture 9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131379" y="4687470"/>
            <a:ext cx="2016000" cy="460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1" name="Picture 10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131379" y="5473260"/>
            <a:ext cx="2016000" cy="435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2" name="Picture 11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131379" y="6187668"/>
            <a:ext cx="2016000" cy="3647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3" name="Right Brace 22"/>
          <p:cNvSpPr/>
          <p:nvPr>
            <p:custDataLst>
              <p:tags r:id="rId16"/>
            </p:custDataLst>
          </p:nvPr>
        </p:nvSpPr>
        <p:spPr>
          <a:xfrm>
            <a:off x="5225296" y="2453853"/>
            <a:ext cx="45719" cy="1752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cxnSp>
        <p:nvCxnSpPr>
          <p:cNvPr id="25" name="Straight Arrow Connector 24"/>
          <p:cNvCxnSpPr>
            <a:cxnSpLocks/>
            <a:stCxn id="23" idx="1"/>
            <a:endCxn id="10" idx="1"/>
          </p:cNvCxnSpPr>
          <p:nvPr>
            <p:custDataLst>
              <p:tags r:id="rId17"/>
            </p:custDataLst>
          </p:nvPr>
        </p:nvCxnSpPr>
        <p:spPr>
          <a:xfrm>
            <a:off x="5271015" y="3330153"/>
            <a:ext cx="572057" cy="8426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>
            <p:custDataLst>
              <p:tags r:id="rId18"/>
            </p:custDataLst>
          </p:nvPr>
        </p:nvSpPr>
        <p:spPr bwMode="auto">
          <a:xfrm>
            <a:off x="5843072" y="4485050"/>
            <a:ext cx="3786214" cy="185756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CA" sz="1600" b="1" noProof="0" dirty="0">
              <a:solidFill>
                <a:srgbClr val="C72A2E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Right Brace 27"/>
          <p:cNvSpPr/>
          <p:nvPr>
            <p:custDataLst>
              <p:tags r:id="rId19"/>
            </p:custDataLst>
          </p:nvPr>
        </p:nvSpPr>
        <p:spPr>
          <a:xfrm>
            <a:off x="5225296" y="4663653"/>
            <a:ext cx="45719" cy="2016000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cxnSp>
        <p:nvCxnSpPr>
          <p:cNvPr id="30" name="Straight Arrow Connector 29"/>
          <p:cNvCxnSpPr>
            <a:cxnSpLocks/>
            <a:stCxn id="28" idx="1"/>
            <a:endCxn id="27" idx="1"/>
          </p:cNvCxnSpPr>
          <p:nvPr>
            <p:custDataLst>
              <p:tags r:id="rId20"/>
            </p:custDataLst>
          </p:nvPr>
        </p:nvCxnSpPr>
        <p:spPr>
          <a:xfrm flipV="1">
            <a:off x="5271015" y="4577928"/>
            <a:ext cx="572057" cy="1093725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985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57FF1-9F2D-4348-E55D-89474D20C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15705-E6E2-7DC0-F63A-BC53B0D1C8F1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Plan de la séance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638ABBF-6B4C-F468-3D81-8EBB55D3EE56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fr-CA" noProof="0" smtClean="0"/>
              <a:t>14</a:t>
            </a:fld>
            <a:endParaRPr lang="fr-CA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9BB9D6-9782-E2AA-C116-34BEC9C1DE90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18075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Concepts de suivis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E5EBB9-1894-4BBF-E8BA-875A0E18641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39398" y="18075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6052F7-A678-FBCA-FDC9-4B7311DF7BD9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06198" y="251107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Saisir l’avancement et Écart de suivis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5CC85E-8F6D-9B5D-77EC-BDBF0AAFF637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8" y="251107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A1C006-4C33-5932-06DB-DDD60C5CA019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06196" y="46216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212531-904A-E604-AE2D-849ABD7C5E4B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39396" y="46216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BE2B68-D58A-9F7E-48BA-900ADEBA188B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706197" y="3214596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Personnalisation de l’interface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0A971E-54AD-0423-92D8-F6B2D20FE73B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39397" y="3214596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F87144-D044-C36E-9575-E80B1F2BF185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7" y="391812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Clôture de projets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5C9E7-595B-CA09-994C-9C16F9C1D935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7" y="391812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258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noProof="0" dirty="0"/>
              <a:t>En tant que chargé de projet, à quoi servent les vues et les rapports?</a:t>
            </a:r>
          </a:p>
          <a:p>
            <a:r>
              <a:rPr lang="fr-CA" noProof="0" dirty="0"/>
              <a:t>Pourquoi les personnaliser? </a:t>
            </a:r>
          </a:p>
          <a:p>
            <a:pPr marL="0" indent="0">
              <a:buNone/>
            </a:pPr>
            <a:endParaRPr lang="fr-CA" noProof="0" dirty="0"/>
          </a:p>
          <a:p>
            <a:r>
              <a:rPr lang="fr-CA" noProof="0" dirty="0"/>
              <a:t>Exemples d’utilisation des vues et des rapports: </a:t>
            </a:r>
          </a:p>
          <a:p>
            <a:pPr lvl="1"/>
            <a:r>
              <a:rPr lang="fr-CA" noProof="0" dirty="0"/>
              <a:t>Faire une saisie efficace des données en affichant les colonnes voulues </a:t>
            </a:r>
          </a:p>
          <a:p>
            <a:pPr lvl="1"/>
            <a:r>
              <a:rPr lang="fr-CA" noProof="0" dirty="0"/>
              <a:t>Trouver l’information qu’on souhaite facilement et rapidement sans faire de calculs manuels (ex: combien me coûte la ressource R1 pour tout le projet? Combien le projet coûte ce mois-ci?) </a:t>
            </a:r>
          </a:p>
          <a:p>
            <a:pPr lvl="1"/>
            <a:r>
              <a:rPr lang="fr-CA" noProof="0" dirty="0"/>
              <a:t>Faire ressortir davantage la liste des tâches en retard</a:t>
            </a:r>
          </a:p>
          <a:p>
            <a:pPr lvl="1"/>
            <a:r>
              <a:rPr lang="fr-CA" noProof="0" dirty="0"/>
              <a:t>Analyser efficacement la surutilisation </a:t>
            </a:r>
          </a:p>
          <a:p>
            <a:pPr lvl="1"/>
            <a:r>
              <a:rPr lang="fr-CA" noProof="0" dirty="0"/>
              <a:t>Analyser les variances d’un plan (Séance #9)</a:t>
            </a:r>
          </a:p>
          <a:p>
            <a:pPr lvl="2"/>
            <a:r>
              <a:rPr lang="fr-CA" noProof="0" dirty="0"/>
              <a:t>Connaître les tâches dont la variance est de plus de 20% </a:t>
            </a:r>
          </a:p>
          <a:p>
            <a:pPr lvl="1"/>
            <a:r>
              <a:rPr lang="fr-CA" noProof="0" dirty="0"/>
              <a:t>Savoir quelles tâches sont terminées, quelles tâches sont en cours</a:t>
            </a:r>
          </a:p>
          <a:p>
            <a:pPr lvl="1"/>
            <a:r>
              <a:rPr lang="fr-CA" noProof="0" dirty="0"/>
              <a:t>Fournir une vision synthétique du projet à un comité de direction </a:t>
            </a:r>
          </a:p>
          <a:p>
            <a:pPr lvl="1"/>
            <a:r>
              <a:rPr lang="fr-CA" noProof="0" dirty="0"/>
              <a:t>Mettre à jour les tâches d’un fournisseur en sa présence, sans lui montrer le détail du reste du plan. </a:t>
            </a:r>
          </a:p>
          <a:p>
            <a:pPr lvl="1"/>
            <a:endParaRPr lang="fr-CA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EC4C049-7C24-F660-0AD0-D8EBB5F32D00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3677843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679256" y="839387"/>
            <a:ext cx="8826944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fr-CA" noProof="0" dirty="0"/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fr-CA" noProof="0" dirty="0"/>
          </a:p>
        </p:txBody>
      </p:sp>
      <p:graphicFrame>
        <p:nvGraphicFramePr>
          <p:cNvPr id="3" name="Diagram 2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257838"/>
              </p:ext>
            </p:extLst>
          </p:nvPr>
        </p:nvGraphicFramePr>
        <p:xfrm>
          <a:off x="2060073" y="1257702"/>
          <a:ext cx="8229600" cy="521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" name="Right Brace 3"/>
          <p:cNvSpPr/>
          <p:nvPr>
            <p:custDataLst>
              <p:tags r:id="rId4"/>
            </p:custDataLst>
          </p:nvPr>
        </p:nvSpPr>
        <p:spPr>
          <a:xfrm>
            <a:off x="7162800" y="2514600"/>
            <a:ext cx="228600" cy="1066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5" name="TextBox 4"/>
          <p:cNvSpPr txBox="1"/>
          <p:nvPr>
            <p:custDataLst>
              <p:tags r:id="rId5"/>
            </p:custDataLst>
          </p:nvPr>
        </p:nvSpPr>
        <p:spPr>
          <a:xfrm>
            <a:off x="7391399" y="2106474"/>
            <a:ext cx="27405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noProof="0" dirty="0"/>
              <a:t>contrôle l’information affichée et son format, tel que défini par les éléments listés ci-dessous</a:t>
            </a:r>
          </a:p>
          <a:p>
            <a:endParaRPr lang="fr-CA" noProof="0" dirty="0"/>
          </a:p>
        </p:txBody>
      </p:sp>
      <p:sp>
        <p:nvSpPr>
          <p:cNvPr id="6" name="TextBox 5"/>
          <p:cNvSpPr txBox="1"/>
          <p:nvPr>
            <p:custDataLst>
              <p:tags r:id="rId6"/>
            </p:custDataLst>
          </p:nvPr>
        </p:nvSpPr>
        <p:spPr>
          <a:xfrm>
            <a:off x="1981200" y="54102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noProof="0" dirty="0"/>
              <a:t>Les éléments ci-dessus sont spécifiques à une vue donnée (par exemple, la Vue Gantt). En changeant de vue, ces configurations ne suivent donc </a:t>
            </a:r>
            <a:r>
              <a:rPr lang="fr-CA" u="sng" noProof="0" dirty="0"/>
              <a:t>pas</a:t>
            </a:r>
            <a:r>
              <a:rPr lang="fr-CA" noProof="0" dirty="0"/>
              <a:t> automatiquement.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833" y="1737679"/>
            <a:ext cx="5181600" cy="233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57" y="4069950"/>
            <a:ext cx="4659086" cy="2719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7060367" y="2139623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i="1" noProof="0" dirty="0">
                <a:solidFill>
                  <a:srgbClr val="073771"/>
                </a:solidFill>
              </a:rPr>
              <a:t>Vous personnalisez la table dès que vous y ajoutez un champ ou que vous changez l’ordre des colonnes </a:t>
            </a:r>
          </a:p>
        </p:txBody>
      </p:sp>
      <p:sp>
        <p:nvSpPr>
          <p:cNvPr id="7" name="TextBox 6"/>
          <p:cNvSpPr txBox="1"/>
          <p:nvPr>
            <p:custDataLst>
              <p:tags r:id="rId4"/>
            </p:custDataLst>
          </p:nvPr>
        </p:nvSpPr>
        <p:spPr>
          <a:xfrm>
            <a:off x="7086600" y="4800601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i="1" noProof="0" dirty="0">
                <a:solidFill>
                  <a:srgbClr val="073771"/>
                </a:solidFill>
              </a:rPr>
              <a:t>Format / </a:t>
            </a:r>
            <a:r>
              <a:rPr lang="fr-CA" sz="2400" i="1" noProof="0" dirty="0" err="1">
                <a:solidFill>
                  <a:srgbClr val="073771"/>
                </a:solidFill>
              </a:rPr>
              <a:t>Column</a:t>
            </a:r>
            <a:r>
              <a:rPr lang="fr-CA" sz="2400" i="1" noProof="0" dirty="0">
                <a:solidFill>
                  <a:srgbClr val="073771"/>
                </a:solidFill>
              </a:rPr>
              <a:t> Settings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293A3F-0C32-2DB9-0315-B47FAF4BA771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2426810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79580" y="1905532"/>
            <a:ext cx="4473420" cy="4571467"/>
          </a:xfrm>
        </p:spPr>
        <p:txBody>
          <a:bodyPr>
            <a:normAutofit/>
          </a:bodyPr>
          <a:lstStyle/>
          <a:p>
            <a:r>
              <a:rPr lang="fr-CA" i="1" noProof="0" dirty="0"/>
              <a:t>Meilleure pratique: </a:t>
            </a:r>
          </a:p>
          <a:p>
            <a:pPr lvl="1"/>
            <a:r>
              <a:rPr lang="fr-CA" i="1" noProof="0" dirty="0"/>
              <a:t>Toujours garder les tables par défaut intègres </a:t>
            </a:r>
          </a:p>
          <a:p>
            <a:pPr lvl="1"/>
            <a:r>
              <a:rPr lang="fr-CA" i="1" noProof="0" dirty="0"/>
              <a:t>On peut créer des copies des tables par défaut pour les personnaliser</a:t>
            </a:r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pPr marL="0" indent="0">
              <a:buNone/>
            </a:pPr>
            <a:endParaRPr lang="fr-CA" i="1" noProof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239" y="1828801"/>
            <a:ext cx="5562600" cy="441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74C4EC-BC9F-D740-6B39-E3F7D1485509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416871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010316" y="1995053"/>
            <a:ext cx="10083978" cy="44691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noProof="0" dirty="0"/>
              <a:t>Exercice 4.1</a:t>
            </a:r>
          </a:p>
          <a:p>
            <a:r>
              <a:rPr lang="fr-CA" noProof="0" dirty="0"/>
              <a:t>Prenez le fichier « Exercice 4.1 Étude </a:t>
            </a:r>
            <a:r>
              <a:rPr lang="fr-CA" noProof="0" dirty="0" err="1"/>
              <a:t>INITIAL.mpp</a:t>
            </a:r>
            <a:r>
              <a:rPr lang="fr-CA" noProof="0" dirty="0"/>
              <a:t> »</a:t>
            </a:r>
          </a:p>
          <a:p>
            <a:r>
              <a:rPr lang="fr-CA" noProof="0" dirty="0"/>
              <a:t>Copiez la table « Entry » et enregistrez-la comme table personnalisée « </a:t>
            </a:r>
            <a:r>
              <a:rPr lang="fr-CA" noProof="0" dirty="0" err="1"/>
              <a:t>My</a:t>
            </a:r>
            <a:r>
              <a:rPr lang="fr-CA" noProof="0" dirty="0"/>
              <a:t> entry »</a:t>
            </a:r>
          </a:p>
          <a:p>
            <a:r>
              <a:rPr lang="fr-CA" noProof="0" dirty="0"/>
              <a:t>Ajouter les colonnes « WBS » à gauche de la colonne Name</a:t>
            </a:r>
          </a:p>
          <a:p>
            <a:r>
              <a:rPr lang="fr-CA" noProof="0" dirty="0"/>
              <a:t>Ajouter la colonne « Work » à droite de la colonne « Name »</a:t>
            </a:r>
          </a:p>
          <a:p>
            <a:pPr lvl="1"/>
            <a:r>
              <a:rPr lang="fr-CA" noProof="0" dirty="0"/>
              <a:t>Aligner les données à droite</a:t>
            </a:r>
          </a:p>
          <a:p>
            <a:r>
              <a:rPr lang="fr-CA" noProof="0" dirty="0"/>
              <a:t>Aligner les données de la colonne « Duration » à droite</a:t>
            </a:r>
          </a:p>
          <a:p>
            <a:r>
              <a:rPr lang="fr-CA" noProof="0" dirty="0"/>
              <a:t>Copier « </a:t>
            </a:r>
            <a:r>
              <a:rPr lang="fr-CA" noProof="0" dirty="0" err="1"/>
              <a:t>My</a:t>
            </a:r>
            <a:r>
              <a:rPr lang="fr-CA" noProof="0" dirty="0"/>
              <a:t> Entry » dans le </a:t>
            </a:r>
            <a:r>
              <a:rPr lang="fr-CA" noProof="0" dirty="0" err="1"/>
              <a:t>Global.mpt</a:t>
            </a:r>
            <a:r>
              <a:rPr lang="fr-CA" noProof="0" dirty="0"/>
              <a:t> à l’aide de l’</a:t>
            </a:r>
            <a:r>
              <a:rPr lang="fr-CA" noProof="0" dirty="0" err="1"/>
              <a:t>Organizer</a:t>
            </a:r>
            <a:endParaRPr lang="fr-CA" i="1" noProof="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7AD65BA-0C11-A7C0-5EF4-4567059BB24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4268344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4B9C44-757F-AA48-DCBC-4E49AE1E0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6D8B2-5A8D-F9A4-1C2C-A614609BF41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Plan de la séance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47C9DBD-3570-F18B-BEE7-194DDA267636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fr-CA" noProof="0" smtClean="0"/>
              <a:t>2</a:t>
            </a:fld>
            <a:endParaRPr lang="fr-CA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C0A086-4CCE-333A-5D2F-A8D0819B48DB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18075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Concepts de suivis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53511C-E43D-0368-B9CB-8C9B0C14259F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39398" y="18075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2EF8F6-79B2-B708-E00C-E1F5263E9F0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06198" y="2511071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Saisir l’avancement et Écart de suivis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D67196-5920-8D7B-08EB-03245806159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8" y="2511071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7C1FE3-4F06-FB1A-0E13-0436A8EE7ABE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06197" y="46216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DE4EF8-CC6C-A7EB-C8AF-22EC175FA2A2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39397" y="46216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E2946B-44A0-941A-3F23-F0830A75E116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706197" y="321459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Personnalisation de l’interface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911725-F960-CB5F-3F59-214A8F57B5A8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39397" y="321459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489E68-659C-9BB6-26D0-9B3B10EEC452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391812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Clôture de projets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837B32-656E-F4E3-6E4E-84EA6E18C974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391812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490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>
            <p:custDataLst>
              <p:tags r:id="rId1"/>
            </p:custDataLst>
          </p:nvPr>
        </p:nvGrpSpPr>
        <p:grpSpPr>
          <a:xfrm>
            <a:off x="1816272" y="2223492"/>
            <a:ext cx="4495800" cy="3352799"/>
            <a:chOff x="533400" y="1752600"/>
            <a:chExt cx="4951186" cy="357187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752600"/>
              <a:ext cx="4914900" cy="2247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161" y="4000500"/>
              <a:ext cx="4924425" cy="1323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7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1" y="4072954"/>
            <a:ext cx="1763557" cy="205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043" y="2508481"/>
            <a:ext cx="1727544" cy="2339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rved Down Arrow 7"/>
          <p:cNvSpPr/>
          <p:nvPr>
            <p:custDataLst>
              <p:tags r:id="rId4"/>
            </p:custDataLst>
          </p:nvPr>
        </p:nvSpPr>
        <p:spPr>
          <a:xfrm rot="3246120">
            <a:off x="8389229" y="2729123"/>
            <a:ext cx="1676400" cy="838200"/>
          </a:xfrm>
          <a:prstGeom prst="curvedDownArrow">
            <a:avLst>
              <a:gd name="adj1" fmla="val 17729"/>
              <a:gd name="adj2" fmla="val 49025"/>
              <a:gd name="adj3" fmla="val 3138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>
              <a:solidFill>
                <a:schemeClr val="tx1"/>
              </a:solidFill>
            </a:endParaRPr>
          </a:p>
        </p:txBody>
      </p:sp>
      <p:sp>
        <p:nvSpPr>
          <p:cNvPr id="3" name="ZoneTexte 2"/>
          <p:cNvSpPr txBox="1"/>
          <p:nvPr>
            <p:custDataLst>
              <p:tags r:id="rId5"/>
            </p:custDataLst>
          </p:nvPr>
        </p:nvSpPr>
        <p:spPr>
          <a:xfrm>
            <a:off x="1840572" y="5576291"/>
            <a:ext cx="5004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noProof="0" dirty="0"/>
              <a:t>Duration	         10		        </a:t>
            </a:r>
            <a:r>
              <a:rPr lang="fr-CA" sz="1200" noProof="0" dirty="0" err="1"/>
              <a:t>formated</a:t>
            </a:r>
            <a:r>
              <a:rPr lang="fr-CA" sz="1200" noProof="0" dirty="0"/>
              <a:t> </a:t>
            </a:r>
            <a:r>
              <a:rPr lang="fr-CA" sz="1200" noProof="0" dirty="0" err="1"/>
              <a:t>using</a:t>
            </a:r>
            <a:r>
              <a:rPr lang="fr-CA" sz="1200" noProof="0" dirty="0"/>
              <a:t> Duration 				                             default </a:t>
            </a:r>
            <a:r>
              <a:rPr lang="fr-CA" sz="1200" noProof="0" dirty="0" err="1"/>
              <a:t>units</a:t>
            </a:r>
            <a:r>
              <a:rPr lang="fr-CA" sz="1200" noProof="0" dirty="0"/>
              <a:t> in settings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FFB89BC-2B3D-7D4C-6DDE-A5A795444D8A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2456932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E09315E-B9ED-007B-6137-37C0039B003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799" y="1841589"/>
            <a:ext cx="10977597" cy="4898113"/>
          </a:xfrm>
        </p:spPr>
        <p:txBody>
          <a:bodyPr>
            <a:normAutofit fontScale="92500" lnSpcReduction="10000"/>
          </a:bodyPr>
          <a:lstStyle/>
          <a:p>
            <a:r>
              <a:rPr lang="fr-CA" noProof="0" dirty="0"/>
              <a:t>Créer une </a:t>
            </a:r>
            <a:r>
              <a:rPr lang="fr-CA" i="1" noProof="0" dirty="0" err="1"/>
              <a:t>lookup</a:t>
            </a:r>
            <a:r>
              <a:rPr lang="fr-CA" i="1" noProof="0" dirty="0"/>
              <a:t> table</a:t>
            </a:r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endParaRPr lang="fr-CA" i="1" noProof="0" dirty="0"/>
          </a:p>
          <a:p>
            <a:r>
              <a:rPr lang="fr-CA" i="1" noProof="0" dirty="0"/>
              <a:t>Démonstration</a:t>
            </a:r>
          </a:p>
          <a:p>
            <a:r>
              <a:rPr lang="fr-CA" i="1" noProof="0" dirty="0"/>
              <a:t>Exercice: créer un champ “Flag” qui servira éventuellement à filtrer une liste de tâches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780" y="2209800"/>
            <a:ext cx="2462421" cy="284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1" y="2020819"/>
            <a:ext cx="2590800" cy="321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hevron 3"/>
          <p:cNvSpPr/>
          <p:nvPr>
            <p:custDataLst>
              <p:tags r:id="rId5"/>
            </p:custDataLst>
          </p:nvPr>
        </p:nvSpPr>
        <p:spPr>
          <a:xfrm>
            <a:off x="6019800" y="2819400"/>
            <a:ext cx="457200" cy="1905000"/>
          </a:xfrm>
          <a:prstGeom prst="chevr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97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13863" y="1918322"/>
            <a:ext cx="10892338" cy="4558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noProof="0" dirty="0"/>
              <a:t>Exercice 4.2a</a:t>
            </a:r>
          </a:p>
          <a:p>
            <a:r>
              <a:rPr lang="fr-CA" noProof="0" dirty="0"/>
              <a:t>Continuer avec le fichier « Exercice 4.1 </a:t>
            </a:r>
            <a:r>
              <a:rPr lang="fr-CA" noProof="0" dirty="0" err="1"/>
              <a:t>Étude.mpp</a:t>
            </a:r>
            <a:r>
              <a:rPr lang="fr-CA" noProof="0" dirty="0"/>
              <a:t> »</a:t>
            </a:r>
          </a:p>
          <a:p>
            <a:r>
              <a:rPr lang="fr-CA" noProof="0" dirty="0"/>
              <a:t>Créer le champ personnalisé « Risque » à partir du champ Text2</a:t>
            </a:r>
          </a:p>
          <a:p>
            <a:r>
              <a:rPr lang="fr-CA" noProof="0" dirty="0"/>
              <a:t>Ajouter un </a:t>
            </a:r>
            <a:r>
              <a:rPr lang="fr-CA" noProof="0" dirty="0" err="1"/>
              <a:t>lookup</a:t>
            </a:r>
            <a:r>
              <a:rPr lang="fr-CA" noProof="0" dirty="0"/>
              <a:t> avec les valeurs « Élevé », « Moyen », « Bas »</a:t>
            </a:r>
          </a:p>
          <a:p>
            <a:r>
              <a:rPr lang="fr-CA" noProof="0" dirty="0"/>
              <a:t>Affichez le champ dans la table « </a:t>
            </a:r>
            <a:r>
              <a:rPr lang="fr-CA" noProof="0" dirty="0" err="1"/>
              <a:t>My</a:t>
            </a:r>
            <a:r>
              <a:rPr lang="fr-CA" noProof="0" dirty="0"/>
              <a:t> entry » et ajoutez des valeurs aléatoires (bas, moyen ou élevé) sur les tâches</a:t>
            </a:r>
          </a:p>
          <a:p>
            <a:pPr marL="0" indent="0">
              <a:buNone/>
            </a:pPr>
            <a:r>
              <a:rPr lang="fr-CA" noProof="0" dirty="0"/>
              <a:t>Exercice 4.2b</a:t>
            </a:r>
          </a:p>
          <a:p>
            <a:r>
              <a:rPr lang="fr-CA" noProof="0" dirty="0"/>
              <a:t>Ajouter un indicateur graphique pour que la valeur « Élevé » soit Rouge, « Moyen » soit jaune, et « Bas » soit vert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603E99B-3DAA-BB4F-8593-AEEB0C8B437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2195901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CA" noProof="0" dirty="0"/>
              <a:t>Les filtres et les groupes servent à modifier la liste d’information qui est visible, soit dans une vue, soit dans un rapport. </a:t>
            </a:r>
          </a:p>
          <a:p>
            <a:r>
              <a:rPr lang="fr-CA" noProof="0" dirty="0"/>
              <a:t>Par exemple: </a:t>
            </a:r>
          </a:p>
          <a:p>
            <a:pPr lvl="1"/>
            <a:r>
              <a:rPr lang="fr-CA" noProof="0" dirty="0"/>
              <a:t>Quelle est la liste des tâches en retard? </a:t>
            </a:r>
          </a:p>
          <a:p>
            <a:pPr lvl="1"/>
            <a:r>
              <a:rPr lang="fr-CA" noProof="0" dirty="0"/>
              <a:t>Quelles sont les tâches qui commencent la semaine prochaine? </a:t>
            </a:r>
          </a:p>
          <a:p>
            <a:pPr lvl="1"/>
            <a:r>
              <a:rPr lang="fr-CA" noProof="0" dirty="0"/>
              <a:t>Quelles sont les tâches critiques? </a:t>
            </a:r>
          </a:p>
          <a:p>
            <a:pPr lvl="1"/>
            <a:r>
              <a:rPr lang="fr-CA" noProof="0" dirty="0"/>
              <a:t>Quels sont les « </a:t>
            </a:r>
            <a:r>
              <a:rPr lang="fr-CA" noProof="0" dirty="0" err="1"/>
              <a:t>milestones</a:t>
            </a:r>
            <a:r>
              <a:rPr lang="fr-CA" noProof="0" dirty="0"/>
              <a:t> »? </a:t>
            </a:r>
          </a:p>
          <a:p>
            <a:pPr lvl="1"/>
            <a:r>
              <a:rPr lang="fr-CA" noProof="0" dirty="0"/>
              <a:t>Ou encore: </a:t>
            </a:r>
          </a:p>
          <a:p>
            <a:pPr lvl="1"/>
            <a:r>
              <a:rPr lang="fr-CA" noProof="0" dirty="0"/>
              <a:t>Visualiser la liste des tâches regroupées selon leur priorité, leur statut, etc… </a:t>
            </a:r>
          </a:p>
          <a:p>
            <a:pPr lvl="1"/>
            <a:r>
              <a:rPr lang="fr-CA" noProof="0" dirty="0"/>
              <a:t>Regrouper les ressources selon leur unité d’affaires et afficher le coût pour cette unité…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F5695A1-4274-2C41-5002-BBC0A478150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864809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Filtre prédéfini (</a:t>
            </a:r>
            <a:r>
              <a:rPr lang="fr-CA" noProof="0" dirty="0" err="1"/>
              <a:t>Built-In</a:t>
            </a:r>
            <a:r>
              <a:rPr lang="fr-CA" noProof="0" dirty="0"/>
              <a:t>): </a:t>
            </a:r>
            <a:r>
              <a:rPr lang="fr-CA" noProof="0" dirty="0" err="1"/>
              <a:t>View</a:t>
            </a:r>
            <a:r>
              <a:rPr lang="fr-CA" noProof="0" dirty="0"/>
              <a:t>/ </a:t>
            </a:r>
            <a:r>
              <a:rPr lang="fr-CA" noProof="0" dirty="0" err="1"/>
              <a:t>Filter</a:t>
            </a:r>
            <a:endParaRPr lang="fr-CA" noProof="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568" y="2721352"/>
            <a:ext cx="531495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82BD352-ADD3-B016-8AEF-60399048B840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3166947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Les principes de personnalisation des vues sont les mêmes que ceux pour la personnalisation des tables</a:t>
            </a:r>
          </a:p>
          <a:p>
            <a:endParaRPr lang="fr-CA" noProof="0" dirty="0"/>
          </a:p>
          <a:p>
            <a:r>
              <a:rPr lang="fr-CA" noProof="0" dirty="0"/>
              <a:t>Les éléments qui composent une vue: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099" y="3914974"/>
            <a:ext cx="3810000" cy="272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B5F2A88-99EF-7E3E-E144-365A0D7ACB5C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12413900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65726" y="1990259"/>
            <a:ext cx="11260548" cy="4800600"/>
          </a:xfrm>
        </p:spPr>
        <p:txBody>
          <a:bodyPr>
            <a:normAutofit fontScale="85000" lnSpcReduction="20000"/>
          </a:bodyPr>
          <a:lstStyle/>
          <a:p>
            <a:r>
              <a:rPr lang="fr-CA" noProof="0" dirty="0"/>
              <a:t>Formater la portion tabulaire (ajuster la table de donnée) </a:t>
            </a:r>
          </a:p>
          <a:p>
            <a:r>
              <a:rPr lang="fr-CA" noProof="0" dirty="0"/>
              <a:t>Formater le texte et les styles des barres </a:t>
            </a:r>
          </a:p>
          <a:p>
            <a:r>
              <a:rPr lang="fr-CA" noProof="0" dirty="0" err="1"/>
              <a:t>Scheduling</a:t>
            </a:r>
            <a:r>
              <a:rPr lang="fr-CA" noProof="0" dirty="0"/>
              <a:t> style : change les couleurs selon que la tâche soit planifiée selon le mode manuel ou automatique</a:t>
            </a:r>
          </a:p>
          <a:p>
            <a:pPr lvl="1"/>
            <a:r>
              <a:rPr lang="fr-CA" noProof="0" dirty="0"/>
              <a:t>Présentation style: ne fait pas la distinction entre les modes manuel ou automatique </a:t>
            </a:r>
          </a:p>
          <a:p>
            <a:r>
              <a:rPr lang="fr-CA" noProof="0" dirty="0"/>
              <a:t>Formater le texte:</a:t>
            </a:r>
          </a:p>
          <a:p>
            <a:pPr lvl="1"/>
            <a:r>
              <a:rPr lang="fr-CA" noProof="0" dirty="0"/>
              <a:t>Pour une tâche ou un sous-groupe de tâches: </a:t>
            </a:r>
            <a:r>
              <a:rPr lang="fr-CA" noProof="0" dirty="0" err="1"/>
              <a:t>Task</a:t>
            </a:r>
            <a:r>
              <a:rPr lang="fr-CA" noProof="0" dirty="0"/>
              <a:t> – Options de formatage OU clique-droit sur la tâche </a:t>
            </a:r>
          </a:p>
          <a:p>
            <a:pPr lvl="1"/>
            <a:r>
              <a:rPr lang="fr-CA" noProof="0" dirty="0"/>
              <a:t>Pour l’ensemble des tâches: </a:t>
            </a:r>
          </a:p>
          <a:p>
            <a:pPr lvl="2"/>
            <a:r>
              <a:rPr lang="fr-CA" i="1" noProof="0" dirty="0"/>
              <a:t>Format – </a:t>
            </a:r>
            <a:r>
              <a:rPr lang="fr-CA" i="1" noProof="0" dirty="0" err="1"/>
              <a:t>Columns</a:t>
            </a:r>
            <a:r>
              <a:rPr lang="fr-CA" i="1" noProof="0" dirty="0"/>
              <a:t> </a:t>
            </a:r>
          </a:p>
          <a:p>
            <a:pPr lvl="2"/>
            <a:r>
              <a:rPr lang="fr-CA" i="1" noProof="0" dirty="0"/>
              <a:t>Format – </a:t>
            </a:r>
            <a:r>
              <a:rPr lang="fr-CA" i="1" noProof="0" dirty="0" err="1"/>
              <a:t>Text</a:t>
            </a:r>
            <a:r>
              <a:rPr lang="fr-CA" i="1" noProof="0" dirty="0"/>
              <a:t> Styles </a:t>
            </a:r>
          </a:p>
          <a:p>
            <a:r>
              <a:rPr lang="fr-CA" noProof="0" dirty="0"/>
              <a:t>Formater le style des barres:</a:t>
            </a:r>
          </a:p>
          <a:p>
            <a:pPr lvl="1"/>
            <a:r>
              <a:rPr lang="fr-CA" noProof="0" dirty="0"/>
              <a:t>Une barre à la fois : Format – Format – Bar </a:t>
            </a:r>
          </a:p>
          <a:p>
            <a:pPr lvl="1"/>
            <a:r>
              <a:rPr lang="fr-CA" noProof="0" dirty="0"/>
              <a:t>Pour l’ensemble des barres: Format – Format – Bar Style </a:t>
            </a:r>
          </a:p>
          <a:p>
            <a:pPr lvl="2"/>
            <a:r>
              <a:rPr lang="fr-CA" i="1" noProof="0" dirty="0"/>
              <a:t>Ajouter du texte, Changer les couleurs, etc… </a:t>
            </a:r>
          </a:p>
          <a:p>
            <a:pPr lvl="1"/>
            <a:r>
              <a:rPr lang="fr-CA" noProof="0" dirty="0"/>
              <a:t>La grille elle-même:</a:t>
            </a:r>
            <a:r>
              <a:rPr lang="fr-CA" i="1" noProof="0" dirty="0"/>
              <a:t> </a:t>
            </a:r>
            <a:r>
              <a:rPr lang="fr-CA" noProof="0" dirty="0"/>
              <a:t>Format – Format </a:t>
            </a:r>
            <a:r>
              <a:rPr lang="fr-CA" noProof="0" dirty="0" err="1"/>
              <a:t>gridlines</a:t>
            </a:r>
            <a:r>
              <a:rPr lang="fr-CA" noProof="0" dirty="0"/>
              <a:t> </a:t>
            </a:r>
          </a:p>
          <a:p>
            <a:r>
              <a:rPr lang="fr-CA" noProof="0" dirty="0"/>
              <a:t>Ajouter un dessin ou une boîte de texte au Gantt Chart </a:t>
            </a:r>
          </a:p>
          <a:p>
            <a:pPr lvl="1"/>
            <a:r>
              <a:rPr lang="fr-CA" noProof="0" dirty="0"/>
              <a:t>Format – Drawings – </a:t>
            </a:r>
            <a:r>
              <a:rPr lang="fr-CA" noProof="0" dirty="0" err="1"/>
              <a:t>Drawing</a:t>
            </a:r>
            <a:r>
              <a:rPr lang="fr-CA" noProof="0" dirty="0"/>
              <a:t> (sélectionner la forme voulue)</a:t>
            </a:r>
          </a:p>
          <a:p>
            <a:pPr marL="0" indent="0">
              <a:buNone/>
            </a:pPr>
            <a:endParaRPr lang="fr-CA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481737-DF2C-6E5B-BF22-0A7109F403B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33770300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Imprimer une vue: File – </a:t>
            </a:r>
            <a:r>
              <a:rPr lang="fr-CA" noProof="0" dirty="0" err="1"/>
              <a:t>Print</a:t>
            </a:r>
            <a:r>
              <a:rPr lang="fr-CA" noProof="0" dirty="0"/>
              <a:t> </a:t>
            </a:r>
          </a:p>
          <a:p>
            <a:r>
              <a:rPr lang="fr-CA" noProof="0" dirty="0" err="1"/>
              <a:t>Print</a:t>
            </a:r>
            <a:r>
              <a:rPr lang="fr-CA" noProof="0" dirty="0"/>
              <a:t> </a:t>
            </a:r>
            <a:r>
              <a:rPr lang="fr-CA" noProof="0" dirty="0" err="1"/>
              <a:t>preview</a:t>
            </a:r>
            <a:r>
              <a:rPr lang="fr-CA" noProof="0" dirty="0"/>
              <a:t> </a:t>
            </a:r>
          </a:p>
          <a:p>
            <a:r>
              <a:rPr lang="fr-CA" noProof="0" dirty="0"/>
              <a:t>Explorer les options </a:t>
            </a:r>
          </a:p>
          <a:p>
            <a:pPr lvl="1"/>
            <a:r>
              <a:rPr lang="fr-CA" noProof="0" dirty="0"/>
              <a:t>Gantt Chart: Imprimer les informations pour une période donnée seulement</a:t>
            </a:r>
          </a:p>
          <a:p>
            <a:pPr lvl="1"/>
            <a:r>
              <a:rPr lang="fr-CA" noProof="0" dirty="0"/>
              <a:t>Imprimer la légende ou pas</a:t>
            </a:r>
          </a:p>
          <a:p>
            <a:pPr lvl="1"/>
            <a:r>
              <a:rPr lang="fr-CA" noProof="0" dirty="0"/>
              <a:t>Etc.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947BCA3-DC6E-62A4-AD27-3E36A6B6443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71251" y="763588"/>
            <a:ext cx="9734950" cy="1293812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ct val="37000"/>
              </a:spcAft>
              <a:tabLst>
                <a:tab pos="5713413" algn="l"/>
              </a:tabLst>
            </a:pPr>
            <a:r>
              <a:rPr lang="fr-CA" noProof="0" dirty="0"/>
              <a:t>3 - Personnalisation de l’interface</a:t>
            </a:r>
          </a:p>
        </p:txBody>
      </p:sp>
    </p:spTree>
    <p:extLst>
      <p:ext uri="{BB962C8B-B14F-4D97-AF65-F5344CB8AC3E}">
        <p14:creationId xmlns:p14="http://schemas.microsoft.com/office/powerpoint/2010/main" val="1213852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ABC5E-CA33-E545-F21A-86199C7EC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13456-B194-7C11-3A3D-35AC1A90A0A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Plan de la séance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E9BB57-E16A-7A05-3AA6-F7FA824E88A5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fr-CA" noProof="0" smtClean="0"/>
              <a:t>28</a:t>
            </a:fld>
            <a:endParaRPr lang="fr-CA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7937828-4104-FD58-477C-49B630A90C53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18075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Concepts de suivis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F1610B-44DC-D0B2-0933-E9C76E97800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39398" y="18075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08FF39-BF9F-CB9B-196D-77146E59F65E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06198" y="251107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Saisir l’avancement et Écart de suivis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F8EF76-EA7D-2B91-0283-744D1A72A87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8" y="251107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EBAFE0-F622-A28F-4F4F-AF4236012D3E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06198" y="46216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431BA2E-2BFF-C255-CAC4-BD918F81E305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39398" y="46216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B03629-2945-4F00-9541-CD7EF1E2B27D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706197" y="321459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Personnalisation de l’interface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166FE9-B420-65CF-FAB8-615A3816F261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39397" y="321459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5AB35F-505A-C4ED-5A23-C75B8B90F930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9" y="3918121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Clôture de projets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9ED950-46D5-5A06-93EF-A6BE409DDBBE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9" y="3918121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3726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6FC2C-140F-22B0-8421-2082B3F5B13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4</a:t>
            </a:r>
            <a:r>
              <a:rPr lang="fr-CA" noProof="0" dirty="0"/>
              <a:t> – Clôture de projet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5AAC3-3381-A7A9-00A2-DD48D1432E47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/>
          </a:bodyPr>
          <a:lstStyle/>
          <a:p>
            <a:r>
              <a:rPr lang="fr-CA" noProof="0" dirty="0"/>
              <a:t>Phase très courte, mais à ne pas oublier !</a:t>
            </a:r>
          </a:p>
          <a:p>
            <a:r>
              <a:rPr lang="fr-CA" noProof="0" dirty="0"/>
              <a:t>Activités à faire durant cette phrase</a:t>
            </a:r>
          </a:p>
          <a:p>
            <a:pPr lvl="1"/>
            <a:r>
              <a:rPr lang="fr-CA" noProof="0" dirty="0"/>
              <a:t>S’assurer que le projet est bel et bien 100% complété. Est-ce qu’on a oublié quelque chose ?</a:t>
            </a:r>
          </a:p>
          <a:p>
            <a:pPr lvl="1"/>
            <a:r>
              <a:rPr lang="fr-CA" noProof="0" dirty="0"/>
              <a:t>Avant la rencontre de clôture : passer en revu le projet pour identifier les plus grandes variations au cours du projet afin d’alimenter les discussions de fin de projet</a:t>
            </a:r>
          </a:p>
          <a:p>
            <a:pPr lvl="1"/>
            <a:r>
              <a:rPr lang="fr-CA" noProof="0" dirty="0"/>
              <a:t>ressortir les notes les plus importantes pour la rédaction des leçons apprises du projet</a:t>
            </a:r>
          </a:p>
          <a:p>
            <a:pPr lvl="1"/>
            <a:r>
              <a:rPr lang="fr-CA" noProof="0" dirty="0"/>
              <a:t>Une fois le projet officiellement clôturé : déplacer le fichier projet dans un répertoire d’archivage pour référence future.</a:t>
            </a:r>
          </a:p>
          <a:p>
            <a:endParaRPr lang="fr-CA" noProof="0" dirty="0"/>
          </a:p>
          <a:p>
            <a:r>
              <a:rPr lang="fr-CA" noProof="0" dirty="0"/>
              <a:t>Si le projet est en </a:t>
            </a:r>
            <a:r>
              <a:rPr lang="fr-CA" noProof="0" dirty="0" err="1"/>
              <a:t>multiprojet</a:t>
            </a:r>
            <a:r>
              <a:rPr lang="fr-CA" noProof="0" dirty="0"/>
              <a:t> : s’assurer d’avoir délier le bassin de ressources du projet actuel avant son déplacement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BB789-D477-3559-2AF3-FF27A8167A6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 noProof="0" dirty="0"/>
              <a:t>- </a:t>
            </a:r>
            <a:fld id="{6D22F896-40B5-4ADD-8801-0D06FADFA095}" type="slidenum">
              <a:rPr lang="fr-CA" noProof="0" smtClean="0"/>
              <a:pPr/>
              <a:t>29</a:t>
            </a:fld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972068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1 - Concepts de suivis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2156976"/>
          </a:xfrm>
        </p:spPr>
        <p:txBody>
          <a:bodyPr>
            <a:normAutofit lnSpcReduction="10000"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L’avancement se fait par la saisie d’information réelle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Date de début ou de fin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Travail réel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Durée réelle</a:t>
            </a:r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D0508F00-6DB0-401A-BA98-0FB3AEA80FA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691351" y="4534183"/>
          <a:ext cx="8809297" cy="1742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6791417" imgH="1343025" progId="Excel.Sheet.12">
                  <p:embed/>
                </p:oleObj>
              </mc:Choice>
              <mc:Fallback>
                <p:oleObj name="Worksheet" r:id="rId5" imgW="6791417" imgH="1343025" progId="Excel.Sheet.12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D0508F00-6DB0-401A-BA98-0FB3AEA80F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91351" y="4534183"/>
                        <a:ext cx="8809297" cy="17420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47996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E2BC2-195E-4178-B4FB-2D1F52D51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E723E-C0F3-BB3A-CBDB-1689D94458A0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Plan de la séance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535195F-FF66-0EE1-4B88-4CDAAE31052D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fr-CA" noProof="0" smtClean="0"/>
              <a:t>30</a:t>
            </a:fld>
            <a:endParaRPr lang="fr-CA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E0A362-5B5C-0279-EDE3-B152A625CCD2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18075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Concepts de suivis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756C03-2388-3032-89A6-7CDB4662F30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39398" y="18075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E396A59-FAEA-2711-C7A2-DB33DF8DF387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06198" y="251107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Saisir l’avancement et Écart de suivis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637965-0199-25E5-816C-773892CB5DF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8" y="251107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52F621-CD62-A83D-A76C-835AFB9B8776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06196" y="5325171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2C8B5-0ABA-B9B7-39AE-925B6C2701F8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39396" y="5325171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6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6ECF78-2D12-5BBA-B750-0D7E7CB65EDC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706197" y="321459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Personnalisation de l’interface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ED3AF5-6624-CC59-B249-25D023A759F3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39397" y="321459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4ED629-4183-7971-CA3D-A2FCE3204452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391812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Valeur acquise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0EAED3-1D57-8AEE-3075-316486178882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391812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436F40-5833-1074-780C-1C5F94A84469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706197" y="46216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Clôture de projets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931BE1-C4DE-8BE8-1774-7F03FF519655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639397" y="46216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06908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FAAE-903B-4F96-A694-AB3DC74932D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383142"/>
            <a:ext cx="10820400" cy="901097"/>
          </a:xfrm>
        </p:spPr>
        <p:txBody>
          <a:bodyPr/>
          <a:lstStyle/>
          <a:p>
            <a:r>
              <a:rPr lang="fr-CA" noProof="0" dirty="0"/>
              <a:t>Question ? Commentaires ? Menaces de mort 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2DD58-889B-4249-B40B-6820BFE7A2F5}"/>
              </a:ext>
            </a:extLst>
          </p:cNvPr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030742" y="4816246"/>
            <a:ext cx="10130516" cy="999067"/>
          </a:xfrm>
        </p:spPr>
        <p:txBody>
          <a:bodyPr/>
          <a:lstStyle/>
          <a:p>
            <a:pPr algn="ctr"/>
            <a:r>
              <a:rPr lang="fr-CA" noProof="0" dirty="0"/>
              <a:t>Merci</a:t>
            </a:r>
          </a:p>
        </p:txBody>
      </p:sp>
      <p:pic>
        <p:nvPicPr>
          <p:cNvPr id="3074" name="Picture 2" descr="https://image.shutterstock.com/z/stock-photo-questions-red-d-sign-question-mark-with-sad-burnout-stick-man-isolated-on-white-761615932.jpg">
            <a:extLst>
              <a:ext uri="{FF2B5EF4-FFF2-40B4-BE49-F238E27FC236}">
                <a16:creationId xmlns:a16="http://schemas.microsoft.com/office/drawing/2014/main" id="{30DFAF5D-BA58-4549-B68E-0EF18B5AD5AC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983" y="1038043"/>
            <a:ext cx="4642033" cy="40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20EC9B-72FB-4791-B55D-E3E1EB9FA97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180880" y="6642556"/>
            <a:ext cx="63467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800" noProof="0" dirty="0"/>
              <a:t>Source : </a:t>
            </a:r>
            <a:r>
              <a:rPr lang="fr-CA" sz="800" noProof="0" dirty="0">
                <a:hlinkClick r:id="rId8"/>
              </a:rPr>
              <a:t>https://www.shutterstock.com/fr/image-illustration/questions-red-3d-sign-question-mark-761615932?studio=1</a:t>
            </a:r>
            <a:endParaRPr lang="fr-CA" sz="800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00FED-B7ED-4132-8FB8-FC7B4744C7A1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6D22F896-40B5-4ADD-8801-0D06FADFA095}" type="slidenum">
              <a:rPr lang="fr-CA" noProof="0" smtClean="0"/>
              <a:t>31</a:t>
            </a:fld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2890548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1 - Concepts de suivis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Important à garder en tête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Travail      = travail réel + travail restant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80h-pers   =    0h-prs    +     80h-pers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Lors de la saisit de 20h de travail réel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80h-pers   =    20h-pers +    60h-pers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CF1B38-5A34-4C9B-A532-AF7F6C4BDAF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955280" y="4753459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noProof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MsProject</a:t>
            </a:r>
            <a:r>
              <a:rPr lang="fr-CA" b="1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assume toujours que tout s’est passé comme prévu, à moins que vous veniez manuellement saisir que ce n’est pas le cas</a:t>
            </a:r>
          </a:p>
          <a:p>
            <a:endParaRPr lang="fr-CA" noProof="0" dirty="0"/>
          </a:p>
        </p:txBody>
      </p:sp>
      <p:pic>
        <p:nvPicPr>
          <p:cNvPr id="7" name="Graphic 8" descr="Exclamation mark">
            <a:extLst>
              <a:ext uri="{FF2B5EF4-FFF2-40B4-BE49-F238E27FC236}">
                <a16:creationId xmlns:a16="http://schemas.microsoft.com/office/drawing/2014/main" id="{A0FFFBA4-4CD5-47CA-9754-DA321EF979F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45680" y="485852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74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1 - Concepts de suivis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 fontScale="92500" lnSpcReduction="10000"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Si on veut générer un écart (tout ne s’est pas passé comme prévu), on doit modifier le Work ou le 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Remaining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Work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Travail    = Travail réel          + Travail restant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80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=       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          +     80 h-pers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80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=       20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        +     60 h-pers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1- 90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=       20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         +     70 h-pers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Ou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2- 90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=       20 h-</a:t>
            </a:r>
            <a:r>
              <a:rPr lang="fr-CA" sz="2800" noProof="0" dirty="0" err="1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prs</a:t>
            </a: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          +     70 h-pers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6FC6F0E0-4B7E-406E-8661-7025E8975FF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067800" y="40894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u="sng" noProof="0" dirty="0" err="1">
                <a:solidFill>
                  <a:srgbClr val="7030A0"/>
                </a:solidFill>
              </a:rPr>
              <a:t>MsProject</a:t>
            </a:r>
            <a:r>
              <a:rPr lang="fr-CA" b="1" u="sng" noProof="0" dirty="0">
                <a:solidFill>
                  <a:srgbClr val="7030A0"/>
                </a:solidFill>
              </a:rPr>
              <a:t> ne modifie pas les réels. C’est à vous de les saisir.</a:t>
            </a:r>
          </a:p>
          <a:p>
            <a:endParaRPr lang="fr-CA" noProof="0" dirty="0"/>
          </a:p>
        </p:txBody>
      </p:sp>
      <p:pic>
        <p:nvPicPr>
          <p:cNvPr id="9" name="Graphic 5" descr="Exclamation mark">
            <a:extLst>
              <a:ext uri="{FF2B5EF4-FFF2-40B4-BE49-F238E27FC236}">
                <a16:creationId xmlns:a16="http://schemas.microsoft.com/office/drawing/2014/main" id="{F4BD80B2-EADF-48A7-864D-5D3211A7C41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34400" y="4118708"/>
            <a:ext cx="848959" cy="84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8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1 - Concepts de suivis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Variance de travail = travail – travail de planification</a:t>
            </a:r>
          </a:p>
          <a:p>
            <a:pPr marL="1200150" lvl="2" indent="-285750"/>
            <a:r>
              <a:rPr lang="fr-CA" sz="24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La même formule s’applique à durée, coûts, début, fin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33724B37-378E-4F3C-943C-29A3D73825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799078" y="3449795"/>
            <a:ext cx="7162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 de ne pas faire l’erreur de comparer le </a:t>
            </a:r>
            <a:r>
              <a:rPr lang="fr-CA" b="1" noProof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</a:t>
            </a:r>
            <a:r>
              <a:rPr lang="fr-CA" b="1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 avec le Baseline Work. Le </a:t>
            </a:r>
            <a:r>
              <a:rPr lang="fr-CA" b="1" noProof="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</a:t>
            </a:r>
            <a:r>
              <a:rPr lang="fr-CA" b="1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 comprend que la partie réalisée. Le Work tient compte du réalisé et du restant également. </a:t>
            </a:r>
          </a:p>
        </p:txBody>
      </p:sp>
      <p:pic>
        <p:nvPicPr>
          <p:cNvPr id="7" name="Graphic 5" descr="Exclamation mark">
            <a:extLst>
              <a:ext uri="{FF2B5EF4-FFF2-40B4-BE49-F238E27FC236}">
                <a16:creationId xmlns:a16="http://schemas.microsoft.com/office/drawing/2014/main" id="{091615C2-CB37-4950-8754-8B34DDB5A86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89481" y="3458725"/>
            <a:ext cx="914400" cy="914400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29ED3D53-0D40-4CAC-855F-313715A0B78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045266" y="5307457"/>
            <a:ext cx="6916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noProof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RAPPEL: Sans Baseline, les variances ne veulent rien dire. On ne peut pas faire le suivi de la performance du projet.</a:t>
            </a:r>
          </a:p>
          <a:p>
            <a:endParaRPr lang="fr-CA" noProof="0" dirty="0"/>
          </a:p>
        </p:txBody>
      </p:sp>
      <p:pic>
        <p:nvPicPr>
          <p:cNvPr id="11" name="Graphic 10" descr="Thought bubble">
            <a:extLst>
              <a:ext uri="{FF2B5EF4-FFF2-40B4-BE49-F238E27FC236}">
                <a16:creationId xmlns:a16="http://schemas.microsoft.com/office/drawing/2014/main" id="{F9BCF961-B35A-4B60-B51A-223615161D9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189481" y="51749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1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2B316-263B-4B6F-728D-8AC586EA3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D0E58-AB32-B274-0783-44AC6EFC614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Plan de la séance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1C4A281-0A9B-52AC-AA32-543B8049587B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6D22F896-40B5-4ADD-8801-0D06FADFA095}" type="slidenum">
              <a:rPr lang="fr-CA" noProof="0" smtClean="0"/>
              <a:t>7</a:t>
            </a:fld>
            <a:endParaRPr lang="fr-CA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4296ED-DED0-206A-BB4C-F49602260874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198" y="18075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Concepts de suivis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B4CC61-00D2-06FB-5C8D-80A949F79CF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39398" y="18075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2F2388-D7F1-D0F0-B485-A7914B34453C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06198" y="2511071"/>
            <a:ext cx="677960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Saisir l’avancement et Écart de suivis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5442EF-2CBC-CC97-25B2-A69880D2856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9398" y="2511071"/>
            <a:ext cx="646113" cy="592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F45208-DA5C-EA13-831E-223564410835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06197" y="462164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Conclusion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FCC4955-DFC1-7C55-90D3-DB7C7DF30C00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639397" y="462164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5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242033-E561-2CA0-C103-4FAF0A79FDE9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706197" y="3214596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Personnalisation de l’interface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60C3C-38AB-C866-30B3-998689BD6B34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39397" y="3214596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CC1914-6B66-169C-ED8B-E0D1AA3A8468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06198" y="3918121"/>
            <a:ext cx="677960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marL="190500" indent="-190500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5000" algn="l"/>
              </a:tabLst>
            </a:pPr>
            <a:r>
              <a:rPr lang="fr-CA" sz="2400" b="1" noProof="0" dirty="0">
                <a:solidFill>
                  <a:sysClr val="windowText" lastClr="000000"/>
                </a:solidFill>
                <a:ea typeface="ＭＳ Ｐゴシック" pitchFamily="50" charset="-128"/>
              </a:rPr>
              <a:t>Clôture de projets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9EFE6D-4D35-2DBC-8E1D-14627421992D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9398" y="3918121"/>
            <a:ext cx="646113" cy="592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37160" rIns="45720" anchor="ctr"/>
          <a:lstStyle/>
          <a:p>
            <a:pPr algn="ctr">
              <a:lnSpc>
                <a:spcPct val="102000"/>
              </a:lnSpc>
              <a:spcBef>
                <a:spcPct val="0"/>
              </a:spcBef>
              <a:spcAft>
                <a:spcPct val="37000"/>
              </a:spcAft>
              <a:tabLst>
                <a:tab pos="5713413" algn="l"/>
              </a:tabLst>
            </a:pPr>
            <a:r>
              <a:rPr lang="fr-CA" sz="2400" b="1" dirty="0">
                <a:solidFill>
                  <a:sysClr val="windowText" lastClr="000000"/>
                </a:solidFill>
                <a:ea typeface="ＭＳ Ｐゴシック" pitchFamily="50" charset="-128"/>
              </a:rPr>
              <a:t>4</a:t>
            </a:r>
            <a:endParaRPr lang="fr-CA" sz="2400" b="1" noProof="0" dirty="0">
              <a:solidFill>
                <a:sysClr val="windowText" lastClr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048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2 - Saisir l’avancement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Avant de débuter : quels sont les 4 clics à ne pas oublier ?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Il faut aussi s’assurer de bien sélectionner la date d’état</a:t>
            </a:r>
          </a:p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Il faut aussi s’assurer que le projet est en planification par la date de début</a:t>
            </a:r>
          </a:p>
          <a:p>
            <a:pPr marL="742950" lvl="1" indent="-285750"/>
            <a:endParaRPr lang="fr-CA" sz="24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0F33F6E-4EA4-4504-9228-5A90BD1BFD34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122" y="4123802"/>
            <a:ext cx="8191755" cy="19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83696B3-C6D5-45DC-9EEA-D5278A10EE2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991478" y="4968240"/>
            <a:ext cx="3285998" cy="309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BBAF91-7034-4A8A-A042-BB3B51BEE45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810003" y="5349240"/>
            <a:ext cx="3285998" cy="3092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709010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noProof="0" dirty="0"/>
              <a:t>2 - Saisir l’avancement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2194561"/>
            <a:ext cx="10820400" cy="3899066"/>
          </a:xfrm>
        </p:spPr>
        <p:txBody>
          <a:bodyPr>
            <a:normAutofit/>
          </a:bodyPr>
          <a:lstStyle/>
          <a:p>
            <a:pPr marL="742950" lvl="1" indent="-285750"/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Il est possible de faire le suivi avec le % achevé au niveau</a:t>
            </a:r>
          </a:p>
          <a:p>
            <a:pPr marL="742950" lvl="1" indent="-285750"/>
            <a:endParaRPr lang="fr-CA" sz="28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  <a:p>
            <a:pPr marL="971550" lvl="1" indent="-514350">
              <a:buFont typeface="+mj-lt"/>
              <a:buAutoNum type="alphaUcPeriod"/>
            </a:pP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Du projet</a:t>
            </a:r>
          </a:p>
          <a:p>
            <a:pPr marL="971550" lvl="1" indent="-514350">
              <a:buFont typeface="+mj-lt"/>
              <a:buAutoNum type="alphaUcPeriod"/>
            </a:pP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Du lot</a:t>
            </a:r>
          </a:p>
          <a:p>
            <a:pPr marL="971550" lvl="1" indent="-514350">
              <a:buFont typeface="+mj-lt"/>
              <a:buAutoNum type="alphaUcPeriod"/>
            </a:pPr>
            <a:r>
              <a:rPr lang="fr-CA" sz="2800" noProof="0" dirty="0">
                <a:solidFill>
                  <a:schemeClr val="accent6">
                    <a:lumMod val="75000"/>
                  </a:schemeClr>
                </a:solidFill>
                <a:latin typeface="Adobe Garamond Pro Bold" panose="02020702060506020403" pitchFamily="18" charset="0"/>
              </a:rPr>
              <a:t>De la tâche</a:t>
            </a:r>
          </a:p>
          <a:p>
            <a:pPr marL="742950" lvl="1" indent="-285750"/>
            <a:endParaRPr lang="fr-CA" sz="2400" noProof="0" dirty="0">
              <a:solidFill>
                <a:schemeClr val="accent6">
                  <a:lumMod val="75000"/>
                </a:schemeClr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18D479-2688-4E9E-972C-290862F5FAE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969390" y="3087854"/>
            <a:ext cx="6047980" cy="30057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83696B3-C6D5-45DC-9EEA-D5278A10EE2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449246" y="3804333"/>
            <a:ext cx="1942369" cy="4831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424D49-D7B1-401B-AEBB-396B3D41DF4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449245" y="4287520"/>
            <a:ext cx="1942369" cy="4831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5F7E41-34FB-42A2-B362-44C98902071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449245" y="5012300"/>
            <a:ext cx="1942369" cy="4831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21026438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0</TotalTime>
  <Words>1741</Words>
  <Application>Microsoft Office PowerPoint</Application>
  <PresentationFormat>Grand écran</PresentationFormat>
  <Paragraphs>270</Paragraphs>
  <Slides>31</Slides>
  <Notes>12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8" baseType="lpstr">
      <vt:lpstr>ＭＳ Ｐゴシック</vt:lpstr>
      <vt:lpstr>Adobe Garamond Pro Bold</vt:lpstr>
      <vt:lpstr>Arial</vt:lpstr>
      <vt:lpstr>Calibri</vt:lpstr>
      <vt:lpstr>Century Gothic</vt:lpstr>
      <vt:lpstr>Vapor Trail</vt:lpstr>
      <vt:lpstr>Worksheet</vt:lpstr>
      <vt:lpstr>Suivis et Clôture</vt:lpstr>
      <vt:lpstr>Plan de la séance</vt:lpstr>
      <vt:lpstr>1 - Concepts de suivis</vt:lpstr>
      <vt:lpstr>1 - Concepts de suivis</vt:lpstr>
      <vt:lpstr>1 - Concepts de suivis</vt:lpstr>
      <vt:lpstr>1 - Concepts de suivis</vt:lpstr>
      <vt:lpstr>Plan de la séance</vt:lpstr>
      <vt:lpstr>2 - Saisir l’avancement</vt:lpstr>
      <vt:lpstr>2 - Saisir l’avancement</vt:lpstr>
      <vt:lpstr>2 - Saisir l’avancement</vt:lpstr>
      <vt:lpstr>2 - Saisir l’avancement</vt:lpstr>
      <vt:lpstr>2 - Saisir l’avancement</vt:lpstr>
      <vt:lpstr>2. Options lors de la saisie de l’avancement</vt:lpstr>
      <vt:lpstr>Plan de la séance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3 - Personnalisation de l’interface</vt:lpstr>
      <vt:lpstr>Plan de la séance</vt:lpstr>
      <vt:lpstr>4 – Clôture de projet</vt:lpstr>
      <vt:lpstr>Plan de la séance</vt:lpstr>
      <vt:lpstr>Question ? Commentaires ? Menaces de mort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2019-09-05T21:43:55Z</dcterms:created>
  <dcterms:modified xsi:type="dcterms:W3CDTF">2025-12-10T18:29:00Z</dcterms:modified>
</cp:coreProperties>
</file>