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297" r:id="rId2"/>
    <p:sldId id="29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</p:sldIdLst>
  <p:sldSz cx="12192000" cy="6858000"/>
  <p:notesSz cx="6858000" cy="9144000"/>
  <p:embeddedFontLst>
    <p:embeddedFont>
      <p:font typeface="Quattrocento Sans" panose="020B0502050000020003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82A0EA-F96B-4F03-A618-4BAB560E0C89}" v="2" dt="2026-02-09T00:21:10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828" y="2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ésar Rubelsi Barrera" userId="f7846375203c84c5" providerId="LiveId" clId="{7F7A48AC-BA70-4937-B4E4-686F9F5CD450}"/>
    <pc:docChg chg="undo custSel modSld sldOrd">
      <pc:chgData name="César Rubelsi Barrera" userId="f7846375203c84c5" providerId="LiveId" clId="{7F7A48AC-BA70-4937-B4E4-686F9F5CD450}" dt="2026-02-09T01:05:49.842" v="11" actId="20578"/>
      <pc:docMkLst>
        <pc:docMk/>
      </pc:docMkLst>
      <pc:sldChg chg="ord modNotes">
        <pc:chgData name="César Rubelsi Barrera" userId="f7846375203c84c5" providerId="LiveId" clId="{7F7A48AC-BA70-4937-B4E4-686F9F5CD450}" dt="2026-02-09T01:05:49.842" v="11" actId="20578"/>
        <pc:sldMkLst>
          <pc:docMk/>
          <pc:sldMk cId="0" sldId="269"/>
        </pc:sldMkLst>
      </pc:sldChg>
      <pc:sldChg chg="addSp modSp mod modNotes">
        <pc:chgData name="César Rubelsi Barrera" userId="f7846375203c84c5" providerId="LiveId" clId="{7F7A48AC-BA70-4937-B4E4-686F9F5CD450}" dt="2026-02-09T00:21:13.962" v="8" actId="1076"/>
        <pc:sldMkLst>
          <pc:docMk/>
          <pc:sldMk cId="0" sldId="270"/>
        </pc:sldMkLst>
        <pc:spChg chg="add mod">
          <ac:chgData name="César Rubelsi Barrera" userId="f7846375203c84c5" providerId="LiveId" clId="{7F7A48AC-BA70-4937-B4E4-686F9F5CD450}" dt="2026-02-09T00:21:10.296" v="6"/>
          <ac:spMkLst>
            <pc:docMk/>
            <pc:sldMk cId="0" sldId="270"/>
            <ac:spMk id="2" creationId="{4D1A3C2F-2235-9DFC-CBCB-E8EE933A5E82}"/>
          </ac:spMkLst>
        </pc:spChg>
        <pc:picChg chg="mod">
          <ac:chgData name="César Rubelsi Barrera" userId="f7846375203c84c5" providerId="LiveId" clId="{7F7A48AC-BA70-4937-B4E4-686F9F5CD450}" dt="2026-02-09T00:21:13.962" v="8" actId="1076"/>
          <ac:picMkLst>
            <pc:docMk/>
            <pc:sldMk cId="0" sldId="270"/>
            <ac:picMk id="29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E10EDB3A-CAD7-7097-EDE3-C3D065285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3450B848-ECBE-6153-076C-0D169DDA35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A10B80B3-91D3-ABA6-D94A-24A294D415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444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bdd0aa4a0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3bdd0aa4a0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bdd0aa4a0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3bdd0aa4a0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bdd0aa4a0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3bdd0aa4a0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bdd0aa4a0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bdd0aa4a0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bdd0aa4a0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3bdd0aa4a0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bdd0aa4a0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3bdd0aa4a0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bdd0aa4a06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3bdd0aa4a0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bdd0aa4a0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3bdd0aa4a0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bdd0aa4a06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3bdd0aa4a06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bdd0aa4a06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3bdd0aa4a06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bdd0aa4a06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3bdd0aa4a06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bdd0aa4a06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3bdd0aa4a06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bdd0aa4a06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3bdd0aa4a06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bdd0aa4a06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3bdd0aa4a06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bdd0aa4a06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3bdd0aa4a06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be1c6658f0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3be1c6658f0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be1c6658f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3be1c6658f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be1c6658f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g3be1c6658f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be1c6658f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g3be1c6658f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be1c6658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g3be1c6658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be1c6658f0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g3be1c6658f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be1c6658f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g3be1c6658f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be1c6658f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3be1c6658f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be1c6658f0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3be1c6658f0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be1c6658f0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g3be1c6658f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be1c6658f0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g3be1c6658f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be1c6658f0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g3be1c6658f0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be1c6658f0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g3be1c6658f0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be1c6658f0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g3be1c6658f0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be1c6658f0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g3be1c6658f0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be1c6658f0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g3be1c6658f0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be1c6658f0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g3be1c6658f0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be1c6658f0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g3be1c6658f0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b9d1d00ef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b9d1d00ef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9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F1A6ECC4-4B0B-8F34-8096-261490FA0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>
            <a:extLst>
              <a:ext uri="{FF2B5EF4-FFF2-40B4-BE49-F238E27FC236}">
                <a16:creationId xmlns:a16="http://schemas.microsoft.com/office/drawing/2014/main" id="{796B389A-B12E-4C41-3E68-1EE0AEC05B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>
            <a:extLst>
              <a:ext uri="{FF2B5EF4-FFF2-40B4-BE49-F238E27FC236}">
                <a16:creationId xmlns:a16="http://schemas.microsoft.com/office/drawing/2014/main" id="{C5A28464-44F9-750C-8FB8-3F2A2D6DF684}"/>
              </a:ext>
            </a:extLst>
          </p:cNvPr>
          <p:cNvSpPr txBox="1"/>
          <p:nvPr/>
        </p:nvSpPr>
        <p:spPr>
          <a:xfrm>
            <a:off x="762000" y="2104132"/>
            <a:ext cx="11201400" cy="1569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Power Automate </a:t>
            </a:r>
            <a:br>
              <a:rPr lang="en-US" sz="51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51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51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Niveau</a:t>
            </a:r>
            <a:r>
              <a:rPr lang="en-US" sz="51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51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Intermédiaire</a:t>
            </a:r>
            <a:endParaRPr sz="51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87" name="Google Shape;87;p13">
            <a:extLst>
              <a:ext uri="{FF2B5EF4-FFF2-40B4-BE49-F238E27FC236}">
                <a16:creationId xmlns:a16="http://schemas.microsoft.com/office/drawing/2014/main" id="{550B5CEB-B02C-0AED-7F3C-8D36E7289E7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7600" y="0"/>
            <a:ext cx="2394400" cy="265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ject 14">
            <a:extLst>
              <a:ext uri="{FF2B5EF4-FFF2-40B4-BE49-F238E27FC236}">
                <a16:creationId xmlns:a16="http://schemas.microsoft.com/office/drawing/2014/main" id="{3ECD2855-388E-F948-68C3-7AAC4D133F4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976" y="5847050"/>
            <a:ext cx="990600" cy="9334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4B521CA-DF98-FD2E-DF0D-61B8F3E38131}"/>
              </a:ext>
            </a:extLst>
          </p:cNvPr>
          <p:cNvSpPr txBox="1"/>
          <p:nvPr/>
        </p:nvSpPr>
        <p:spPr>
          <a:xfrm>
            <a:off x="1228552" y="6353490"/>
            <a:ext cx="4627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www.formation-cad.com</a:t>
            </a:r>
          </a:p>
        </p:txBody>
      </p:sp>
    </p:spTree>
    <p:extLst>
      <p:ext uri="{BB962C8B-B14F-4D97-AF65-F5344CB8AC3E}">
        <p14:creationId xmlns:p14="http://schemas.microsoft.com/office/powerpoint/2010/main" val="3209271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71687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0"/>
          <p:cNvSpPr txBox="1"/>
          <p:nvPr/>
        </p:nvSpPr>
        <p:spPr>
          <a:xfrm>
            <a:off x="742950" y="3474898"/>
            <a:ext cx="6667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192" name="Google Shape;192;p20"/>
          <p:cNvSpPr txBox="1"/>
          <p:nvPr/>
        </p:nvSpPr>
        <p:spPr>
          <a:xfrm>
            <a:off x="742950" y="4307145"/>
            <a:ext cx="6667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641325" y="1697642"/>
            <a:ext cx="4810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Gestion d'erreurs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Permet d'implémenter la logique </a:t>
            </a:r>
            <a:r>
              <a:rPr lang="en-US" sz="1650" b="0" i="1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Try-Catch-Finally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pour gérer les échecs de flux proprement.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L'Action "Portée" (Scope)</a:t>
            </a:r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571500" y="1257300"/>
            <a:ext cx="11049000" cy="28575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5440" y="2071671"/>
            <a:ext cx="7007508" cy="348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/>
          <p:nvPr/>
        </p:nvSpPr>
        <p:spPr>
          <a:xfrm>
            <a:off x="762000" y="2104132"/>
            <a:ext cx="11201400" cy="1569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Power Automate </a:t>
            </a:r>
            <a:br>
              <a:rPr lang="en-US" sz="5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5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Niveau Intermédiaire</a:t>
            </a:r>
            <a:endParaRPr sz="5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762000" y="4123432"/>
            <a:ext cx="1066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Module 2 : Variables, expressions et manipulation de données</a:t>
            </a:r>
            <a:endParaRPr sz="26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4" name="Google Shape;2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7600" y="0"/>
            <a:ext cx="2394400" cy="26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15790"/>
            <a:ext cx="5238750" cy="2921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515790"/>
            <a:ext cx="5238750" cy="292179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2"/>
          <p:cNvSpPr txBox="1"/>
          <p:nvPr/>
        </p:nvSpPr>
        <p:spPr>
          <a:xfrm>
            <a:off x="1400175" y="2849165"/>
            <a:ext cx="428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Données Complexes</a:t>
            </a:r>
            <a:endParaRPr/>
          </a:p>
        </p:txBody>
      </p:sp>
      <p:sp>
        <p:nvSpPr>
          <p:cNvPr id="213" name="Google Shape;213;p22"/>
          <p:cNvSpPr txBox="1"/>
          <p:nvPr/>
        </p:nvSpPr>
        <p:spPr>
          <a:xfrm>
            <a:off x="7286625" y="2849165"/>
            <a:ext cx="420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Expressions &amp; Dynamisme</a:t>
            </a:r>
            <a:endParaRPr/>
          </a:p>
        </p:txBody>
      </p:sp>
      <p:pic>
        <p:nvPicPr>
          <p:cNvPr id="214" name="Google Shape;214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287774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 txBox="1"/>
          <p:nvPr/>
        </p:nvSpPr>
        <p:spPr>
          <a:xfrm>
            <a:off x="1123950" y="3402568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216" name="Google Shape;216;p22"/>
          <p:cNvSpPr txBox="1"/>
          <p:nvPr/>
        </p:nvSpPr>
        <p:spPr>
          <a:xfrm>
            <a:off x="1190625" y="3401615"/>
            <a:ext cx="4286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Création et gestion de variables complexes : chaînes, tableaux et objets.</a:t>
            </a:r>
            <a:endParaRPr/>
          </a:p>
        </p:txBody>
      </p:sp>
      <p:sp>
        <p:nvSpPr>
          <p:cNvPr id="217" name="Google Shape;217;p22"/>
          <p:cNvSpPr txBox="1"/>
          <p:nvPr/>
        </p:nvSpPr>
        <p:spPr>
          <a:xfrm>
            <a:off x="1123950" y="4234815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218" name="Google Shape;218;p22"/>
          <p:cNvSpPr txBox="1"/>
          <p:nvPr/>
        </p:nvSpPr>
        <p:spPr>
          <a:xfrm>
            <a:off x="1190625" y="4233862"/>
            <a:ext cx="4286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Utilisation de la fonction "Parse JSON".</a:t>
            </a:r>
            <a:endParaRPr/>
          </a:p>
        </p:txBody>
      </p:sp>
      <p:pic>
        <p:nvPicPr>
          <p:cNvPr id="219" name="Google Shape;219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2750" y="2877740"/>
            <a:ext cx="381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2"/>
          <p:cNvSpPr txBox="1"/>
          <p:nvPr/>
        </p:nvSpPr>
        <p:spPr>
          <a:xfrm>
            <a:off x="6934200" y="3402568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221" name="Google Shape;221;p22"/>
          <p:cNvSpPr txBox="1"/>
          <p:nvPr/>
        </p:nvSpPr>
        <p:spPr>
          <a:xfrm>
            <a:off x="7000875" y="3401615"/>
            <a:ext cx="4286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Expressions avancées : dates, chaînes et collections.</a:t>
            </a:r>
            <a:endParaRPr/>
          </a:p>
        </p:txBody>
      </p:sp>
      <p:sp>
        <p:nvSpPr>
          <p:cNvPr id="222" name="Google Shape;222;p22"/>
          <p:cNvSpPr txBox="1"/>
          <p:nvPr/>
        </p:nvSpPr>
        <p:spPr>
          <a:xfrm>
            <a:off x="6934200" y="4234815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223" name="Google Shape;223;p22"/>
          <p:cNvSpPr txBox="1"/>
          <p:nvPr/>
        </p:nvSpPr>
        <p:spPr>
          <a:xfrm>
            <a:off x="7000875" y="4233862"/>
            <a:ext cx="4286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Gestion dynamique du contenu dans les champs.</a:t>
            </a:r>
            <a:endParaRPr/>
          </a:p>
        </p:txBody>
      </p:sp>
      <p:sp>
        <p:nvSpPr>
          <p:cNvPr id="224" name="Google Shape;224;p22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 Programme du Module 2</a:t>
            </a:r>
            <a:endParaRPr/>
          </a:p>
        </p:txBody>
      </p:sp>
      <p:sp>
        <p:nvSpPr>
          <p:cNvPr id="225" name="Google Shape;225;p22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71687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3"/>
          <p:cNvSpPr txBox="1"/>
          <p:nvPr/>
        </p:nvSpPr>
        <p:spPr>
          <a:xfrm>
            <a:off x="571500" y="2235100"/>
            <a:ext cx="5048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Au-delà des simples chaînes de caractères, Power Automate gère des structures de données essentielles :</a:t>
            </a:r>
            <a:endParaRPr/>
          </a:p>
        </p:txBody>
      </p:sp>
      <p:sp>
        <p:nvSpPr>
          <p:cNvPr id="233" name="Google Shape;233;p23"/>
          <p:cNvSpPr txBox="1"/>
          <p:nvPr/>
        </p:nvSpPr>
        <p:spPr>
          <a:xfrm>
            <a:off x="742950" y="3393936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234" name="Google Shape;234;p23"/>
          <p:cNvSpPr txBox="1"/>
          <p:nvPr/>
        </p:nvSpPr>
        <p:spPr>
          <a:xfrm>
            <a:off x="809625" y="3392983"/>
            <a:ext cx="48102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Tableaux (Array)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Listes d'éléments (ex: liste d'emails). Utilisez "Ajouter à la variable tableau".</a:t>
            </a:r>
            <a:endParaRPr/>
          </a:p>
        </p:txBody>
      </p:sp>
      <p:sp>
        <p:nvSpPr>
          <p:cNvPr id="235" name="Google Shape;235;p23"/>
          <p:cNvSpPr txBox="1"/>
          <p:nvPr/>
        </p:nvSpPr>
        <p:spPr>
          <a:xfrm>
            <a:off x="742950" y="4226182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236" name="Google Shape;236;p23"/>
          <p:cNvSpPr txBox="1"/>
          <p:nvPr/>
        </p:nvSpPr>
        <p:spPr>
          <a:xfrm>
            <a:off x="809625" y="4225230"/>
            <a:ext cx="48102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Objets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Paires clé-valeur au format JSON. Idéal pour structurer des données composites.</a:t>
            </a:r>
            <a:endParaRPr/>
          </a:p>
        </p:txBody>
      </p:sp>
      <p:sp>
        <p:nvSpPr>
          <p:cNvPr id="237" name="Google Shape;237;p23"/>
          <p:cNvSpPr txBox="1"/>
          <p:nvPr/>
        </p:nvSpPr>
        <p:spPr>
          <a:xfrm>
            <a:off x="742950" y="5058429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238" name="Google Shape;238;p23"/>
          <p:cNvSpPr txBox="1"/>
          <p:nvPr/>
        </p:nvSpPr>
        <p:spPr>
          <a:xfrm>
            <a:off x="809625" y="5057477"/>
            <a:ext cx="48102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Bonne pratique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Initialisez toujours vos variables au début du flux.</a:t>
            </a:r>
            <a:endParaRPr/>
          </a:p>
        </p:txBody>
      </p:sp>
      <p:sp>
        <p:nvSpPr>
          <p:cNvPr id="239" name="Google Shape;239;p23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Variables Complexes</a:t>
            </a:r>
            <a:endParaRPr/>
          </a:p>
        </p:txBody>
      </p:sp>
      <p:sp>
        <p:nvSpPr>
          <p:cNvPr id="240" name="Google Shape;240;p23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6275" y="1795125"/>
            <a:ext cx="6200151" cy="35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86037"/>
            <a:ext cx="523875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586037"/>
            <a:ext cx="523875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4"/>
          <p:cNvSpPr txBox="1"/>
          <p:nvPr/>
        </p:nvSpPr>
        <p:spPr>
          <a:xfrm>
            <a:off x="1362075" y="2919412"/>
            <a:ext cx="432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formatDateTime</a:t>
            </a:r>
            <a:endParaRPr/>
          </a:p>
        </p:txBody>
      </p:sp>
      <p:sp>
        <p:nvSpPr>
          <p:cNvPr id="250" name="Google Shape;250;p24"/>
          <p:cNvSpPr txBox="1"/>
          <p:nvPr/>
        </p:nvSpPr>
        <p:spPr>
          <a:xfrm>
            <a:off x="952500" y="3471862"/>
            <a:ext cx="4524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Transforme un timestamp machine (ex: 2023-10-25T14:30:00Z) en format lisible.</a:t>
            </a:r>
            <a:endParaRPr/>
          </a:p>
        </p:txBody>
      </p:sp>
      <p:sp>
        <p:nvSpPr>
          <p:cNvPr id="251" name="Google Shape;251;p24"/>
          <p:cNvSpPr txBox="1"/>
          <p:nvPr/>
        </p:nvSpPr>
        <p:spPr>
          <a:xfrm>
            <a:off x="952500" y="4271962"/>
            <a:ext cx="4524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Exemple :</a:t>
            </a:r>
            <a:r>
              <a:rPr lang="en-US" sz="1500" b="0" i="0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formatDateTime(utcNow(), 'dd/MM/yyyy')</a:t>
            </a:r>
            <a:endParaRPr/>
          </a:p>
        </p:txBody>
      </p:sp>
      <p:sp>
        <p:nvSpPr>
          <p:cNvPr id="252" name="Google Shape;252;p24"/>
          <p:cNvSpPr txBox="1"/>
          <p:nvPr/>
        </p:nvSpPr>
        <p:spPr>
          <a:xfrm>
            <a:off x="7210425" y="2919412"/>
            <a:ext cx="428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addDays</a:t>
            </a:r>
            <a:endParaRPr/>
          </a:p>
        </p:txBody>
      </p:sp>
      <p:sp>
        <p:nvSpPr>
          <p:cNvPr id="253" name="Google Shape;253;p24"/>
          <p:cNvSpPr txBox="1"/>
          <p:nvPr/>
        </p:nvSpPr>
        <p:spPr>
          <a:xfrm>
            <a:off x="6762750" y="3471862"/>
            <a:ext cx="4524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Ajoute ou soustrait des jours à une date donnée. Utile pour les échéances.</a:t>
            </a:r>
            <a:endParaRPr/>
          </a:p>
        </p:txBody>
      </p:sp>
      <p:sp>
        <p:nvSpPr>
          <p:cNvPr id="254" name="Google Shape;254;p24"/>
          <p:cNvSpPr txBox="1"/>
          <p:nvPr/>
        </p:nvSpPr>
        <p:spPr>
          <a:xfrm>
            <a:off x="6762750" y="4271962"/>
            <a:ext cx="4524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Exemple :</a:t>
            </a:r>
            <a:r>
              <a:rPr lang="en-US" sz="1500" b="0" i="0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addDays(utcNow(), 7) pour "dans une semaine".</a:t>
            </a:r>
            <a:endParaRPr/>
          </a:p>
        </p:txBody>
      </p:sp>
      <p:pic>
        <p:nvPicPr>
          <p:cNvPr id="255" name="Google Shape;255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2947987"/>
            <a:ext cx="2667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2750" y="2947987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4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Expressions : Gestion des Dates</a:t>
            </a:r>
            <a:endParaRPr/>
          </a:p>
        </p:txBody>
      </p:sp>
      <p:sp>
        <p:nvSpPr>
          <p:cNvPr id="258" name="Google Shape;258;p24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71687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5"/>
          <p:cNvSpPr txBox="1"/>
          <p:nvPr/>
        </p:nvSpPr>
        <p:spPr>
          <a:xfrm>
            <a:off x="742950" y="2786419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266" name="Google Shape;266;p25"/>
          <p:cNvSpPr txBox="1"/>
          <p:nvPr/>
        </p:nvSpPr>
        <p:spPr>
          <a:xfrm>
            <a:off x="809625" y="2785467"/>
            <a:ext cx="48102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length()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Retourne le nombre d'éléments dans un tableau ou de caractères dans une chaîne.</a:t>
            </a:r>
            <a:endParaRPr/>
          </a:p>
        </p:txBody>
      </p:sp>
      <p:sp>
        <p:nvSpPr>
          <p:cNvPr id="267" name="Google Shape;267;p25"/>
          <p:cNvSpPr txBox="1"/>
          <p:nvPr/>
        </p:nvSpPr>
        <p:spPr>
          <a:xfrm>
            <a:off x="742950" y="3618666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268" name="Google Shape;268;p25"/>
          <p:cNvSpPr txBox="1"/>
          <p:nvPr/>
        </p:nvSpPr>
        <p:spPr>
          <a:xfrm>
            <a:off x="809625" y="3617714"/>
            <a:ext cx="48102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split()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Divise une chaîne en tableau selon un délimiteur (ex: séparer des emails par ";").</a:t>
            </a:r>
            <a:endParaRPr/>
          </a:p>
        </p:txBody>
      </p:sp>
      <p:sp>
        <p:nvSpPr>
          <p:cNvPr id="269" name="Google Shape;269;p25"/>
          <p:cNvSpPr txBox="1"/>
          <p:nvPr/>
        </p:nvSpPr>
        <p:spPr>
          <a:xfrm>
            <a:off x="742950" y="4450913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270" name="Google Shape;270;p25"/>
          <p:cNvSpPr txBox="1"/>
          <p:nvPr/>
        </p:nvSpPr>
        <p:spPr>
          <a:xfrm>
            <a:off x="809625" y="4449960"/>
            <a:ext cx="48102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join()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L'inverse de split. Combine un tableau en une seule chaîne.</a:t>
            </a:r>
            <a:endParaRPr/>
          </a:p>
        </p:txBody>
      </p:sp>
      <p:sp>
        <p:nvSpPr>
          <p:cNvPr id="271" name="Google Shape;271;p25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Manipulation de Texte et Collections</a:t>
            </a:r>
            <a:endParaRPr/>
          </a:p>
        </p:txBody>
      </p:sp>
      <p:sp>
        <p:nvSpPr>
          <p:cNvPr id="272" name="Google Shape;272;p25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8680" y="1789238"/>
            <a:ext cx="4141824" cy="399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38400"/>
            <a:ext cx="5238750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438400"/>
            <a:ext cx="5238750" cy="30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6"/>
          <p:cNvSpPr txBox="1"/>
          <p:nvPr/>
        </p:nvSpPr>
        <p:spPr>
          <a:xfrm>
            <a:off x="1400175" y="2771775"/>
            <a:ext cx="428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Coalesce</a:t>
            </a:r>
            <a:endParaRPr/>
          </a:p>
        </p:txBody>
      </p:sp>
      <p:sp>
        <p:nvSpPr>
          <p:cNvPr id="282" name="Google Shape;282;p26"/>
          <p:cNvSpPr txBox="1"/>
          <p:nvPr/>
        </p:nvSpPr>
        <p:spPr>
          <a:xfrm>
            <a:off x="952500" y="3324225"/>
            <a:ext cx="4524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Gère les valeurs vides ou nulles en retournant la première valeur non-nulle d'une liste d'arguments.</a:t>
            </a:r>
            <a:endParaRPr/>
          </a:p>
        </p:txBody>
      </p:sp>
      <p:sp>
        <p:nvSpPr>
          <p:cNvPr id="283" name="Google Shape;283;p26"/>
          <p:cNvSpPr txBox="1"/>
          <p:nvPr/>
        </p:nvSpPr>
        <p:spPr>
          <a:xfrm>
            <a:off x="952500" y="4124325"/>
            <a:ext cx="4524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Usage :</a:t>
            </a:r>
            <a:r>
              <a:rPr lang="en-US" sz="1500" b="0" i="0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Éviter les erreurs "Null" dans vos flux en fournissant une valeur par défaut.</a:t>
            </a:r>
            <a:endParaRPr/>
          </a:p>
        </p:txBody>
      </p:sp>
      <p:sp>
        <p:nvSpPr>
          <p:cNvPr id="284" name="Google Shape;284;p26"/>
          <p:cNvSpPr txBox="1"/>
          <p:nvPr/>
        </p:nvSpPr>
        <p:spPr>
          <a:xfrm>
            <a:off x="7210425" y="2771775"/>
            <a:ext cx="428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First &amp; Last</a:t>
            </a:r>
            <a:endParaRPr/>
          </a:p>
        </p:txBody>
      </p:sp>
      <p:sp>
        <p:nvSpPr>
          <p:cNvPr id="285" name="Google Shape;285;p26"/>
          <p:cNvSpPr txBox="1"/>
          <p:nvPr/>
        </p:nvSpPr>
        <p:spPr>
          <a:xfrm>
            <a:off x="6762750" y="3324225"/>
            <a:ext cx="4524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Récupère directement le premier ou le dernier élément d'une collection sans avoir besoin d'une boucle.</a:t>
            </a:r>
            <a:endParaRPr/>
          </a:p>
        </p:txBody>
      </p:sp>
      <p:sp>
        <p:nvSpPr>
          <p:cNvPr id="286" name="Google Shape;286;p26"/>
          <p:cNvSpPr txBox="1"/>
          <p:nvPr/>
        </p:nvSpPr>
        <p:spPr>
          <a:xfrm>
            <a:off x="6762750" y="4429125"/>
            <a:ext cx="4524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Usage :</a:t>
            </a:r>
            <a:r>
              <a:rPr lang="en-US" sz="1500" b="0" i="0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Extraire la pièce jointe la plus récente ou le premier approbateur.</a:t>
            </a:r>
            <a:endParaRPr/>
          </a:p>
        </p:txBody>
      </p:sp>
      <p:pic>
        <p:nvPicPr>
          <p:cNvPr id="287" name="Google Shape;287;p2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280035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2750" y="280035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6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Gestion des Valeurs Nulles et Listes</a:t>
            </a:r>
            <a:endParaRPr/>
          </a:p>
        </p:txBody>
      </p:sp>
      <p:sp>
        <p:nvSpPr>
          <p:cNvPr id="290" name="Google Shape;290;p26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7"/>
          <p:cNvSpPr txBox="1"/>
          <p:nvPr/>
        </p:nvSpPr>
        <p:spPr>
          <a:xfrm>
            <a:off x="762000" y="841474"/>
            <a:ext cx="4800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Parse JSON</a:t>
            </a:r>
            <a:endParaRPr/>
          </a:p>
        </p:txBody>
      </p:sp>
      <p:sp>
        <p:nvSpPr>
          <p:cNvPr id="297" name="Google Shape;297;p27"/>
          <p:cNvSpPr txBox="1"/>
          <p:nvPr/>
        </p:nvSpPr>
        <p:spPr>
          <a:xfrm>
            <a:off x="762000" y="1898749"/>
            <a:ext cx="4572000" cy="11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L'action indispensable pour exploiter les données complexes provenant d'APIs ou de services web.</a:t>
            </a:r>
            <a:endParaRPr/>
          </a:p>
        </p:txBody>
      </p:sp>
      <p:pic>
        <p:nvPicPr>
          <p:cNvPr id="298" name="Google Shape;298;p2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7"/>
          <p:cNvSpPr txBox="1"/>
          <p:nvPr/>
        </p:nvSpPr>
        <p:spPr>
          <a:xfrm>
            <a:off x="933450" y="3330088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300" name="Google Shape;300;p27"/>
          <p:cNvSpPr txBox="1"/>
          <p:nvPr/>
        </p:nvSpPr>
        <p:spPr>
          <a:xfrm>
            <a:off x="1000125" y="3329136"/>
            <a:ext cx="43338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Convertit une chaîne JSON brute en jetons utilisables.</a:t>
            </a:r>
            <a:endParaRPr/>
          </a:p>
        </p:txBody>
      </p:sp>
      <p:sp>
        <p:nvSpPr>
          <p:cNvPr id="301" name="Google Shape;301;p27"/>
          <p:cNvSpPr txBox="1"/>
          <p:nvPr/>
        </p:nvSpPr>
        <p:spPr>
          <a:xfrm>
            <a:off x="933450" y="4162335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302" name="Google Shape;302;p27"/>
          <p:cNvSpPr txBox="1"/>
          <p:nvPr/>
        </p:nvSpPr>
        <p:spPr>
          <a:xfrm>
            <a:off x="1000125" y="4161383"/>
            <a:ext cx="43338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Générez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le </a:t>
            </a:r>
            <a:r>
              <a:rPr lang="en-US" sz="1650" b="0" i="0" u="none" strike="noStrike" cap="none" dirty="0" err="1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schéma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50" b="0" i="0" u="none" strike="noStrike" cap="none" dirty="0" err="1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automatiquement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via un </a:t>
            </a:r>
            <a:r>
              <a:rPr lang="en-US" sz="1650" b="0" i="0" u="none" strike="noStrike" cap="none" dirty="0" err="1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exemple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("Generate from sample").</a:t>
            </a:r>
            <a:endParaRPr dirty="0"/>
          </a:p>
        </p:txBody>
      </p:sp>
      <p:sp>
        <p:nvSpPr>
          <p:cNvPr id="303" name="Google Shape;303;p27"/>
          <p:cNvSpPr txBox="1"/>
          <p:nvPr/>
        </p:nvSpPr>
        <p:spPr>
          <a:xfrm>
            <a:off x="933450" y="4994582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304" name="Google Shape;304;p27"/>
          <p:cNvSpPr txBox="1"/>
          <p:nvPr/>
        </p:nvSpPr>
        <p:spPr>
          <a:xfrm>
            <a:off x="1000125" y="4993630"/>
            <a:ext cx="43338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Rend les </a:t>
            </a:r>
            <a:r>
              <a:rPr lang="en-US" sz="1650" b="0" i="0" u="none" strike="noStrike" cap="none" dirty="0" err="1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propriétés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50" b="0" i="0" u="none" strike="noStrike" cap="none" dirty="0" err="1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accessibles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dans le </a:t>
            </a:r>
            <a:r>
              <a:rPr lang="en-US" sz="1650" b="0" i="0" u="none" strike="noStrike" cap="none" dirty="0" err="1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contenu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50" b="0" i="0" u="none" strike="noStrike" cap="none" dirty="0" err="1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dynamique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dirty="0"/>
          </a:p>
        </p:txBody>
      </p:sp>
      <p:sp>
        <p:nvSpPr>
          <p:cNvPr id="2" name="Google Shape;304;p27">
            <a:extLst>
              <a:ext uri="{FF2B5EF4-FFF2-40B4-BE49-F238E27FC236}">
                <a16:creationId xmlns:a16="http://schemas.microsoft.com/office/drawing/2014/main" id="{4D1A3C2F-2235-9DFC-CBCB-E8EE933A5E82}"/>
              </a:ext>
            </a:extLst>
          </p:cNvPr>
          <p:cNvSpPr txBox="1"/>
          <p:nvPr/>
        </p:nvSpPr>
        <p:spPr>
          <a:xfrm>
            <a:off x="933450" y="5798289"/>
            <a:ext cx="4333800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CA" dirty="0"/>
              <a:t>EX:</a:t>
            </a:r>
            <a:r>
              <a:rPr lang="fr-FR" dirty="0"/>
              <a:t>{"nom": "Jean", "email": "jean@exemple.ca", "</a:t>
            </a:r>
            <a:r>
              <a:rPr lang="fr-FR" dirty="0" err="1"/>
              <a:t>estVIP</a:t>
            </a:r>
            <a:r>
              <a:rPr lang="fr-FR" dirty="0"/>
              <a:t>": </a:t>
            </a:r>
            <a:r>
              <a:rPr lang="fr-FR" dirty="0" err="1"/>
              <a:t>true</a:t>
            </a:r>
            <a:r>
              <a:rPr lang="fr-FR" dirty="0"/>
              <a:t>}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8"/>
          <p:cNvSpPr txBox="1"/>
          <p:nvPr/>
        </p:nvSpPr>
        <p:spPr>
          <a:xfrm>
            <a:off x="571500" y="2067520"/>
            <a:ext cx="504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puissance de Power Automate réside dans la réutilisation des sorties (outputs) des étapes précédentes.</a:t>
            </a:r>
            <a:endParaRPr/>
          </a:p>
        </p:txBody>
      </p:sp>
      <p:sp>
        <p:nvSpPr>
          <p:cNvPr id="311" name="Google Shape;311;p28"/>
          <p:cNvSpPr txBox="1"/>
          <p:nvPr/>
        </p:nvSpPr>
        <p:spPr>
          <a:xfrm>
            <a:off x="742950" y="3226355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312" name="Google Shape;312;p28"/>
          <p:cNvSpPr txBox="1"/>
          <p:nvPr/>
        </p:nvSpPr>
        <p:spPr>
          <a:xfrm>
            <a:off x="809625" y="3225403"/>
            <a:ext cx="48102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 panneau </a:t>
            </a: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Contenu dynamique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s'adapte contextuellement.</a:t>
            </a:r>
            <a:endParaRPr/>
          </a:p>
        </p:txBody>
      </p:sp>
      <p:sp>
        <p:nvSpPr>
          <p:cNvPr id="313" name="Google Shape;313;p28"/>
          <p:cNvSpPr txBox="1"/>
          <p:nvPr/>
        </p:nvSpPr>
        <p:spPr>
          <a:xfrm>
            <a:off x="742950" y="4058602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314" name="Google Shape;314;p28"/>
          <p:cNvSpPr txBox="1"/>
          <p:nvPr/>
        </p:nvSpPr>
        <p:spPr>
          <a:xfrm>
            <a:off x="809625" y="4057650"/>
            <a:ext cx="4810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Attention aux boucles automatiques ("Apply to each") qui s'ajoutent lorsque vous sélectionnez un champ issu d'un tableau.</a:t>
            </a:r>
            <a:endParaRPr/>
          </a:p>
        </p:txBody>
      </p:sp>
      <p:sp>
        <p:nvSpPr>
          <p:cNvPr id="315" name="Google Shape;315;p28"/>
          <p:cNvSpPr txBox="1"/>
          <p:nvPr/>
        </p:nvSpPr>
        <p:spPr>
          <a:xfrm>
            <a:off x="742950" y="5226010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316" name="Google Shape;316;p28"/>
          <p:cNvSpPr txBox="1"/>
          <p:nvPr/>
        </p:nvSpPr>
        <p:spPr>
          <a:xfrm>
            <a:off x="809625" y="5225057"/>
            <a:ext cx="48102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Utilisez les expressions directement dans ce panneau pour modifier les données à la volée.</a:t>
            </a:r>
            <a:endParaRPr/>
          </a:p>
        </p:txBody>
      </p:sp>
      <p:sp>
        <p:nvSpPr>
          <p:cNvPr id="317" name="Google Shape;317;p28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Gestion Dynamique du Contenu</a:t>
            </a:r>
            <a:endParaRPr/>
          </a:p>
        </p:txBody>
      </p:sp>
      <p:sp>
        <p:nvSpPr>
          <p:cNvPr id="318" name="Google Shape;318;p28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8176" y="1931989"/>
            <a:ext cx="6212124" cy="34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9"/>
          <p:cNvSpPr txBox="1"/>
          <p:nvPr/>
        </p:nvSpPr>
        <p:spPr>
          <a:xfrm>
            <a:off x="762000" y="2104132"/>
            <a:ext cx="11201400" cy="1569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Power Automate </a:t>
            </a:r>
            <a:br>
              <a:rPr lang="en-US" sz="5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5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Niveau Intermédiaire</a:t>
            </a:r>
            <a:endParaRPr sz="5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6" name="Google Shape;326;p29"/>
          <p:cNvSpPr txBox="1"/>
          <p:nvPr/>
        </p:nvSpPr>
        <p:spPr>
          <a:xfrm>
            <a:off x="762000" y="4123432"/>
            <a:ext cx="1066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Module 3 : Boucles, conditions avancées et déclencheurs personnalisés</a:t>
            </a:r>
            <a:endParaRPr sz="2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27" name="Google Shape;32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7600" y="0"/>
            <a:ext cx="2394400" cy="26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9500" y="1595437"/>
            <a:ext cx="41910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/>
          <p:nvPr/>
        </p:nvSpPr>
        <p:spPr>
          <a:xfrm>
            <a:off x="571500" y="1776412"/>
            <a:ext cx="6286500" cy="6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809625" y="1966912"/>
            <a:ext cx="58102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Module 1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Rappels </a:t>
            </a:r>
            <a:r>
              <a:rPr lang="en-US" sz="1650" b="0" i="0" u="none" strike="noStrike" cap="none" dirty="0" err="1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structurés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et </a:t>
            </a:r>
            <a:r>
              <a:rPr lang="en-US" sz="1650" b="0" i="0" u="none" strike="noStrike" cap="none" dirty="0" err="1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bonnes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pratiques</a:t>
            </a:r>
            <a:endParaRPr dirty="0"/>
          </a:p>
        </p:txBody>
      </p:sp>
      <p:sp>
        <p:nvSpPr>
          <p:cNvPr id="97" name="Google Shape;97;p14"/>
          <p:cNvSpPr/>
          <p:nvPr/>
        </p:nvSpPr>
        <p:spPr>
          <a:xfrm>
            <a:off x="571500" y="1776412"/>
            <a:ext cx="57150" cy="64770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571500" y="2614612"/>
            <a:ext cx="6286500" cy="8572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809625" y="2805112"/>
            <a:ext cx="581025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Module 2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Variables, expressions et manipulation de données</a:t>
            </a:r>
            <a:endParaRPr dirty="0"/>
          </a:p>
        </p:txBody>
      </p:sp>
      <p:sp>
        <p:nvSpPr>
          <p:cNvPr id="100" name="Google Shape;100;p14"/>
          <p:cNvSpPr/>
          <p:nvPr/>
        </p:nvSpPr>
        <p:spPr>
          <a:xfrm>
            <a:off x="571500" y="2614612"/>
            <a:ext cx="57150" cy="85725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71500" y="3662362"/>
            <a:ext cx="6286500" cy="6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809625" y="3852862"/>
            <a:ext cx="58102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Module 3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50" b="0" i="0" u="none" strike="noStrike" cap="none" dirty="0" err="1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Boucles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conditions </a:t>
            </a:r>
            <a:r>
              <a:rPr lang="en-US" sz="1650" b="0" i="0" u="none" strike="noStrike" cap="none" dirty="0" err="1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avancées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et </a:t>
            </a:r>
            <a:r>
              <a:rPr lang="en-US" sz="1650" b="0" i="0" u="none" strike="noStrike" cap="none" dirty="0" err="1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déclencheurs</a:t>
            </a:r>
            <a:endParaRPr dirty="0"/>
          </a:p>
        </p:txBody>
      </p:sp>
      <p:sp>
        <p:nvSpPr>
          <p:cNvPr id="103" name="Google Shape;103;p14"/>
          <p:cNvSpPr/>
          <p:nvPr/>
        </p:nvSpPr>
        <p:spPr>
          <a:xfrm>
            <a:off x="571500" y="3662362"/>
            <a:ext cx="57150" cy="64770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571500" y="4500562"/>
            <a:ext cx="6286500" cy="6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809625" y="4691062"/>
            <a:ext cx="58102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Module 4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Gestion des </a:t>
            </a:r>
            <a:r>
              <a:rPr lang="en-US" sz="1650" b="0" i="0" u="none" strike="noStrike" cap="none" dirty="0" err="1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erreurs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et performances</a:t>
            </a:r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571500" y="4500562"/>
            <a:ext cx="57150" cy="64770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571500" y="5338762"/>
            <a:ext cx="6286500" cy="6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809625" y="5529262"/>
            <a:ext cx="581025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Module 5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50" b="0" i="0" u="none" strike="noStrike" cap="none" dirty="0" err="1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Connecteurs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650" b="0" i="0" u="none" strike="noStrike" cap="none" dirty="0" err="1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avancés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et </a:t>
            </a:r>
            <a:r>
              <a:rPr lang="en-US" sz="1650" b="0" i="0" u="none" strike="noStrike" cap="none" dirty="0" err="1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intégration</a:t>
            </a:r>
            <a:r>
              <a:rPr lang="en-US" sz="1650" b="0" i="0" u="none" strike="noStrike" cap="none" dirty="0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(HTTP, AI)</a:t>
            </a:r>
            <a:endParaRPr dirty="0"/>
          </a:p>
        </p:txBody>
      </p:sp>
      <p:sp>
        <p:nvSpPr>
          <p:cNvPr id="109" name="Google Shape;109;p14"/>
          <p:cNvSpPr/>
          <p:nvPr/>
        </p:nvSpPr>
        <p:spPr>
          <a:xfrm>
            <a:off x="571500" y="5338762"/>
            <a:ext cx="57150" cy="647700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571500" y="500062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Plan de Cours</a:t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571500" y="1185862"/>
            <a:ext cx="11049000" cy="28575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0" name="Picture 6" descr="Microsoft Power Automate – alle Tools an Meisterplan anbinden">
            <a:extLst>
              <a:ext uri="{FF2B5EF4-FFF2-40B4-BE49-F238E27FC236}">
                <a16:creationId xmlns:a16="http://schemas.microsoft.com/office/drawing/2014/main" id="{21253222-63CF-5ECE-213E-79185B0DA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721471"/>
            <a:ext cx="5238750" cy="2510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721471"/>
            <a:ext cx="5238750" cy="251043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0"/>
          <p:cNvSpPr txBox="1"/>
          <p:nvPr/>
        </p:nvSpPr>
        <p:spPr>
          <a:xfrm>
            <a:off x="1400175" y="3054846"/>
            <a:ext cx="428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Contrôle de Flux</a:t>
            </a:r>
            <a:endParaRPr/>
          </a:p>
        </p:txBody>
      </p:sp>
      <p:sp>
        <p:nvSpPr>
          <p:cNvPr id="336" name="Google Shape;336;p30"/>
          <p:cNvSpPr txBox="1"/>
          <p:nvPr/>
        </p:nvSpPr>
        <p:spPr>
          <a:xfrm>
            <a:off x="7210425" y="3054846"/>
            <a:ext cx="428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Optimisation Avancée</a:t>
            </a:r>
            <a:endParaRPr/>
          </a:p>
        </p:txBody>
      </p:sp>
      <p:pic>
        <p:nvPicPr>
          <p:cNvPr id="337" name="Google Shape;337;p3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3083421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0"/>
          <p:cNvSpPr txBox="1"/>
          <p:nvPr/>
        </p:nvSpPr>
        <p:spPr>
          <a:xfrm>
            <a:off x="1266825" y="3608248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339" name="Google Shape;339;p30"/>
          <p:cNvSpPr txBox="1"/>
          <p:nvPr/>
        </p:nvSpPr>
        <p:spPr>
          <a:xfrm>
            <a:off x="1333500" y="3607296"/>
            <a:ext cx="41433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Boucles imbriquées (For each dans For each)</a:t>
            </a:r>
            <a:endParaRPr/>
          </a:p>
        </p:txBody>
      </p:sp>
      <p:sp>
        <p:nvSpPr>
          <p:cNvPr id="340" name="Google Shape;340;p30"/>
          <p:cNvSpPr txBox="1"/>
          <p:nvPr/>
        </p:nvSpPr>
        <p:spPr>
          <a:xfrm>
            <a:off x="1266825" y="4392870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341" name="Google Shape;341;p30"/>
          <p:cNvSpPr txBox="1"/>
          <p:nvPr/>
        </p:nvSpPr>
        <p:spPr>
          <a:xfrm>
            <a:off x="1333500" y="4391917"/>
            <a:ext cx="41433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Conditions multiples avec "Switch" vs "If"</a:t>
            </a:r>
            <a:endParaRPr/>
          </a:p>
        </p:txBody>
      </p:sp>
      <p:pic>
        <p:nvPicPr>
          <p:cNvPr id="342" name="Google Shape;342;p3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2750" y="3083421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0"/>
          <p:cNvSpPr txBox="1"/>
          <p:nvPr/>
        </p:nvSpPr>
        <p:spPr>
          <a:xfrm>
            <a:off x="7077075" y="3608248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344" name="Google Shape;344;p30"/>
          <p:cNvSpPr txBox="1"/>
          <p:nvPr/>
        </p:nvSpPr>
        <p:spPr>
          <a:xfrm>
            <a:off x="7143750" y="3607296"/>
            <a:ext cx="41433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Déclencheurs personnalisés avec filtres</a:t>
            </a:r>
            <a:endParaRPr/>
          </a:p>
        </p:txBody>
      </p:sp>
      <p:sp>
        <p:nvSpPr>
          <p:cNvPr id="345" name="Google Shape;345;p30"/>
          <p:cNvSpPr txBox="1"/>
          <p:nvPr/>
        </p:nvSpPr>
        <p:spPr>
          <a:xfrm>
            <a:off x="7077075" y="4057709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346" name="Google Shape;346;p30"/>
          <p:cNvSpPr txBox="1"/>
          <p:nvPr/>
        </p:nvSpPr>
        <p:spPr>
          <a:xfrm>
            <a:off x="7143750" y="4056757"/>
            <a:ext cx="4143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Expressions conditionnelles : empty, contains, equals</a:t>
            </a:r>
            <a:endParaRPr/>
          </a:p>
        </p:txBody>
      </p:sp>
      <p:sp>
        <p:nvSpPr>
          <p:cNvPr id="347" name="Google Shape;347;p30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 Programme du Module 3</a:t>
            </a:r>
            <a:endParaRPr/>
          </a:p>
        </p:txBody>
      </p:sp>
      <p:sp>
        <p:nvSpPr>
          <p:cNvPr id="348" name="Google Shape;348;p30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650753"/>
            <a:ext cx="5048250" cy="205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071687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1"/>
          <p:cNvSpPr txBox="1"/>
          <p:nvPr/>
        </p:nvSpPr>
        <p:spPr>
          <a:xfrm>
            <a:off x="571500" y="2454771"/>
            <a:ext cx="504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Traiter des données hiérarchiques nécessite souvent une boucle dans une boucle (Ex: Pour chaque courriel, traiter chaque pièce jointe).</a:t>
            </a:r>
            <a:endParaRPr/>
          </a:p>
        </p:txBody>
      </p:sp>
      <p:sp>
        <p:nvSpPr>
          <p:cNvPr id="357" name="Google Shape;357;p31"/>
          <p:cNvSpPr txBox="1"/>
          <p:nvPr/>
        </p:nvSpPr>
        <p:spPr>
          <a:xfrm>
            <a:off x="809625" y="3793628"/>
            <a:ext cx="4619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C2D9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Attention à la performance</a:t>
            </a:r>
            <a:endParaRPr/>
          </a:p>
        </p:txBody>
      </p:sp>
      <p:sp>
        <p:nvSpPr>
          <p:cNvPr id="358" name="Google Shape;358;p31"/>
          <p:cNvSpPr txBox="1"/>
          <p:nvPr/>
        </p:nvSpPr>
        <p:spPr>
          <a:xfrm>
            <a:off x="809625" y="4146053"/>
            <a:ext cx="46197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complexité augmente rapidement. Une boucle de 100 éléments contenant une sous-boucle de 10 éléments génère 1000 actions. Activez le </a:t>
            </a:r>
            <a:r>
              <a:rPr lang="en-US" sz="1350" b="1" i="0" u="none" strike="noStrike" cap="none">
                <a:solidFill>
                  <a:srgbClr val="5C2D9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Contrôle de concurrence</a:t>
            </a:r>
            <a:r>
              <a:rPr lang="en-US" sz="13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dans les paramètres de la boucle pour exécuter en parallèle.</a:t>
            </a:r>
            <a:endParaRPr/>
          </a:p>
        </p:txBody>
      </p:sp>
      <p:pic>
        <p:nvPicPr>
          <p:cNvPr id="359" name="Google Shape;359;p3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9625" y="3803153"/>
            <a:ext cx="1524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1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Boucles Imbriquées</a:t>
            </a:r>
            <a:endParaRPr/>
          </a:p>
        </p:txBody>
      </p:sp>
      <p:sp>
        <p:nvSpPr>
          <p:cNvPr id="361" name="Google Shape;361;p31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86151" y="2228550"/>
            <a:ext cx="5534352" cy="349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2"/>
          <p:cNvSpPr txBox="1"/>
          <p:nvPr/>
        </p:nvSpPr>
        <p:spPr>
          <a:xfrm>
            <a:off x="762000" y="762000"/>
            <a:ext cx="4800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Commutateur (Switch)</a:t>
            </a:r>
            <a:endParaRPr/>
          </a:p>
        </p:txBody>
      </p:sp>
      <p:sp>
        <p:nvSpPr>
          <p:cNvPr id="369" name="Google Shape;369;p32"/>
          <p:cNvSpPr txBox="1"/>
          <p:nvPr/>
        </p:nvSpPr>
        <p:spPr>
          <a:xfrm>
            <a:off x="762000" y="2362200"/>
            <a:ext cx="45720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L'alternative propre aux conditions "If" multiples.</a:t>
            </a:r>
            <a:endParaRPr/>
          </a:p>
        </p:txBody>
      </p:sp>
      <p:sp>
        <p:nvSpPr>
          <p:cNvPr id="370" name="Google Shape;370;p32"/>
          <p:cNvSpPr txBox="1"/>
          <p:nvPr/>
        </p:nvSpPr>
        <p:spPr>
          <a:xfrm>
            <a:off x="1076325" y="3427868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371" name="Google Shape;371;p32"/>
          <p:cNvSpPr txBox="1"/>
          <p:nvPr/>
        </p:nvSpPr>
        <p:spPr>
          <a:xfrm>
            <a:off x="1143000" y="3426916"/>
            <a:ext cx="4191000" cy="14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Quand l'utiliser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Lorsque vous vérifiez une </a:t>
            </a:r>
            <a:r>
              <a:rPr lang="en-US" sz="1650" b="0" i="1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seule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variable contre plusieurs valeurs spécifiques (ex: Statut = "Nouveau", "En cours", "Terminé").</a:t>
            </a:r>
            <a:endParaRPr/>
          </a:p>
        </p:txBody>
      </p:sp>
      <p:sp>
        <p:nvSpPr>
          <p:cNvPr id="372" name="Google Shape;372;p32"/>
          <p:cNvSpPr txBox="1"/>
          <p:nvPr/>
        </p:nvSpPr>
        <p:spPr>
          <a:xfrm>
            <a:off x="1076325" y="4882812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373" name="Google Shape;373;p32"/>
          <p:cNvSpPr txBox="1"/>
          <p:nvPr/>
        </p:nvSpPr>
        <p:spPr>
          <a:xfrm>
            <a:off x="1143000" y="4881860"/>
            <a:ext cx="419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Avantage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Lisibilité immédiate et exécution plus rapide qu'une série de conditions imbriquées.</a:t>
            </a:r>
            <a:endParaRPr/>
          </a:p>
        </p:txBody>
      </p:sp>
      <p:sp>
        <p:nvSpPr>
          <p:cNvPr id="374" name="Google Shape;374;p32"/>
          <p:cNvSpPr txBox="1"/>
          <p:nvPr/>
        </p:nvSpPr>
        <p:spPr>
          <a:xfrm>
            <a:off x="1076325" y="6002595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375" name="Google Shape;375;p32"/>
          <p:cNvSpPr txBox="1"/>
          <p:nvPr/>
        </p:nvSpPr>
        <p:spPr>
          <a:xfrm>
            <a:off x="1143000" y="6001642"/>
            <a:ext cx="4191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Limitation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Ne permet pas les comparaisons complexes (ex: &gt; 100).</a:t>
            </a:r>
            <a:endParaRPr/>
          </a:p>
        </p:txBody>
      </p:sp>
      <p:pic>
        <p:nvPicPr>
          <p:cNvPr id="376" name="Google Shape;37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5525" y="2596763"/>
            <a:ext cx="6506474" cy="300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71687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3"/>
          <p:cNvSpPr txBox="1"/>
          <p:nvPr/>
        </p:nvSpPr>
        <p:spPr>
          <a:xfrm>
            <a:off x="571500" y="2297013"/>
            <a:ext cx="504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 lancez pas vos flux inutilement ! Utilisez les </a:t>
            </a: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Conditions de déclenchement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dans les paramètres (trois petits points sur le déclencheur).</a:t>
            </a:r>
            <a:endParaRPr/>
          </a:p>
        </p:txBody>
      </p:sp>
      <p:sp>
        <p:nvSpPr>
          <p:cNvPr id="384" name="Google Shape;384;p33"/>
          <p:cNvSpPr txBox="1"/>
          <p:nvPr/>
        </p:nvSpPr>
        <p:spPr>
          <a:xfrm>
            <a:off x="885825" y="3455848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385" name="Google Shape;385;p33"/>
          <p:cNvSpPr txBox="1"/>
          <p:nvPr/>
        </p:nvSpPr>
        <p:spPr>
          <a:xfrm>
            <a:off x="952500" y="3454896"/>
            <a:ext cx="4667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Principe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Le flux ne s'exécute </a:t>
            </a:r>
            <a:r>
              <a:rPr lang="en-US" sz="1650" b="0" i="1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que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si l'expression est vraie.</a:t>
            </a:r>
            <a:endParaRPr/>
          </a:p>
        </p:txBody>
      </p:sp>
      <p:sp>
        <p:nvSpPr>
          <p:cNvPr id="386" name="Google Shape;386;p33"/>
          <p:cNvSpPr txBox="1"/>
          <p:nvPr/>
        </p:nvSpPr>
        <p:spPr>
          <a:xfrm>
            <a:off x="885825" y="4240470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387" name="Google Shape;387;p33"/>
          <p:cNvSpPr txBox="1"/>
          <p:nvPr/>
        </p:nvSpPr>
        <p:spPr>
          <a:xfrm>
            <a:off x="952500" y="4239517"/>
            <a:ext cx="4667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Gain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Économise vos requêtes API et garde l'historique propre.</a:t>
            </a:r>
            <a:endParaRPr/>
          </a:p>
        </p:txBody>
      </p:sp>
      <p:sp>
        <p:nvSpPr>
          <p:cNvPr id="388" name="Google Shape;388;p33"/>
          <p:cNvSpPr txBox="1"/>
          <p:nvPr/>
        </p:nvSpPr>
        <p:spPr>
          <a:xfrm>
            <a:off x="885825" y="5025092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389" name="Google Shape;389;p33"/>
          <p:cNvSpPr txBox="1"/>
          <p:nvPr/>
        </p:nvSpPr>
        <p:spPr>
          <a:xfrm>
            <a:off x="952500" y="5024139"/>
            <a:ext cx="4667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1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Exemple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@equals(triggerBody()?['Status'], 'Approved')</a:t>
            </a:r>
            <a:endParaRPr/>
          </a:p>
        </p:txBody>
      </p:sp>
      <p:sp>
        <p:nvSpPr>
          <p:cNvPr id="390" name="Google Shape;390;p33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Déclencheurs Personnalisés</a:t>
            </a:r>
            <a:endParaRPr/>
          </a:p>
        </p:txBody>
      </p:sp>
      <p:sp>
        <p:nvSpPr>
          <p:cNvPr id="391" name="Google Shape;391;p33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1308" y="3048850"/>
            <a:ext cx="6961641" cy="18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25129"/>
            <a:ext cx="3429000" cy="350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0" y="2225129"/>
            <a:ext cx="3429000" cy="350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500" y="2225129"/>
            <a:ext cx="3429000" cy="350311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4"/>
          <p:cNvSpPr txBox="1"/>
          <p:nvPr/>
        </p:nvSpPr>
        <p:spPr>
          <a:xfrm>
            <a:off x="1795938" y="3253829"/>
            <a:ext cx="980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06EB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empty()</a:t>
            </a:r>
            <a:endParaRPr/>
          </a:p>
        </p:txBody>
      </p:sp>
      <p:sp>
        <p:nvSpPr>
          <p:cNvPr id="402" name="Google Shape;402;p34"/>
          <p:cNvSpPr txBox="1"/>
          <p:nvPr/>
        </p:nvSpPr>
        <p:spPr>
          <a:xfrm>
            <a:off x="866775" y="3882479"/>
            <a:ext cx="28386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Vérifie si une chaîne ou un tableau est vide. Plus robuste que de vérifier la longueur.</a:t>
            </a:r>
            <a:endParaRPr/>
          </a:p>
        </p:txBody>
      </p:sp>
      <p:sp>
        <p:nvSpPr>
          <p:cNvPr id="403" name="Google Shape;403;p34"/>
          <p:cNvSpPr/>
          <p:nvPr/>
        </p:nvSpPr>
        <p:spPr>
          <a:xfrm>
            <a:off x="1238250" y="4981575"/>
            <a:ext cx="2095500" cy="308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4"/>
          <p:cNvSpPr txBox="1"/>
          <p:nvPr/>
        </p:nvSpPr>
        <p:spPr>
          <a:xfrm>
            <a:off x="1285875" y="5029200"/>
            <a:ext cx="20001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23130"/>
                </a:solidFill>
                <a:latin typeface="Arial"/>
                <a:ea typeface="Arial"/>
                <a:cs typeface="Arial"/>
                <a:sym typeface="Arial"/>
              </a:rPr>
              <a:t>empty(variables('MonTableau'))</a:t>
            </a:r>
            <a:endParaRPr/>
          </a:p>
        </p:txBody>
      </p:sp>
      <p:sp>
        <p:nvSpPr>
          <p:cNvPr id="405" name="Google Shape;405;p34"/>
          <p:cNvSpPr txBox="1"/>
          <p:nvPr/>
        </p:nvSpPr>
        <p:spPr>
          <a:xfrm>
            <a:off x="5455920" y="3253829"/>
            <a:ext cx="1280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06EB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contains()</a:t>
            </a:r>
            <a:endParaRPr/>
          </a:p>
        </p:txBody>
      </p:sp>
      <p:sp>
        <p:nvSpPr>
          <p:cNvPr id="406" name="Google Shape;406;p34"/>
          <p:cNvSpPr txBox="1"/>
          <p:nvPr/>
        </p:nvSpPr>
        <p:spPr>
          <a:xfrm>
            <a:off x="4676775" y="3882479"/>
            <a:ext cx="28386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Teste si une collection contient un élément spécifique ou si une chaîne contient un sous-texte.</a:t>
            </a:r>
            <a:endParaRPr/>
          </a:p>
        </p:txBody>
      </p:sp>
      <p:sp>
        <p:nvSpPr>
          <p:cNvPr id="407" name="Google Shape;407;p34"/>
          <p:cNvSpPr/>
          <p:nvPr/>
        </p:nvSpPr>
        <p:spPr>
          <a:xfrm>
            <a:off x="4981575" y="4981575"/>
            <a:ext cx="2229000" cy="308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4"/>
          <p:cNvSpPr txBox="1"/>
          <p:nvPr/>
        </p:nvSpPr>
        <p:spPr>
          <a:xfrm>
            <a:off x="5029200" y="5029200"/>
            <a:ext cx="21336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23130"/>
                </a:solidFill>
                <a:latin typeface="Arial"/>
                <a:ea typeface="Arial"/>
                <a:cs typeface="Arial"/>
                <a:sym typeface="Arial"/>
              </a:rPr>
              <a:t>contains('Hello World', 'World')</a:t>
            </a:r>
            <a:endParaRPr/>
          </a:p>
        </p:txBody>
      </p:sp>
      <p:sp>
        <p:nvSpPr>
          <p:cNvPr id="409" name="Google Shape;409;p34"/>
          <p:cNvSpPr txBox="1"/>
          <p:nvPr/>
        </p:nvSpPr>
        <p:spPr>
          <a:xfrm>
            <a:off x="9390935" y="3253829"/>
            <a:ext cx="1030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06EB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equals()</a:t>
            </a:r>
            <a:endParaRPr/>
          </a:p>
        </p:txBody>
      </p:sp>
      <p:sp>
        <p:nvSpPr>
          <p:cNvPr id="410" name="Google Shape;410;p34"/>
          <p:cNvSpPr txBox="1"/>
          <p:nvPr/>
        </p:nvSpPr>
        <p:spPr>
          <a:xfrm>
            <a:off x="8486775" y="3882479"/>
            <a:ext cx="28386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Comparaison stricte. Retourne Vrai uniquement si les deux objets sont identiques.</a:t>
            </a:r>
            <a:endParaRPr/>
          </a:p>
        </p:txBody>
      </p:sp>
      <p:sp>
        <p:nvSpPr>
          <p:cNvPr id="411" name="Google Shape;411;p34"/>
          <p:cNvSpPr/>
          <p:nvPr/>
        </p:nvSpPr>
        <p:spPr>
          <a:xfrm>
            <a:off x="8858250" y="4981575"/>
            <a:ext cx="2095500" cy="308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4"/>
          <p:cNvSpPr txBox="1"/>
          <p:nvPr/>
        </p:nvSpPr>
        <p:spPr>
          <a:xfrm>
            <a:off x="8905875" y="5029200"/>
            <a:ext cx="20001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23130"/>
                </a:solidFill>
                <a:latin typeface="Arial"/>
                <a:ea typeface="Arial"/>
                <a:cs typeface="Arial"/>
                <a:sym typeface="Arial"/>
              </a:rPr>
              <a:t>equals(outputs('Status'), 200)</a:t>
            </a:r>
            <a:endParaRPr/>
          </a:p>
        </p:txBody>
      </p:sp>
      <p:pic>
        <p:nvPicPr>
          <p:cNvPr id="413" name="Google Shape;413;p3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00250" y="2548979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67400" y="2548979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05975" y="2548979"/>
            <a:ext cx="4000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4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Expressions Conditionnelles Avancées</a:t>
            </a:r>
            <a:endParaRPr/>
          </a:p>
        </p:txBody>
      </p:sp>
      <p:sp>
        <p:nvSpPr>
          <p:cNvPr id="417" name="Google Shape;417;p34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3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813696"/>
            <a:ext cx="5048250" cy="78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071687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5"/>
          <p:cNvSpPr txBox="1"/>
          <p:nvPr/>
        </p:nvSpPr>
        <p:spPr>
          <a:xfrm>
            <a:off x="571500" y="2566392"/>
            <a:ext cx="5048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Pour éviter l'enfer des conditions imbriquées, combinez vos vérifications dans une seule expression.</a:t>
            </a:r>
            <a:endParaRPr/>
          </a:p>
        </p:txBody>
      </p:sp>
      <p:sp>
        <p:nvSpPr>
          <p:cNvPr id="426" name="Google Shape;426;p35"/>
          <p:cNvSpPr txBox="1"/>
          <p:nvPr/>
        </p:nvSpPr>
        <p:spPr>
          <a:xfrm>
            <a:off x="885825" y="3390066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427" name="Google Shape;427;p35"/>
          <p:cNvSpPr txBox="1"/>
          <p:nvPr/>
        </p:nvSpPr>
        <p:spPr>
          <a:xfrm>
            <a:off x="952500" y="3389114"/>
            <a:ext cx="4667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and(A, B)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Les deux conditions doivent être vraies.</a:t>
            </a:r>
            <a:endParaRPr/>
          </a:p>
        </p:txBody>
      </p:sp>
      <p:sp>
        <p:nvSpPr>
          <p:cNvPr id="428" name="Google Shape;428;p35"/>
          <p:cNvSpPr txBox="1"/>
          <p:nvPr/>
        </p:nvSpPr>
        <p:spPr>
          <a:xfrm>
            <a:off x="885825" y="3839527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429" name="Google Shape;429;p35"/>
          <p:cNvSpPr txBox="1"/>
          <p:nvPr/>
        </p:nvSpPr>
        <p:spPr>
          <a:xfrm>
            <a:off x="952500" y="3838575"/>
            <a:ext cx="4667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or(A, B)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Au moins une condition doit être vraie.</a:t>
            </a:r>
            <a:endParaRPr/>
          </a:p>
        </p:txBody>
      </p:sp>
      <p:sp>
        <p:nvSpPr>
          <p:cNvPr id="430" name="Google Shape;430;p35"/>
          <p:cNvSpPr txBox="1"/>
          <p:nvPr/>
        </p:nvSpPr>
        <p:spPr>
          <a:xfrm>
            <a:off x="885825" y="4288988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431" name="Google Shape;431;p35"/>
          <p:cNvSpPr txBox="1"/>
          <p:nvPr/>
        </p:nvSpPr>
        <p:spPr>
          <a:xfrm>
            <a:off x="952500" y="4288035"/>
            <a:ext cx="4667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not(A)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Inverse le résultat.</a:t>
            </a:r>
            <a:endParaRPr/>
          </a:p>
        </p:txBody>
      </p:sp>
      <p:sp>
        <p:nvSpPr>
          <p:cNvPr id="432" name="Google Shape;432;p35"/>
          <p:cNvSpPr txBox="1"/>
          <p:nvPr/>
        </p:nvSpPr>
        <p:spPr>
          <a:xfrm>
            <a:off x="809625" y="4956571"/>
            <a:ext cx="46197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Exemple complexe :</a:t>
            </a:r>
            <a:r>
              <a:rPr lang="en-US" sz="120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@and(equals(status, 'New'), not(empty(email)))</a:t>
            </a:r>
            <a:endParaRPr/>
          </a:p>
        </p:txBody>
      </p:sp>
      <p:sp>
        <p:nvSpPr>
          <p:cNvPr id="433" name="Google Shape;433;p35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Combinaisons Logiques</a:t>
            </a:r>
            <a:endParaRPr/>
          </a:p>
        </p:txBody>
      </p:sp>
      <p:sp>
        <p:nvSpPr>
          <p:cNvPr id="434" name="Google Shape;434;p35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8495" y="2257300"/>
            <a:ext cx="4952007" cy="276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3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6"/>
          <p:cNvSpPr txBox="1"/>
          <p:nvPr/>
        </p:nvSpPr>
        <p:spPr>
          <a:xfrm>
            <a:off x="762000" y="2104132"/>
            <a:ext cx="11201400" cy="1569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Power Automate </a:t>
            </a:r>
            <a:br>
              <a:rPr lang="en-US" sz="5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5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Niveau Intermédiaire</a:t>
            </a:r>
            <a:endParaRPr sz="5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42" name="Google Shape;442;p36"/>
          <p:cNvSpPr txBox="1"/>
          <p:nvPr/>
        </p:nvSpPr>
        <p:spPr>
          <a:xfrm>
            <a:off x="762000" y="4123432"/>
            <a:ext cx="1066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Module 4 : Gestion des erreurs et performances</a:t>
            </a:r>
            <a:endParaRPr sz="2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43" name="Google Shape;44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7600" y="0"/>
            <a:ext cx="2394400" cy="26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3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38685"/>
            <a:ext cx="5238750" cy="327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338685"/>
            <a:ext cx="5238750" cy="3276004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7"/>
          <p:cNvSpPr txBox="1"/>
          <p:nvPr/>
        </p:nvSpPr>
        <p:spPr>
          <a:xfrm>
            <a:off x="1400175" y="2672060"/>
            <a:ext cx="428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Robustesse</a:t>
            </a:r>
            <a:endParaRPr/>
          </a:p>
        </p:txBody>
      </p:sp>
      <p:sp>
        <p:nvSpPr>
          <p:cNvPr id="452" name="Google Shape;452;p37"/>
          <p:cNvSpPr txBox="1"/>
          <p:nvPr/>
        </p:nvSpPr>
        <p:spPr>
          <a:xfrm>
            <a:off x="7210425" y="2672060"/>
            <a:ext cx="428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Performance</a:t>
            </a:r>
            <a:endParaRPr/>
          </a:p>
        </p:txBody>
      </p:sp>
      <p:pic>
        <p:nvPicPr>
          <p:cNvPr id="453" name="Google Shape;453;p3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2700635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7"/>
          <p:cNvSpPr txBox="1"/>
          <p:nvPr/>
        </p:nvSpPr>
        <p:spPr>
          <a:xfrm>
            <a:off x="1266825" y="3225462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455" name="Google Shape;455;p37"/>
          <p:cNvSpPr txBox="1"/>
          <p:nvPr/>
        </p:nvSpPr>
        <p:spPr>
          <a:xfrm>
            <a:off x="1333500" y="3224510"/>
            <a:ext cx="4143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Utilisation de "Configure run after" pour gérer les échecs.</a:t>
            </a:r>
            <a:endParaRPr/>
          </a:p>
        </p:txBody>
      </p:sp>
      <p:sp>
        <p:nvSpPr>
          <p:cNvPr id="456" name="Google Shape;456;p37"/>
          <p:cNvSpPr txBox="1"/>
          <p:nvPr/>
        </p:nvSpPr>
        <p:spPr>
          <a:xfrm>
            <a:off x="1266825" y="4010084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457" name="Google Shape;457;p37"/>
          <p:cNvSpPr txBox="1"/>
          <p:nvPr/>
        </p:nvSpPr>
        <p:spPr>
          <a:xfrm>
            <a:off x="1333500" y="4009132"/>
            <a:ext cx="41433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Implémentation de notifications intelligentes.</a:t>
            </a:r>
            <a:endParaRPr/>
          </a:p>
        </p:txBody>
      </p:sp>
      <p:sp>
        <p:nvSpPr>
          <p:cNvPr id="458" name="Google Shape;458;p37"/>
          <p:cNvSpPr txBox="1"/>
          <p:nvPr/>
        </p:nvSpPr>
        <p:spPr>
          <a:xfrm>
            <a:off x="1266825" y="4794706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459" name="Google Shape;459;p37"/>
          <p:cNvSpPr txBox="1"/>
          <p:nvPr/>
        </p:nvSpPr>
        <p:spPr>
          <a:xfrm>
            <a:off x="1333500" y="4793753"/>
            <a:ext cx="41433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Stratégies de logs personnalisés.</a:t>
            </a:r>
            <a:endParaRPr/>
          </a:p>
        </p:txBody>
      </p:sp>
      <p:pic>
        <p:nvPicPr>
          <p:cNvPr id="460" name="Google Shape;460;p3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2750" y="2700635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7"/>
          <p:cNvSpPr txBox="1"/>
          <p:nvPr/>
        </p:nvSpPr>
        <p:spPr>
          <a:xfrm>
            <a:off x="7077075" y="3225462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462" name="Google Shape;462;p37"/>
          <p:cNvSpPr txBox="1"/>
          <p:nvPr/>
        </p:nvSpPr>
        <p:spPr>
          <a:xfrm>
            <a:off x="7143750" y="3224510"/>
            <a:ext cx="4143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Optimisation des temps d'exécution (concurrence).</a:t>
            </a:r>
            <a:endParaRPr/>
          </a:p>
        </p:txBody>
      </p:sp>
      <p:sp>
        <p:nvSpPr>
          <p:cNvPr id="463" name="Google Shape;463;p37"/>
          <p:cNvSpPr txBox="1"/>
          <p:nvPr/>
        </p:nvSpPr>
        <p:spPr>
          <a:xfrm>
            <a:off x="7077075" y="4010084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464" name="Google Shape;464;p37"/>
          <p:cNvSpPr txBox="1"/>
          <p:nvPr/>
        </p:nvSpPr>
        <p:spPr>
          <a:xfrm>
            <a:off x="7143750" y="4009132"/>
            <a:ext cx="41433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Bonnes pratiques de filtrage (OData).</a:t>
            </a:r>
            <a:endParaRPr/>
          </a:p>
        </p:txBody>
      </p:sp>
      <p:sp>
        <p:nvSpPr>
          <p:cNvPr id="465" name="Google Shape;465;p37"/>
          <p:cNvSpPr txBox="1"/>
          <p:nvPr/>
        </p:nvSpPr>
        <p:spPr>
          <a:xfrm>
            <a:off x="7077075" y="4459545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466" name="Google Shape;466;p37"/>
          <p:cNvSpPr txBox="1"/>
          <p:nvPr/>
        </p:nvSpPr>
        <p:spPr>
          <a:xfrm>
            <a:off x="7143750" y="4458592"/>
            <a:ext cx="4143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Éviter les erreurs courantes (Timeouts, Throttling).</a:t>
            </a:r>
            <a:endParaRPr/>
          </a:p>
        </p:txBody>
      </p:sp>
      <p:sp>
        <p:nvSpPr>
          <p:cNvPr id="467" name="Google Shape;467;p37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 Programme du Module 4</a:t>
            </a:r>
            <a:endParaRPr/>
          </a:p>
        </p:txBody>
      </p:sp>
      <p:sp>
        <p:nvSpPr>
          <p:cNvPr id="468" name="Google Shape;468;p37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3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46374"/>
            <a:ext cx="5238750" cy="406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946374"/>
            <a:ext cx="5238750" cy="4060626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8"/>
          <p:cNvSpPr txBox="1"/>
          <p:nvPr/>
        </p:nvSpPr>
        <p:spPr>
          <a:xfrm>
            <a:off x="1285875" y="2279749"/>
            <a:ext cx="440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 Concept</a:t>
            </a:r>
            <a:endParaRPr/>
          </a:p>
        </p:txBody>
      </p:sp>
      <p:sp>
        <p:nvSpPr>
          <p:cNvPr id="477" name="Google Shape;477;p38"/>
          <p:cNvSpPr txBox="1"/>
          <p:nvPr/>
        </p:nvSpPr>
        <p:spPr>
          <a:xfrm>
            <a:off x="952500" y="2851249"/>
            <a:ext cx="4524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 défaut, une action ne s'exécute que si la précédente a </a:t>
            </a: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réussi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(Success).</a:t>
            </a:r>
            <a:endParaRPr/>
          </a:p>
        </p:txBody>
      </p:sp>
      <p:sp>
        <p:nvSpPr>
          <p:cNvPr id="478" name="Google Shape;478;p38"/>
          <p:cNvSpPr txBox="1"/>
          <p:nvPr/>
        </p:nvSpPr>
        <p:spPr>
          <a:xfrm>
            <a:off x="952500" y="3731121"/>
            <a:ext cx="45243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Power Automate permet de modifier ce comportement pour créer des chemins de "secours" en cas d'erreur.</a:t>
            </a:r>
            <a:endParaRPr/>
          </a:p>
        </p:txBody>
      </p:sp>
      <p:sp>
        <p:nvSpPr>
          <p:cNvPr id="479" name="Google Shape;479;p38"/>
          <p:cNvSpPr txBox="1"/>
          <p:nvPr/>
        </p:nvSpPr>
        <p:spPr>
          <a:xfrm>
            <a:off x="7286625" y="2279749"/>
            <a:ext cx="420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Les 4 États</a:t>
            </a:r>
            <a:endParaRPr/>
          </a:p>
        </p:txBody>
      </p:sp>
      <p:pic>
        <p:nvPicPr>
          <p:cNvPr id="480" name="Google Shape;480;p3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2308324"/>
            <a:ext cx="1905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2750" y="2308324"/>
            <a:ext cx="381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38"/>
          <p:cNvSpPr txBox="1"/>
          <p:nvPr/>
        </p:nvSpPr>
        <p:spPr>
          <a:xfrm>
            <a:off x="7143750" y="2832199"/>
            <a:ext cx="41433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9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 successful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Comportement standard.</a:t>
            </a:r>
            <a:endParaRPr/>
          </a:p>
        </p:txBody>
      </p:sp>
      <p:sp>
        <p:nvSpPr>
          <p:cNvPr id="483" name="Google Shape;483;p38"/>
          <p:cNvSpPr txBox="1"/>
          <p:nvPr/>
        </p:nvSpPr>
        <p:spPr>
          <a:xfrm>
            <a:off x="7143750" y="3281660"/>
            <a:ext cx="4143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4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Has failed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S'exécute si l'action précédente plante.</a:t>
            </a:r>
            <a:endParaRPr/>
          </a:p>
        </p:txBody>
      </p:sp>
      <p:sp>
        <p:nvSpPr>
          <p:cNvPr id="484" name="Google Shape;484;p38"/>
          <p:cNvSpPr txBox="1"/>
          <p:nvPr/>
        </p:nvSpPr>
        <p:spPr>
          <a:xfrm>
            <a:off x="7143750" y="4066282"/>
            <a:ext cx="4143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95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Is skipped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Si l'action précédente a été sautée (condition non remplie).</a:t>
            </a:r>
            <a:endParaRPr/>
          </a:p>
        </p:txBody>
      </p:sp>
      <p:sp>
        <p:nvSpPr>
          <p:cNvPr id="485" name="Google Shape;485;p38"/>
          <p:cNvSpPr txBox="1"/>
          <p:nvPr/>
        </p:nvSpPr>
        <p:spPr>
          <a:xfrm>
            <a:off x="7143750" y="4850903"/>
            <a:ext cx="4143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95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Has timed out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Si l'action précédente a pris trop de temps.</a:t>
            </a:r>
            <a:endParaRPr/>
          </a:p>
        </p:txBody>
      </p:sp>
      <p:pic>
        <p:nvPicPr>
          <p:cNvPr id="486" name="Google Shape;486;p3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43750" y="4908053"/>
            <a:ext cx="20955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43750" y="2884586"/>
            <a:ext cx="1809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43750" y="3334047"/>
            <a:ext cx="1524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38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43750" y="4118669"/>
            <a:ext cx="20955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38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 Mécanisme "Run After"</a:t>
            </a:r>
            <a:endParaRPr/>
          </a:p>
        </p:txBody>
      </p:sp>
      <p:sp>
        <p:nvSpPr>
          <p:cNvPr id="491" name="Google Shape;491;p38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3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646860"/>
            <a:ext cx="5048250" cy="133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071538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39"/>
          <p:cNvSpPr txBox="1"/>
          <p:nvPr/>
        </p:nvSpPr>
        <p:spPr>
          <a:xfrm>
            <a:off x="571500" y="2178694"/>
            <a:ext cx="5048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Pour capturer proprement les erreurs, utilisez des blocs </a:t>
            </a: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Scope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(Portée) :</a:t>
            </a:r>
            <a:endParaRPr/>
          </a:p>
        </p:txBody>
      </p:sp>
      <p:sp>
        <p:nvSpPr>
          <p:cNvPr id="500" name="Google Shape;500;p39"/>
          <p:cNvSpPr txBox="1"/>
          <p:nvPr/>
        </p:nvSpPr>
        <p:spPr>
          <a:xfrm>
            <a:off x="885825" y="3002369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501" name="Google Shape;501;p39"/>
          <p:cNvSpPr txBox="1"/>
          <p:nvPr/>
        </p:nvSpPr>
        <p:spPr>
          <a:xfrm>
            <a:off x="952500" y="3001416"/>
            <a:ext cx="4667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Scope "Try"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Contient vos actions principales.</a:t>
            </a:r>
            <a:endParaRPr/>
          </a:p>
        </p:txBody>
      </p:sp>
      <p:sp>
        <p:nvSpPr>
          <p:cNvPr id="502" name="Google Shape;502;p39"/>
          <p:cNvSpPr txBox="1"/>
          <p:nvPr/>
        </p:nvSpPr>
        <p:spPr>
          <a:xfrm>
            <a:off x="885825" y="3451830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503" name="Google Shape;503;p39"/>
          <p:cNvSpPr txBox="1"/>
          <p:nvPr/>
        </p:nvSpPr>
        <p:spPr>
          <a:xfrm>
            <a:off x="952500" y="3450877"/>
            <a:ext cx="4667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Scope "Catch"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Configuré pour s'exécuter </a:t>
            </a:r>
            <a:r>
              <a:rPr lang="en-US" sz="1650" b="0" i="1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uniquement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si le Scope "Try" a échoué ("Has failed").</a:t>
            </a:r>
            <a:endParaRPr/>
          </a:p>
        </p:txBody>
      </p:sp>
      <p:sp>
        <p:nvSpPr>
          <p:cNvPr id="504" name="Google Shape;504;p39"/>
          <p:cNvSpPr txBox="1"/>
          <p:nvPr/>
        </p:nvSpPr>
        <p:spPr>
          <a:xfrm>
            <a:off x="809625" y="4789735"/>
            <a:ext cx="4619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C2D9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Astuce</a:t>
            </a:r>
            <a:endParaRPr/>
          </a:p>
        </p:txBody>
      </p:sp>
      <p:sp>
        <p:nvSpPr>
          <p:cNvPr id="505" name="Google Shape;505;p39"/>
          <p:cNvSpPr txBox="1"/>
          <p:nvPr/>
        </p:nvSpPr>
        <p:spPr>
          <a:xfrm>
            <a:off x="809625" y="5018335"/>
            <a:ext cx="46197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Cela permet au flux de continuer à s'exécuter même après une erreur critique, et d'envoyer une alerte propre plutôt que de simplement "planter".</a:t>
            </a:r>
            <a:endParaRPr/>
          </a:p>
        </p:txBody>
      </p:sp>
      <p:pic>
        <p:nvPicPr>
          <p:cNvPr id="506" name="Google Shape;506;p3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9625" y="4799260"/>
            <a:ext cx="11430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39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Mise en Pratique : Le Pattern "Try-Catch"</a:t>
            </a:r>
            <a:endParaRPr/>
          </a:p>
        </p:txBody>
      </p:sp>
      <p:sp>
        <p:nvSpPr>
          <p:cNvPr id="508" name="Google Shape;508;p39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9" name="Google Shape;50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95950" y="1501637"/>
            <a:ext cx="5238751" cy="3854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762000" y="2104132"/>
            <a:ext cx="11201400" cy="1569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Power Automate </a:t>
            </a:r>
            <a:br>
              <a:rPr lang="en-US" sz="5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5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Niveau Intermédiaire</a:t>
            </a:r>
            <a:endParaRPr sz="5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762000" y="4123432"/>
            <a:ext cx="1066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Module 1 : </a:t>
            </a:r>
            <a:r>
              <a:rPr lang="en-US" sz="2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Rappels</a:t>
            </a:r>
            <a:r>
              <a:rPr lang="en-US" sz="2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structurés et bonnes pratiques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7600" y="0"/>
            <a:ext cx="2394400" cy="26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4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20366"/>
            <a:ext cx="3429000" cy="351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0" y="2220366"/>
            <a:ext cx="3429000" cy="351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500" y="2220366"/>
            <a:ext cx="3429000" cy="35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0"/>
          <p:cNvSpPr txBox="1"/>
          <p:nvPr/>
        </p:nvSpPr>
        <p:spPr>
          <a:xfrm>
            <a:off x="1615916" y="3249066"/>
            <a:ext cx="1340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06EB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Lien Direct</a:t>
            </a:r>
            <a:endParaRPr/>
          </a:p>
        </p:txBody>
      </p:sp>
      <p:sp>
        <p:nvSpPr>
          <p:cNvPr id="519" name="Google Shape;519;p40"/>
          <p:cNvSpPr txBox="1"/>
          <p:nvPr/>
        </p:nvSpPr>
        <p:spPr>
          <a:xfrm>
            <a:off x="866775" y="3877716"/>
            <a:ext cx="28386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N'envoyez pas juste "Erreur". Incluez un lien direct vers l'exécution du flux pour un débogage rapide :</a:t>
            </a:r>
            <a:endParaRPr/>
          </a:p>
        </p:txBody>
      </p:sp>
      <p:sp>
        <p:nvSpPr>
          <p:cNvPr id="520" name="Google Shape;520;p40"/>
          <p:cNvSpPr/>
          <p:nvPr/>
        </p:nvSpPr>
        <p:spPr>
          <a:xfrm>
            <a:off x="1404937" y="4976812"/>
            <a:ext cx="1762200" cy="31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40"/>
          <p:cNvSpPr txBox="1"/>
          <p:nvPr/>
        </p:nvSpPr>
        <p:spPr>
          <a:xfrm>
            <a:off x="1452562" y="5024437"/>
            <a:ext cx="16668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workflow()['run']['name']</a:t>
            </a:r>
            <a:endParaRPr/>
          </a:p>
        </p:txBody>
      </p:sp>
      <p:sp>
        <p:nvSpPr>
          <p:cNvPr id="522" name="Google Shape;522;p40"/>
          <p:cNvSpPr txBox="1"/>
          <p:nvPr/>
        </p:nvSpPr>
        <p:spPr>
          <a:xfrm>
            <a:off x="5535930" y="3249066"/>
            <a:ext cx="1120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06EB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Contexte</a:t>
            </a:r>
            <a:endParaRPr/>
          </a:p>
        </p:txBody>
      </p:sp>
      <p:sp>
        <p:nvSpPr>
          <p:cNvPr id="523" name="Google Shape;523;p40"/>
          <p:cNvSpPr txBox="1"/>
          <p:nvPr/>
        </p:nvSpPr>
        <p:spPr>
          <a:xfrm>
            <a:off x="4676775" y="3877716"/>
            <a:ext cx="28386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Ajoutez les données d'entrée qui ont causé l'erreur (ex: ID de la facture, Email de l'utilisateur).</a:t>
            </a:r>
            <a:endParaRPr/>
          </a:p>
        </p:txBody>
      </p:sp>
      <p:sp>
        <p:nvSpPr>
          <p:cNvPr id="524" name="Google Shape;524;p40"/>
          <p:cNvSpPr txBox="1"/>
          <p:nvPr/>
        </p:nvSpPr>
        <p:spPr>
          <a:xfrm>
            <a:off x="9435941" y="3249066"/>
            <a:ext cx="940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06EB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Ciblage</a:t>
            </a:r>
            <a:endParaRPr/>
          </a:p>
        </p:txBody>
      </p:sp>
      <p:sp>
        <p:nvSpPr>
          <p:cNvPr id="525" name="Google Shape;525;p40"/>
          <p:cNvSpPr txBox="1"/>
          <p:nvPr/>
        </p:nvSpPr>
        <p:spPr>
          <a:xfrm>
            <a:off x="8486775" y="3877716"/>
            <a:ext cx="28386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Envoyez l'erreur à l'équipe IT, mais envoyez une notification "amicale" à l'utilisateur final pour le rassurer.</a:t>
            </a:r>
            <a:endParaRPr/>
          </a:p>
        </p:txBody>
      </p:sp>
      <p:pic>
        <p:nvPicPr>
          <p:cNvPr id="526" name="Google Shape;526;p4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00250" y="2544216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67400" y="2544216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4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20250" y="2544216"/>
            <a:ext cx="5715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0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Notifications Intelligentes</a:t>
            </a:r>
            <a:endParaRPr/>
          </a:p>
        </p:txBody>
      </p:sp>
      <p:sp>
        <p:nvSpPr>
          <p:cNvPr id="530" name="Google Shape;530;p40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4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41"/>
          <p:cNvSpPr txBox="1"/>
          <p:nvPr/>
        </p:nvSpPr>
        <p:spPr>
          <a:xfrm>
            <a:off x="762000" y="762000"/>
            <a:ext cx="4800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Au-delà du Courriel : Adaptive Cards</a:t>
            </a:r>
            <a:endParaRPr/>
          </a:p>
        </p:txBody>
      </p:sp>
      <p:sp>
        <p:nvSpPr>
          <p:cNvPr id="537" name="Google Shape;537;p41"/>
          <p:cNvSpPr txBox="1"/>
          <p:nvPr/>
        </p:nvSpPr>
        <p:spPr>
          <a:xfrm>
            <a:off x="762000" y="2362200"/>
            <a:ext cx="45720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Pour les notifications d'erreurs critiques, les courriels peuvent se perdre.</a:t>
            </a:r>
            <a:endParaRPr/>
          </a:p>
        </p:txBody>
      </p:sp>
      <p:sp>
        <p:nvSpPr>
          <p:cNvPr id="538" name="Google Shape;538;p41"/>
          <p:cNvSpPr txBox="1"/>
          <p:nvPr/>
        </p:nvSpPr>
        <p:spPr>
          <a:xfrm>
            <a:off x="762000" y="3465016"/>
            <a:ext cx="45720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Utilisez des </a:t>
            </a:r>
            <a:r>
              <a:rPr lang="en-US" sz="180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Adaptive Cards</a:t>
            </a:r>
            <a:r>
              <a:rPr lang="en-US" sz="180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dans Microsoft Teams :</a:t>
            </a:r>
            <a:endParaRPr/>
          </a:p>
        </p:txBody>
      </p:sp>
      <p:pic>
        <p:nvPicPr>
          <p:cNvPr id="539" name="Google Shape;539;p4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1"/>
          <p:cNvSpPr txBox="1"/>
          <p:nvPr/>
        </p:nvSpPr>
        <p:spPr>
          <a:xfrm>
            <a:off x="1076325" y="4530685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541" name="Google Shape;541;p41"/>
          <p:cNvSpPr txBox="1"/>
          <p:nvPr/>
        </p:nvSpPr>
        <p:spPr>
          <a:xfrm>
            <a:off x="1143000" y="4529732"/>
            <a:ext cx="4191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Visibilité immédiate avec des couleurs d'alerte (Rouge/Orange).</a:t>
            </a:r>
            <a:endParaRPr/>
          </a:p>
        </p:txBody>
      </p:sp>
      <p:sp>
        <p:nvSpPr>
          <p:cNvPr id="542" name="Google Shape;542;p41"/>
          <p:cNvSpPr txBox="1"/>
          <p:nvPr/>
        </p:nvSpPr>
        <p:spPr>
          <a:xfrm>
            <a:off x="1076325" y="5315307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543" name="Google Shape;543;p41"/>
          <p:cNvSpPr txBox="1"/>
          <p:nvPr/>
        </p:nvSpPr>
        <p:spPr>
          <a:xfrm>
            <a:off x="1143000" y="5314354"/>
            <a:ext cx="4191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Boutons d'action directs (ex: "Relancer", "Voir le détail").</a:t>
            </a:r>
            <a:endParaRPr/>
          </a:p>
        </p:txBody>
      </p:sp>
      <p:sp>
        <p:nvSpPr>
          <p:cNvPr id="544" name="Google Shape;544;p41"/>
          <p:cNvSpPr txBox="1"/>
          <p:nvPr/>
        </p:nvSpPr>
        <p:spPr>
          <a:xfrm>
            <a:off x="1076325" y="6099929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545" name="Google Shape;545;p41"/>
          <p:cNvSpPr txBox="1"/>
          <p:nvPr/>
        </p:nvSpPr>
        <p:spPr>
          <a:xfrm>
            <a:off x="1143000" y="6098976"/>
            <a:ext cx="4191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Formatage riche pour structurer les détails techniques.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4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71687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2"/>
          <p:cNvSpPr txBox="1"/>
          <p:nvPr/>
        </p:nvSpPr>
        <p:spPr>
          <a:xfrm>
            <a:off x="571500" y="2306538"/>
            <a:ext cx="504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L'historique de Power Automate ne dure que 28 jours. Pour une traçabilité à long terme, vous devez externaliser les logs.</a:t>
            </a:r>
            <a:endParaRPr/>
          </a:p>
        </p:txBody>
      </p:sp>
      <p:sp>
        <p:nvSpPr>
          <p:cNvPr id="553" name="Google Shape;553;p42"/>
          <p:cNvSpPr txBox="1"/>
          <p:nvPr/>
        </p:nvSpPr>
        <p:spPr>
          <a:xfrm>
            <a:off x="885825" y="3465373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554" name="Google Shape;554;p42"/>
          <p:cNvSpPr txBox="1"/>
          <p:nvPr/>
        </p:nvSpPr>
        <p:spPr>
          <a:xfrm>
            <a:off x="952500" y="3464421"/>
            <a:ext cx="4667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SharePoint List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Simple, gratuit, facile à consulter. Idéal pour les volumes faibles/moyens.</a:t>
            </a:r>
            <a:endParaRPr/>
          </a:p>
        </p:txBody>
      </p:sp>
      <p:sp>
        <p:nvSpPr>
          <p:cNvPr id="555" name="Google Shape;555;p42"/>
          <p:cNvSpPr txBox="1"/>
          <p:nvPr/>
        </p:nvSpPr>
        <p:spPr>
          <a:xfrm>
            <a:off x="885825" y="4249995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556" name="Google Shape;556;p42"/>
          <p:cNvSpPr txBox="1"/>
          <p:nvPr/>
        </p:nvSpPr>
        <p:spPr>
          <a:xfrm>
            <a:off x="952500" y="4249042"/>
            <a:ext cx="4667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Excel Online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À éviter pour les logs (problèmes de verrouillage de fichier).</a:t>
            </a:r>
            <a:endParaRPr/>
          </a:p>
        </p:txBody>
      </p:sp>
      <p:sp>
        <p:nvSpPr>
          <p:cNvPr id="557" name="Google Shape;557;p42"/>
          <p:cNvSpPr txBox="1"/>
          <p:nvPr/>
        </p:nvSpPr>
        <p:spPr>
          <a:xfrm>
            <a:off x="885825" y="5034617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558" name="Google Shape;558;p42"/>
          <p:cNvSpPr txBox="1"/>
          <p:nvPr/>
        </p:nvSpPr>
        <p:spPr>
          <a:xfrm>
            <a:off x="952500" y="5033664"/>
            <a:ext cx="4667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Application Insights (Azure)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La solution pro pour les hauts volumes et l'analyse avancée.</a:t>
            </a:r>
            <a:endParaRPr/>
          </a:p>
        </p:txBody>
      </p:sp>
      <p:pic>
        <p:nvPicPr>
          <p:cNvPr id="559" name="Google Shape;559;p4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071687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2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Stratégie de Logs Personnalisés</a:t>
            </a:r>
            <a:endParaRPr/>
          </a:p>
        </p:txBody>
      </p:sp>
      <p:sp>
        <p:nvSpPr>
          <p:cNvPr id="561" name="Google Shape;561;p42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4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81535"/>
            <a:ext cx="5238750" cy="3390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281535"/>
            <a:ext cx="5238750" cy="3390304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43"/>
          <p:cNvSpPr txBox="1"/>
          <p:nvPr/>
        </p:nvSpPr>
        <p:spPr>
          <a:xfrm>
            <a:off x="1362075" y="2614910"/>
            <a:ext cx="432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Colonnes Essentielles</a:t>
            </a:r>
            <a:endParaRPr/>
          </a:p>
        </p:txBody>
      </p:sp>
      <p:sp>
        <p:nvSpPr>
          <p:cNvPr id="570" name="Google Shape;570;p43"/>
          <p:cNvSpPr txBox="1"/>
          <p:nvPr/>
        </p:nvSpPr>
        <p:spPr>
          <a:xfrm>
            <a:off x="7286625" y="2614910"/>
            <a:ext cx="420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Implémentation</a:t>
            </a:r>
            <a:endParaRPr/>
          </a:p>
        </p:txBody>
      </p:sp>
      <p:sp>
        <p:nvSpPr>
          <p:cNvPr id="571" name="Google Shape;571;p43"/>
          <p:cNvSpPr txBox="1"/>
          <p:nvPr/>
        </p:nvSpPr>
        <p:spPr>
          <a:xfrm>
            <a:off x="6762750" y="3186410"/>
            <a:ext cx="4524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Créez une action "Child Flow" (Flux enfant) dédiée uniquement au logging.</a:t>
            </a:r>
            <a:endParaRPr/>
          </a:p>
        </p:txBody>
      </p:sp>
      <p:sp>
        <p:nvSpPr>
          <p:cNvPr id="572" name="Google Shape;572;p43"/>
          <p:cNvSpPr txBox="1"/>
          <p:nvPr/>
        </p:nvSpPr>
        <p:spPr>
          <a:xfrm>
            <a:off x="6762750" y="4066282"/>
            <a:ext cx="45243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Appelez ce flux enfant à la fin de chaque processus (dans le bloc "Finally") pour centraliser la gestion des logs.</a:t>
            </a:r>
            <a:endParaRPr/>
          </a:p>
        </p:txBody>
      </p:sp>
      <p:pic>
        <p:nvPicPr>
          <p:cNvPr id="573" name="Google Shape;573;p4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2643485"/>
            <a:ext cx="2667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43"/>
          <p:cNvSpPr txBox="1"/>
          <p:nvPr/>
        </p:nvSpPr>
        <p:spPr>
          <a:xfrm>
            <a:off x="1266825" y="3168312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575" name="Google Shape;575;p43"/>
          <p:cNvSpPr txBox="1"/>
          <p:nvPr/>
        </p:nvSpPr>
        <p:spPr>
          <a:xfrm>
            <a:off x="1333500" y="3167360"/>
            <a:ext cx="41433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Nom du Flux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Pour filtrer facilement.</a:t>
            </a:r>
            <a:endParaRPr/>
          </a:p>
        </p:txBody>
      </p:sp>
      <p:sp>
        <p:nvSpPr>
          <p:cNvPr id="576" name="Google Shape;576;p43"/>
          <p:cNvSpPr txBox="1"/>
          <p:nvPr/>
        </p:nvSpPr>
        <p:spPr>
          <a:xfrm>
            <a:off x="1266825" y="3617773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577" name="Google Shape;577;p43"/>
          <p:cNvSpPr txBox="1"/>
          <p:nvPr/>
        </p:nvSpPr>
        <p:spPr>
          <a:xfrm>
            <a:off x="1333500" y="3616821"/>
            <a:ext cx="4143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Run ID / URL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Pour retrouver l'exécution technique.</a:t>
            </a:r>
            <a:endParaRPr/>
          </a:p>
        </p:txBody>
      </p:sp>
      <p:sp>
        <p:nvSpPr>
          <p:cNvPr id="578" name="Google Shape;578;p43"/>
          <p:cNvSpPr txBox="1"/>
          <p:nvPr/>
        </p:nvSpPr>
        <p:spPr>
          <a:xfrm>
            <a:off x="1266825" y="4402395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579" name="Google Shape;579;p43"/>
          <p:cNvSpPr txBox="1"/>
          <p:nvPr/>
        </p:nvSpPr>
        <p:spPr>
          <a:xfrm>
            <a:off x="1333500" y="4401442"/>
            <a:ext cx="41433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Statut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Succès / Échec / Avertissement.</a:t>
            </a:r>
            <a:endParaRPr/>
          </a:p>
        </p:txBody>
      </p:sp>
      <p:sp>
        <p:nvSpPr>
          <p:cNvPr id="580" name="Google Shape;580;p43"/>
          <p:cNvSpPr txBox="1"/>
          <p:nvPr/>
        </p:nvSpPr>
        <p:spPr>
          <a:xfrm>
            <a:off x="1266825" y="4851856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581" name="Google Shape;581;p43"/>
          <p:cNvSpPr txBox="1"/>
          <p:nvPr/>
        </p:nvSpPr>
        <p:spPr>
          <a:xfrm>
            <a:off x="1333500" y="4850903"/>
            <a:ext cx="41433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Message d'erreur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Le code d'erreur brut.</a:t>
            </a:r>
            <a:endParaRPr/>
          </a:p>
        </p:txBody>
      </p:sp>
      <p:pic>
        <p:nvPicPr>
          <p:cNvPr id="582" name="Google Shape;582;p4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2750" y="2643485"/>
            <a:ext cx="381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43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Structure d'un Log Efficace</a:t>
            </a:r>
            <a:endParaRPr/>
          </a:p>
        </p:txBody>
      </p:sp>
      <p:sp>
        <p:nvSpPr>
          <p:cNvPr id="584" name="Google Shape;584;p43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4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44"/>
          <p:cNvSpPr txBox="1"/>
          <p:nvPr/>
        </p:nvSpPr>
        <p:spPr>
          <a:xfrm>
            <a:off x="762000" y="762000"/>
            <a:ext cx="4800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Accélérer les Boucles : Concurrence</a:t>
            </a:r>
            <a:endParaRPr/>
          </a:p>
        </p:txBody>
      </p:sp>
      <p:sp>
        <p:nvSpPr>
          <p:cNvPr id="591" name="Google Shape;591;p44"/>
          <p:cNvSpPr txBox="1"/>
          <p:nvPr/>
        </p:nvSpPr>
        <p:spPr>
          <a:xfrm>
            <a:off x="762000" y="2362200"/>
            <a:ext cx="45720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 défaut, une boucle "Apply to each" traite les éléments un par un (séquentiel).</a:t>
            </a:r>
            <a:endParaRPr/>
          </a:p>
        </p:txBody>
      </p:sp>
      <p:sp>
        <p:nvSpPr>
          <p:cNvPr id="592" name="Google Shape;592;p44"/>
          <p:cNvSpPr txBox="1"/>
          <p:nvPr/>
        </p:nvSpPr>
        <p:spPr>
          <a:xfrm>
            <a:off x="762000" y="3465016"/>
            <a:ext cx="4572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L'optimisation reine :</a:t>
            </a:r>
            <a:endParaRPr/>
          </a:p>
        </p:txBody>
      </p:sp>
      <p:pic>
        <p:nvPicPr>
          <p:cNvPr id="593" name="Google Shape;593;p4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44"/>
          <p:cNvSpPr txBox="1"/>
          <p:nvPr/>
        </p:nvSpPr>
        <p:spPr>
          <a:xfrm>
            <a:off x="1076325" y="4165014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595" name="Google Shape;595;p44"/>
          <p:cNvSpPr txBox="1"/>
          <p:nvPr/>
        </p:nvSpPr>
        <p:spPr>
          <a:xfrm>
            <a:off x="1143000" y="4164062"/>
            <a:ext cx="4191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Activez le </a:t>
            </a: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Contrôle de concurrence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dans les paramètres de la boucle.</a:t>
            </a:r>
            <a:endParaRPr/>
          </a:p>
        </p:txBody>
      </p:sp>
      <p:sp>
        <p:nvSpPr>
          <p:cNvPr id="596" name="Google Shape;596;p44"/>
          <p:cNvSpPr txBox="1"/>
          <p:nvPr/>
        </p:nvSpPr>
        <p:spPr>
          <a:xfrm>
            <a:off x="1076325" y="4949636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597" name="Google Shape;597;p44"/>
          <p:cNvSpPr txBox="1"/>
          <p:nvPr/>
        </p:nvSpPr>
        <p:spPr>
          <a:xfrm>
            <a:off x="1143000" y="4948683"/>
            <a:ext cx="4191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Augmentez le degré de parallélisme (jusqu'à 50).</a:t>
            </a:r>
            <a:endParaRPr/>
          </a:p>
        </p:txBody>
      </p:sp>
      <p:sp>
        <p:nvSpPr>
          <p:cNvPr id="598" name="Google Shape;598;p44"/>
          <p:cNvSpPr txBox="1"/>
          <p:nvPr/>
        </p:nvSpPr>
        <p:spPr>
          <a:xfrm>
            <a:off x="1076325" y="5734258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599" name="Google Shape;599;p44"/>
          <p:cNvSpPr txBox="1"/>
          <p:nvPr/>
        </p:nvSpPr>
        <p:spPr>
          <a:xfrm>
            <a:off x="1143000" y="5733305"/>
            <a:ext cx="419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Attention : Ne pas utiliser si l'ordre des éléments est important ou si vous modifiez une variable globale dans la boucle.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4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4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71687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45"/>
          <p:cNvSpPr txBox="1"/>
          <p:nvPr/>
        </p:nvSpPr>
        <p:spPr>
          <a:xfrm>
            <a:off x="571500" y="2197000"/>
            <a:ext cx="5048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L'erreur de débutant : Récupérer TOUS les éléments (Get Items) puis utiliser une condition (If) pour filtrer.</a:t>
            </a:r>
            <a:endParaRPr/>
          </a:p>
        </p:txBody>
      </p:sp>
      <p:sp>
        <p:nvSpPr>
          <p:cNvPr id="607" name="Google Shape;607;p45"/>
          <p:cNvSpPr txBox="1"/>
          <p:nvPr/>
        </p:nvSpPr>
        <p:spPr>
          <a:xfrm>
            <a:off x="571500" y="3076872"/>
            <a:ext cx="5048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bonne pratique (OData) :</a:t>
            </a:r>
            <a:endParaRPr/>
          </a:p>
        </p:txBody>
      </p:sp>
      <p:sp>
        <p:nvSpPr>
          <p:cNvPr id="608" name="Google Shape;608;p45"/>
          <p:cNvSpPr txBox="1"/>
          <p:nvPr/>
        </p:nvSpPr>
        <p:spPr>
          <a:xfrm>
            <a:off x="885825" y="3565386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609" name="Google Shape;609;p45"/>
          <p:cNvSpPr txBox="1"/>
          <p:nvPr/>
        </p:nvSpPr>
        <p:spPr>
          <a:xfrm>
            <a:off x="952500" y="3564433"/>
            <a:ext cx="4667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Utilisez le champ </a:t>
            </a: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Filter Query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directement dans l'action "Get Items".</a:t>
            </a:r>
            <a:endParaRPr/>
          </a:p>
        </p:txBody>
      </p:sp>
      <p:sp>
        <p:nvSpPr>
          <p:cNvPr id="610" name="Google Shape;610;p45"/>
          <p:cNvSpPr txBox="1"/>
          <p:nvPr/>
        </p:nvSpPr>
        <p:spPr>
          <a:xfrm>
            <a:off x="885825" y="4350007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611" name="Google Shape;611;p45"/>
          <p:cNvSpPr txBox="1"/>
          <p:nvPr/>
        </p:nvSpPr>
        <p:spPr>
          <a:xfrm>
            <a:off x="952500" y="4349055"/>
            <a:ext cx="4667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1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Exemple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Status eq 'Pending'</a:t>
            </a:r>
            <a:endParaRPr/>
          </a:p>
        </p:txBody>
      </p:sp>
      <p:sp>
        <p:nvSpPr>
          <p:cNvPr id="612" name="Google Shape;612;p45"/>
          <p:cNvSpPr txBox="1"/>
          <p:nvPr/>
        </p:nvSpPr>
        <p:spPr>
          <a:xfrm>
            <a:off x="885825" y="4808993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613" name="Google Shape;613;p45"/>
          <p:cNvSpPr txBox="1"/>
          <p:nvPr/>
        </p:nvSpPr>
        <p:spPr>
          <a:xfrm>
            <a:off x="952500" y="4808041"/>
            <a:ext cx="4667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Gain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Réduit le temps d'exécution, la consommation d'API, et évite les boucles inutiles sur des milliers d'éléments.</a:t>
            </a:r>
            <a:endParaRPr/>
          </a:p>
        </p:txBody>
      </p:sp>
      <p:sp>
        <p:nvSpPr>
          <p:cNvPr id="614" name="Google Shape;614;p45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Optimisation : Filtrer à la Source</a:t>
            </a:r>
            <a:endParaRPr/>
          </a:p>
        </p:txBody>
      </p:sp>
      <p:sp>
        <p:nvSpPr>
          <p:cNvPr id="615" name="Google Shape;615;p45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6" name="Google Shape;61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5322" y="1882050"/>
            <a:ext cx="6291600" cy="402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4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4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43137"/>
            <a:ext cx="3429000" cy="346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0" y="2243137"/>
            <a:ext cx="3429000" cy="346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500" y="2243137"/>
            <a:ext cx="3429000" cy="3466951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46"/>
          <p:cNvSpPr txBox="1"/>
          <p:nvPr/>
        </p:nvSpPr>
        <p:spPr>
          <a:xfrm>
            <a:off x="1180861" y="3271837"/>
            <a:ext cx="2210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06EB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Timeouts (Délais)</a:t>
            </a:r>
            <a:endParaRPr/>
          </a:p>
        </p:txBody>
      </p:sp>
      <p:sp>
        <p:nvSpPr>
          <p:cNvPr id="626" name="Google Shape;626;p46"/>
          <p:cNvSpPr txBox="1"/>
          <p:nvPr/>
        </p:nvSpPr>
        <p:spPr>
          <a:xfrm>
            <a:off x="866775" y="3900487"/>
            <a:ext cx="2838600" cy="15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Les flux ont une limite de 30 jours, mais les actions HTTP expirent souvent après 2 minutes. Gérez les retries (politiques de réessai) pour les APIs instables.</a:t>
            </a:r>
            <a:endParaRPr/>
          </a:p>
        </p:txBody>
      </p:sp>
      <p:sp>
        <p:nvSpPr>
          <p:cNvPr id="627" name="Google Shape;627;p46"/>
          <p:cNvSpPr txBox="1"/>
          <p:nvPr/>
        </p:nvSpPr>
        <p:spPr>
          <a:xfrm>
            <a:off x="5420915" y="3271837"/>
            <a:ext cx="135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06EB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Pagination</a:t>
            </a:r>
            <a:endParaRPr/>
          </a:p>
        </p:txBody>
      </p:sp>
      <p:sp>
        <p:nvSpPr>
          <p:cNvPr id="628" name="Google Shape;628;p46"/>
          <p:cNvSpPr txBox="1"/>
          <p:nvPr/>
        </p:nvSpPr>
        <p:spPr>
          <a:xfrm>
            <a:off x="4676775" y="3900487"/>
            <a:ext cx="28386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 défaut, "Get Items" ne retourne que 100 ou 5000 éléments. Activez la </a:t>
            </a:r>
            <a:r>
              <a:rPr lang="en-US" sz="13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Pagination</a:t>
            </a:r>
            <a:r>
              <a:rPr lang="en-US" sz="13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dans les paramètres pour récupérer plus de données.</a:t>
            </a:r>
            <a:endParaRPr/>
          </a:p>
        </p:txBody>
      </p:sp>
      <p:sp>
        <p:nvSpPr>
          <p:cNvPr id="629" name="Google Shape;629;p46"/>
          <p:cNvSpPr txBox="1"/>
          <p:nvPr/>
        </p:nvSpPr>
        <p:spPr>
          <a:xfrm>
            <a:off x="9290923" y="3271837"/>
            <a:ext cx="12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06EB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Throttling</a:t>
            </a:r>
            <a:endParaRPr/>
          </a:p>
        </p:txBody>
      </p:sp>
      <p:sp>
        <p:nvSpPr>
          <p:cNvPr id="630" name="Google Shape;630;p46"/>
          <p:cNvSpPr txBox="1"/>
          <p:nvPr/>
        </p:nvSpPr>
        <p:spPr>
          <a:xfrm>
            <a:off x="8486775" y="3900487"/>
            <a:ext cx="28386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Trop de boucles parallèles peuvent saturer l'API de destination (ex: SharePoint 429 Error). Trouvez l'équilibre dans la concurrence.</a:t>
            </a:r>
            <a:endParaRPr/>
          </a:p>
        </p:txBody>
      </p:sp>
      <p:pic>
        <p:nvPicPr>
          <p:cNvPr id="631" name="Google Shape;631;p4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57400" y="2566987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67400" y="2566987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77400" y="2566987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46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Éviter les Erreurs Courantes</a:t>
            </a:r>
            <a:endParaRPr/>
          </a:p>
        </p:txBody>
      </p:sp>
      <p:sp>
        <p:nvSpPr>
          <p:cNvPr id="635" name="Google Shape;635;p46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4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47"/>
          <p:cNvSpPr txBox="1"/>
          <p:nvPr/>
        </p:nvSpPr>
        <p:spPr>
          <a:xfrm>
            <a:off x="762000" y="2104132"/>
            <a:ext cx="11201400" cy="1569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Power Automate </a:t>
            </a:r>
            <a:br>
              <a:rPr lang="en-US" sz="5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5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Niveau Intermédiaire</a:t>
            </a:r>
            <a:endParaRPr sz="51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2" name="Google Shape;642;p47"/>
          <p:cNvSpPr txBox="1"/>
          <p:nvPr/>
        </p:nvSpPr>
        <p:spPr>
          <a:xfrm>
            <a:off x="762000" y="4123432"/>
            <a:ext cx="1066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Module 5 : Connecteurs avancés et intégration</a:t>
            </a:r>
            <a:endParaRPr sz="2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43" name="Google Shape;64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7600" y="0"/>
            <a:ext cx="2394400" cy="26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4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4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63415"/>
            <a:ext cx="5238750" cy="282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4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563415"/>
            <a:ext cx="5238750" cy="2826543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48"/>
          <p:cNvSpPr txBox="1"/>
          <p:nvPr/>
        </p:nvSpPr>
        <p:spPr>
          <a:xfrm>
            <a:off x="1323975" y="2896790"/>
            <a:ext cx="436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Intégrations Puissantes</a:t>
            </a:r>
            <a:endParaRPr/>
          </a:p>
        </p:txBody>
      </p:sp>
      <p:sp>
        <p:nvSpPr>
          <p:cNvPr id="652" name="Google Shape;652;p48"/>
          <p:cNvSpPr txBox="1"/>
          <p:nvPr/>
        </p:nvSpPr>
        <p:spPr>
          <a:xfrm>
            <a:off x="7210425" y="2896790"/>
            <a:ext cx="428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Premium &amp; IA</a:t>
            </a:r>
            <a:endParaRPr/>
          </a:p>
        </p:txBody>
      </p:sp>
      <p:pic>
        <p:nvPicPr>
          <p:cNvPr id="653" name="Google Shape;653;p4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2925365"/>
            <a:ext cx="2286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48"/>
          <p:cNvSpPr txBox="1"/>
          <p:nvPr/>
        </p:nvSpPr>
        <p:spPr>
          <a:xfrm>
            <a:off x="1266825" y="3450193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655" name="Google Shape;655;p48"/>
          <p:cNvSpPr txBox="1"/>
          <p:nvPr/>
        </p:nvSpPr>
        <p:spPr>
          <a:xfrm>
            <a:off x="1333500" y="3449240"/>
            <a:ext cx="41433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Intégration transparente avec Power Apps.</a:t>
            </a:r>
            <a:endParaRPr/>
          </a:p>
        </p:txBody>
      </p:sp>
      <p:sp>
        <p:nvSpPr>
          <p:cNvPr id="656" name="Google Shape;656;p48"/>
          <p:cNvSpPr txBox="1"/>
          <p:nvPr/>
        </p:nvSpPr>
        <p:spPr>
          <a:xfrm>
            <a:off x="1266825" y="3899654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657" name="Google Shape;657;p48"/>
          <p:cNvSpPr txBox="1"/>
          <p:nvPr/>
        </p:nvSpPr>
        <p:spPr>
          <a:xfrm>
            <a:off x="1333500" y="3898701"/>
            <a:ext cx="4143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Déclenchement et envoi de données entre l'application et le flux.</a:t>
            </a:r>
            <a:endParaRPr/>
          </a:p>
        </p:txBody>
      </p:sp>
      <p:pic>
        <p:nvPicPr>
          <p:cNvPr id="658" name="Google Shape;658;p4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2750" y="2925365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8"/>
          <p:cNvSpPr txBox="1"/>
          <p:nvPr/>
        </p:nvSpPr>
        <p:spPr>
          <a:xfrm>
            <a:off x="7077075" y="3450193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660" name="Google Shape;660;p48"/>
          <p:cNvSpPr txBox="1"/>
          <p:nvPr/>
        </p:nvSpPr>
        <p:spPr>
          <a:xfrm>
            <a:off x="7143750" y="3449240"/>
            <a:ext cx="4143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 connecteur HTTP : Appeler n'importe quelle API (GET/POST).</a:t>
            </a:r>
            <a:endParaRPr/>
          </a:p>
        </p:txBody>
      </p:sp>
      <p:sp>
        <p:nvSpPr>
          <p:cNvPr id="661" name="Google Shape;661;p48"/>
          <p:cNvSpPr txBox="1"/>
          <p:nvPr/>
        </p:nvSpPr>
        <p:spPr>
          <a:xfrm>
            <a:off x="7077075" y="4234815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662" name="Google Shape;662;p48"/>
          <p:cNvSpPr txBox="1"/>
          <p:nvPr/>
        </p:nvSpPr>
        <p:spPr>
          <a:xfrm>
            <a:off x="7143750" y="4233862"/>
            <a:ext cx="4143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Introduction à l'AI Builder : Ajouter de l'intelligence artificielle à vos flux.</a:t>
            </a:r>
            <a:endParaRPr/>
          </a:p>
        </p:txBody>
      </p:sp>
      <p:sp>
        <p:nvSpPr>
          <p:cNvPr id="663" name="Google Shape;663;p48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 Programme du Module 5</a:t>
            </a:r>
            <a:endParaRPr/>
          </a:p>
        </p:txBody>
      </p:sp>
      <p:sp>
        <p:nvSpPr>
          <p:cNvPr id="664" name="Google Shape;664;p48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4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4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5343971"/>
            <a:ext cx="5048250" cy="106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071687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49"/>
          <p:cNvSpPr txBox="1"/>
          <p:nvPr/>
        </p:nvSpPr>
        <p:spPr>
          <a:xfrm>
            <a:off x="571500" y="1756023"/>
            <a:ext cx="504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 connecteur Power Apps permet à votre application d'exécuter une logique métier complexe en arrière-plan.</a:t>
            </a:r>
            <a:endParaRPr/>
          </a:p>
        </p:txBody>
      </p:sp>
      <p:sp>
        <p:nvSpPr>
          <p:cNvPr id="673" name="Google Shape;673;p49"/>
          <p:cNvSpPr txBox="1"/>
          <p:nvPr/>
        </p:nvSpPr>
        <p:spPr>
          <a:xfrm>
            <a:off x="885825" y="2914858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674" name="Google Shape;674;p49"/>
          <p:cNvSpPr txBox="1"/>
          <p:nvPr/>
        </p:nvSpPr>
        <p:spPr>
          <a:xfrm>
            <a:off x="952500" y="2913905"/>
            <a:ext cx="4667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Déclencheur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Utilisez "PowerApps (V2)" pour plus de flexibilité.</a:t>
            </a:r>
            <a:endParaRPr/>
          </a:p>
        </p:txBody>
      </p:sp>
      <p:sp>
        <p:nvSpPr>
          <p:cNvPr id="675" name="Google Shape;675;p49"/>
          <p:cNvSpPr txBox="1"/>
          <p:nvPr/>
        </p:nvSpPr>
        <p:spPr>
          <a:xfrm>
            <a:off x="885825" y="3699480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676" name="Google Shape;676;p49"/>
          <p:cNvSpPr txBox="1"/>
          <p:nvPr/>
        </p:nvSpPr>
        <p:spPr>
          <a:xfrm>
            <a:off x="952500" y="3698527"/>
            <a:ext cx="4667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Paramètres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Passez des données de l'app au flux (ex: ID utilisateur, sélection).</a:t>
            </a:r>
            <a:endParaRPr/>
          </a:p>
        </p:txBody>
      </p:sp>
      <p:sp>
        <p:nvSpPr>
          <p:cNvPr id="677" name="Google Shape;677;p49"/>
          <p:cNvSpPr txBox="1"/>
          <p:nvPr/>
        </p:nvSpPr>
        <p:spPr>
          <a:xfrm>
            <a:off x="885825" y="4484102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678" name="Google Shape;678;p49"/>
          <p:cNvSpPr txBox="1"/>
          <p:nvPr/>
        </p:nvSpPr>
        <p:spPr>
          <a:xfrm>
            <a:off x="952500" y="4483149"/>
            <a:ext cx="4667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Réponse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Le flux peut renvoyer un résultat à l'application (ex: "Succès", "ID créé").</a:t>
            </a:r>
            <a:endParaRPr/>
          </a:p>
        </p:txBody>
      </p:sp>
      <p:sp>
        <p:nvSpPr>
          <p:cNvPr id="679" name="Google Shape;679;p49"/>
          <p:cNvSpPr txBox="1"/>
          <p:nvPr/>
        </p:nvSpPr>
        <p:spPr>
          <a:xfrm>
            <a:off x="809625" y="5486846"/>
            <a:ext cx="4619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35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5C2D9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Astuce</a:t>
            </a:r>
            <a:endParaRPr/>
          </a:p>
        </p:txBody>
      </p:sp>
      <p:sp>
        <p:nvSpPr>
          <p:cNvPr id="680" name="Google Shape;680;p49"/>
          <p:cNvSpPr txBox="1"/>
          <p:nvPr/>
        </p:nvSpPr>
        <p:spPr>
          <a:xfrm>
            <a:off x="809625" y="5715446"/>
            <a:ext cx="46197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Créez le flux directement depuis Power Apps Studio pour lier automatiquement les connexions.</a:t>
            </a:r>
            <a:endParaRPr/>
          </a:p>
        </p:txBody>
      </p:sp>
      <p:pic>
        <p:nvPicPr>
          <p:cNvPr id="681" name="Google Shape;681;p4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2071687"/>
            <a:ext cx="52387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4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9625" y="5496371"/>
            <a:ext cx="133350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49"/>
          <p:cNvSpPr txBox="1"/>
          <p:nvPr/>
        </p:nvSpPr>
        <p:spPr>
          <a:xfrm>
            <a:off x="571500" y="451098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Power Apps &amp; Power Automate</a:t>
            </a:r>
            <a:endParaRPr/>
          </a:p>
        </p:txBody>
      </p:sp>
      <p:sp>
        <p:nvSpPr>
          <p:cNvPr id="684" name="Google Shape;684;p49"/>
          <p:cNvSpPr/>
          <p:nvPr/>
        </p:nvSpPr>
        <p:spPr>
          <a:xfrm>
            <a:off x="571500" y="1136898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15790"/>
            <a:ext cx="5238750" cy="2921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515790"/>
            <a:ext cx="5238750" cy="292179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438275" y="2849165"/>
            <a:ext cx="424053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Structure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7172325" y="2849165"/>
            <a:ext cx="432054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Pratiques &amp; Logique</a:t>
            </a:r>
            <a:endParaRPr/>
          </a:p>
        </p:txBody>
      </p:sp>
      <p:pic>
        <p:nvPicPr>
          <p:cNvPr id="97" name="Google Shape;97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2877740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1123950" y="3402568"/>
            <a:ext cx="6667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1190625" y="3401615"/>
            <a:ext cx="4286250" cy="38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Récapitulatif des composants de base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123950" y="3899654"/>
            <a:ext cx="6667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1190625" y="3898701"/>
            <a:ext cx="4286250" cy="38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Structuration d’un flux clair et maintenable</a:t>
            </a:r>
            <a:endParaRPr/>
          </a:p>
        </p:txBody>
      </p:sp>
      <p:pic>
        <p:nvPicPr>
          <p:cNvPr id="102" name="Google Shape;102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2750" y="2877740"/>
            <a:ext cx="2667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6934200" y="3402568"/>
            <a:ext cx="6667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7000875" y="3401615"/>
            <a:ext cx="4286250" cy="71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Bonnes pratiques : nommage, commentaires, modularité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6934200" y="4234815"/>
            <a:ext cx="6667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7000875" y="4233862"/>
            <a:ext cx="4286250" cy="71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Revue de la logique conditionnelle : if imbriqués, switch, et scope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 Programme module 1</a:t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571500" y="1257300"/>
            <a:ext cx="11049000" cy="28575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5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50"/>
          <p:cNvSpPr txBox="1"/>
          <p:nvPr/>
        </p:nvSpPr>
        <p:spPr>
          <a:xfrm>
            <a:off x="762000" y="762000"/>
            <a:ext cx="4800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 Connecteur HTTP</a:t>
            </a:r>
            <a:endParaRPr/>
          </a:p>
        </p:txBody>
      </p:sp>
      <p:sp>
        <p:nvSpPr>
          <p:cNvPr id="691" name="Google Shape;691;p50"/>
          <p:cNvSpPr txBox="1"/>
          <p:nvPr/>
        </p:nvSpPr>
        <p:spPr>
          <a:xfrm>
            <a:off x="762000" y="1819275"/>
            <a:ext cx="45720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Il n'existe pas de connecteur pour votre service ? Pas de problème.</a:t>
            </a:r>
            <a:endParaRPr/>
          </a:p>
        </p:txBody>
      </p:sp>
      <p:sp>
        <p:nvSpPr>
          <p:cNvPr id="692" name="Google Shape;692;p50"/>
          <p:cNvSpPr txBox="1"/>
          <p:nvPr/>
        </p:nvSpPr>
        <p:spPr>
          <a:xfrm>
            <a:off x="762000" y="2922091"/>
            <a:ext cx="4572000" cy="11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 connecteur HTTP (Premium) est le "couteau suisse" qui permet de dialoguer avec n'importe quelle API moderne.</a:t>
            </a:r>
            <a:endParaRPr/>
          </a:p>
        </p:txBody>
      </p:sp>
      <p:pic>
        <p:nvPicPr>
          <p:cNvPr id="693" name="Google Shape;693;p5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50"/>
          <p:cNvSpPr txBox="1"/>
          <p:nvPr/>
        </p:nvSpPr>
        <p:spPr>
          <a:xfrm>
            <a:off x="1076325" y="4353431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695" name="Google Shape;695;p50"/>
          <p:cNvSpPr txBox="1"/>
          <p:nvPr/>
        </p:nvSpPr>
        <p:spPr>
          <a:xfrm>
            <a:off x="1143000" y="4352478"/>
            <a:ext cx="419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Remplace le besoin de développer un Connecteur Personnalisé pour des tâches simples.</a:t>
            </a:r>
            <a:endParaRPr/>
          </a:p>
        </p:txBody>
      </p:sp>
      <p:sp>
        <p:nvSpPr>
          <p:cNvPr id="696" name="Google Shape;696;p50"/>
          <p:cNvSpPr txBox="1"/>
          <p:nvPr/>
        </p:nvSpPr>
        <p:spPr>
          <a:xfrm>
            <a:off x="1076325" y="5473213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697" name="Google Shape;697;p50"/>
          <p:cNvSpPr txBox="1"/>
          <p:nvPr/>
        </p:nvSpPr>
        <p:spPr>
          <a:xfrm>
            <a:off x="1143000" y="5472261"/>
            <a:ext cx="4191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Nécessite une licence "Per User" ou "Per Flow".</a:t>
            </a:r>
            <a:endParaRPr/>
          </a:p>
        </p:txBody>
      </p:sp>
      <p:sp>
        <p:nvSpPr>
          <p:cNvPr id="698" name="Google Shape;698;p50"/>
          <p:cNvSpPr txBox="1"/>
          <p:nvPr/>
        </p:nvSpPr>
        <p:spPr>
          <a:xfrm>
            <a:off x="1076325" y="6257835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699" name="Google Shape;699;p50"/>
          <p:cNvSpPr txBox="1"/>
          <p:nvPr/>
        </p:nvSpPr>
        <p:spPr>
          <a:xfrm>
            <a:off x="1143000" y="6256883"/>
            <a:ext cx="4191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Gère l'authentification standard (Basic, API Key, OAuth).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5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5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03264"/>
            <a:ext cx="3429000" cy="334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5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0" y="2303264"/>
            <a:ext cx="3429000" cy="334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5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500" y="2303264"/>
            <a:ext cx="3429000" cy="3346846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51"/>
          <p:cNvSpPr txBox="1"/>
          <p:nvPr/>
        </p:nvSpPr>
        <p:spPr>
          <a:xfrm>
            <a:off x="1660921" y="3331964"/>
            <a:ext cx="1250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06EB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GET (Lire)</a:t>
            </a:r>
            <a:endParaRPr/>
          </a:p>
        </p:txBody>
      </p:sp>
      <p:sp>
        <p:nvSpPr>
          <p:cNvPr id="709" name="Google Shape;709;p51"/>
          <p:cNvSpPr txBox="1"/>
          <p:nvPr/>
        </p:nvSpPr>
        <p:spPr>
          <a:xfrm>
            <a:off x="866775" y="3960614"/>
            <a:ext cx="28386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Récupère des données depuis un service externe.</a:t>
            </a:r>
            <a:endParaRPr/>
          </a:p>
        </p:txBody>
      </p:sp>
      <p:sp>
        <p:nvSpPr>
          <p:cNvPr id="710" name="Google Shape;710;p51"/>
          <p:cNvSpPr txBox="1"/>
          <p:nvPr/>
        </p:nvSpPr>
        <p:spPr>
          <a:xfrm>
            <a:off x="866775" y="4785419"/>
            <a:ext cx="28386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Ex: Obtenir la météo, lire le taux de change du jour.</a:t>
            </a:r>
            <a:endParaRPr/>
          </a:p>
        </p:txBody>
      </p:sp>
      <p:sp>
        <p:nvSpPr>
          <p:cNvPr id="711" name="Google Shape;711;p51"/>
          <p:cNvSpPr txBox="1"/>
          <p:nvPr/>
        </p:nvSpPr>
        <p:spPr>
          <a:xfrm>
            <a:off x="5270896" y="3331964"/>
            <a:ext cx="165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06EB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POST (Créer)</a:t>
            </a:r>
            <a:endParaRPr/>
          </a:p>
        </p:txBody>
      </p:sp>
      <p:sp>
        <p:nvSpPr>
          <p:cNvPr id="712" name="Google Shape;712;p51"/>
          <p:cNvSpPr txBox="1"/>
          <p:nvPr/>
        </p:nvSpPr>
        <p:spPr>
          <a:xfrm>
            <a:off x="4676775" y="3960614"/>
            <a:ext cx="2838600" cy="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Envoie des données pour créer un élément ou déclencher une action.</a:t>
            </a:r>
            <a:endParaRPr/>
          </a:p>
        </p:txBody>
      </p:sp>
      <p:sp>
        <p:nvSpPr>
          <p:cNvPr id="713" name="Google Shape;713;p51"/>
          <p:cNvSpPr txBox="1"/>
          <p:nvPr/>
        </p:nvSpPr>
        <p:spPr>
          <a:xfrm>
            <a:off x="4676775" y="4785419"/>
            <a:ext cx="28386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666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Ex: Poster un message sur Slack, créer un ticket Jira.</a:t>
            </a:r>
            <a:endParaRPr/>
          </a:p>
        </p:txBody>
      </p:sp>
      <p:sp>
        <p:nvSpPr>
          <p:cNvPr id="714" name="Google Shape;714;p51"/>
          <p:cNvSpPr txBox="1"/>
          <p:nvPr/>
        </p:nvSpPr>
        <p:spPr>
          <a:xfrm>
            <a:off x="8920876" y="3331964"/>
            <a:ext cx="1970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06EB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Headers &amp; Auth</a:t>
            </a:r>
            <a:endParaRPr/>
          </a:p>
        </p:txBody>
      </p:sp>
      <p:sp>
        <p:nvSpPr>
          <p:cNvPr id="715" name="Google Shape;715;p51"/>
          <p:cNvSpPr txBox="1"/>
          <p:nvPr/>
        </p:nvSpPr>
        <p:spPr>
          <a:xfrm>
            <a:off x="8486775" y="3960614"/>
            <a:ext cx="28386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Les clés de sécurité. Ne mettez jamais vos mots de passe en clair; utilisez des variables sécurisées ou Azure Key Vault.</a:t>
            </a:r>
            <a:endParaRPr/>
          </a:p>
        </p:txBody>
      </p:sp>
      <p:pic>
        <p:nvPicPr>
          <p:cNvPr id="716" name="Google Shape;716;p5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57400" y="2627114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5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67400" y="2627114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5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77400" y="2627114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51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Concepts Clés : API &amp; Méthodes</a:t>
            </a:r>
            <a:endParaRPr/>
          </a:p>
        </p:txBody>
      </p:sp>
      <p:sp>
        <p:nvSpPr>
          <p:cNvPr id="720" name="Google Shape;720;p51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5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5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778793"/>
            <a:ext cx="5238750" cy="4395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5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778793"/>
            <a:ext cx="5238750" cy="4395787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52"/>
          <p:cNvSpPr txBox="1"/>
          <p:nvPr/>
        </p:nvSpPr>
        <p:spPr>
          <a:xfrm>
            <a:off x="1400175" y="2112168"/>
            <a:ext cx="428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L'IA pour tous</a:t>
            </a:r>
            <a:endParaRPr/>
          </a:p>
        </p:txBody>
      </p:sp>
      <p:sp>
        <p:nvSpPr>
          <p:cNvPr id="729" name="Google Shape;729;p52"/>
          <p:cNvSpPr txBox="1"/>
          <p:nvPr/>
        </p:nvSpPr>
        <p:spPr>
          <a:xfrm>
            <a:off x="952500" y="2683668"/>
            <a:ext cx="4524300" cy="14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AI Builder démocratise l'intelligence artificielle en l'intégrant directement dans la Power Platform, sans nécessiter de code complexe ni de data scientist.</a:t>
            </a:r>
            <a:endParaRPr/>
          </a:p>
        </p:txBody>
      </p:sp>
      <p:sp>
        <p:nvSpPr>
          <p:cNvPr id="730" name="Google Shape;730;p52"/>
          <p:cNvSpPr txBox="1"/>
          <p:nvPr/>
        </p:nvSpPr>
        <p:spPr>
          <a:xfrm>
            <a:off x="7210425" y="2112168"/>
            <a:ext cx="428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Modèles Disponibles</a:t>
            </a:r>
            <a:endParaRPr/>
          </a:p>
        </p:txBody>
      </p:sp>
      <p:pic>
        <p:nvPicPr>
          <p:cNvPr id="731" name="Google Shape;731;p5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2140743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5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2750" y="2140743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52"/>
          <p:cNvSpPr txBox="1"/>
          <p:nvPr/>
        </p:nvSpPr>
        <p:spPr>
          <a:xfrm>
            <a:off x="7077075" y="2665571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734" name="Google Shape;734;p52"/>
          <p:cNvSpPr txBox="1"/>
          <p:nvPr/>
        </p:nvSpPr>
        <p:spPr>
          <a:xfrm>
            <a:off x="7143750" y="2664618"/>
            <a:ext cx="4143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Traitement de formulaires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Extraction de données (PDF, Images).</a:t>
            </a:r>
            <a:endParaRPr/>
          </a:p>
        </p:txBody>
      </p:sp>
      <p:sp>
        <p:nvSpPr>
          <p:cNvPr id="735" name="Google Shape;735;p52"/>
          <p:cNvSpPr txBox="1"/>
          <p:nvPr/>
        </p:nvSpPr>
        <p:spPr>
          <a:xfrm>
            <a:off x="7077075" y="3450193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736" name="Google Shape;736;p52"/>
          <p:cNvSpPr txBox="1"/>
          <p:nvPr/>
        </p:nvSpPr>
        <p:spPr>
          <a:xfrm>
            <a:off x="7143750" y="3449240"/>
            <a:ext cx="4143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Classification de texte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Analyser le sentiment ou la catégorie d'un courriel.</a:t>
            </a:r>
            <a:endParaRPr/>
          </a:p>
        </p:txBody>
      </p:sp>
      <p:sp>
        <p:nvSpPr>
          <p:cNvPr id="737" name="Google Shape;737;p52"/>
          <p:cNvSpPr txBox="1"/>
          <p:nvPr/>
        </p:nvSpPr>
        <p:spPr>
          <a:xfrm>
            <a:off x="7077075" y="4234815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738" name="Google Shape;738;p52"/>
          <p:cNvSpPr txBox="1"/>
          <p:nvPr/>
        </p:nvSpPr>
        <p:spPr>
          <a:xfrm>
            <a:off x="7143750" y="4233862"/>
            <a:ext cx="4143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Détection d'objets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Compter des produits sur une photo.</a:t>
            </a:r>
            <a:endParaRPr/>
          </a:p>
        </p:txBody>
      </p:sp>
      <p:sp>
        <p:nvSpPr>
          <p:cNvPr id="739" name="Google Shape;739;p52"/>
          <p:cNvSpPr txBox="1"/>
          <p:nvPr/>
        </p:nvSpPr>
        <p:spPr>
          <a:xfrm>
            <a:off x="7077075" y="5019436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740" name="Google Shape;740;p52"/>
          <p:cNvSpPr txBox="1"/>
          <p:nvPr/>
        </p:nvSpPr>
        <p:spPr>
          <a:xfrm>
            <a:off x="7143750" y="5018484"/>
            <a:ext cx="41433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Prédiction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Estimer des résultats futurs basés sur l'historique.</a:t>
            </a:r>
            <a:endParaRPr/>
          </a:p>
        </p:txBody>
      </p:sp>
      <p:sp>
        <p:nvSpPr>
          <p:cNvPr id="741" name="Google Shape;741;p52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Introduction à AI Builder</a:t>
            </a:r>
            <a:endParaRPr/>
          </a:p>
        </p:txBody>
      </p:sp>
      <p:sp>
        <p:nvSpPr>
          <p:cNvPr id="742" name="Google Shape;742;p52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5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53"/>
          <p:cNvSpPr txBox="1"/>
          <p:nvPr/>
        </p:nvSpPr>
        <p:spPr>
          <a:xfrm>
            <a:off x="762000" y="762000"/>
            <a:ext cx="4800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Étude de Cas : Traitement de Factures</a:t>
            </a:r>
            <a:endParaRPr/>
          </a:p>
        </p:txBody>
      </p:sp>
      <p:sp>
        <p:nvSpPr>
          <p:cNvPr id="749" name="Google Shape;749;p53"/>
          <p:cNvSpPr txBox="1"/>
          <p:nvPr/>
        </p:nvSpPr>
        <p:spPr>
          <a:xfrm>
            <a:off x="762000" y="2905125"/>
            <a:ext cx="45720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L'automatisation la plus populaire avec AI Builder.</a:t>
            </a:r>
            <a:endParaRPr/>
          </a:p>
        </p:txBody>
      </p:sp>
      <p:sp>
        <p:nvSpPr>
          <p:cNvPr id="750" name="Google Shape;750;p53"/>
          <p:cNvSpPr txBox="1"/>
          <p:nvPr/>
        </p:nvSpPr>
        <p:spPr>
          <a:xfrm>
            <a:off x="762000" y="4007941"/>
            <a:ext cx="4572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 Scénario :</a:t>
            </a:r>
            <a:endParaRPr/>
          </a:p>
        </p:txBody>
      </p:sp>
      <p:pic>
        <p:nvPicPr>
          <p:cNvPr id="751" name="Google Shape;751;p5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53"/>
          <p:cNvSpPr txBox="1"/>
          <p:nvPr/>
        </p:nvSpPr>
        <p:spPr>
          <a:xfrm>
            <a:off x="971550" y="4707939"/>
            <a:ext cx="171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</a:t>
            </a:r>
            <a:endParaRPr/>
          </a:p>
        </p:txBody>
      </p:sp>
      <p:sp>
        <p:nvSpPr>
          <p:cNvPr id="753" name="Google Shape;753;p53"/>
          <p:cNvSpPr txBox="1"/>
          <p:nvPr/>
        </p:nvSpPr>
        <p:spPr>
          <a:xfrm>
            <a:off x="1143000" y="4706987"/>
            <a:ext cx="4191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 fournisseur envoie une facture par courriel (PDF).</a:t>
            </a:r>
            <a:endParaRPr/>
          </a:p>
        </p:txBody>
      </p:sp>
      <p:sp>
        <p:nvSpPr>
          <p:cNvPr id="754" name="Google Shape;754;p53"/>
          <p:cNvSpPr txBox="1"/>
          <p:nvPr/>
        </p:nvSpPr>
        <p:spPr>
          <a:xfrm>
            <a:off x="971550" y="5492561"/>
            <a:ext cx="171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</a:t>
            </a:r>
            <a:endParaRPr/>
          </a:p>
        </p:txBody>
      </p:sp>
      <p:sp>
        <p:nvSpPr>
          <p:cNvPr id="755" name="Google Shape;755;p53"/>
          <p:cNvSpPr txBox="1"/>
          <p:nvPr/>
        </p:nvSpPr>
        <p:spPr>
          <a:xfrm>
            <a:off x="1143000" y="5491608"/>
            <a:ext cx="4191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 flux se déclenche et envoie le PDF au modèle AI Builder.</a:t>
            </a:r>
            <a:endParaRPr/>
          </a:p>
        </p:txBody>
      </p:sp>
      <p:sp>
        <p:nvSpPr>
          <p:cNvPr id="756" name="Google Shape;756;p53"/>
          <p:cNvSpPr txBox="1"/>
          <p:nvPr/>
        </p:nvSpPr>
        <p:spPr>
          <a:xfrm>
            <a:off x="971550" y="6277183"/>
            <a:ext cx="171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3.</a:t>
            </a:r>
            <a:endParaRPr/>
          </a:p>
        </p:txBody>
      </p:sp>
      <p:sp>
        <p:nvSpPr>
          <p:cNvPr id="757" name="Google Shape;757;p53"/>
          <p:cNvSpPr txBox="1"/>
          <p:nvPr/>
        </p:nvSpPr>
        <p:spPr>
          <a:xfrm>
            <a:off x="1143000" y="6276230"/>
            <a:ext cx="41910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L'IA extrait le </a:t>
            </a:r>
            <a:r>
              <a:rPr lang="en-US" sz="1650" b="0" i="1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Numéro de facture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la </a:t>
            </a:r>
            <a:r>
              <a:rPr lang="en-US" sz="1650" b="0" i="1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Date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et le </a:t>
            </a:r>
            <a:r>
              <a:rPr lang="en-US" sz="1650" b="0" i="1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Montant Total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/>
          </a:p>
        </p:txBody>
      </p:sp>
      <p:sp>
        <p:nvSpPr>
          <p:cNvPr id="758" name="Google Shape;758;p53"/>
          <p:cNvSpPr txBox="1"/>
          <p:nvPr/>
        </p:nvSpPr>
        <p:spPr>
          <a:xfrm>
            <a:off x="971550" y="7061805"/>
            <a:ext cx="1716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4.</a:t>
            </a:r>
            <a:endParaRPr/>
          </a:p>
        </p:txBody>
      </p:sp>
      <p:sp>
        <p:nvSpPr>
          <p:cNvPr id="759" name="Google Shape;759;p53"/>
          <p:cNvSpPr txBox="1"/>
          <p:nvPr/>
        </p:nvSpPr>
        <p:spPr>
          <a:xfrm>
            <a:off x="1143000" y="7060852"/>
            <a:ext cx="4191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 flux crée automatiquement une ligne dans Excel ou SharePoint pour approbation.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71687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742950" y="2618839"/>
            <a:ext cx="6667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809625" y="2617886"/>
            <a:ext cx="4810125" cy="105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Déclencheurs (Triggers)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L'événement qui lance le flux (ex: Réception d'un courriel, Modification d'un fichier).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742950" y="3786247"/>
            <a:ext cx="6667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809625" y="3785294"/>
            <a:ext cx="4810125" cy="71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Actions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Ce que le flux effectue (ex: Envoyer une approbation, Mettre à jour une ligne Excel).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742950" y="4618493"/>
            <a:ext cx="6667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809625" y="4617541"/>
            <a:ext cx="4810125" cy="71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Connecteurs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Les ponts vers vos applications (SharePoint, Outlook, Teams, etc.).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Les Composants de Base</a:t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571500" y="1257300"/>
            <a:ext cx="11049000" cy="28575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6325" y="2177300"/>
            <a:ext cx="42862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762000" y="887015"/>
            <a:ext cx="4800600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Flux Clair et Maintenable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762000" y="2487215"/>
            <a:ext cx="4572000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 flux bien structuré est essentiel pour la maintenance à long terme.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762000" y="3590032"/>
            <a:ext cx="45720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Objectifs :</a:t>
            </a:r>
            <a:endParaRPr/>
          </a:p>
        </p:txBody>
      </p:sp>
      <p:pic>
        <p:nvPicPr>
          <p:cNvPr id="132" name="Google Shape;132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933450" y="4290030"/>
            <a:ext cx="6667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1000125" y="4289077"/>
            <a:ext cx="4333875" cy="38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Éviter les flux "spaghetti".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933450" y="4787116"/>
            <a:ext cx="6667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1000125" y="4786163"/>
            <a:ext cx="4333875" cy="38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Planifier la logique avant de construire.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933450" y="5284202"/>
            <a:ext cx="6667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1000125" y="5283249"/>
            <a:ext cx="4333875" cy="38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Utiliser une structure linéaire.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71687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742950" y="2618839"/>
            <a:ext cx="6667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809625" y="2617886"/>
            <a:ext cx="4810125" cy="105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Nommage explicite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Renommez toujours vos actions (ex: "Obtenir l'élément" → "Obtenir Client ID").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742950" y="3786247"/>
            <a:ext cx="6667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809625" y="3785294"/>
            <a:ext cx="4810125" cy="71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Commentaires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Ajoutez des notes pour expliquer les formules complexes ou la logique métier.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742950" y="4618493"/>
            <a:ext cx="66675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809625" y="4617541"/>
            <a:ext cx="4810125" cy="71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Modularité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Découpez les gros processus en Flux Enfants (Child Flows) pour réutilisation.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Bonnes Pratiques : Nommage et Modularité</a:t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571500" y="1257300"/>
            <a:ext cx="11049000" cy="28575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9750" y="2354300"/>
            <a:ext cx="6394850" cy="21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484725"/>
            <a:ext cx="5238750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0425" y="1400175"/>
            <a:ext cx="5238750" cy="30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1362075" y="1818100"/>
            <a:ext cx="432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If Imbriqués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952500" y="2370550"/>
            <a:ext cx="4524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Attention :</a:t>
            </a:r>
            <a:r>
              <a:rPr lang="en-US" sz="1500" b="0" i="0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L'imbrication excessive crée une "pyramide" difficile à lire.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952500" y="3170650"/>
            <a:ext cx="45243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Utilisez-les pour des décisions binaires simples (Vrai/Faux). Si vous dépassez 3 niveaux, repensez la structure.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7107200" y="1733550"/>
            <a:ext cx="424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</a:t>
            </a:r>
            <a:r>
              <a:rPr lang="en-US" sz="2400" b="1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witch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6621425" y="2286000"/>
            <a:ext cx="45243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Recommandé :</a:t>
            </a:r>
            <a:r>
              <a:rPr lang="en-US" sz="1500" b="0" i="0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Idéal lorsqu'une seule variable peut avoir plusieurs valeurs distinctes (ex: Statut = En cours, Validé, Rejeté).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6621425" y="3390900"/>
            <a:ext cx="45243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605E5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Garde le flux plat et lisible.</a:t>
            </a:r>
            <a:endParaRPr/>
          </a:p>
        </p:txBody>
      </p:sp>
      <p:pic>
        <p:nvPicPr>
          <p:cNvPr id="167" name="Google Shape;167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1846675"/>
            <a:ext cx="2667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21425" y="1762125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Revue de la Logique Conditionnelle</a:t>
            </a: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571500" y="1257300"/>
            <a:ext cx="11049000" cy="28575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7175" y="4476750"/>
            <a:ext cx="6141901" cy="234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2663" y="4398600"/>
            <a:ext cx="4916424" cy="24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71687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 txBox="1"/>
          <p:nvPr/>
        </p:nvSpPr>
        <p:spPr>
          <a:xfrm>
            <a:off x="571500" y="2651224"/>
            <a:ext cx="50484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L'action </a:t>
            </a: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Scope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est un conteneur logique qui ne change pas les données mais organise le flux.</a:t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742950" y="3474898"/>
            <a:ext cx="66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•</a:t>
            </a:r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809625" y="3473946"/>
            <a:ext cx="48102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Organisation visuelle :</a:t>
            </a:r>
            <a:r>
              <a:rPr lang="en-US" sz="1650" b="0" i="0" u="none" strike="noStrike" cap="none">
                <a:solidFill>
                  <a:srgbClr val="32313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Regroupe plusieurs actions sous un seul bloc pliable.</a:t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571500" y="571500"/>
            <a:ext cx="1160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Gestion d’erreurs</a:t>
            </a:r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571500" y="1257300"/>
            <a:ext cx="11049000" cy="28500"/>
          </a:xfrm>
          <a:prstGeom prst="rect">
            <a:avLst/>
          </a:prstGeom>
          <a:solidFill>
            <a:srgbClr val="00B7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4375" y="1587925"/>
            <a:ext cx="6164551" cy="334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2559</Words>
  <Application>Microsoft Office PowerPoint</Application>
  <PresentationFormat>Grand écran</PresentationFormat>
  <Paragraphs>331</Paragraphs>
  <Slides>43</Slides>
  <Notes>43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7" baseType="lpstr">
      <vt:lpstr>Calibri</vt:lpstr>
      <vt:lpstr>Quattrocento Sans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César Rubelsi Barrera</dc:creator>
  <cp:lastModifiedBy>César Rubelsi Barrera</cp:lastModifiedBy>
  <cp:revision>1</cp:revision>
  <dcterms:modified xsi:type="dcterms:W3CDTF">2026-02-09T06:18:57Z</dcterms:modified>
</cp:coreProperties>
</file>