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43"/>
  </p:notesMasterIdLst>
  <p:sldIdLst>
    <p:sldId id="256" r:id="rId5"/>
    <p:sldId id="359" r:id="rId6"/>
    <p:sldId id="360" r:id="rId7"/>
    <p:sldId id="283" r:id="rId8"/>
    <p:sldId id="361" r:id="rId9"/>
    <p:sldId id="289" r:id="rId10"/>
    <p:sldId id="362" r:id="rId11"/>
    <p:sldId id="341" r:id="rId12"/>
    <p:sldId id="353" r:id="rId13"/>
    <p:sldId id="291" r:id="rId14"/>
    <p:sldId id="293" r:id="rId15"/>
    <p:sldId id="278" r:id="rId16"/>
    <p:sldId id="279" r:id="rId17"/>
    <p:sldId id="313" r:id="rId18"/>
    <p:sldId id="294" r:id="rId19"/>
    <p:sldId id="295" r:id="rId20"/>
    <p:sldId id="296" r:id="rId21"/>
    <p:sldId id="297" r:id="rId22"/>
    <p:sldId id="302" r:id="rId23"/>
    <p:sldId id="300" r:id="rId24"/>
    <p:sldId id="363" r:id="rId25"/>
    <p:sldId id="276" r:id="rId26"/>
    <p:sldId id="277" r:id="rId27"/>
    <p:sldId id="280" r:id="rId28"/>
    <p:sldId id="281" r:id="rId29"/>
    <p:sldId id="282" r:id="rId30"/>
    <p:sldId id="301" r:id="rId31"/>
    <p:sldId id="351" r:id="rId32"/>
    <p:sldId id="352" r:id="rId33"/>
    <p:sldId id="349" r:id="rId34"/>
    <p:sldId id="346" r:id="rId35"/>
    <p:sldId id="364" r:id="rId36"/>
    <p:sldId id="365" r:id="rId37"/>
    <p:sldId id="319" r:id="rId38"/>
    <p:sldId id="366" r:id="rId39"/>
    <p:sldId id="369" r:id="rId40"/>
    <p:sldId id="367" r:id="rId41"/>
    <p:sldId id="368"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0" roundtripDataSignature="AMtx7mhdu7EQC5WCnai+XXI+fxQLQzKdJ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320DB8-0490-478A-9475-1D42D17684D8}" v="4" dt="2026-09-23T17:44:22.298"/>
  </p1510:revLst>
</p1510:revInfo>
</file>

<file path=ppt/tableStyles.xml><?xml version="1.0" encoding="utf-8"?>
<a:tblStyleLst xmlns:a="http://schemas.openxmlformats.org/drawingml/2006/main" def="{00984B68-F347-4C09-A9B8-E21C1FEC6236}">
  <a:tblStyle styleId="{00984B68-F347-4C09-A9B8-E21C1FEC6236}" styleName="Table_0">
    <a:wholeTbl>
      <a:tcTxStyle b="off" i="off">
        <a:font>
          <a:latin typeface="Gill Sans MT"/>
          <a:ea typeface="Gill Sans MT"/>
          <a:cs typeface="Gill Sans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7E7"/>
          </a:solidFill>
        </a:fill>
      </a:tcStyle>
    </a:wholeTbl>
    <a:band1H>
      <a:tcTxStyle/>
      <a:tcStyle>
        <a:tcBdr/>
        <a:fill>
          <a:solidFill>
            <a:srgbClr val="CDCCCC"/>
          </a:solidFill>
        </a:fill>
      </a:tcStyle>
    </a:band1H>
    <a:band2H>
      <a:tcTxStyle/>
      <a:tcStyle>
        <a:tcBdr/>
      </a:tcStyle>
    </a:band2H>
    <a:band1V>
      <a:tcTxStyle/>
      <a:tcStyle>
        <a:tcBdr/>
        <a:fill>
          <a:solidFill>
            <a:srgbClr val="CDCCCC"/>
          </a:solidFill>
        </a:fill>
      </a:tcStyle>
    </a:band1V>
    <a:band2V>
      <a:tcTxStyle/>
      <a:tcStyle>
        <a:tcBdr/>
      </a:tcStyle>
    </a:band2V>
    <a:lastCol>
      <a:tcTxStyle b="on" i="off">
        <a:font>
          <a:latin typeface="Gill Sans MT"/>
          <a:ea typeface="Gill Sans MT"/>
          <a:cs typeface="Gill Sans MT"/>
        </a:font>
        <a:schemeClr val="lt1"/>
      </a:tcTxStyle>
      <a:tcStyle>
        <a:tcBdr/>
        <a:fill>
          <a:solidFill>
            <a:schemeClr val="accent1"/>
          </a:solidFill>
        </a:fill>
      </a:tcStyle>
    </a:lastCol>
    <a:firstCol>
      <a:tcTxStyle b="on" i="off">
        <a:font>
          <a:latin typeface="Gill Sans MT"/>
          <a:ea typeface="Gill Sans MT"/>
          <a:cs typeface="Gill Sans MT"/>
        </a:font>
        <a:schemeClr val="lt1"/>
      </a:tcTxStyle>
      <a:tcStyle>
        <a:tcBdr/>
        <a:fill>
          <a:solidFill>
            <a:schemeClr val="accent1"/>
          </a:solidFill>
        </a:fill>
      </a:tcStyle>
    </a:firstCol>
    <a:lastRow>
      <a:tcTxStyle b="on" i="off">
        <a:font>
          <a:latin typeface="Gill Sans MT"/>
          <a:ea typeface="Gill Sans MT"/>
          <a:cs typeface="Gill Sans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Gill Sans MT"/>
          <a:ea typeface="Gill Sans MT"/>
          <a:cs typeface="Gill Sans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08" d="100"/>
          <a:sy n="108" d="100"/>
        </p:scale>
        <p:origin x="7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124"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tienne Jean-Marie" userId="f799eada-c99f-4a5e-971d-84d59ee32130" providerId="ADAL" clId="{C7C64397-D795-4A71-B5D4-ABE0CB1A5A5E}"/>
    <pc:docChg chg="modSld">
      <pc:chgData name="Etienne Jean-Marie" userId="f799eada-c99f-4a5e-971d-84d59ee32130" providerId="ADAL" clId="{C7C64397-D795-4A71-B5D4-ABE0CB1A5A5E}" dt="2026-09-19T14:05:53.879" v="1" actId="208"/>
      <pc:docMkLst>
        <pc:docMk/>
      </pc:docMkLst>
      <pc:sldChg chg="modSp mod">
        <pc:chgData name="Etienne Jean-Marie" userId="f799eada-c99f-4a5e-971d-84d59ee32130" providerId="ADAL" clId="{C7C64397-D795-4A71-B5D4-ABE0CB1A5A5E}" dt="2026-09-19T14:05:53.879" v="1" actId="208"/>
        <pc:sldMkLst>
          <pc:docMk/>
          <pc:sldMk cId="0" sldId="277"/>
        </pc:sldMkLst>
        <pc:spChg chg="mod">
          <ac:chgData name="Etienne Jean-Marie" userId="f799eada-c99f-4a5e-971d-84d59ee32130" providerId="ADAL" clId="{C7C64397-D795-4A71-B5D4-ABE0CB1A5A5E}" dt="2026-09-19T14:05:53.879" v="1" actId="208"/>
          <ac:spMkLst>
            <pc:docMk/>
            <pc:sldMk cId="0" sldId="277"/>
            <ac:spMk id="309" creationId="{00000000-0000-0000-0000-000000000000}"/>
          </ac:spMkLst>
        </pc:spChg>
      </pc:sldChg>
      <pc:sldChg chg="modSp mod">
        <pc:chgData name="Etienne Jean-Marie" userId="f799eada-c99f-4a5e-971d-84d59ee32130" providerId="ADAL" clId="{C7C64397-D795-4A71-B5D4-ABE0CB1A5A5E}" dt="2026-09-19T14:05:10.182" v="0" actId="113"/>
        <pc:sldMkLst>
          <pc:docMk/>
          <pc:sldMk cId="0" sldId="289"/>
        </pc:sldMkLst>
        <pc:spChg chg="mod">
          <ac:chgData name="Etienne Jean-Marie" userId="f799eada-c99f-4a5e-971d-84d59ee32130" providerId="ADAL" clId="{C7C64397-D795-4A71-B5D4-ABE0CB1A5A5E}" dt="2026-09-19T14:05:10.182" v="0" actId="113"/>
          <ac:spMkLst>
            <pc:docMk/>
            <pc:sldMk cId="0" sldId="289"/>
            <ac:spMk id="396" creationId="{00000000-0000-0000-0000-000000000000}"/>
          </ac:spMkLst>
        </pc:spChg>
      </pc:sldChg>
    </pc:docChg>
  </pc:docChgLst>
  <pc:docChgLst>
    <pc:chgData name="Etienne - Formation CAD" userId="ff60cf74-087b-4d81-ba91-110a66cfec22" providerId="ADAL" clId="{C7C64397-D795-4A71-B5D4-ABE0CB1A5A5E}"/>
    <pc:docChg chg="undo custSel addSld delSld modSld">
      <pc:chgData name="Etienne - Formation CAD" userId="ff60cf74-087b-4d81-ba91-110a66cfec22" providerId="ADAL" clId="{C7C64397-D795-4A71-B5D4-ABE0CB1A5A5E}" dt="2026-09-13T14:22:49.097" v="7" actId="2696"/>
      <pc:docMkLst>
        <pc:docMk/>
      </pc:docMkLst>
    </pc:docChg>
  </pc:docChgLst>
  <pc:docChgLst>
    <pc:chgData name="Alexandra (Formation CAD)" userId="c14b9022-3f8b-42de-a8cc-98920023ab46" providerId="ADAL" clId="{2F88834E-47D5-4F43-93F7-99FA64A27BF8}"/>
    <pc:docChg chg="modSld">
      <pc:chgData name="Alexandra (Formation CAD)" userId="c14b9022-3f8b-42de-a8cc-98920023ab46" providerId="ADAL" clId="{2F88834E-47D5-4F43-93F7-99FA64A27BF8}" dt="2026-09-23T17:45:23.899" v="25" actId="1076"/>
      <pc:docMkLst>
        <pc:docMk/>
      </pc:docMkLst>
      <pc:sldChg chg="modSp">
        <pc:chgData name="Alexandra (Formation CAD)" userId="c14b9022-3f8b-42de-a8cc-98920023ab46" providerId="ADAL" clId="{2F88834E-47D5-4F43-93F7-99FA64A27BF8}" dt="2026-09-23T17:44:22.298" v="22" actId="20577"/>
        <pc:sldMkLst>
          <pc:docMk/>
          <pc:sldMk cId="0" sldId="277"/>
        </pc:sldMkLst>
        <pc:spChg chg="mod">
          <ac:chgData name="Alexandra (Formation CAD)" userId="c14b9022-3f8b-42de-a8cc-98920023ab46" providerId="ADAL" clId="{2F88834E-47D5-4F43-93F7-99FA64A27BF8}" dt="2026-09-23T17:44:15.999" v="19" actId="20577"/>
          <ac:spMkLst>
            <pc:docMk/>
            <pc:sldMk cId="0" sldId="277"/>
            <ac:spMk id="313" creationId="{00000000-0000-0000-0000-000000000000}"/>
          </ac:spMkLst>
        </pc:spChg>
        <pc:spChg chg="mod">
          <ac:chgData name="Alexandra (Formation CAD)" userId="c14b9022-3f8b-42de-a8cc-98920023ab46" providerId="ADAL" clId="{2F88834E-47D5-4F43-93F7-99FA64A27BF8}" dt="2026-09-23T17:44:21.040" v="21" actId="20577"/>
          <ac:spMkLst>
            <pc:docMk/>
            <pc:sldMk cId="0" sldId="277"/>
            <ac:spMk id="314" creationId="{00000000-0000-0000-0000-000000000000}"/>
          </ac:spMkLst>
        </pc:spChg>
        <pc:spChg chg="mod">
          <ac:chgData name="Alexandra (Formation CAD)" userId="c14b9022-3f8b-42de-a8cc-98920023ab46" providerId="ADAL" clId="{2F88834E-47D5-4F43-93F7-99FA64A27BF8}" dt="2026-09-23T17:44:22.298" v="22" actId="20577"/>
          <ac:spMkLst>
            <pc:docMk/>
            <pc:sldMk cId="0" sldId="277"/>
            <ac:spMk id="315" creationId="{00000000-0000-0000-0000-000000000000}"/>
          </ac:spMkLst>
        </pc:spChg>
        <pc:spChg chg="mod">
          <ac:chgData name="Alexandra (Formation CAD)" userId="c14b9022-3f8b-42de-a8cc-98920023ab46" providerId="ADAL" clId="{2F88834E-47D5-4F43-93F7-99FA64A27BF8}" dt="2026-09-23T17:44:19.041" v="20" actId="20577"/>
          <ac:spMkLst>
            <pc:docMk/>
            <pc:sldMk cId="0" sldId="277"/>
            <ac:spMk id="316" creationId="{00000000-0000-0000-0000-000000000000}"/>
          </ac:spMkLst>
        </pc:spChg>
      </pc:sldChg>
      <pc:sldChg chg="modSp mod">
        <pc:chgData name="Alexandra (Formation CAD)" userId="c14b9022-3f8b-42de-a8cc-98920023ab46" providerId="ADAL" clId="{2F88834E-47D5-4F43-93F7-99FA64A27BF8}" dt="2026-09-23T17:43:07.114" v="18" actId="6549"/>
        <pc:sldMkLst>
          <pc:docMk/>
          <pc:sldMk cId="0" sldId="293"/>
        </pc:sldMkLst>
        <pc:graphicFrameChg chg="modGraphic">
          <ac:chgData name="Alexandra (Formation CAD)" userId="c14b9022-3f8b-42de-a8cc-98920023ab46" providerId="ADAL" clId="{2F88834E-47D5-4F43-93F7-99FA64A27BF8}" dt="2026-09-23T17:43:07.114" v="18" actId="6549"/>
          <ac:graphicFrameMkLst>
            <pc:docMk/>
            <pc:sldMk cId="0" sldId="293"/>
            <ac:graphicFrameMk id="435" creationId="{00000000-0000-0000-0000-000000000000}"/>
          </ac:graphicFrameMkLst>
        </pc:graphicFrameChg>
      </pc:sldChg>
      <pc:sldChg chg="modSp mod">
        <pc:chgData name="Alexandra (Formation CAD)" userId="c14b9022-3f8b-42de-a8cc-98920023ab46" providerId="ADAL" clId="{2F88834E-47D5-4F43-93F7-99FA64A27BF8}" dt="2026-09-23T17:44:56.362" v="23" actId="20577"/>
        <pc:sldMkLst>
          <pc:docMk/>
          <pc:sldMk cId="0" sldId="346"/>
        </pc:sldMkLst>
        <pc:spChg chg="mod">
          <ac:chgData name="Alexandra (Formation CAD)" userId="c14b9022-3f8b-42de-a8cc-98920023ab46" providerId="ADAL" clId="{2F88834E-47D5-4F43-93F7-99FA64A27BF8}" dt="2026-09-23T17:44:56.362" v="23" actId="20577"/>
          <ac:spMkLst>
            <pc:docMk/>
            <pc:sldMk cId="0" sldId="346"/>
            <ac:spMk id="895" creationId="{00000000-0000-0000-0000-000000000000}"/>
          </ac:spMkLst>
        </pc:spChg>
      </pc:sldChg>
      <pc:sldChg chg="modSp mod">
        <pc:chgData name="Alexandra (Formation CAD)" userId="c14b9022-3f8b-42de-a8cc-98920023ab46" providerId="ADAL" clId="{2F88834E-47D5-4F43-93F7-99FA64A27BF8}" dt="2026-09-23T17:45:23.899" v="25" actId="1076"/>
        <pc:sldMkLst>
          <pc:docMk/>
          <pc:sldMk cId="0" sldId="368"/>
        </pc:sldMkLst>
        <pc:spChg chg="mod">
          <ac:chgData name="Alexandra (Formation CAD)" userId="c14b9022-3f8b-42de-a8cc-98920023ab46" providerId="ADAL" clId="{2F88834E-47D5-4F43-93F7-99FA64A27BF8}" dt="2026-09-23T17:45:23.899" v="25" actId="1076"/>
          <ac:spMkLst>
            <pc:docMk/>
            <pc:sldMk cId="0" sldId="368"/>
            <ac:spMk id="2" creationId="{00000000-0000-0000-0000-000000000000}"/>
          </ac:spMkLst>
        </pc:spChg>
        <pc:spChg chg="mod">
          <ac:chgData name="Alexandra (Formation CAD)" userId="c14b9022-3f8b-42de-a8cc-98920023ab46" providerId="ADAL" clId="{2F88834E-47D5-4F43-93F7-99FA64A27BF8}" dt="2026-09-23T17:45:22.542" v="24" actId="6549"/>
          <ac:spMkLst>
            <pc:docMk/>
            <pc:sldMk cId="0" sldId="368"/>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C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[Lire la slide]</a:t>
            </a:r>
            <a:endParaRPr/>
          </a:p>
          <a:p>
            <a:pPr marL="0" lvl="0" indent="0" algn="l" rtl="0">
              <a:spcBef>
                <a:spcPts val="0"/>
              </a:spcBef>
              <a:spcAft>
                <a:spcPts val="0"/>
              </a:spcAft>
              <a:buNone/>
            </a:pPr>
            <a:r>
              <a:rPr lang="fr-CA"/>
              <a:t>Donc, un groupe M365 permet la collaboration entre ses membres et bloque l’accès, par défaut, aux non-membres.</a:t>
            </a:r>
            <a:endParaRPr/>
          </a:p>
        </p:txBody>
      </p:sp>
      <p:sp>
        <p:nvSpPr>
          <p:cNvPr id="847" name="Google Shape;847;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8</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9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7" name="Google Shape;977;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Demander à un participant qui a accès à la console admin de partager son écran et aller voir la stratégie de partage. Expliquer que tous les grandes apps Microsoft on leur propre centre admin</a:t>
            </a:r>
            <a:endParaRPr/>
          </a:p>
        </p:txBody>
      </p:sp>
      <p:sp>
        <p:nvSpPr>
          <p:cNvPr id="322" name="Google Shape;322;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12</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9" name="Google Shape;32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1" name="Google Shape;44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18</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7" name="Google Shape;497;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4" name="Google Shape;30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23</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9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4" name="Google Shape;964;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p9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1" name="Google Shape;971;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p9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8" name="Google Shape;948;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p9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3" name="Google Shape;893;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3" name="Google Shape;633;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3"/>
          </p:nvPr>
        </p:nvSpPr>
        <p:spPr/>
      </p:sp>
      <p:sp>
        <p:nvSpPr>
          <p:cNvPr id="3" name="Notes Placeholder 2"/>
          <p:cNvSpPr>
            <a:spLocks noGrp="1"/>
          </p:cNvSpPr>
          <p:nvPr>
            <p:ph type="body" idx="1"/>
          </p:nvPr>
        </p:nvSpPr>
        <p:spPr/>
        <p:txBody>
          <a:bodyPr/>
          <a:lstStyle/>
          <a:p>
            <a:r>
              <a:t>Diapo de fermeture du contenu — « voici ce qui existe quand on veut aller plus loin ».</a:t>
            </a:r>
          </a:p>
          <a:p>
            <a:endParaRPr/>
          </a:p>
          <a:p>
            <a:r>
              <a:t>Licences (à préciser d'emblée) : étiquetage manuel, DLP SharePoint/OneDrive/Exchange, rétention, audit 90 jours et eDiscovery (Standard) sont inclus dès Microsoft 365 E3 et Business Premium. Étiquetage automatique, audit sur 1 an, gestion des risques internes et enregistrements réglementaires exigent E5 ou le module E5 Conformité. Depuis le 1er mai 2026, la référence E7 (« Frontier Suite ») inclut E5 + Copilot.</a:t>
            </a:r>
          </a:p>
          <a:p>
            <a:endParaRPr/>
          </a:p>
          <a:p>
            <a:r>
              <a:t>Étiquette de confidentialité vs étiquette de rétention : la première dit QUI peut voir et quoi faire avec, la seconde dit COMBIEN DE TEMPS on garde. Les deux se cumulent sur un même document — c'est la confusion la plus fréquente.</a:t>
            </a:r>
          </a:p>
          <a:p>
            <a:endParaRPr/>
          </a:p>
          <a:p>
            <a:r>
              <a:t>Lien avec la diapo précédente : ce sont ces mécanismes qui rendent le cycle de vie automatique au lieu de dépendre de la discipline des propriétaires de sites.</a:t>
            </a:r>
          </a:p>
          <a:p>
            <a:endParaRPr/>
          </a:p>
          <a:p>
            <a:r>
              <a:t>Démo possible (locataire de démo requis) : portail Microsoft Purview &gt; Protection des informations &gt; Étiquettes, puis montrer une bibliothèque avec étiquette par défaut.</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sp>
        <p:nvSpPr>
          <p:cNvPr id="17" name="Google Shape;17;p101"/>
          <p:cNvSpPr/>
          <p:nvPr/>
        </p:nvSpPr>
        <p:spPr>
          <a:xfrm>
            <a:off x="160920" y="157606"/>
            <a:ext cx="11870161" cy="654278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8;p101"/>
          <p:cNvSpPr txBox="1">
            <a:spLocks noGrp="1"/>
          </p:cNvSpPr>
          <p:nvPr>
            <p:ph type="ctrTitle"/>
          </p:nvPr>
        </p:nvSpPr>
        <p:spPr>
          <a:xfrm>
            <a:off x="2035130" y="1066800"/>
            <a:ext cx="8112369" cy="2073119"/>
          </a:xfrm>
          <a:prstGeom prst="rect">
            <a:avLst/>
          </a:prstGeom>
          <a:noFill/>
          <a:ln>
            <a:noFill/>
          </a:ln>
        </p:spPr>
        <p:txBody>
          <a:bodyPr spcFirstLastPara="1" wrap="square" lIns="91425" tIns="45700" rIns="91425" bIns="45700" anchor="b" anchorCtr="0">
            <a:normAutofit/>
          </a:bodyPr>
          <a:lstStyle>
            <a:lvl1pPr lvl="0" algn="ctr">
              <a:lnSpc>
                <a:spcPct val="110000"/>
              </a:lnSpc>
              <a:spcBef>
                <a:spcPts val="0"/>
              </a:spcBef>
              <a:spcAft>
                <a:spcPts val="0"/>
              </a:spcAft>
              <a:buClr>
                <a:srgbClr val="00AEEF"/>
              </a:buClr>
              <a:buSzPts val="2800"/>
              <a:buFont typeface="Calibri"/>
              <a:buNone/>
              <a:defRPr sz="28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01"/>
          <p:cNvSpPr txBox="1">
            <a:spLocks noGrp="1"/>
          </p:cNvSpPr>
          <p:nvPr>
            <p:ph type="subTitle" idx="1"/>
          </p:nvPr>
        </p:nvSpPr>
        <p:spPr>
          <a:xfrm>
            <a:off x="2175804" y="4876802"/>
            <a:ext cx="7821637" cy="1028697"/>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rgbClr val="00AEEF"/>
              </a:buClr>
              <a:buSzPts val="2000"/>
              <a:buFont typeface="Calibri"/>
              <a:buNone/>
              <a:defRPr sz="2000"/>
            </a:lvl1pPr>
            <a:lvl2pPr lvl="1" algn="ctr">
              <a:lnSpc>
                <a:spcPct val="110000"/>
              </a:lnSpc>
              <a:spcBef>
                <a:spcPts val="500"/>
              </a:spcBef>
              <a:spcAft>
                <a:spcPts val="0"/>
              </a:spcAft>
              <a:buClr>
                <a:srgbClr val="00AEEF"/>
              </a:buClr>
              <a:buSzPts val="1700"/>
              <a:buNone/>
              <a:defRPr sz="2000"/>
            </a:lvl2pPr>
            <a:lvl3pPr lvl="2" algn="ctr">
              <a:lnSpc>
                <a:spcPct val="110000"/>
              </a:lnSpc>
              <a:spcBef>
                <a:spcPts val="500"/>
              </a:spcBef>
              <a:spcAft>
                <a:spcPts val="0"/>
              </a:spcAft>
              <a:buClr>
                <a:srgbClr val="00AEEF"/>
              </a:buClr>
              <a:buSzPts val="1800"/>
              <a:buFont typeface="Calibri"/>
              <a:buNone/>
              <a:defRPr sz="1800"/>
            </a:lvl3pPr>
            <a:lvl4pPr lvl="3" algn="ctr">
              <a:lnSpc>
                <a:spcPct val="110000"/>
              </a:lnSpc>
              <a:spcBef>
                <a:spcPts val="500"/>
              </a:spcBef>
              <a:spcAft>
                <a:spcPts val="0"/>
              </a:spcAft>
              <a:buClr>
                <a:srgbClr val="00AEEF"/>
              </a:buClr>
              <a:buSzPts val="1600"/>
              <a:buNone/>
              <a:defRPr sz="1600"/>
            </a:lvl4pPr>
            <a:lvl5pPr lvl="4" algn="ctr">
              <a:lnSpc>
                <a:spcPct val="110000"/>
              </a:lnSpc>
              <a:spcBef>
                <a:spcPts val="500"/>
              </a:spcBef>
              <a:spcAft>
                <a:spcPts val="0"/>
              </a:spcAft>
              <a:buClr>
                <a:srgbClr val="00AEEF"/>
              </a:buClr>
              <a:buSzPts val="1600"/>
              <a:buFont typeface="Calibri"/>
              <a:buNone/>
              <a:defRPr sz="1600"/>
            </a:lvl5pPr>
            <a:lvl6pPr lvl="5" algn="ctr">
              <a:lnSpc>
                <a:spcPct val="90000"/>
              </a:lnSpc>
              <a:spcBef>
                <a:spcPts val="500"/>
              </a:spcBef>
              <a:spcAft>
                <a:spcPts val="0"/>
              </a:spcAft>
              <a:buClr>
                <a:srgbClr val="00AEEF"/>
              </a:buClr>
              <a:buSzPts val="1600"/>
              <a:buNone/>
              <a:defRPr sz="1600"/>
            </a:lvl6pPr>
            <a:lvl7pPr lvl="6" algn="ctr">
              <a:lnSpc>
                <a:spcPct val="90000"/>
              </a:lnSpc>
              <a:spcBef>
                <a:spcPts val="500"/>
              </a:spcBef>
              <a:spcAft>
                <a:spcPts val="0"/>
              </a:spcAft>
              <a:buClr>
                <a:srgbClr val="00AEEF"/>
              </a:buClr>
              <a:buSzPts val="1600"/>
              <a:buNone/>
              <a:defRPr sz="1600"/>
            </a:lvl7pPr>
            <a:lvl8pPr lvl="7" algn="ctr">
              <a:lnSpc>
                <a:spcPct val="90000"/>
              </a:lnSpc>
              <a:spcBef>
                <a:spcPts val="500"/>
              </a:spcBef>
              <a:spcAft>
                <a:spcPts val="0"/>
              </a:spcAft>
              <a:buClr>
                <a:srgbClr val="00AEEF"/>
              </a:buClr>
              <a:buSzPts val="1600"/>
              <a:buNone/>
              <a:defRPr sz="1600"/>
            </a:lvl8pPr>
            <a:lvl9pPr lvl="8" algn="ctr">
              <a:lnSpc>
                <a:spcPct val="90000"/>
              </a:lnSpc>
              <a:spcBef>
                <a:spcPts val="500"/>
              </a:spcBef>
              <a:spcAft>
                <a:spcPts val="0"/>
              </a:spcAft>
              <a:buClr>
                <a:srgbClr val="00AEEF"/>
              </a:buClr>
              <a:buSzPts val="1600"/>
              <a:buNone/>
              <a:defRPr sz="1600"/>
            </a:lvl9pPr>
          </a:lstStyle>
          <a:p>
            <a:endParaRPr/>
          </a:p>
        </p:txBody>
      </p:sp>
      <p:sp>
        <p:nvSpPr>
          <p:cNvPr id="20" name="Google Shape;20;p101"/>
          <p:cNvSpPr txBox="1">
            <a:spLocks noGrp="1"/>
          </p:cNvSpPr>
          <p:nvPr>
            <p:ph type="dt" idx="10"/>
          </p:nvPr>
        </p:nvSpPr>
        <p:spPr>
          <a:xfrm>
            <a:off x="354841" y="6245032"/>
            <a:ext cx="265938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01"/>
          <p:cNvSpPr txBox="1">
            <a:spLocks noGrp="1"/>
          </p:cNvSpPr>
          <p:nvPr>
            <p:ph type="ftr" idx="11"/>
          </p:nvPr>
        </p:nvSpPr>
        <p:spPr>
          <a:xfrm>
            <a:off x="7279965" y="6245352"/>
            <a:ext cx="41148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01"/>
          <p:cNvSpPr txBox="1">
            <a:spLocks noGrp="1"/>
          </p:cNvSpPr>
          <p:nvPr>
            <p:ph type="sldNum" idx="12"/>
          </p:nvPr>
        </p:nvSpPr>
        <p:spPr>
          <a:xfrm>
            <a:off x="11394765" y="6245032"/>
            <a:ext cx="52449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grpSp>
        <p:nvGrpSpPr>
          <p:cNvPr id="23" name="Google Shape;23;p101"/>
          <p:cNvGrpSpPr/>
          <p:nvPr/>
        </p:nvGrpSpPr>
        <p:grpSpPr>
          <a:xfrm>
            <a:off x="5662258" y="4216652"/>
            <a:ext cx="867485" cy="163226"/>
            <a:chOff x="8910933" y="1837414"/>
            <a:chExt cx="867485" cy="163226"/>
          </a:xfrm>
        </p:grpSpPr>
        <p:sp>
          <p:nvSpPr>
            <p:cNvPr id="24" name="Google Shape;24;p101"/>
            <p:cNvSpPr/>
            <p:nvPr/>
          </p:nvSpPr>
          <p:spPr>
            <a:xfrm rot="-2635175" flipH="1">
              <a:off x="9286956" y="1861308"/>
              <a:ext cx="115439" cy="115439"/>
            </a:xfrm>
            <a:prstGeom prst="rect">
              <a:avLst/>
            </a:prstGeom>
            <a:noFill/>
            <a:ln w="158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5" name="Google Shape;25;p101"/>
            <p:cNvCxnSpPr/>
            <p:nvPr/>
          </p:nvCxnSpPr>
          <p:spPr>
            <a:xfrm>
              <a:off x="9426289" y="1919027"/>
              <a:ext cx="352129" cy="0"/>
            </a:xfrm>
            <a:prstGeom prst="straightConnector1">
              <a:avLst/>
            </a:prstGeom>
            <a:noFill/>
            <a:ln w="15875" cap="flat" cmpd="sng">
              <a:solidFill>
                <a:schemeClr val="dk2"/>
              </a:solidFill>
              <a:prstDash val="solid"/>
              <a:miter lim="800000"/>
              <a:headEnd type="none" w="sm" len="sm"/>
              <a:tailEnd type="none" w="sm" len="sm"/>
            </a:ln>
          </p:spPr>
        </p:cxnSp>
        <p:cxnSp>
          <p:nvCxnSpPr>
            <p:cNvPr id="26" name="Google Shape;26;p101"/>
            <p:cNvCxnSpPr/>
            <p:nvPr/>
          </p:nvCxnSpPr>
          <p:spPr>
            <a:xfrm>
              <a:off x="8910933" y="1919027"/>
              <a:ext cx="352129" cy="0"/>
            </a:xfrm>
            <a:prstGeom prst="straightConnector1">
              <a:avLst/>
            </a:prstGeom>
            <a:noFill/>
            <a:ln w="15875" cap="flat" cmpd="sng">
              <a:solidFill>
                <a:schemeClr val="dk2"/>
              </a:solidFill>
              <a:prstDash val="solid"/>
              <a:miter lim="800000"/>
              <a:headEnd type="none" w="sm" len="sm"/>
              <a:tailEnd type="none" w="sm" len="sm"/>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36"/>
        <p:cNvGrpSpPr/>
        <p:nvPr/>
      </p:nvGrpSpPr>
      <p:grpSpPr>
        <a:xfrm>
          <a:off x="0" y="0"/>
          <a:ext cx="0" cy="0"/>
          <a:chOff x="0" y="0"/>
          <a:chExt cx="0" cy="0"/>
        </a:xfrm>
      </p:grpSpPr>
      <p:sp>
        <p:nvSpPr>
          <p:cNvPr id="38" name="Google Shape;38;p103"/>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AEE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3"/>
          <p:cNvSpPr txBox="1">
            <a:spLocks noGrp="1"/>
          </p:cNvSpPr>
          <p:nvPr>
            <p:ph type="body" idx="1"/>
          </p:nvPr>
        </p:nvSpPr>
        <p:spPr>
          <a:xfrm>
            <a:off x="581192" y="2180496"/>
            <a:ext cx="11029615" cy="3678303"/>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40" name="Google Shape;40;p103"/>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03"/>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03"/>
          <p:cNvSpPr txBox="1">
            <a:spLocks noGrp="1"/>
          </p:cNvSpPr>
          <p:nvPr>
            <p:ph type="sldNum" idx="12"/>
          </p:nvPr>
        </p:nvSpPr>
        <p:spPr>
          <a:xfrm>
            <a:off x="10558300" y="5956137"/>
            <a:ext cx="105250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1902537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ide" type="blank">
  <p:cSld name="Vide">
    <p:spTree>
      <p:nvGrpSpPr>
        <p:cNvPr id="1" name="Shape 43"/>
        <p:cNvGrpSpPr/>
        <p:nvPr/>
      </p:nvGrpSpPr>
      <p:grpSpPr>
        <a:xfrm>
          <a:off x="0" y="0"/>
          <a:ext cx="0" cy="0"/>
          <a:chOff x="0" y="0"/>
          <a:chExt cx="0" cy="0"/>
        </a:xfrm>
      </p:grpSpPr>
      <p:sp>
        <p:nvSpPr>
          <p:cNvPr id="44" name="Google Shape;44;p104"/>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04"/>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04"/>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2946527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47"/>
        <p:cNvGrpSpPr/>
        <p:nvPr/>
      </p:nvGrpSpPr>
      <p:grpSpPr>
        <a:xfrm>
          <a:off x="0" y="0"/>
          <a:ext cx="0" cy="0"/>
          <a:chOff x="0" y="0"/>
          <a:chExt cx="0" cy="0"/>
        </a:xfrm>
      </p:grpSpPr>
      <p:sp>
        <p:nvSpPr>
          <p:cNvPr id="49" name="Google Shape;49;p105"/>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AEE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05"/>
          <p:cNvSpPr txBox="1">
            <a:spLocks noGrp="1"/>
          </p:cNvSpPr>
          <p:nvPr>
            <p:ph type="body" idx="1"/>
          </p:nvPr>
        </p:nvSpPr>
        <p:spPr>
          <a:xfrm>
            <a:off x="581193" y="2228003"/>
            <a:ext cx="5422390"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51" name="Google Shape;51;p105"/>
          <p:cNvSpPr txBox="1">
            <a:spLocks noGrp="1"/>
          </p:cNvSpPr>
          <p:nvPr>
            <p:ph type="body" idx="2"/>
          </p:nvPr>
        </p:nvSpPr>
        <p:spPr>
          <a:xfrm>
            <a:off x="6188417" y="2228003"/>
            <a:ext cx="5422392"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52" name="Google Shape;52;p105"/>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5"/>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05"/>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1617762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55"/>
        <p:cNvGrpSpPr/>
        <p:nvPr/>
      </p:nvGrpSpPr>
      <p:grpSpPr>
        <a:xfrm>
          <a:off x="0" y="0"/>
          <a:ext cx="0" cy="0"/>
          <a:chOff x="0" y="0"/>
          <a:chExt cx="0" cy="0"/>
        </a:xfrm>
      </p:grpSpPr>
      <p:sp>
        <p:nvSpPr>
          <p:cNvPr id="57" name="Google Shape;57;p106"/>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AEE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06"/>
          <p:cNvSpPr txBox="1">
            <a:spLocks noGrp="1"/>
          </p:cNvSpPr>
          <p:nvPr>
            <p:ph type="body" idx="1"/>
          </p:nvPr>
        </p:nvSpPr>
        <p:spPr>
          <a:xfrm>
            <a:off x="887219" y="2250892"/>
            <a:ext cx="5087075" cy="536005"/>
          </a:xfrm>
          <a:prstGeom prst="rect">
            <a:avLst/>
          </a:prstGeom>
          <a:noFill/>
          <a:ln>
            <a:noFill/>
          </a:ln>
        </p:spPr>
        <p:txBody>
          <a:bodyPr spcFirstLastPara="1" wrap="square" lIns="91425" tIns="45700" rIns="91425" bIns="45700" anchor="b" anchorCtr="0">
            <a:noAutofit/>
          </a:bodyPr>
          <a:lstStyle>
            <a:lvl1pPr marL="457200" lvl="0" indent="-228600" algn="l">
              <a:spcBef>
                <a:spcPts val="440"/>
              </a:spcBef>
              <a:spcAft>
                <a:spcPts val="0"/>
              </a:spcAft>
              <a:buSzPts val="2024"/>
              <a:buNone/>
              <a:defRPr sz="2200" b="0">
                <a:solidFill>
                  <a:schemeClr val="accent2"/>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59" name="Google Shape;59;p106"/>
          <p:cNvSpPr txBox="1">
            <a:spLocks noGrp="1"/>
          </p:cNvSpPr>
          <p:nvPr>
            <p:ph type="body" idx="2"/>
          </p:nvPr>
        </p:nvSpPr>
        <p:spPr>
          <a:xfrm>
            <a:off x="581194"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60" name="Google Shape;60;p106"/>
          <p:cNvSpPr txBox="1">
            <a:spLocks noGrp="1"/>
          </p:cNvSpPr>
          <p:nvPr>
            <p:ph type="body" idx="3"/>
          </p:nvPr>
        </p:nvSpPr>
        <p:spPr>
          <a:xfrm>
            <a:off x="6523735" y="2250892"/>
            <a:ext cx="5087073" cy="553373"/>
          </a:xfrm>
          <a:prstGeom prst="rect">
            <a:avLst/>
          </a:prstGeom>
          <a:noFill/>
          <a:ln>
            <a:noFill/>
          </a:ln>
        </p:spPr>
        <p:txBody>
          <a:bodyPr spcFirstLastPara="1" wrap="square" lIns="91425" tIns="45700" rIns="91425" bIns="45700" anchor="b" anchorCtr="0">
            <a:noAutofit/>
          </a:bodyPr>
          <a:lstStyle>
            <a:lvl1pPr marL="457200" lvl="0" indent="-228600" algn="l">
              <a:spcBef>
                <a:spcPts val="440"/>
              </a:spcBef>
              <a:spcAft>
                <a:spcPts val="0"/>
              </a:spcAft>
              <a:buSzPts val="2024"/>
              <a:buNone/>
              <a:defRPr sz="2200" b="0">
                <a:solidFill>
                  <a:schemeClr val="accent2"/>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61" name="Google Shape;61;p106"/>
          <p:cNvSpPr txBox="1">
            <a:spLocks noGrp="1"/>
          </p:cNvSpPr>
          <p:nvPr>
            <p:ph type="body" idx="4"/>
          </p:nvPr>
        </p:nvSpPr>
        <p:spPr>
          <a:xfrm>
            <a:off x="6217709"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62" name="Google Shape;62;p106"/>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6"/>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6"/>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8626220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0"/>
          <p:cNvSpPr txBox="1">
            <a:spLocks noGrp="1"/>
          </p:cNvSpPr>
          <p:nvPr>
            <p:ph type="title"/>
          </p:nvPr>
        </p:nvSpPr>
        <p:spPr>
          <a:xfrm>
            <a:off x="1028700" y="723900"/>
            <a:ext cx="10134600" cy="1288489"/>
          </a:xfrm>
          <a:prstGeom prst="rect">
            <a:avLst/>
          </a:prstGeom>
          <a:noFill/>
          <a:ln>
            <a:noFill/>
          </a:ln>
        </p:spPr>
        <p:txBody>
          <a:bodyPr spcFirstLastPara="1" wrap="square" lIns="91425" tIns="45700" rIns="91425" bIns="45700" anchor="b" anchorCtr="0">
            <a:normAutofit/>
          </a:bodyPr>
          <a:lstStyle>
            <a:lvl1pPr marR="0" lvl="0" algn="l" rtl="0">
              <a:lnSpc>
                <a:spcPct val="110000"/>
              </a:lnSpc>
              <a:spcBef>
                <a:spcPts val="0"/>
              </a:spcBef>
              <a:spcAft>
                <a:spcPts val="0"/>
              </a:spcAft>
              <a:buClr>
                <a:srgbClr val="00AEEF"/>
              </a:buClr>
              <a:buSzPts val="3200"/>
              <a:buFont typeface="Calibri"/>
              <a:buNone/>
              <a:defRPr sz="32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0"/>
          <p:cNvSpPr txBox="1">
            <a:spLocks noGrp="1"/>
          </p:cNvSpPr>
          <p:nvPr>
            <p:ph type="body" idx="1"/>
          </p:nvPr>
        </p:nvSpPr>
        <p:spPr>
          <a:xfrm>
            <a:off x="1028700" y="2161903"/>
            <a:ext cx="10134600" cy="396934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10000"/>
              </a:lnSpc>
              <a:spcBef>
                <a:spcPts val="1000"/>
              </a:spcBef>
              <a:spcAft>
                <a:spcPts val="0"/>
              </a:spcAft>
              <a:buClr>
                <a:srgbClr val="00AEEF"/>
              </a:buClr>
              <a:buSzPts val="2000"/>
              <a:buFont typeface="Calibri"/>
              <a:buNone/>
              <a:defRPr sz="2000" b="0" i="0" u="none" strike="noStrike" cap="none">
                <a:solidFill>
                  <a:schemeClr val="dk2"/>
                </a:solidFill>
                <a:latin typeface="Calibri"/>
                <a:ea typeface="Calibri"/>
                <a:cs typeface="Calibri"/>
                <a:sym typeface="Calibri"/>
              </a:defRPr>
            </a:lvl1pPr>
            <a:lvl2pPr marL="914400" marR="0" lvl="1" indent="-325755" algn="l" rtl="0">
              <a:lnSpc>
                <a:spcPct val="110000"/>
              </a:lnSpc>
              <a:spcBef>
                <a:spcPts val="500"/>
              </a:spcBef>
              <a:spcAft>
                <a:spcPts val="0"/>
              </a:spcAft>
              <a:buClr>
                <a:srgbClr val="00AEEF"/>
              </a:buClr>
              <a:buSzPts val="1530"/>
              <a:buFont typeface="Calibri"/>
              <a:buChar char="•"/>
              <a:defRPr sz="1800" b="0" i="0" u="none" strike="noStrike" cap="none">
                <a:solidFill>
                  <a:schemeClr val="dk2"/>
                </a:solidFill>
                <a:latin typeface="Calibri"/>
                <a:ea typeface="Calibri"/>
                <a:cs typeface="Calibri"/>
                <a:sym typeface="Calibri"/>
              </a:defRPr>
            </a:lvl2pPr>
            <a:lvl3pPr marL="1371600" marR="0" lvl="2" indent="-228600" algn="l" rtl="0">
              <a:lnSpc>
                <a:spcPct val="110000"/>
              </a:lnSpc>
              <a:spcBef>
                <a:spcPts val="500"/>
              </a:spcBef>
              <a:spcAft>
                <a:spcPts val="0"/>
              </a:spcAft>
              <a:buClr>
                <a:srgbClr val="00AEEF"/>
              </a:buClr>
              <a:buSzPts val="1600"/>
              <a:buFont typeface="Calibri"/>
              <a:buNone/>
              <a:defRPr sz="1600" b="0" i="0" u="none" strike="noStrike" cap="none">
                <a:solidFill>
                  <a:schemeClr val="dk2"/>
                </a:solidFill>
                <a:latin typeface="Calibri"/>
                <a:ea typeface="Calibri"/>
                <a:cs typeface="Calibri"/>
                <a:sym typeface="Calibri"/>
              </a:defRPr>
            </a:lvl3pPr>
            <a:lvl4pPr marL="1828800" marR="0" lvl="3" indent="-317500" algn="l" rtl="0">
              <a:lnSpc>
                <a:spcPct val="110000"/>
              </a:lnSpc>
              <a:spcBef>
                <a:spcPts val="500"/>
              </a:spcBef>
              <a:spcAft>
                <a:spcPts val="0"/>
              </a:spcAft>
              <a:buClr>
                <a:srgbClr val="00AEEF"/>
              </a:buClr>
              <a:buSzPts val="1400"/>
              <a:buFont typeface="Calibri"/>
              <a:buChar char="•"/>
              <a:defRPr sz="1400" b="0" i="0" u="none" strike="noStrike" cap="none">
                <a:solidFill>
                  <a:schemeClr val="dk2"/>
                </a:solidFill>
                <a:latin typeface="Calibri"/>
                <a:ea typeface="Calibri"/>
                <a:cs typeface="Calibri"/>
                <a:sym typeface="Calibri"/>
              </a:defRPr>
            </a:lvl4pPr>
            <a:lvl5pPr marL="2286000" marR="0" lvl="4" indent="-228600" algn="l" rtl="0">
              <a:lnSpc>
                <a:spcPct val="110000"/>
              </a:lnSpc>
              <a:spcBef>
                <a:spcPts val="500"/>
              </a:spcBef>
              <a:spcAft>
                <a:spcPts val="0"/>
              </a:spcAft>
              <a:buClr>
                <a:srgbClr val="00AEEF"/>
              </a:buClr>
              <a:buSzPts val="1400"/>
              <a:buFont typeface="Calibri"/>
              <a:buNone/>
              <a:defRPr sz="1400" b="0" i="0" u="none" strike="noStrike" cap="none">
                <a:solidFill>
                  <a:schemeClr val="dk2"/>
                </a:solidFill>
                <a:latin typeface="Calibri"/>
                <a:ea typeface="Calibri"/>
                <a:cs typeface="Calibri"/>
                <a:sym typeface="Calibri"/>
              </a:defRPr>
            </a:lvl5pPr>
            <a:lvl6pPr marL="2743200" marR="0" lvl="5"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00"/>
          <p:cNvSpPr txBox="1">
            <a:spLocks noGrp="1"/>
          </p:cNvSpPr>
          <p:nvPr>
            <p:ph type="sldNum" idx="12"/>
          </p:nvPr>
        </p:nvSpPr>
        <p:spPr>
          <a:xfrm>
            <a:off x="11394765" y="6245032"/>
            <a:ext cx="52449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chemeClr val="dk2"/>
                </a:solidFill>
                <a:latin typeface="Calibri"/>
                <a:ea typeface="Calibri"/>
                <a:cs typeface="Calibri"/>
                <a:sym typeface="Calibri"/>
              </a:defRPr>
            </a:lvl1pPr>
            <a:lvl2pPr marL="0" marR="0" lvl="1" indent="0" algn="r" rtl="0">
              <a:spcBef>
                <a:spcPts val="0"/>
              </a:spcBef>
              <a:buNone/>
              <a:defRPr sz="1050" b="0" i="0" u="none" strike="noStrike" cap="none">
                <a:solidFill>
                  <a:schemeClr val="dk2"/>
                </a:solidFill>
                <a:latin typeface="Calibri"/>
                <a:ea typeface="Calibri"/>
                <a:cs typeface="Calibri"/>
                <a:sym typeface="Calibri"/>
              </a:defRPr>
            </a:lvl2pPr>
            <a:lvl3pPr marL="0" marR="0" lvl="2" indent="0" algn="r" rtl="0">
              <a:spcBef>
                <a:spcPts val="0"/>
              </a:spcBef>
              <a:buNone/>
              <a:defRPr sz="1050" b="0" i="0" u="none" strike="noStrike" cap="none">
                <a:solidFill>
                  <a:schemeClr val="dk2"/>
                </a:solidFill>
                <a:latin typeface="Calibri"/>
                <a:ea typeface="Calibri"/>
                <a:cs typeface="Calibri"/>
                <a:sym typeface="Calibri"/>
              </a:defRPr>
            </a:lvl3pPr>
            <a:lvl4pPr marL="0" marR="0" lvl="3" indent="0" algn="r" rtl="0">
              <a:spcBef>
                <a:spcPts val="0"/>
              </a:spcBef>
              <a:buNone/>
              <a:defRPr sz="1050" b="0" i="0" u="none" strike="noStrike" cap="none">
                <a:solidFill>
                  <a:schemeClr val="dk2"/>
                </a:solidFill>
                <a:latin typeface="Calibri"/>
                <a:ea typeface="Calibri"/>
                <a:cs typeface="Calibri"/>
                <a:sym typeface="Calibri"/>
              </a:defRPr>
            </a:lvl4pPr>
            <a:lvl5pPr marL="0" marR="0" lvl="4" indent="0" algn="r" rtl="0">
              <a:spcBef>
                <a:spcPts val="0"/>
              </a:spcBef>
              <a:buNone/>
              <a:defRPr sz="1050" b="0" i="0" u="none" strike="noStrike" cap="none">
                <a:solidFill>
                  <a:schemeClr val="dk2"/>
                </a:solidFill>
                <a:latin typeface="Calibri"/>
                <a:ea typeface="Calibri"/>
                <a:cs typeface="Calibri"/>
                <a:sym typeface="Calibri"/>
              </a:defRPr>
            </a:lvl5pPr>
            <a:lvl6pPr marL="0" marR="0" lvl="5" indent="0" algn="r" rtl="0">
              <a:spcBef>
                <a:spcPts val="0"/>
              </a:spcBef>
              <a:buNone/>
              <a:defRPr sz="1050" b="0" i="0" u="none" strike="noStrike" cap="none">
                <a:solidFill>
                  <a:schemeClr val="dk2"/>
                </a:solidFill>
                <a:latin typeface="Calibri"/>
                <a:ea typeface="Calibri"/>
                <a:cs typeface="Calibri"/>
                <a:sym typeface="Calibri"/>
              </a:defRPr>
            </a:lvl6pPr>
            <a:lvl7pPr marL="0" marR="0" lvl="6" indent="0" algn="r" rtl="0">
              <a:spcBef>
                <a:spcPts val="0"/>
              </a:spcBef>
              <a:buNone/>
              <a:defRPr sz="1050" b="0" i="0" u="none" strike="noStrike" cap="none">
                <a:solidFill>
                  <a:schemeClr val="dk2"/>
                </a:solidFill>
                <a:latin typeface="Calibri"/>
                <a:ea typeface="Calibri"/>
                <a:cs typeface="Calibri"/>
                <a:sym typeface="Calibri"/>
              </a:defRPr>
            </a:lvl7pPr>
            <a:lvl8pPr marL="0" marR="0" lvl="7" indent="0" algn="r" rtl="0">
              <a:spcBef>
                <a:spcPts val="0"/>
              </a:spcBef>
              <a:buNone/>
              <a:defRPr sz="1050" b="0" i="0" u="none" strike="noStrike" cap="none">
                <a:solidFill>
                  <a:schemeClr val="dk2"/>
                </a:solidFill>
                <a:latin typeface="Calibri"/>
                <a:ea typeface="Calibri"/>
                <a:cs typeface="Calibri"/>
                <a:sym typeface="Calibri"/>
              </a:defRPr>
            </a:lvl8pPr>
            <a:lvl9pPr marL="0" marR="0" lvl="8" indent="0" algn="r" rtl="0">
              <a:spcBef>
                <a:spcPts val="0"/>
              </a:spcBef>
              <a:buNone/>
              <a:defRPr sz="105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CA"/>
              <a:t>‹N°›</a:t>
            </a:fld>
            <a:endParaRPr/>
          </a:p>
        </p:txBody>
      </p:sp>
      <p:sp>
        <p:nvSpPr>
          <p:cNvPr id="13" name="Google Shape;13;p100"/>
          <p:cNvSpPr txBox="1">
            <a:spLocks noGrp="1"/>
          </p:cNvSpPr>
          <p:nvPr>
            <p:ph type="dt" idx="10"/>
          </p:nvPr>
        </p:nvSpPr>
        <p:spPr>
          <a:xfrm>
            <a:off x="354841" y="6245032"/>
            <a:ext cx="265938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50" b="0" i="0" u="none" strike="noStrike" cap="none">
                <a:solidFill>
                  <a:schemeClr val="dk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0"/>
          <p:cNvSpPr txBox="1">
            <a:spLocks noGrp="1"/>
          </p:cNvSpPr>
          <p:nvPr>
            <p:ph type="ftr" idx="11"/>
          </p:nvPr>
        </p:nvSpPr>
        <p:spPr>
          <a:xfrm>
            <a:off x="7279964" y="6245033"/>
            <a:ext cx="4112222"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50" b="0" i="0" u="none" strike="noStrike" cap="none">
                <a:solidFill>
                  <a:schemeClr val="dk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00"/>
          <p:cNvSpPr/>
          <p:nvPr/>
        </p:nvSpPr>
        <p:spPr>
          <a:xfrm>
            <a:off x="0" y="0"/>
            <a:ext cx="12192000" cy="6858000"/>
          </a:xfrm>
          <a:custGeom>
            <a:avLst/>
            <a:gdLst/>
            <a:ahLst/>
            <a:cxnLst/>
            <a:rect l="l" t="t" r="r" b="b"/>
            <a:pathLst>
              <a:path w="12192000" h="6858000" extrusionOk="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62" r:id="rId2"/>
    <p:sldLayoutId id="2147483663" r:id="rId3"/>
    <p:sldLayoutId id="2147483664" r:id="rId4"/>
    <p:sldLayoutId id="214748366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4.jpe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41.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png"/><Relationship Id="rId7"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7.png"/><Relationship Id="rId4" Type="http://schemas.openxmlformats.org/officeDocument/2006/relationships/image" Target="../media/image52.png"/><Relationship Id="rId9"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png"/><Relationship Id="rId7"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8.png"/><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7"/>
        <p:cNvGrpSpPr/>
        <p:nvPr/>
      </p:nvGrpSpPr>
      <p:grpSpPr>
        <a:xfrm>
          <a:off x="0" y="0"/>
          <a:ext cx="0" cy="0"/>
          <a:chOff x="0" y="0"/>
          <a:chExt cx="0" cy="0"/>
        </a:xfrm>
      </p:grpSpPr>
      <p:sp>
        <p:nvSpPr>
          <p:cNvPr id="118" name="Google Shape;118;p1"/>
          <p:cNvSpPr/>
          <p:nvPr/>
        </p:nvSpPr>
        <p:spPr>
          <a:xfrm>
            <a:off x="20863" y="0"/>
            <a:ext cx="12191969" cy="6858000"/>
          </a:xfrm>
          <a:prstGeom prst="rect">
            <a:avLst/>
          </a:prstGeom>
          <a:solidFill>
            <a:srgbClr val="00AE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5" name="Oval 124"/>
          <p:cNvSpPr/>
          <p:nvPr/>
        </p:nvSpPr>
        <p:spPr>
          <a:xfrm>
            <a:off x="9966960" y="3291840"/>
            <a:ext cx="4937760" cy="4937760"/>
          </a:xfrm>
          <a:prstGeom prst="ellipse">
            <a:avLst/>
          </a:prstGeom>
          <a:noFill/>
          <a:ln w="15875">
            <a:solidFill>
              <a:srgbClr val="FFFFFF">
                <a:alpha val="26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4" name="Oval 123"/>
          <p:cNvSpPr/>
          <p:nvPr/>
        </p:nvSpPr>
        <p:spPr>
          <a:xfrm>
            <a:off x="7680960" y="-2011680"/>
            <a:ext cx="8412480" cy="8412480"/>
          </a:xfrm>
          <a:prstGeom prst="ellipse">
            <a:avLst/>
          </a:prstGeom>
          <a:noFill/>
          <a:ln w="15875">
            <a:solidFill>
              <a:srgbClr val="FFFFFF">
                <a:alpha val="26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1" name="Google Shape;121;p1"/>
          <p:cNvSpPr txBox="1">
            <a:spLocks noGrp="1"/>
          </p:cNvSpPr>
          <p:nvPr>
            <p:ph type="ctrTitle"/>
          </p:nvPr>
        </p:nvSpPr>
        <p:spPr>
          <a:xfrm>
            <a:off x="1051560" y="2331720"/>
            <a:ext cx="10058400" cy="1920240"/>
          </a:xfrm>
          <a:prstGeom prst="rect">
            <a:avLst/>
          </a:prstGeom>
          <a:noFill/>
          <a:ln w="9525" cap="flat" cmpd="sng">
            <a:noFill/>
            <a:prstDash val="solid"/>
            <a:round/>
            <a:headEnd type="none" w="sm" len="sm"/>
            <a:tailEnd type="none" w="sm" len="sm"/>
          </a:ln>
          <a:effectLst/>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AEEF"/>
              </a:buClr>
              <a:buSzPct val="100000"/>
              <a:buFont typeface="Calibri"/>
              <a:buNone/>
            </a:pPr>
            <a:r>
              <a:rPr lang="fr-CA" sz="2800" b="0" u="none" dirty="0">
                <a:solidFill>
                  <a:srgbClr val="0A2E3D"/>
                </a:solidFill>
                <a:effectLst/>
              </a:rPr>
              <a:t>SharePoint</a:t>
            </a:r>
            <a:br>
              <a:rPr lang="fr-CA" sz="3600" u="sng" dirty="0">
                <a:solidFill>
                  <a:srgbClr val="3B3838"/>
                </a:solidFill>
              </a:rPr>
            </a:br>
            <a:r>
              <a:rPr lang="fr-CA" sz="4400" b="1" u="none" dirty="0">
                <a:solidFill>
                  <a:srgbClr val="0A2E3D"/>
                </a:solidFill>
                <a:effectLst/>
              </a:rPr>
              <a:t>Administration et gouvernance</a:t>
            </a:r>
            <a:endParaRPr dirty="0"/>
          </a:p>
        </p:txBody>
      </p:sp>
      <p:sp>
        <p:nvSpPr>
          <p:cNvPr id="122" name="Google Shape;122;p1"/>
          <p:cNvSpPr txBox="1">
            <a:spLocks noGrp="1"/>
          </p:cNvSpPr>
          <p:nvPr>
            <p:ph type="subTitle" idx="1"/>
          </p:nvPr>
        </p:nvSpPr>
        <p:spPr>
          <a:xfrm>
            <a:off x="1097280" y="4617720"/>
            <a:ext cx="9601200" cy="640080"/>
          </a:xfrm>
          <a:prstGeom prst="rect">
            <a:avLst/>
          </a:prstGeom>
          <a:noFill/>
          <a:ln>
            <a:noFill/>
          </a:ln>
          <a:effectLst/>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AEEF"/>
              </a:buClr>
              <a:buSzPts val="2000"/>
              <a:buFont typeface="Calibri"/>
              <a:buNone/>
            </a:pPr>
            <a:br>
              <a:rPr lang="fr-CA" dirty="0">
                <a:solidFill>
                  <a:srgbClr val="262626"/>
                </a:solidFill>
              </a:rPr>
            </a:br>
            <a:r>
              <a:rPr lang="fr-CA" sz="1600" b="1" u="none" dirty="0">
                <a:solidFill>
                  <a:srgbClr val="0A2E3D"/>
                </a:solidFill>
                <a:effectLst/>
              </a:rPr>
              <a:t>Formation </a:t>
            </a:r>
            <a:r>
              <a:rPr lang="fr-CA" sz="1600" b="1" u="none">
                <a:solidFill>
                  <a:srgbClr val="0A2E3D"/>
                </a:solidFill>
                <a:effectLst/>
              </a:rPr>
              <a:t>CAD   </a:t>
            </a:r>
            <a:endParaRPr dirty="0"/>
          </a:p>
        </p:txBody>
      </p:sp>
      <p:pic>
        <p:nvPicPr>
          <p:cNvPr id="123" name="Picture 122" descr="logo_blanc.png"/>
          <p:cNvPicPr>
            <a:picLocks noChangeAspect="1"/>
          </p:cNvPicPr>
          <p:nvPr/>
        </p:nvPicPr>
        <p:blipFill>
          <a:blip r:embed="rId3"/>
          <a:stretch>
            <a:fillRect/>
          </a:stretch>
        </p:blipFill>
        <p:spPr>
          <a:xfrm>
            <a:off x="1051560" y="777240"/>
            <a:ext cx="2103120" cy="7543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PLAN DE COURS</a:t>
            </a:r>
            <a:endParaRPr/>
          </a:p>
        </p:txBody>
      </p:sp>
      <p:sp>
        <p:nvSpPr>
          <p:cNvPr id="495" name="TextBox 494"/>
          <p:cNvSpPr txBox="1"/>
          <p:nvPr/>
        </p:nvSpPr>
        <p:spPr>
          <a:xfrm>
            <a:off x="758952" y="365760"/>
            <a:ext cx="9144000" cy="292608"/>
          </a:xfrm>
          <a:prstGeom prst="rect">
            <a:avLst/>
          </a:prstGeom>
          <a:noFill/>
        </p:spPr>
        <p:txBody>
          <a:bodyPr wrap="none" lIns="0" tIns="0" bIns="0">
            <a:spAutoFit/>
          </a:bodyPr>
          <a:lstStyle/>
          <a:p>
            <a:pPr algn="l"/>
            <a:r>
              <a:rPr sz="1050" b="1">
                <a:solidFill>
                  <a:srgbClr val="00AEEF"/>
                </a:solidFill>
                <a:latin typeface="Calibri"/>
              </a:rPr>
              <a:t>FORMATION CAD</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TextBox 496"/>
          <p:cNvSpPr txBox="1"/>
          <p:nvPr/>
        </p:nvSpPr>
        <p:spPr>
          <a:xfrm>
            <a:off x="731520" y="1783080"/>
            <a:ext cx="5047488" cy="4389120"/>
          </a:xfrm>
          <a:prstGeom prst="rect">
            <a:avLst/>
          </a:prstGeom>
          <a:noFill/>
        </p:spPr>
        <p:txBody>
          <a:bodyPr wrap="square" lIns="0" tIns="0" rIns="0" bIns="0" anchor="t">
            <a:spAutoFit/>
          </a:bodyPr>
          <a:lstStyle/>
          <a:p>
            <a:pPr marL="285750" indent="-285750" algn="l">
              <a:buFont typeface="Noto Sans Symbols"/>
              <a:buChar char="▪"/>
            </a:pPr>
            <a:r>
              <a:rPr sz="1550" b="1">
                <a:solidFill>
                  <a:srgbClr val="1C2B39"/>
                </a:solidFill>
                <a:latin typeface="Calibri"/>
              </a:rPr>
              <a:t>Première partie</a:t>
            </a:r>
          </a:p>
          <a:p>
            <a:pPr marL="571500" indent="0" algn="l">
              <a:spcAft>
                <a:spcPts val="300"/>
              </a:spcAft>
              <a:buNone/>
            </a:pPr>
            <a:r>
              <a:rPr sz="1550" b="1">
                <a:solidFill>
                  <a:srgbClr val="1C2B39"/>
                </a:solidFill>
                <a:latin typeface="Calibri"/>
              </a:rPr>
              <a:t>1.  Le rôle de l’administrateur SharePoint</a:t>
            </a:r>
          </a:p>
          <a:p>
            <a:pPr marL="571500" indent="0" algn="l">
              <a:spcAft>
                <a:spcPts val="1300"/>
              </a:spcAft>
              <a:buNone/>
            </a:pPr>
            <a:r>
              <a:rPr sz="1350" b="0">
                <a:solidFill>
                  <a:srgbClr val="1C2B39"/>
                </a:solidFill>
                <a:latin typeface="Calibri"/>
              </a:rPr>
              <a:t>Administrateur ou propriétaire de site, responsabilités, place de SharePoint dans M365</a:t>
            </a:r>
          </a:p>
          <a:p>
            <a:pPr marL="571500" indent="0" algn="l">
              <a:spcAft>
                <a:spcPts val="300"/>
              </a:spcAft>
              <a:buNone/>
            </a:pPr>
            <a:r>
              <a:rPr sz="1550" b="1">
                <a:solidFill>
                  <a:srgbClr val="1C2B39"/>
                </a:solidFill>
                <a:latin typeface="Calibri"/>
              </a:rPr>
              <a:t>2.  Architecture Microsoft 365 et SharePoint</a:t>
            </a:r>
          </a:p>
          <a:p>
            <a:pPr marL="571500" indent="0" algn="l">
              <a:spcAft>
                <a:spcPts val="1300"/>
              </a:spcAft>
              <a:buNone/>
            </a:pPr>
            <a:r>
              <a:rPr sz="1350" b="0">
                <a:solidFill>
                  <a:srgbClr val="1C2B39"/>
                </a:solidFill>
                <a:latin typeface="Calibri"/>
              </a:rPr>
              <a:t>Groupes M365, relation avec Teams et OneDrive, dépendances entre les outils</a:t>
            </a:r>
          </a:p>
          <a:p>
            <a:pPr marL="571500" indent="0" algn="l">
              <a:spcAft>
                <a:spcPts val="300"/>
              </a:spcAft>
              <a:buNone/>
            </a:pPr>
            <a:r>
              <a:rPr sz="1550" b="1">
                <a:solidFill>
                  <a:srgbClr val="1C2B39"/>
                </a:solidFill>
                <a:latin typeface="Calibri"/>
              </a:rPr>
              <a:t>3.  Le Centre d’administration SharePoint</a:t>
            </a:r>
          </a:p>
          <a:p>
            <a:pPr marL="571500" indent="0" algn="l">
              <a:spcAft>
                <a:spcPts val="1300"/>
              </a:spcAft>
              <a:buNone/>
            </a:pPr>
            <a:r>
              <a:rPr sz="1350" b="0">
                <a:solidFill>
                  <a:srgbClr val="1C2B39"/>
                </a:solidFill>
                <a:latin typeface="Calibri"/>
              </a:rPr>
              <a:t>Tour de la console, sites actifs, propriétaires et accès, paramètres organisationnels</a:t>
            </a:r>
          </a:p>
          <a:p>
            <a:pPr marL="571500" indent="0" algn="l">
              <a:spcAft>
                <a:spcPts val="300"/>
              </a:spcAft>
              <a:buNone/>
            </a:pPr>
            <a:r>
              <a:rPr sz="1550" b="1">
                <a:solidFill>
                  <a:srgbClr val="1C2B39"/>
                </a:solidFill>
                <a:latin typeface="Calibri"/>
              </a:rPr>
              <a:t>4.  Architecture et organisation des sites</a:t>
            </a:r>
          </a:p>
          <a:p>
            <a:pPr marL="571500" indent="0" algn="l">
              <a:spcAft>
                <a:spcPts val="1300"/>
              </a:spcAft>
              <a:buNone/>
            </a:pPr>
            <a:r>
              <a:rPr sz="1350" b="0">
                <a:solidFill>
                  <a:srgbClr val="1C2B39"/>
                </a:solidFill>
                <a:latin typeface="Calibri"/>
              </a:rPr>
              <a:t>Sites d’équipe, de communication, hub et racine, stratégies de navigation</a:t>
            </a:r>
          </a:p>
        </p:txBody>
      </p:sp>
      <p:sp>
        <p:nvSpPr>
          <p:cNvPr id="498" name="TextBox 497"/>
          <p:cNvSpPr txBox="1"/>
          <p:nvPr/>
        </p:nvSpPr>
        <p:spPr>
          <a:xfrm>
            <a:off x="6409944" y="1783080"/>
            <a:ext cx="5047488" cy="4389120"/>
          </a:xfrm>
          <a:prstGeom prst="rect">
            <a:avLst/>
          </a:prstGeom>
          <a:noFill/>
        </p:spPr>
        <p:txBody>
          <a:bodyPr wrap="square" lIns="0" tIns="0" rIns="0" bIns="0" anchor="t">
            <a:spAutoFit/>
          </a:bodyPr>
          <a:lstStyle/>
          <a:p>
            <a:pPr marL="285750" indent="-285750" algn="l">
              <a:buFont typeface="Noto Sans Symbols"/>
              <a:buChar char="▪"/>
            </a:pPr>
            <a:r>
              <a:rPr sz="1350" b="1">
                <a:solidFill>
                  <a:srgbClr val="1C2B39"/>
                </a:solidFill>
                <a:latin typeface="Calibri"/>
              </a:rPr>
              <a:t>Deuxième partie</a:t>
            </a:r>
          </a:p>
          <a:p>
            <a:pPr marL="571500" indent="0" algn="l">
              <a:spcAft>
                <a:spcPts val="1300"/>
              </a:spcAft>
              <a:buNone/>
            </a:pPr>
            <a:r>
              <a:rPr sz="1350" b="1">
                <a:solidFill>
                  <a:srgbClr val="1C2B39"/>
                </a:solidFill>
                <a:latin typeface="Calibri"/>
              </a:rPr>
              <a:t>1.  Gestion du partage et de la sécurité</a:t>
            </a:r>
          </a:p>
          <a:p>
            <a:pPr marL="571500" indent="0" algn="l">
              <a:spcAft>
                <a:spcPts val="1300"/>
              </a:spcAft>
              <a:buNone/>
            </a:pPr>
            <a:r>
              <a:rPr sz="1350" b="0">
                <a:solidFill>
                  <a:srgbClr val="1C2B39"/>
                </a:solidFill>
                <a:latin typeface="Calibri"/>
              </a:rPr>
              <a:t>Partage interne et externe, paramètres, invités, bonnes pratiques</a:t>
            </a:r>
          </a:p>
          <a:p>
            <a:pPr marL="571500" indent="0" algn="l">
              <a:spcAft>
                <a:spcPts val="1300"/>
              </a:spcAft>
              <a:buNone/>
            </a:pPr>
            <a:r>
              <a:rPr sz="1350" b="1">
                <a:solidFill>
                  <a:srgbClr val="1C2B39"/>
                </a:solidFill>
                <a:latin typeface="Calibri"/>
              </a:rPr>
              <a:t>2.  Gouvernance SharePoint</a:t>
            </a:r>
          </a:p>
          <a:p>
            <a:pPr marL="571500" indent="0" algn="l">
              <a:spcAft>
                <a:spcPts val="1300"/>
              </a:spcAft>
              <a:buNone/>
            </a:pPr>
            <a:r>
              <a:rPr sz="1350" b="0">
                <a:solidFill>
                  <a:srgbClr val="1C2B39"/>
                </a:solidFill>
                <a:latin typeface="Calibri"/>
              </a:rPr>
              <a:t>Principes, conventions de nommage, propriétaires, révision des accès</a:t>
            </a:r>
          </a:p>
          <a:p>
            <a:pPr marL="571500" indent="0" algn="l">
              <a:spcAft>
                <a:spcPts val="1300"/>
              </a:spcAft>
              <a:buNone/>
            </a:pPr>
            <a:r>
              <a:rPr sz="1350" b="1">
                <a:solidFill>
                  <a:srgbClr val="1C2B39"/>
                </a:solidFill>
                <a:latin typeface="Calibri"/>
              </a:rPr>
              <a:t>3.  Cycle de vie des sites et des équipes</a:t>
            </a:r>
          </a:p>
          <a:p>
            <a:pPr marL="571500" indent="0" algn="l">
              <a:spcAft>
                <a:spcPts val="1300"/>
              </a:spcAft>
              <a:buNone/>
            </a:pPr>
            <a:r>
              <a:rPr sz="1350" b="0">
                <a:solidFill>
                  <a:srgbClr val="1C2B39"/>
                </a:solidFill>
                <a:latin typeface="Calibri"/>
              </a:rPr>
              <a:t>Création, utilisation, archivage, suppression, restauration</a:t>
            </a:r>
          </a:p>
          <a:p>
            <a:pPr marL="571500" indent="0" algn="l">
              <a:spcAft>
                <a:spcPts val="1300"/>
              </a:spcAft>
              <a:buNone/>
            </a:pPr>
            <a:r>
              <a:rPr sz="1350" b="1">
                <a:solidFill>
                  <a:srgbClr val="1C2B39"/>
                </a:solidFill>
                <a:latin typeface="Calibri"/>
              </a:rPr>
              <a:t>4.  Gouvernance et Microsoft Copilot</a:t>
            </a:r>
          </a:p>
          <a:p>
            <a:pPr marL="571500" indent="0" algn="l">
              <a:spcAft>
                <a:spcPts val="1300"/>
              </a:spcAft>
              <a:buNone/>
            </a:pPr>
            <a:r>
              <a:rPr sz="1350" b="0">
                <a:solidFill>
                  <a:srgbClr val="1C2B39"/>
                </a:solidFill>
                <a:latin typeface="Calibri"/>
              </a:rPr>
              <a:t>Permissions, visibilité de l’information, préparation à l’IA</a:t>
            </a:r>
          </a:p>
          <a:p>
            <a:pPr marL="571500" indent="0" algn="l">
              <a:spcAft>
                <a:spcPts val="1300"/>
              </a:spcAft>
              <a:buNone/>
            </a:pPr>
            <a:r>
              <a:rPr sz="1350" b="1">
                <a:solidFill>
                  <a:srgbClr val="1C2B39"/>
                </a:solidFill>
                <a:latin typeface="Calibri"/>
              </a:rPr>
              <a:t>5.  Atelier, étude de cas et échanges</a:t>
            </a:r>
          </a:p>
        </p:txBody>
      </p:sp>
      <p:sp>
        <p:nvSpPr>
          <p:cNvPr id="499" name="Rectangle 498"/>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00" name="Rectangle 499"/>
          <p:cNvSpPr/>
          <p:nvPr/>
        </p:nvSpPr>
        <p:spPr>
          <a:xfrm>
            <a:off x="731520" y="6547104"/>
            <a:ext cx="579942"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01" name="TextBox 500"/>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 / 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LES RESPONSABILITÉS DE L’ADMINISTRATEUR</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MISE EN CONTEXTE</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Rounded Rectangle 496"/>
          <p:cNvSpPr/>
          <p:nvPr/>
        </p:nvSpPr>
        <p:spPr>
          <a:xfrm>
            <a:off x="73152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98" name="Picture 497" descr="FiLayers.png"/>
          <p:cNvPicPr>
            <a:picLocks noChangeAspect="1"/>
          </p:cNvPicPr>
          <p:nvPr/>
        </p:nvPicPr>
        <p:blipFill>
          <a:blip r:embed="rId3"/>
          <a:stretch>
            <a:fillRect/>
          </a:stretch>
        </p:blipFill>
        <p:spPr>
          <a:xfrm>
            <a:off x="969264" y="2020824"/>
            <a:ext cx="365760" cy="365760"/>
          </a:xfrm>
          <a:prstGeom prst="rect">
            <a:avLst/>
          </a:prstGeom>
        </p:spPr>
      </p:pic>
      <p:sp>
        <p:nvSpPr>
          <p:cNvPr id="499" name="TextBox 498"/>
          <p:cNvSpPr txBox="1"/>
          <p:nvPr/>
        </p:nvSpPr>
        <p:spPr>
          <a:xfrm>
            <a:off x="9692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Architecture</a:t>
            </a:r>
          </a:p>
        </p:txBody>
      </p:sp>
      <p:sp>
        <p:nvSpPr>
          <p:cNvPr id="500" name="TextBox 499"/>
          <p:cNvSpPr txBox="1"/>
          <p:nvPr/>
        </p:nvSpPr>
        <p:spPr>
          <a:xfrm>
            <a:off x="96926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Décider de la structure : quels sites, quels hubs, quelle navigation, et où va quoi.</a:t>
            </a:r>
          </a:p>
        </p:txBody>
      </p:sp>
      <p:sp>
        <p:nvSpPr>
          <p:cNvPr id="501" name="Rounded Rectangle 500"/>
          <p:cNvSpPr/>
          <p:nvPr/>
        </p:nvSpPr>
        <p:spPr>
          <a:xfrm>
            <a:off x="439927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2" name="Picture 501" descr="FiShield.png"/>
          <p:cNvPicPr>
            <a:picLocks noChangeAspect="1"/>
          </p:cNvPicPr>
          <p:nvPr/>
        </p:nvPicPr>
        <p:blipFill>
          <a:blip r:embed="rId4"/>
          <a:stretch>
            <a:fillRect/>
          </a:stretch>
        </p:blipFill>
        <p:spPr>
          <a:xfrm>
            <a:off x="4637014" y="2020824"/>
            <a:ext cx="365760" cy="365760"/>
          </a:xfrm>
          <a:prstGeom prst="rect">
            <a:avLst/>
          </a:prstGeom>
        </p:spPr>
      </p:pic>
      <p:sp>
        <p:nvSpPr>
          <p:cNvPr id="503" name="TextBox 502"/>
          <p:cNvSpPr txBox="1"/>
          <p:nvPr/>
        </p:nvSpPr>
        <p:spPr>
          <a:xfrm>
            <a:off x="463701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Partage et sécurité</a:t>
            </a:r>
          </a:p>
        </p:txBody>
      </p:sp>
      <p:sp>
        <p:nvSpPr>
          <p:cNvPr id="504" name="TextBox 503"/>
          <p:cNvSpPr txBox="1"/>
          <p:nvPr/>
        </p:nvSpPr>
        <p:spPr>
          <a:xfrm>
            <a:off x="463701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Encadrer le partage interne et externe, gérer les invités, réduire les accès de trop.</a:t>
            </a:r>
          </a:p>
        </p:txBody>
      </p:sp>
      <p:sp>
        <p:nvSpPr>
          <p:cNvPr id="505" name="Rounded Rectangle 504"/>
          <p:cNvSpPr/>
          <p:nvPr/>
        </p:nvSpPr>
        <p:spPr>
          <a:xfrm>
            <a:off x="806702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6" name="Picture 505" descr="FiUsers.png"/>
          <p:cNvPicPr>
            <a:picLocks noChangeAspect="1"/>
          </p:cNvPicPr>
          <p:nvPr/>
        </p:nvPicPr>
        <p:blipFill>
          <a:blip r:embed="rId5"/>
          <a:stretch>
            <a:fillRect/>
          </a:stretch>
        </p:blipFill>
        <p:spPr>
          <a:xfrm>
            <a:off x="8304764" y="2020824"/>
            <a:ext cx="365760" cy="365760"/>
          </a:xfrm>
          <a:prstGeom prst="rect">
            <a:avLst/>
          </a:prstGeom>
        </p:spPr>
      </p:pic>
      <p:sp>
        <p:nvSpPr>
          <p:cNvPr id="507" name="TextBox 506"/>
          <p:cNvSpPr txBox="1"/>
          <p:nvPr/>
        </p:nvSpPr>
        <p:spPr>
          <a:xfrm>
            <a:off x="83047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Accès et propriétaires</a:t>
            </a:r>
          </a:p>
        </p:txBody>
      </p:sp>
      <p:sp>
        <p:nvSpPr>
          <p:cNvPr id="508" name="TextBox 507"/>
          <p:cNvSpPr txBox="1"/>
          <p:nvPr/>
        </p:nvSpPr>
        <p:spPr>
          <a:xfrm>
            <a:off x="830476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Attribuer les droits au bon niveau et garder un propriétaire actif pour chaque espace.</a:t>
            </a:r>
          </a:p>
        </p:txBody>
      </p:sp>
      <p:sp>
        <p:nvSpPr>
          <p:cNvPr id="509" name="Rounded Rectangle 508"/>
          <p:cNvSpPr/>
          <p:nvPr/>
        </p:nvSpPr>
        <p:spPr>
          <a:xfrm>
            <a:off x="73152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10" name="Picture 509" descr="FiClipboard.png"/>
          <p:cNvPicPr>
            <a:picLocks noChangeAspect="1"/>
          </p:cNvPicPr>
          <p:nvPr/>
        </p:nvPicPr>
        <p:blipFill>
          <a:blip r:embed="rId6"/>
          <a:stretch>
            <a:fillRect/>
          </a:stretch>
        </p:blipFill>
        <p:spPr>
          <a:xfrm>
            <a:off x="969264" y="4421124"/>
            <a:ext cx="365760" cy="365760"/>
          </a:xfrm>
          <a:prstGeom prst="rect">
            <a:avLst/>
          </a:prstGeom>
        </p:spPr>
      </p:pic>
      <p:sp>
        <p:nvSpPr>
          <p:cNvPr id="511" name="TextBox 510"/>
          <p:cNvSpPr txBox="1"/>
          <p:nvPr/>
        </p:nvSpPr>
        <p:spPr>
          <a:xfrm>
            <a:off x="96926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Gouvernance</a:t>
            </a:r>
          </a:p>
        </p:txBody>
      </p:sp>
      <p:sp>
        <p:nvSpPr>
          <p:cNvPr id="512" name="TextBox 511"/>
          <p:cNvSpPr txBox="1"/>
          <p:nvPr/>
        </p:nvSpPr>
        <p:spPr>
          <a:xfrm>
            <a:off x="96926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Poser les règles : nommage, création des espaces, conservation et révision.</a:t>
            </a:r>
          </a:p>
        </p:txBody>
      </p:sp>
      <p:sp>
        <p:nvSpPr>
          <p:cNvPr id="513" name="Rounded Rectangle 512"/>
          <p:cNvSpPr/>
          <p:nvPr/>
        </p:nvSpPr>
        <p:spPr>
          <a:xfrm>
            <a:off x="439927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14" name="Picture 513" descr="FiRepeat.png"/>
          <p:cNvPicPr>
            <a:picLocks noChangeAspect="1"/>
          </p:cNvPicPr>
          <p:nvPr/>
        </p:nvPicPr>
        <p:blipFill>
          <a:blip r:embed="rId7"/>
          <a:stretch>
            <a:fillRect/>
          </a:stretch>
        </p:blipFill>
        <p:spPr>
          <a:xfrm>
            <a:off x="4637014" y="4421124"/>
            <a:ext cx="365760" cy="365760"/>
          </a:xfrm>
          <a:prstGeom prst="rect">
            <a:avLst/>
          </a:prstGeom>
        </p:spPr>
      </p:pic>
      <p:sp>
        <p:nvSpPr>
          <p:cNvPr id="515" name="TextBox 514"/>
          <p:cNvSpPr txBox="1"/>
          <p:nvPr/>
        </p:nvSpPr>
        <p:spPr>
          <a:xfrm>
            <a:off x="463701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Cycle de vie</a:t>
            </a:r>
          </a:p>
        </p:txBody>
      </p:sp>
      <p:sp>
        <p:nvSpPr>
          <p:cNvPr id="516" name="TextBox 515"/>
          <p:cNvSpPr txBox="1"/>
          <p:nvPr/>
        </p:nvSpPr>
        <p:spPr>
          <a:xfrm>
            <a:off x="463701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Créer, archiver, supprimer et restaurer les espaces au bon moment.</a:t>
            </a:r>
          </a:p>
        </p:txBody>
      </p:sp>
      <p:sp>
        <p:nvSpPr>
          <p:cNvPr id="517" name="Rounded Rectangle 516"/>
          <p:cNvSpPr/>
          <p:nvPr/>
        </p:nvSpPr>
        <p:spPr>
          <a:xfrm>
            <a:off x="806702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18" name="Picture 517" descr="FiSettings.png"/>
          <p:cNvPicPr>
            <a:picLocks noChangeAspect="1"/>
          </p:cNvPicPr>
          <p:nvPr/>
        </p:nvPicPr>
        <p:blipFill>
          <a:blip r:embed="rId8"/>
          <a:stretch>
            <a:fillRect/>
          </a:stretch>
        </p:blipFill>
        <p:spPr>
          <a:xfrm>
            <a:off x="8304764" y="4421124"/>
            <a:ext cx="365760" cy="365760"/>
          </a:xfrm>
          <a:prstGeom prst="rect">
            <a:avLst/>
          </a:prstGeom>
        </p:spPr>
      </p:pic>
      <p:sp>
        <p:nvSpPr>
          <p:cNvPr id="519" name="TextBox 518"/>
          <p:cNvSpPr txBox="1"/>
          <p:nvPr/>
        </p:nvSpPr>
        <p:spPr>
          <a:xfrm>
            <a:off x="830476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Centre d’administration</a:t>
            </a:r>
          </a:p>
        </p:txBody>
      </p:sp>
      <p:sp>
        <p:nvSpPr>
          <p:cNvPr id="520" name="TextBox 519"/>
          <p:cNvSpPr txBox="1"/>
          <p:nvPr/>
        </p:nvSpPr>
        <p:spPr>
          <a:xfrm>
            <a:off x="830476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Surveiller l’environnement et ajuster les paramètres de toute l’organisation.</a:t>
            </a:r>
          </a:p>
        </p:txBody>
      </p:sp>
      <p:sp>
        <p:nvSpPr>
          <p:cNvPr id="521" name="Rectangle 520"/>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22" name="Rectangle 521"/>
          <p:cNvSpPr/>
          <p:nvPr/>
        </p:nvSpPr>
        <p:spPr>
          <a:xfrm>
            <a:off x="731520" y="6547104"/>
            <a:ext cx="869913"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23" name="TextBox 522"/>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3 / 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9" name="Rounded Rectangle 358"/>
          <p:cNvSpPr/>
          <p:nvPr/>
        </p:nvSpPr>
        <p:spPr>
          <a:xfrm>
            <a:off x="1012915" y="1655064"/>
            <a:ext cx="4588329" cy="4782312"/>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56" name="Google Shape;356;p28"/>
          <p:cNvPicPr preferRelativeResize="0"/>
          <p:nvPr/>
        </p:nvPicPr>
        <p:blipFill rotWithShape="1">
          <a:blip r:embed="rId3">
            <a:alphaModFix/>
          </a:blip>
          <a:srcRect/>
          <a:stretch/>
        </p:blipFill>
        <p:spPr>
          <a:xfrm>
            <a:off x="1140931" y="1783080"/>
            <a:ext cx="4332297" cy="4526280"/>
          </a:xfrm>
          <a:prstGeom prst="rect">
            <a:avLst/>
          </a:prstGeom>
          <a:noFill/>
          <a:ln>
            <a:noFill/>
          </a:ln>
        </p:spPr>
      </p:pic>
      <p:sp>
        <p:nvSpPr>
          <p:cNvPr id="360" name="Rounded Rectangle 359"/>
          <p:cNvSpPr/>
          <p:nvPr/>
        </p:nvSpPr>
        <p:spPr>
          <a:xfrm>
            <a:off x="5063996" y="1655064"/>
            <a:ext cx="6427146" cy="4782312"/>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57" name="Google Shape;357;p28" descr="A picture containing small, cellphone, parked, holding&#10;&#10;Description automatically generated"/>
          <p:cNvPicPr preferRelativeResize="0"/>
          <p:nvPr/>
        </p:nvPicPr>
        <p:blipFill rotWithShape="1">
          <a:blip r:embed="rId4">
            <a:alphaModFix/>
          </a:blip>
          <a:srcRect/>
          <a:stretch/>
        </p:blipFill>
        <p:spPr>
          <a:xfrm>
            <a:off x="5192012" y="1783080"/>
            <a:ext cx="6171114" cy="4526280"/>
          </a:xfrm>
          <a:prstGeom prst="rect">
            <a:avLst/>
          </a:prstGeom>
          <a:noFill/>
          <a:ln>
            <a:noFill/>
          </a:ln>
        </p:spPr>
      </p:pic>
      <p:pic>
        <p:nvPicPr>
          <p:cNvPr id="358" name="Picture 357" descr="logo_couleur.png"/>
          <p:cNvPicPr>
            <a:picLocks noChangeAspect="1"/>
          </p:cNvPicPr>
          <p:nvPr/>
        </p:nvPicPr>
        <p:blipFill>
          <a:blip r:embed="rId5"/>
          <a:stretch>
            <a:fillRect/>
          </a:stretch>
        </p:blipFill>
        <p:spPr>
          <a:xfrm>
            <a:off x="10387584" y="384048"/>
            <a:ext cx="1389888" cy="498348"/>
          </a:xfrm>
          <a:prstGeom prst="rect">
            <a:avLst/>
          </a:prstGeom>
        </p:spPr>
      </p:pic>
      <p:sp>
        <p:nvSpPr>
          <p:cNvPr id="361" name="Rectangle 360"/>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62" name="Rectangle 361"/>
          <p:cNvSpPr/>
          <p:nvPr/>
        </p:nvSpPr>
        <p:spPr>
          <a:xfrm>
            <a:off x="731520" y="6547104"/>
            <a:ext cx="1159884"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63" name="TextBox 362"/>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4 / 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966960" y="3291840"/>
            <a:ext cx="4937760" cy="4937760"/>
          </a:xfrm>
          <a:prstGeom prst="ellipse">
            <a:avLst/>
          </a:prstGeom>
          <a:noFill/>
          <a:ln w="15875">
            <a:solidFill>
              <a:srgbClr val="FFFFFF">
                <a:alpha val="26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7680960" y="-2011680"/>
            <a:ext cx="8412480" cy="8412480"/>
          </a:xfrm>
          <a:prstGeom prst="ellipse">
            <a:avLst/>
          </a:prstGeom>
          <a:noFill/>
          <a:ln w="15875">
            <a:solidFill>
              <a:srgbClr val="FFFFFF">
                <a:alpha val="26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TextBox 2"/>
          <p:cNvSpPr txBox="1"/>
          <p:nvPr/>
        </p:nvSpPr>
        <p:spPr>
          <a:xfrm>
            <a:off x="1051560" y="2331720"/>
            <a:ext cx="10058400" cy="1920240"/>
          </a:xfrm>
          <a:prstGeom prst="rect">
            <a:avLst/>
          </a:prstGeom>
          <a:noFill/>
        </p:spPr>
        <p:txBody>
          <a:bodyPr wrap="square" lIns="0" tIns="0" rIns="0" bIns="0" anchor="t">
            <a:spAutoFit/>
          </a:bodyPr>
          <a:lstStyle/>
          <a:p>
            <a:pPr algn="l">
              <a:spcAft>
                <a:spcPts val="200"/>
              </a:spcAft>
            </a:pPr>
            <a:r>
              <a:rPr sz="2400" b="0">
                <a:solidFill>
                  <a:srgbClr val="0A2E3D"/>
                </a:solidFill>
                <a:latin typeface="Calibri"/>
              </a:rPr>
              <a:t>Première partie</a:t>
            </a:r>
          </a:p>
          <a:p>
            <a:pPr algn="l">
              <a:spcAft>
                <a:spcPts val="200"/>
              </a:spcAft>
            </a:pPr>
            <a:r>
              <a:rPr sz="3800" b="1">
                <a:solidFill>
                  <a:srgbClr val="0A2E3D"/>
                </a:solidFill>
                <a:latin typeface="Calibri"/>
              </a:rPr>
              <a:t>Comprendre et administrer</a:t>
            </a:r>
          </a:p>
        </p:txBody>
      </p:sp>
      <p:sp>
        <p:nvSpPr>
          <p:cNvPr id="4" name="TextBox 3"/>
          <p:cNvSpPr txBox="1"/>
          <p:nvPr/>
        </p:nvSpPr>
        <p:spPr>
          <a:xfrm>
            <a:off x="1097280" y="4617720"/>
            <a:ext cx="9601200" cy="640080"/>
          </a:xfrm>
          <a:prstGeom prst="rect">
            <a:avLst/>
          </a:prstGeom>
          <a:noFill/>
        </p:spPr>
        <p:txBody>
          <a:bodyPr wrap="square" lIns="0" tIns="0" rIns="0" bIns="0" anchor="t">
            <a:spAutoFit/>
          </a:bodyPr>
          <a:lstStyle/>
          <a:p>
            <a:pPr algn="l"/>
            <a:r>
              <a:rPr sz="1600" b="1">
                <a:solidFill>
                  <a:srgbClr val="0A2E3D"/>
                </a:solidFill>
                <a:latin typeface="Calibri"/>
              </a:rPr>
              <a:t>Rôle de l’administrateur   ·   Architecture Microsoft 365   ·   Centre d’administration   ·   Sites</a:t>
            </a:r>
          </a:p>
        </p:txBody>
      </p:sp>
      <p:pic>
        <p:nvPicPr>
          <p:cNvPr id="5" name="Picture 4" descr="logo_blanc.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4"/>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LE RÔLE DE SHAREPOINT DANS M365</a:t>
            </a:r>
            <a:endParaRPr/>
          </a:p>
        </p:txBody>
      </p:sp>
      <p:sp>
        <p:nvSpPr>
          <p:cNvPr id="396" name="Google Shape;396;p34"/>
          <p:cNvSpPr txBox="1">
            <a:spLocks noGrp="1"/>
          </p:cNvSpPr>
          <p:nvPr>
            <p:ph type="body" idx="1"/>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ts val="1656"/>
              <a:buChar char="▪"/>
            </a:pPr>
            <a:r>
              <a:rPr lang="fr-CA" sz="1500" b="1" i="0" u="none" dirty="0">
                <a:solidFill>
                  <a:srgbClr val="334452"/>
                </a:solidFill>
                <a:latin typeface="Calibri"/>
                <a:ea typeface="Calibri"/>
                <a:cs typeface="Calibri"/>
                <a:sym typeface="Calibri"/>
              </a:rPr>
              <a:t>L’assise de la gestion documentaire</a:t>
            </a:r>
            <a:r>
              <a:rPr lang="fr-CA" sz="1500" b="0" i="0" u="none" dirty="0">
                <a:solidFill>
                  <a:srgbClr val="334452"/>
                </a:solidFill>
                <a:latin typeface="Calibri"/>
                <a:ea typeface="Calibri"/>
                <a:cs typeface="Calibri"/>
                <a:sym typeface="Calibri"/>
              </a:rPr>
              <a:t> de Microsoft 365, entièrement en cloud et intégrée aux applications principales.</a:t>
            </a:r>
            <a:endParaRPr dirty="0"/>
          </a:p>
          <a:p>
            <a:pPr marL="306000" lvl="0" indent="-306000" algn="l" rtl="0">
              <a:spcBef>
                <a:spcPts val="960"/>
              </a:spcBef>
              <a:buSzPts val="1656"/>
              <a:buChar char="▪"/>
            </a:pPr>
            <a:r>
              <a:rPr lang="fr-CA" sz="1500" b="1" i="0" u="none" dirty="0">
                <a:solidFill>
                  <a:srgbClr val="0A2E3D"/>
                </a:solidFill>
                <a:latin typeface="Calibri"/>
                <a:ea typeface="Calibri"/>
                <a:cs typeface="Calibri"/>
                <a:sym typeface="Calibri"/>
              </a:rPr>
              <a:t>Intégrations multiples : </a:t>
            </a:r>
            <a:r>
              <a:rPr lang="fr-CA" sz="1500" b="0" i="0" u="none" dirty="0">
                <a:solidFill>
                  <a:srgbClr val="334452"/>
                </a:solidFill>
                <a:latin typeface="Calibri"/>
                <a:ea typeface="Calibri"/>
                <a:cs typeface="Calibri"/>
                <a:sym typeface="Calibri"/>
              </a:rPr>
              <a:t>Connecté avec OneDrive, Teams, Planner, Stream et les Groupes M365.</a:t>
            </a:r>
            <a:endParaRPr dirty="0"/>
          </a:p>
          <a:p>
            <a:pPr marL="306000" lvl="0" indent="-306000" algn="l" rtl="0">
              <a:spcBef>
                <a:spcPts val="960"/>
              </a:spcBef>
              <a:buSzPts val="1656"/>
              <a:buChar char="▪"/>
            </a:pPr>
            <a:r>
              <a:rPr lang="fr-CA" sz="1500" b="1" i="0" u="none" dirty="0">
                <a:solidFill>
                  <a:srgbClr val="0A2E3D"/>
                </a:solidFill>
                <a:latin typeface="Calibri"/>
                <a:ea typeface="Calibri"/>
                <a:cs typeface="Calibri"/>
                <a:sym typeface="Calibri"/>
              </a:rPr>
              <a:t>Fonctionnalités intranet : </a:t>
            </a:r>
            <a:r>
              <a:rPr lang="fr-CA" sz="1500" b="0" i="0" u="none" dirty="0">
                <a:solidFill>
                  <a:srgbClr val="334452"/>
                </a:solidFill>
                <a:latin typeface="Calibri"/>
                <a:ea typeface="Calibri"/>
                <a:cs typeface="Calibri"/>
                <a:sym typeface="Calibri"/>
              </a:rPr>
              <a:t>SharePoint permet de créer un intranet complet pour l’entreprise.</a:t>
            </a:r>
            <a:endParaRPr dirty="0"/>
          </a:p>
          <a:p>
            <a:pPr marL="306000" lvl="0" indent="-306000" algn="l" rtl="0">
              <a:spcBef>
                <a:spcPts val="960"/>
              </a:spcBef>
              <a:buSzPts val="1656"/>
              <a:buChar char="▪"/>
            </a:pPr>
            <a:r>
              <a:rPr lang="fr-CA" sz="1500" b="1" i="0" u="none" dirty="0">
                <a:solidFill>
                  <a:srgbClr val="0A2E3D"/>
                </a:solidFill>
                <a:latin typeface="Calibri"/>
                <a:ea typeface="Calibri"/>
                <a:cs typeface="Calibri"/>
                <a:sym typeface="Calibri"/>
              </a:rPr>
              <a:t>Collaboration prioritaire : </a:t>
            </a:r>
            <a:r>
              <a:rPr lang="fr-CA" sz="1500" b="0" i="0" u="none" dirty="0">
                <a:solidFill>
                  <a:srgbClr val="334452"/>
                </a:solidFill>
                <a:latin typeface="Calibri"/>
                <a:ea typeface="Calibri"/>
                <a:cs typeface="Calibri"/>
                <a:sym typeface="Calibri"/>
              </a:rPr>
              <a:t>Conçu avant tout pour le travail collaboratif.</a:t>
            </a:r>
            <a:endParaRPr dirty="0"/>
          </a:p>
        </p:txBody>
      </p:sp>
      <p:sp>
        <p:nvSpPr>
          <p:cNvPr id="399" name="Rounded Rectangle 398"/>
          <p:cNvSpPr/>
          <p:nvPr/>
        </p:nvSpPr>
        <p:spPr>
          <a:xfrm>
            <a:off x="603504" y="2656332"/>
            <a:ext cx="5303520" cy="2779776"/>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95" name="Google Shape;395;p34" descr="Gestion Documentaire (GED) ITP CONSULT à Valence"/>
          <p:cNvPicPr preferRelativeResize="0"/>
          <p:nvPr/>
        </p:nvPicPr>
        <p:blipFill rotWithShape="1">
          <a:blip r:embed="rId3">
            <a:alphaModFix/>
          </a:blip>
          <a:srcRect/>
          <a:stretch/>
        </p:blipFill>
        <p:spPr>
          <a:xfrm>
            <a:off x="731520" y="2784348"/>
            <a:ext cx="5047488" cy="2523744"/>
          </a:xfrm>
          <a:prstGeom prst="rect">
            <a:avLst/>
          </a:prstGeom>
          <a:solidFill>
            <a:srgbClr val="FFFFFF"/>
          </a:solidFill>
          <a:ln>
            <a:noFill/>
          </a:ln>
        </p:spPr>
      </p:pic>
      <p:sp>
        <p:nvSpPr>
          <p:cNvPr id="397" name="TextBox 39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LE RÔLE DE L’ADMINISTRATEUR</a:t>
            </a:r>
          </a:p>
        </p:txBody>
      </p:sp>
      <p:pic>
        <p:nvPicPr>
          <p:cNvPr id="398" name="Picture 397"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400" name="Rectangle 399"/>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01" name="Rectangle 400"/>
          <p:cNvSpPr/>
          <p:nvPr/>
        </p:nvSpPr>
        <p:spPr>
          <a:xfrm>
            <a:off x="731520" y="6547104"/>
            <a:ext cx="1739826"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02" name="TextBox 401"/>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6 / 38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ADMINISTRATEUR OU PROPRIÉTAIRE DE SITE ?</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LE RÔLE DE L’ADMINISTRATEUR</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TextBox 496"/>
          <p:cNvSpPr txBox="1"/>
          <p:nvPr/>
        </p:nvSpPr>
        <p:spPr>
          <a:xfrm>
            <a:off x="731520" y="1783080"/>
            <a:ext cx="10725912" cy="310896"/>
          </a:xfrm>
          <a:prstGeom prst="rect">
            <a:avLst/>
          </a:prstGeom>
          <a:noFill/>
        </p:spPr>
        <p:txBody>
          <a:bodyPr wrap="square" lIns="0" tIns="0" rIns="0" bIns="0" anchor="t">
            <a:spAutoFit/>
          </a:bodyPr>
          <a:lstStyle/>
          <a:p>
            <a:pPr algn="l"/>
            <a:r>
              <a:rPr sz="1400" b="0">
                <a:solidFill>
                  <a:srgbClr val="334452"/>
                </a:solidFill>
                <a:latin typeface="Calibri"/>
              </a:rPr>
              <a:t>Deux rôles complémentaires : l’un pose le cadre pour toute l’organisation, l’autre fait vivre son espace au quotidien.</a:t>
            </a:r>
          </a:p>
        </p:txBody>
      </p:sp>
      <p:graphicFrame>
        <p:nvGraphicFramePr>
          <p:cNvPr id="498" name="Table 497"/>
          <p:cNvGraphicFramePr>
            <a:graphicFrameLocks noGrp="1"/>
          </p:cNvGraphicFramePr>
          <p:nvPr/>
        </p:nvGraphicFramePr>
        <p:xfrm>
          <a:off x="731520" y="2331720"/>
          <a:ext cx="10728929" cy="3977642"/>
        </p:xfrm>
        <a:graphic>
          <a:graphicData uri="http://schemas.openxmlformats.org/drawingml/2006/table">
            <a:tbl>
              <a:tblPr firstRow="1" bandRow="1">
                <a:tableStyleId>{5C22544A-7EE6-4342-B048-85BDC9FD1C3A}</a:tableStyleId>
              </a:tblPr>
              <a:tblGrid>
                <a:gridCol w="1558904">
                  <a:extLst>
                    <a:ext uri="{9D8B030D-6E8A-4147-A177-3AD203B41FA5}">
                      <a16:colId xmlns:a16="http://schemas.microsoft.com/office/drawing/2014/main" val="20000"/>
                    </a:ext>
                  </a:extLst>
                </a:gridCol>
                <a:gridCol w="4676713">
                  <a:extLst>
                    <a:ext uri="{9D8B030D-6E8A-4147-A177-3AD203B41FA5}">
                      <a16:colId xmlns:a16="http://schemas.microsoft.com/office/drawing/2014/main" val="20001"/>
                    </a:ext>
                  </a:extLst>
                </a:gridCol>
                <a:gridCol w="4493312">
                  <a:extLst>
                    <a:ext uri="{9D8B030D-6E8A-4147-A177-3AD203B41FA5}">
                      <a16:colId xmlns:a16="http://schemas.microsoft.com/office/drawing/2014/main" val="20002"/>
                    </a:ext>
                  </a:extLst>
                </a:gridCol>
              </a:tblGrid>
              <a:tr h="438912">
                <a:tc>
                  <a:txBody>
                    <a:bodyPr/>
                    <a:lstStyle/>
                    <a:p>
                      <a:endParaRPr/>
                    </a:p>
                  </a:txBody>
                  <a:tcPr marL="128016" marR="128016" marT="64008" marB="64008" anchor="ctr">
                    <a:solidFill>
                      <a:srgbClr val="00AEEF"/>
                    </a:solidFill>
                  </a:tcPr>
                </a:tc>
                <a:tc>
                  <a:txBody>
                    <a:bodyPr/>
                    <a:lstStyle/>
                    <a:p>
                      <a:r>
                        <a:rPr sz="1200" b="1">
                          <a:solidFill>
                            <a:srgbClr val="FFFFFF"/>
                          </a:solidFill>
                          <a:latin typeface="Calibri"/>
                        </a:rPr>
                        <a:t>Administrateur SharePoint</a:t>
                      </a:r>
                    </a:p>
                  </a:txBody>
                  <a:tcPr marL="128016" marR="128016" marT="64008" marB="64008" anchor="ctr">
                    <a:solidFill>
                      <a:srgbClr val="00AEEF"/>
                    </a:solidFill>
                  </a:tcPr>
                </a:tc>
                <a:tc>
                  <a:txBody>
                    <a:bodyPr/>
                    <a:lstStyle/>
                    <a:p>
                      <a:r>
                        <a:rPr sz="1200" b="1">
                          <a:solidFill>
                            <a:srgbClr val="FFFFFF"/>
                          </a:solidFill>
                          <a:latin typeface="Calibri"/>
                        </a:rPr>
                        <a:t>Propriétaire de site</a:t>
                      </a:r>
                    </a:p>
                  </a:txBody>
                  <a:tcPr marL="128016" marR="128016" marT="64008" marB="64008" anchor="ctr">
                    <a:solidFill>
                      <a:srgbClr val="00AEEF"/>
                    </a:solidFill>
                  </a:tcPr>
                </a:tc>
                <a:extLst>
                  <a:ext uri="{0D108BD9-81ED-4DB2-BD59-A6C34878D82A}">
                    <a16:rowId xmlns:a16="http://schemas.microsoft.com/office/drawing/2014/main" val="10000"/>
                  </a:ext>
                </a:extLst>
              </a:tr>
              <a:tr h="707746">
                <a:tc>
                  <a:txBody>
                    <a:bodyPr/>
                    <a:lstStyle/>
                    <a:p>
                      <a:r>
                        <a:rPr sz="1200" b="1">
                          <a:solidFill>
                            <a:srgbClr val="0A2E3D"/>
                          </a:solidFill>
                          <a:latin typeface="Calibri"/>
                        </a:rPr>
                        <a:t>Portée</a:t>
                      </a:r>
                    </a:p>
                  </a:txBody>
                  <a:tcPr marL="128016" marR="128016" marT="64008" marB="64008" anchor="ctr">
                    <a:solidFill>
                      <a:srgbClr val="FFFFFF"/>
                    </a:solidFill>
                  </a:tcPr>
                </a:tc>
                <a:tc>
                  <a:txBody>
                    <a:bodyPr/>
                    <a:lstStyle/>
                    <a:p>
                      <a:r>
                        <a:rPr sz="1150" b="0">
                          <a:solidFill>
                            <a:srgbClr val="334452"/>
                          </a:solidFill>
                          <a:latin typeface="Calibri"/>
                        </a:rPr>
                        <a:t>Toute l’organisation : tous les sites du tenant.</a:t>
                      </a:r>
                    </a:p>
                  </a:txBody>
                  <a:tcPr marL="128016" marR="128016" marT="64008" marB="64008" anchor="ctr">
                    <a:solidFill>
                      <a:srgbClr val="FFFFFF"/>
                    </a:solidFill>
                  </a:tcPr>
                </a:tc>
                <a:tc>
                  <a:txBody>
                    <a:bodyPr/>
                    <a:lstStyle/>
                    <a:p>
                      <a:r>
                        <a:rPr sz="1150" b="0">
                          <a:solidFill>
                            <a:srgbClr val="334452"/>
                          </a:solidFill>
                          <a:latin typeface="Calibri"/>
                        </a:rPr>
                        <a:t>Un site en particulier, et lui seul.</a:t>
                      </a:r>
                    </a:p>
                  </a:txBody>
                  <a:tcPr marL="128016" marR="128016" marT="64008" marB="64008" anchor="ctr">
                    <a:solidFill>
                      <a:srgbClr val="FFFFFF"/>
                    </a:solidFill>
                  </a:tcPr>
                </a:tc>
                <a:extLst>
                  <a:ext uri="{0D108BD9-81ED-4DB2-BD59-A6C34878D82A}">
                    <a16:rowId xmlns:a16="http://schemas.microsoft.com/office/drawing/2014/main" val="10001"/>
                  </a:ext>
                </a:extLst>
              </a:tr>
              <a:tr h="707746">
                <a:tc>
                  <a:txBody>
                    <a:bodyPr/>
                    <a:lstStyle/>
                    <a:p>
                      <a:r>
                        <a:rPr sz="1200" b="1">
                          <a:solidFill>
                            <a:srgbClr val="0A2E3D"/>
                          </a:solidFill>
                          <a:latin typeface="Calibri"/>
                        </a:rPr>
                        <a:t>Où il travaille</a:t>
                      </a:r>
                    </a:p>
                  </a:txBody>
                  <a:tcPr marL="128016" marR="128016" marT="64008" marB="64008" anchor="ctr">
                    <a:solidFill>
                      <a:srgbClr val="F1F9FD"/>
                    </a:solidFill>
                  </a:tcPr>
                </a:tc>
                <a:tc>
                  <a:txBody>
                    <a:bodyPr/>
                    <a:lstStyle/>
                    <a:p>
                      <a:r>
                        <a:rPr sz="1150" b="0">
                          <a:solidFill>
                            <a:srgbClr val="334452"/>
                          </a:solidFill>
                          <a:latin typeface="Calibri"/>
                        </a:rPr>
                        <a:t>Le Centre d’administration SharePoint.</a:t>
                      </a:r>
                    </a:p>
                  </a:txBody>
                  <a:tcPr marL="128016" marR="128016" marT="64008" marB="64008" anchor="ctr">
                    <a:solidFill>
                      <a:srgbClr val="F1F9FD"/>
                    </a:solidFill>
                  </a:tcPr>
                </a:tc>
                <a:tc>
                  <a:txBody>
                    <a:bodyPr/>
                    <a:lstStyle/>
                    <a:p>
                      <a:r>
                        <a:rPr sz="1150" b="0">
                          <a:solidFill>
                            <a:srgbClr val="334452"/>
                          </a:solidFill>
                          <a:latin typeface="Calibri"/>
                        </a:rPr>
                        <a:t>Les paramètres du site.</a:t>
                      </a:r>
                    </a:p>
                  </a:txBody>
                  <a:tcPr marL="128016" marR="128016" marT="64008" marB="64008" anchor="ctr">
                    <a:solidFill>
                      <a:srgbClr val="F1F9FD"/>
                    </a:solidFill>
                  </a:tcPr>
                </a:tc>
                <a:extLst>
                  <a:ext uri="{0D108BD9-81ED-4DB2-BD59-A6C34878D82A}">
                    <a16:rowId xmlns:a16="http://schemas.microsoft.com/office/drawing/2014/main" val="10002"/>
                  </a:ext>
                </a:extLst>
              </a:tr>
              <a:tr h="707746">
                <a:tc>
                  <a:txBody>
                    <a:bodyPr/>
                    <a:lstStyle/>
                    <a:p>
                      <a:r>
                        <a:rPr sz="1200" b="1">
                          <a:solidFill>
                            <a:srgbClr val="0A2E3D"/>
                          </a:solidFill>
                          <a:latin typeface="Calibri"/>
                        </a:rPr>
                        <a:t>Ce qu’il décide</a:t>
                      </a:r>
                    </a:p>
                  </a:txBody>
                  <a:tcPr marL="128016" marR="128016" marT="64008" marB="64008" anchor="ctr">
                    <a:solidFill>
                      <a:srgbClr val="FFFFFF"/>
                    </a:solidFill>
                  </a:tcPr>
                </a:tc>
                <a:tc>
                  <a:txBody>
                    <a:bodyPr/>
                    <a:lstStyle/>
                    <a:p>
                      <a:r>
                        <a:rPr sz="1150" b="0">
                          <a:solidFill>
                            <a:srgbClr val="334452"/>
                          </a:solidFill>
                          <a:latin typeface="Calibri"/>
                        </a:rPr>
                        <a:t>Paramètres de partage, création des sites, quotas, rétention.</a:t>
                      </a:r>
                    </a:p>
                  </a:txBody>
                  <a:tcPr marL="128016" marR="128016" marT="64008" marB="64008" anchor="ctr">
                    <a:solidFill>
                      <a:srgbClr val="FFFFFF"/>
                    </a:solidFill>
                  </a:tcPr>
                </a:tc>
                <a:tc>
                  <a:txBody>
                    <a:bodyPr/>
                    <a:lstStyle/>
                    <a:p>
                      <a:r>
                        <a:rPr sz="1150" b="0">
                          <a:solidFill>
                            <a:srgbClr val="334452"/>
                          </a:solidFill>
                          <a:latin typeface="Calibri"/>
                        </a:rPr>
                        <a:t>Membres, autorisations, contenu, navigation du site.</a:t>
                      </a:r>
                    </a:p>
                  </a:txBody>
                  <a:tcPr marL="128016" marR="128016" marT="64008" marB="64008" anchor="ctr">
                    <a:solidFill>
                      <a:srgbClr val="FFFFFF"/>
                    </a:solidFill>
                  </a:tcPr>
                </a:tc>
                <a:extLst>
                  <a:ext uri="{0D108BD9-81ED-4DB2-BD59-A6C34878D82A}">
                    <a16:rowId xmlns:a16="http://schemas.microsoft.com/office/drawing/2014/main" val="10003"/>
                  </a:ext>
                </a:extLst>
              </a:tr>
              <a:tr h="707746">
                <a:tc>
                  <a:txBody>
                    <a:bodyPr/>
                    <a:lstStyle/>
                    <a:p>
                      <a:r>
                        <a:rPr sz="1200" b="1">
                          <a:solidFill>
                            <a:srgbClr val="0A2E3D"/>
                          </a:solidFill>
                          <a:latin typeface="Calibri"/>
                        </a:rPr>
                        <a:t>Ce qu’il voit</a:t>
                      </a:r>
                    </a:p>
                  </a:txBody>
                  <a:tcPr marL="128016" marR="128016" marT="64008" marB="64008" anchor="ctr">
                    <a:solidFill>
                      <a:srgbClr val="F1F9FD"/>
                    </a:solidFill>
                  </a:tcPr>
                </a:tc>
                <a:tc>
                  <a:txBody>
                    <a:bodyPr/>
                    <a:lstStyle/>
                    <a:p>
                      <a:r>
                        <a:rPr sz="1150" b="0">
                          <a:solidFill>
                            <a:srgbClr val="334452"/>
                          </a:solidFill>
                          <a:latin typeface="Calibri"/>
                        </a:rPr>
                        <a:t>Tous les sites, actifs comme supprimés, et leur activité.</a:t>
                      </a:r>
                    </a:p>
                  </a:txBody>
                  <a:tcPr marL="128016" marR="128016" marT="64008" marB="64008" anchor="ctr">
                    <a:solidFill>
                      <a:srgbClr val="F1F9FD"/>
                    </a:solidFill>
                  </a:tcPr>
                </a:tc>
                <a:tc>
                  <a:txBody>
                    <a:bodyPr/>
                    <a:lstStyle/>
                    <a:p>
                      <a:r>
                        <a:rPr sz="1150" b="0">
                          <a:solidFill>
                            <a:srgbClr val="334452"/>
                          </a:solidFill>
                          <a:latin typeface="Calibri"/>
                        </a:rPr>
                        <a:t>Son site, ses bibliothèques et ses utilisateurs.</a:t>
                      </a:r>
                    </a:p>
                  </a:txBody>
                  <a:tcPr marL="128016" marR="128016" marT="64008" marB="64008" anchor="ctr">
                    <a:solidFill>
                      <a:srgbClr val="F1F9FD"/>
                    </a:solidFill>
                  </a:tcPr>
                </a:tc>
                <a:extLst>
                  <a:ext uri="{0D108BD9-81ED-4DB2-BD59-A6C34878D82A}">
                    <a16:rowId xmlns:a16="http://schemas.microsoft.com/office/drawing/2014/main" val="10004"/>
                  </a:ext>
                </a:extLst>
              </a:tr>
              <a:tr h="707746">
                <a:tc>
                  <a:txBody>
                    <a:bodyPr/>
                    <a:lstStyle/>
                    <a:p>
                      <a:r>
                        <a:rPr sz="1200" b="1">
                          <a:solidFill>
                            <a:srgbClr val="0A2E3D"/>
                          </a:solidFill>
                          <a:latin typeface="Calibri"/>
                        </a:rPr>
                        <a:t>À retenir</a:t>
                      </a:r>
                    </a:p>
                  </a:txBody>
                  <a:tcPr marL="128016" marR="128016" marT="64008" marB="64008" anchor="ctr">
                    <a:solidFill>
                      <a:srgbClr val="FFFFFF"/>
                    </a:solidFill>
                  </a:tcPr>
                </a:tc>
                <a:tc>
                  <a:txBody>
                    <a:bodyPr/>
                    <a:lstStyle/>
                    <a:p>
                      <a:r>
                        <a:rPr sz="1150" b="0">
                          <a:solidFill>
                            <a:srgbClr val="334452"/>
                          </a:solidFill>
                          <a:latin typeface="Calibri"/>
                        </a:rPr>
                        <a:t>Il pose le cadre.</a:t>
                      </a:r>
                    </a:p>
                  </a:txBody>
                  <a:tcPr marL="128016" marR="128016" marT="64008" marB="64008" anchor="ctr">
                    <a:solidFill>
                      <a:srgbClr val="FFFFFF"/>
                    </a:solidFill>
                  </a:tcPr>
                </a:tc>
                <a:tc>
                  <a:txBody>
                    <a:bodyPr/>
                    <a:lstStyle/>
                    <a:p>
                      <a:r>
                        <a:rPr sz="1150" b="0">
                          <a:solidFill>
                            <a:srgbClr val="334452"/>
                          </a:solidFill>
                          <a:latin typeface="Calibri"/>
                        </a:rPr>
                        <a:t>Il fait vivre l’espace.</a:t>
                      </a:r>
                    </a:p>
                  </a:txBody>
                  <a:tcPr marL="128016" marR="128016" marT="64008" marB="64008" anchor="ctr">
                    <a:solidFill>
                      <a:srgbClr val="FFFFFF"/>
                    </a:solidFill>
                  </a:tcPr>
                </a:tc>
                <a:extLst>
                  <a:ext uri="{0D108BD9-81ED-4DB2-BD59-A6C34878D82A}">
                    <a16:rowId xmlns:a16="http://schemas.microsoft.com/office/drawing/2014/main" val="10005"/>
                  </a:ext>
                </a:extLst>
              </a:tr>
            </a:tbl>
          </a:graphicData>
        </a:graphic>
      </p:graphicFrame>
      <p:sp>
        <p:nvSpPr>
          <p:cNvPr id="499" name="Rectangle 498"/>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00" name="Rectangle 499"/>
          <p:cNvSpPr/>
          <p:nvPr/>
        </p:nvSpPr>
        <p:spPr>
          <a:xfrm>
            <a:off x="731520" y="6547104"/>
            <a:ext cx="2029797"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01" name="TextBox 500"/>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7 / 38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8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INTRODUCTION AUX GROUPES M365</a:t>
            </a:r>
            <a:endParaRPr/>
          </a:p>
        </p:txBody>
      </p:sp>
      <p:sp>
        <p:nvSpPr>
          <p:cNvPr id="850" name="Google Shape;850;p86"/>
          <p:cNvSpPr txBox="1">
            <a:spLocks noGrp="1"/>
          </p:cNvSpPr>
          <p:nvPr>
            <p:ph type="body" idx="1"/>
          </p:nvPr>
        </p:nvSpPr>
        <p:spPr>
          <a:xfrm>
            <a:off x="581192" y="1783080"/>
            <a:ext cx="6536581" cy="1823231"/>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0"/>
              </a:spcAft>
              <a:buSzPts val="1472"/>
              <a:buChar char="▪"/>
            </a:pPr>
            <a:r>
              <a:rPr lang="fr-CA" sz="1250" b="0" i="0" u="none">
                <a:solidFill>
                  <a:srgbClr val="334452"/>
                </a:solidFill>
                <a:latin typeface="Calibri"/>
                <a:ea typeface="Calibri"/>
                <a:cs typeface="Calibri"/>
                <a:sym typeface="Calibri"/>
              </a:rPr>
              <a:t>Un groupe M365 contient plusieurs applications Microsoft 365 liées et accessibles par ses membres.</a:t>
            </a:r>
            <a:endParaRPr/>
          </a:p>
          <a:p>
            <a:pPr marL="306000" lvl="0" indent="-306000" algn="l" rtl="0">
              <a:spcBef>
                <a:spcPts val="920"/>
              </a:spcBef>
              <a:spcAft>
                <a:spcPts val="0"/>
              </a:spcAft>
              <a:buSzPts val="1472"/>
              <a:buChar char="▪"/>
            </a:pPr>
            <a:r>
              <a:rPr lang="fr-CA" sz="1250" b="0" i="0" u="none">
                <a:solidFill>
                  <a:srgbClr val="334452"/>
                </a:solidFill>
                <a:latin typeface="Calibri"/>
                <a:ea typeface="Calibri"/>
                <a:cs typeface="Calibri"/>
                <a:sym typeface="Calibri"/>
              </a:rPr>
              <a:t>Les membres d’un même groupe M365 peuvent collaborer et accéder aux données dans les applications appartenant au groupe.</a:t>
            </a:r>
            <a:endParaRPr/>
          </a:p>
        </p:txBody>
      </p:sp>
      <p:pic>
        <p:nvPicPr>
          <p:cNvPr id="852" name="Google Shape;852;p86" descr="Résultats de recherche d'images pour « user »"/>
          <p:cNvPicPr preferRelativeResize="0"/>
          <p:nvPr/>
        </p:nvPicPr>
        <p:blipFill rotWithShape="1">
          <a:blip r:embed="rId3">
            <a:alphaModFix/>
          </a:blip>
          <a:srcRect/>
          <a:stretch/>
        </p:blipFill>
        <p:spPr>
          <a:xfrm>
            <a:off x="1918410" y="3684397"/>
            <a:ext cx="1643063" cy="1292369"/>
          </a:xfrm>
          <a:prstGeom prst="rect">
            <a:avLst/>
          </a:prstGeom>
          <a:noFill/>
          <a:ln w="9525" cap="flat" cmpd="sng">
            <a:solidFill>
              <a:schemeClr val="accent1"/>
            </a:solidFill>
            <a:prstDash val="solid"/>
            <a:round/>
            <a:headEnd type="none" w="sm" len="sm"/>
            <a:tailEnd type="none" w="sm" len="sm"/>
          </a:ln>
          <a:effectLst>
            <a:outerShdw blurRad="50800" dist="50800" dir="2700000" algn="ctr" rotWithShape="0">
              <a:srgbClr val="000000">
                <a:alpha val="40000"/>
              </a:srgbClr>
            </a:outerShdw>
          </a:effectLst>
        </p:spPr>
      </p:pic>
      <p:pic>
        <p:nvPicPr>
          <p:cNvPr id="853" name="Google Shape;853;p86" descr="Résultats de recherche d'images pour « business woman icon »"/>
          <p:cNvPicPr preferRelativeResize="0"/>
          <p:nvPr/>
        </p:nvPicPr>
        <p:blipFill rotWithShape="1">
          <a:blip r:embed="rId4">
            <a:alphaModFix/>
          </a:blip>
          <a:srcRect/>
          <a:stretch/>
        </p:blipFill>
        <p:spPr>
          <a:xfrm>
            <a:off x="2286370" y="5631212"/>
            <a:ext cx="872403" cy="872403"/>
          </a:xfrm>
          <a:prstGeom prst="rect">
            <a:avLst/>
          </a:prstGeom>
          <a:noFill/>
          <a:ln w="9525" cap="flat" cmpd="sng">
            <a:solidFill>
              <a:schemeClr val="accent1"/>
            </a:solidFill>
            <a:prstDash val="solid"/>
            <a:round/>
            <a:headEnd type="none" w="sm" len="sm"/>
            <a:tailEnd type="none" w="sm" len="sm"/>
          </a:ln>
          <a:effectLst>
            <a:outerShdw blurRad="50800" dist="50800" dir="2700000" algn="ctr" rotWithShape="0">
              <a:srgbClr val="000000">
                <a:alpha val="40000"/>
              </a:srgbClr>
            </a:outerShdw>
          </a:effectLst>
        </p:spPr>
      </p:pic>
      <p:cxnSp>
        <p:nvCxnSpPr>
          <p:cNvPr id="854" name="Google Shape;854;p86"/>
          <p:cNvCxnSpPr>
            <a:stCxn id="852" idx="3"/>
          </p:cNvCxnSpPr>
          <p:nvPr/>
        </p:nvCxnSpPr>
        <p:spPr>
          <a:xfrm flipV="1">
            <a:off x="3536072" y="4455168"/>
            <a:ext cx="2579701" cy="119800"/>
          </a:xfrm>
          <a:prstGeom prst="straightConnector1">
            <a:avLst/>
          </a:prstGeom>
          <a:noFill/>
          <a:ln w="66675" cap="flat" cmpd="sng">
            <a:solidFill>
              <a:schemeClr val="dk1"/>
            </a:solidFill>
            <a:prstDash val="solid"/>
            <a:round/>
            <a:headEnd type="none" w="sm" len="sm"/>
            <a:tailEnd type="triangle" w="lg" len="lg"/>
          </a:ln>
        </p:spPr>
      </p:cxnSp>
      <p:sp>
        <p:nvSpPr>
          <p:cNvPr id="855" name="Google Shape;855;p86"/>
          <p:cNvSpPr txBox="1"/>
          <p:nvPr/>
        </p:nvSpPr>
        <p:spPr>
          <a:xfrm>
            <a:off x="1943088" y="3229056"/>
            <a:ext cx="1593706" cy="470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Membres</a:t>
            </a:r>
            <a:endParaRPr sz="2454">
              <a:solidFill>
                <a:schemeClr val="dk1"/>
              </a:solidFill>
              <a:latin typeface="Calibri"/>
              <a:ea typeface="Calibri"/>
              <a:cs typeface="Calibri"/>
              <a:sym typeface="Calibri"/>
            </a:endParaRPr>
          </a:p>
        </p:txBody>
      </p:sp>
      <p:cxnSp>
        <p:nvCxnSpPr>
          <p:cNvPr id="856" name="Google Shape;856;p86"/>
          <p:cNvCxnSpPr>
            <a:stCxn id="853" idx="3"/>
          </p:cNvCxnSpPr>
          <p:nvPr/>
        </p:nvCxnSpPr>
        <p:spPr>
          <a:xfrm flipV="1">
            <a:off x="3171472" y="5348600"/>
            <a:ext cx="2956900" cy="988600"/>
          </a:xfrm>
          <a:prstGeom prst="straightConnector1">
            <a:avLst/>
          </a:prstGeom>
          <a:noFill/>
          <a:ln w="66675" cap="flat" cmpd="sng">
            <a:solidFill>
              <a:schemeClr val="dk1"/>
            </a:solidFill>
            <a:prstDash val="solid"/>
            <a:round/>
            <a:headEnd type="none" w="sm" len="sm"/>
            <a:tailEnd type="triangle" w="lg" len="lg"/>
          </a:ln>
        </p:spPr>
      </p:cxnSp>
      <p:sp>
        <p:nvSpPr>
          <p:cNvPr id="857" name="Google Shape;857;p86"/>
          <p:cNvSpPr/>
          <p:nvPr/>
        </p:nvSpPr>
        <p:spPr>
          <a:xfrm>
            <a:off x="4915985" y="5134842"/>
            <a:ext cx="619630" cy="660752"/>
          </a:xfrm>
          <a:prstGeom prst="noSmoking">
            <a:avLst>
              <a:gd name="adj" fmla="val 18750"/>
            </a:avLst>
          </a:prstGeom>
          <a:solidFill>
            <a:srgbClr val="FF0000"/>
          </a:solidFill>
          <a:ln w="9525" cap="flat" cmpd="sng">
            <a:solidFill>
              <a:schemeClr val="dk1"/>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27">
              <a:solidFill>
                <a:schemeClr val="dk1"/>
              </a:solidFill>
              <a:latin typeface="Calibri"/>
              <a:ea typeface="Calibri"/>
              <a:cs typeface="Calibri"/>
              <a:sym typeface="Calibri"/>
            </a:endParaRPr>
          </a:p>
        </p:txBody>
      </p:sp>
      <p:sp>
        <p:nvSpPr>
          <p:cNvPr id="858" name="Google Shape;858;p86"/>
          <p:cNvSpPr txBox="1"/>
          <p:nvPr/>
        </p:nvSpPr>
        <p:spPr>
          <a:xfrm>
            <a:off x="1557830" y="5161212"/>
            <a:ext cx="2329484" cy="470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Non-membres</a:t>
            </a:r>
            <a:endParaRPr sz="2454">
              <a:solidFill>
                <a:schemeClr val="dk1"/>
              </a:solidFill>
              <a:latin typeface="Calibri"/>
              <a:ea typeface="Calibri"/>
              <a:cs typeface="Calibri"/>
              <a:sym typeface="Calibri"/>
            </a:endParaRPr>
          </a:p>
        </p:txBody>
      </p:sp>
      <p:pic>
        <p:nvPicPr>
          <p:cNvPr id="3" name="Picture 2" descr="6 conseils utiles pour maîtriser les groupes Office 365 | AvePoint">
            <a:extLst>
              <a:ext uri="{FF2B5EF4-FFF2-40B4-BE49-F238E27FC236}">
                <a16:creationId xmlns:a16="http://schemas.microsoft.com/office/drawing/2014/main" id="{3068B39E-3A94-B40F-7474-814CB2DE24C0}"/>
              </a:ext>
            </a:extLst>
          </p:cNvPr>
          <p:cNvPicPr>
            <a:picLocks noChangeAspect="1"/>
          </p:cNvPicPr>
          <p:nvPr/>
        </p:nvPicPr>
        <p:blipFill>
          <a:blip r:embed="rId5"/>
          <a:stretch>
            <a:fillRect/>
          </a:stretch>
        </p:blipFill>
        <p:spPr>
          <a:xfrm>
            <a:off x="6154738" y="3183026"/>
            <a:ext cx="6677025" cy="2784475"/>
          </a:xfrm>
          <a:prstGeom prst="rect">
            <a:avLst/>
          </a:prstGeom>
        </p:spPr>
      </p:pic>
      <p:sp>
        <p:nvSpPr>
          <p:cNvPr id="861" name="TextBox 860"/>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MICROSOFT 365</a:t>
            </a:r>
          </a:p>
        </p:txBody>
      </p:sp>
      <p:pic>
        <p:nvPicPr>
          <p:cNvPr id="862" name="Picture 861" descr="logo_couleur.png"/>
          <p:cNvPicPr>
            <a:picLocks noChangeAspect="1"/>
          </p:cNvPicPr>
          <p:nvPr/>
        </p:nvPicPr>
        <p:blipFill>
          <a:blip r:embed="rId6"/>
          <a:stretch>
            <a:fillRect/>
          </a:stretch>
        </p:blipFill>
        <p:spPr>
          <a:xfrm>
            <a:off x="10387584" y="384048"/>
            <a:ext cx="1389888" cy="498348"/>
          </a:xfrm>
          <a:prstGeom prst="rect">
            <a:avLst/>
          </a:prstGeom>
        </p:spPr>
      </p:pic>
      <p:sp>
        <p:nvSpPr>
          <p:cNvPr id="863" name="Rectangle 862"/>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64" name="Rectangle 863"/>
          <p:cNvSpPr/>
          <p:nvPr/>
        </p:nvSpPr>
        <p:spPr>
          <a:xfrm>
            <a:off x="731520" y="6547104"/>
            <a:ext cx="2319769"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65" name="TextBox 864"/>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8 / 38</a:t>
            </a:r>
          </a:p>
        </p:txBody>
      </p:sp>
      <p:sp>
        <p:nvSpPr>
          <p:cNvPr id="866" name="Rounded Rectangle 865"/>
          <p:cNvSpPr/>
          <p:nvPr/>
        </p:nvSpPr>
        <p:spPr>
          <a:xfrm>
            <a:off x="7376045" y="1983160"/>
            <a:ext cx="4022378" cy="796208"/>
          </a:xfrm>
          <a:prstGeom prst="roundRect">
            <a:avLst>
              <a:gd name="adj" fmla="val 22000"/>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109728" tIns="0" rIns="109728" bIns="0" rtlCol="0" anchor="ctr"/>
          <a:lstStyle/>
          <a:p>
            <a:pPr algn="ctr"/>
            <a:r>
              <a:rPr sz="1800" b="1">
                <a:solidFill>
                  <a:srgbClr val="FFFFFF"/>
                </a:solidFill>
                <a:latin typeface="Calibri"/>
              </a:rPr>
              <a:t>Groupe Microsoft 365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9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dirty="0">
                <a:solidFill>
                  <a:srgbClr val="0A2E3D"/>
                </a:solidFill>
                <a:effectLst/>
              </a:rPr>
              <a:t>RELATION SHAREPOINT AVEC TEAMS </a:t>
            </a:r>
            <a:endParaRPr dirty="0"/>
          </a:p>
        </p:txBody>
      </p:sp>
      <p:sp>
        <p:nvSpPr>
          <p:cNvPr id="981" name="Google Shape;981;p98"/>
          <p:cNvSpPr txBox="1">
            <a:spLocks noGrp="1"/>
          </p:cNvSpPr>
          <p:nvPr>
            <p:ph type="body" idx="1"/>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ct val="91999"/>
              <a:buChar char="▪"/>
            </a:pPr>
            <a:r>
              <a:rPr lang="fr-CA" sz="1300" b="0" i="0" u="none" dirty="0">
                <a:solidFill>
                  <a:srgbClr val="334452"/>
                </a:solidFill>
                <a:latin typeface="Calibri"/>
                <a:ea typeface="Calibri"/>
                <a:cs typeface="Calibri"/>
                <a:sym typeface="Calibri"/>
              </a:rPr>
              <a:t>Chaque équipe dans Teams est associée à un site SharePoint.</a:t>
            </a:r>
            <a:endParaRPr sz="1600" dirty="0">
              <a:solidFill>
                <a:schemeClr val="bg2"/>
              </a:solidFill>
            </a:endParaRPr>
          </a:p>
          <a:p>
            <a:pPr marL="306000" lvl="0" indent="-306000" algn="l" rtl="0">
              <a:spcBef>
                <a:spcPts val="906"/>
              </a:spcBef>
              <a:buSzPct val="91999"/>
              <a:buChar char="▪"/>
            </a:pPr>
            <a:r>
              <a:rPr lang="fr-CA" sz="1300" b="0" i="0" u="none" dirty="0">
                <a:solidFill>
                  <a:srgbClr val="334452"/>
                </a:solidFill>
                <a:latin typeface="Calibri"/>
                <a:ea typeface="Calibri"/>
                <a:cs typeface="Calibri"/>
                <a:sym typeface="Calibri"/>
              </a:rPr>
              <a:t>Les canaux d'équipe sont représentés par des dossiers dans la bibliothèque de documents du site.</a:t>
            </a:r>
            <a:endParaRPr sz="1600" dirty="0">
              <a:solidFill>
                <a:schemeClr val="bg2"/>
              </a:solidFill>
            </a:endParaRPr>
          </a:p>
          <a:p>
            <a:pPr marL="630000" lvl="1" indent="-306000" algn="l" rtl="0">
              <a:spcBef>
                <a:spcPts val="872"/>
              </a:spcBef>
              <a:buSzPct val="92000"/>
              <a:buChar char="▪"/>
            </a:pPr>
            <a:r>
              <a:rPr lang="fr-CA" sz="1300" b="0" i="0" u="none" dirty="0">
                <a:solidFill>
                  <a:srgbClr val="334452"/>
                </a:solidFill>
                <a:latin typeface="Calibri"/>
                <a:ea typeface="Calibri"/>
                <a:cs typeface="Calibri"/>
                <a:sym typeface="Calibri"/>
              </a:rPr>
              <a:t>Les documents partagés dans les canaux Teams sont stockés dans la bibliothèque de documents du site SharePoint associé pour un accès centralisé et organisé.</a:t>
            </a:r>
            <a:endParaRPr sz="1600" b="0" dirty="0">
              <a:solidFill>
                <a:schemeClr val="bg2"/>
              </a:solidFill>
            </a:endParaRPr>
          </a:p>
          <a:p>
            <a:pPr marL="306000" lvl="0" indent="-306000" algn="l" rtl="0">
              <a:spcBef>
                <a:spcPts val="906"/>
              </a:spcBef>
              <a:buSzPct val="91999"/>
              <a:buChar char="▪"/>
            </a:pPr>
            <a:r>
              <a:rPr lang="fr-CA" sz="1300" b="0" i="0" u="none" dirty="0">
                <a:solidFill>
                  <a:srgbClr val="334452"/>
                </a:solidFill>
                <a:latin typeface="Calibri"/>
                <a:ea typeface="Calibri"/>
                <a:cs typeface="Calibri"/>
                <a:sym typeface="Calibri"/>
              </a:rPr>
              <a:t>Les canaux privés et partagés créent un site distinct de celui de l’équipe principale.</a:t>
            </a:r>
            <a:endParaRPr sz="1600" dirty="0">
              <a:solidFill>
                <a:schemeClr val="bg2"/>
              </a:solidFill>
            </a:endParaRPr>
          </a:p>
          <a:p>
            <a:pPr marL="306000" lvl="0" indent="-306000" algn="l" rtl="0">
              <a:spcBef>
                <a:spcPts val="906"/>
              </a:spcBef>
              <a:buSzPct val="91999"/>
              <a:buChar char="▪"/>
            </a:pPr>
            <a:r>
              <a:rPr lang="fr-CA" sz="1300" b="0" i="0" u="none" dirty="0">
                <a:solidFill>
                  <a:srgbClr val="334452"/>
                </a:solidFill>
                <a:latin typeface="Calibri"/>
                <a:ea typeface="Calibri"/>
                <a:cs typeface="Calibri"/>
                <a:sym typeface="Calibri"/>
              </a:rPr>
              <a:t>Les propriétaires de l'équipe Teams sont également les propriétaires du site SharePoint (contrôle total).</a:t>
            </a:r>
            <a:endParaRPr sz="1600" dirty="0">
              <a:solidFill>
                <a:schemeClr val="bg2"/>
              </a:solidFill>
            </a:endParaRPr>
          </a:p>
          <a:p>
            <a:pPr marL="306000" lvl="0" indent="-306000" algn="l" rtl="0">
              <a:spcBef>
                <a:spcPts val="906"/>
              </a:spcBef>
              <a:buSzPct val="91999"/>
              <a:buChar char="▪"/>
            </a:pPr>
            <a:r>
              <a:rPr lang="fr-CA" sz="1300" b="0" i="0" u="none" dirty="0">
                <a:solidFill>
                  <a:srgbClr val="334452"/>
                </a:solidFill>
                <a:latin typeface="Calibri"/>
                <a:ea typeface="Calibri"/>
                <a:cs typeface="Calibri"/>
                <a:sym typeface="Calibri"/>
              </a:rPr>
              <a:t>Les membres de l’équipe Teams sont les membres du site SharePoint, avec des autorisations de modification.</a:t>
            </a:r>
            <a:endParaRPr sz="1600" dirty="0">
              <a:solidFill>
                <a:schemeClr val="bg2"/>
              </a:solidFill>
            </a:endParaRPr>
          </a:p>
          <a:p>
            <a:pPr marL="306000" lvl="0" indent="-306000" algn="l" rtl="0">
              <a:spcBef>
                <a:spcPts val="906"/>
              </a:spcBef>
              <a:buSzPct val="91999"/>
              <a:buChar char="▪"/>
            </a:pPr>
            <a:r>
              <a:rPr lang="fr-CA" sz="1300" b="0" i="0" u="none" dirty="0">
                <a:solidFill>
                  <a:srgbClr val="334452"/>
                </a:solidFill>
                <a:latin typeface="Calibri"/>
                <a:ea typeface="Calibri"/>
                <a:cs typeface="Calibri"/>
                <a:sym typeface="Calibri"/>
              </a:rPr>
              <a:t>Teams hérite des autorisations d'accès définies sur le site SharePoint.</a:t>
            </a:r>
            <a:endParaRPr sz="1600" dirty="0">
              <a:solidFill>
                <a:schemeClr val="bg2"/>
              </a:solidFill>
              <a:latin typeface="Calibri"/>
              <a:ea typeface="Calibri"/>
              <a:cs typeface="Calibri"/>
              <a:sym typeface="Calibri"/>
            </a:endParaRPr>
          </a:p>
        </p:txBody>
      </p:sp>
      <p:sp>
        <p:nvSpPr>
          <p:cNvPr id="985" name="Rounded Rectangle 984"/>
          <p:cNvSpPr/>
          <p:nvPr/>
        </p:nvSpPr>
        <p:spPr>
          <a:xfrm>
            <a:off x="603504" y="2498598"/>
            <a:ext cx="5303520" cy="3095244"/>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80" name="Google Shape;980;p98" descr="SharePoint and Microsoft Teams: the Differences and Links - nBold"/>
          <p:cNvPicPr preferRelativeResize="0"/>
          <p:nvPr/>
        </p:nvPicPr>
        <p:blipFill rotWithShape="1">
          <a:blip r:embed="rId3">
            <a:alphaModFix/>
          </a:blip>
          <a:srcRect/>
          <a:stretch/>
        </p:blipFill>
        <p:spPr>
          <a:xfrm>
            <a:off x="731520" y="2626614"/>
            <a:ext cx="5047488" cy="2839212"/>
          </a:xfrm>
          <a:prstGeom prst="rect">
            <a:avLst/>
          </a:prstGeom>
          <a:solidFill>
            <a:srgbClr val="FFFFFF"/>
          </a:solidFill>
          <a:ln>
            <a:noFill/>
          </a:ln>
        </p:spPr>
      </p:pic>
      <p:sp>
        <p:nvSpPr>
          <p:cNvPr id="982" name="Google Shape;982;p98" descr="Integrate SharePoint with Microsoft Teams - SSIS Data Integration -  KingswaySoft"/>
          <p:cNvSpPr/>
          <p:nvPr/>
        </p:nvSpPr>
        <p:spPr>
          <a:xfrm>
            <a:off x="5503273" y="2907763"/>
            <a:ext cx="275734" cy="27573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3" name="TextBox 982"/>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MICROSOFT 365</a:t>
            </a:r>
          </a:p>
        </p:txBody>
      </p:sp>
      <p:pic>
        <p:nvPicPr>
          <p:cNvPr id="984" name="Picture 983"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986" name="Rectangle 985"/>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87" name="Rectangle 986"/>
          <p:cNvSpPr/>
          <p:nvPr/>
        </p:nvSpPr>
        <p:spPr>
          <a:xfrm>
            <a:off x="731520" y="6547104"/>
            <a:ext cx="2609740"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88" name="TextBox 987"/>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9 / 38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STRUCTURE D’UN ENVIRONNEMENT SHAREPOINT</a:t>
            </a:r>
            <a:endParaRPr/>
          </a:p>
        </p:txBody>
      </p:sp>
      <p:sp>
        <p:nvSpPr>
          <p:cNvPr id="416" name="Google Shape;416;p36"/>
          <p:cNvSpPr txBox="1">
            <a:spLocks noGrp="1"/>
          </p:cNvSpPr>
          <p:nvPr>
            <p:ph type="body" idx="1"/>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200844" algn="l" rtl="0">
              <a:spcBef>
                <a:spcPts val="0"/>
              </a:spcBef>
              <a:spcAft>
                <a:spcPts val="961"/>
              </a:spcAft>
              <a:buSzPts val="1656"/>
              <a:buNone/>
            </a:pPr>
            <a:endParaRPr sz="1800" b="0" i="0" u="none" strike="noStrike" dirty="0">
              <a:solidFill>
                <a:schemeClr val="bg2"/>
              </a:solidFill>
              <a:latin typeface="Calibri"/>
              <a:ea typeface="Calibri"/>
              <a:cs typeface="Calibri"/>
              <a:sym typeface="Calibri"/>
            </a:endParaRPr>
          </a:p>
          <a:p>
            <a:pPr marL="0" marR="83550" lvl="0" indent="0" algn="l" rtl="0">
              <a:spcBef>
                <a:spcPts val="960"/>
              </a:spcBef>
              <a:spcAft>
                <a:spcPts val="961"/>
              </a:spcAft>
              <a:buSzPts val="1656"/>
              <a:buNone/>
            </a:pPr>
            <a:r>
              <a:rPr lang="fr-CA" sz="1550" b="0" i="0" u="none" strike="noStrike" dirty="0">
                <a:solidFill>
                  <a:srgbClr val="334452"/>
                </a:solidFill>
                <a:latin typeface="Calibri"/>
                <a:ea typeface="Calibri"/>
                <a:cs typeface="Calibri"/>
                <a:sym typeface="Calibri"/>
              </a:rPr>
              <a:t>Un site est l’élément principal de SharePoint. </a:t>
            </a:r>
            <a:br>
              <a:rPr lang="fr-CA" sz="1800" b="0" i="0" u="none" strike="noStrike" dirty="0">
                <a:solidFill>
                  <a:schemeClr val="bg2"/>
                </a:solidFill>
                <a:latin typeface="Calibri"/>
                <a:ea typeface="Calibri"/>
                <a:cs typeface="Calibri"/>
                <a:sym typeface="Calibri"/>
              </a:rPr>
            </a:br>
            <a:r>
              <a:rPr lang="fr-CA" sz="1550" b="0" i="0" u="none" strike="noStrike" dirty="0">
                <a:solidFill>
                  <a:srgbClr val="334452"/>
                </a:solidFill>
                <a:latin typeface="Calibri"/>
                <a:ea typeface="Calibri"/>
                <a:cs typeface="Calibri"/>
                <a:sym typeface="Calibri"/>
              </a:rPr>
              <a:t>Il permet de centraliser les activités d’un service.</a:t>
            </a:r>
            <a:endParaRPr dirty="0">
              <a:solidFill>
                <a:schemeClr val="bg2"/>
              </a:solidFill>
            </a:endParaRPr>
          </a:p>
          <a:p>
            <a:pPr marL="0" marR="83550" lvl="0" indent="0" algn="l" rtl="0">
              <a:spcBef>
                <a:spcPts val="960"/>
              </a:spcBef>
              <a:spcAft>
                <a:spcPts val="961"/>
              </a:spcAft>
              <a:buSzPts val="1656"/>
              <a:buNone/>
            </a:pPr>
            <a:r>
              <a:rPr lang="fr-CA" sz="1550" b="0" i="0" u="none" strike="noStrike" dirty="0">
                <a:solidFill>
                  <a:srgbClr val="334452"/>
                </a:solidFill>
                <a:latin typeface="Calibri"/>
                <a:ea typeface="Calibri"/>
                <a:cs typeface="Calibri"/>
                <a:sym typeface="Calibri"/>
              </a:rPr>
              <a:t>Chaque site peut être composé d’un ensemble de 3 éléments, les bibliothèques, les listes et les pages.</a:t>
            </a:r>
            <a:endParaRPr dirty="0">
              <a:solidFill>
                <a:schemeClr val="bg2"/>
              </a:solidFill>
            </a:endParaRPr>
          </a:p>
          <a:p>
            <a:pPr marL="0" marR="82350" lvl="0" indent="0" algn="l" rtl="0">
              <a:spcBef>
                <a:spcPts val="960"/>
              </a:spcBef>
              <a:spcAft>
                <a:spcPts val="961"/>
              </a:spcAft>
              <a:buSzPts val="1656"/>
              <a:buNone/>
            </a:pPr>
            <a:r>
              <a:rPr lang="fr-CA" sz="1550" b="0" i="0" u="none" strike="noStrike" dirty="0">
                <a:solidFill>
                  <a:srgbClr val="334452"/>
                </a:solidFill>
                <a:latin typeface="Calibri"/>
                <a:ea typeface="Calibri"/>
                <a:cs typeface="Calibri"/>
                <a:sym typeface="Calibri"/>
              </a:rPr>
              <a:t>La bibliothèque est l’élément le plus utilisé sur un site SharePoint. Comparable à un super-dossier, elle permet de stocker l’information sous forme de fichier et/ou dossier. Cette structure est très semblable à l’architecture d’un disque dur.</a:t>
            </a:r>
            <a:endParaRPr dirty="0">
              <a:solidFill>
                <a:schemeClr val="bg2"/>
              </a:solidFill>
            </a:endParaRPr>
          </a:p>
          <a:p>
            <a:pPr marL="0" marR="83050" lvl="0" indent="0" algn="l" rtl="0">
              <a:spcBef>
                <a:spcPts val="960"/>
              </a:spcBef>
              <a:spcAft>
                <a:spcPts val="961"/>
              </a:spcAft>
              <a:buSzPts val="1656"/>
              <a:buNone/>
            </a:pPr>
            <a:r>
              <a:rPr lang="fr-CA" sz="1550" b="0" i="0" u="none" strike="noStrike" dirty="0">
                <a:solidFill>
                  <a:srgbClr val="334452"/>
                </a:solidFill>
                <a:latin typeface="Calibri"/>
                <a:ea typeface="Calibri"/>
                <a:cs typeface="Calibri"/>
                <a:sym typeface="Calibri"/>
              </a:rPr>
              <a:t>La liste permet de stocker de l’information sous forme de tableau personnalisable.</a:t>
            </a:r>
            <a:endParaRPr dirty="0">
              <a:solidFill>
                <a:schemeClr val="bg2"/>
              </a:solidFill>
              <a:latin typeface="Calibri"/>
              <a:ea typeface="Calibri"/>
              <a:cs typeface="Calibri"/>
              <a:sym typeface="Calibri"/>
            </a:endParaRPr>
          </a:p>
        </p:txBody>
      </p:sp>
      <p:sp>
        <p:nvSpPr>
          <p:cNvPr id="419" name="Rounded Rectangle 418"/>
          <p:cNvSpPr/>
          <p:nvPr/>
        </p:nvSpPr>
        <p:spPr>
          <a:xfrm>
            <a:off x="603504" y="2227274"/>
            <a:ext cx="5303520" cy="3637891"/>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15" name="Google Shape;415;p36" descr="Exemple intranet SharePoint et les étapes de réalisation - Eliadis"/>
          <p:cNvPicPr preferRelativeResize="0"/>
          <p:nvPr/>
        </p:nvPicPr>
        <p:blipFill rotWithShape="1">
          <a:blip r:embed="rId3">
            <a:alphaModFix/>
          </a:blip>
          <a:srcRect b="1829"/>
          <a:stretch/>
        </p:blipFill>
        <p:spPr>
          <a:xfrm>
            <a:off x="731520" y="2355290"/>
            <a:ext cx="5047488" cy="3381859"/>
          </a:xfrm>
          <a:prstGeom prst="rect">
            <a:avLst/>
          </a:prstGeom>
          <a:noFill/>
          <a:ln>
            <a:noFill/>
          </a:ln>
        </p:spPr>
      </p:pic>
      <p:sp>
        <p:nvSpPr>
          <p:cNvPr id="417" name="TextBox 41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MICROSOFT 365</a:t>
            </a:r>
          </a:p>
        </p:txBody>
      </p:sp>
      <p:pic>
        <p:nvPicPr>
          <p:cNvPr id="418" name="Picture 417"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420" name="Rectangle 419"/>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21" name="Rectangle 420"/>
          <p:cNvSpPr/>
          <p:nvPr/>
        </p:nvSpPr>
        <p:spPr>
          <a:xfrm>
            <a:off x="731520" y="6547104"/>
            <a:ext cx="2899711"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22" name="TextBox 421"/>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10 / 38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3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LA COHABITATION DU CLASSIQUE ET DU MODERNE </a:t>
            </a:r>
            <a:endParaRPr/>
          </a:p>
        </p:txBody>
      </p:sp>
      <p:sp>
        <p:nvSpPr>
          <p:cNvPr id="432" name="TextBox 43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MICROSOFT 365</a:t>
            </a:r>
          </a:p>
        </p:txBody>
      </p:sp>
      <p:pic>
        <p:nvPicPr>
          <p:cNvPr id="433" name="Picture 432"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434" name="TextBox 433"/>
          <p:cNvSpPr txBox="1"/>
          <p:nvPr/>
        </p:nvSpPr>
        <p:spPr>
          <a:xfrm>
            <a:off x="731520" y="1783080"/>
            <a:ext cx="10725912" cy="310896"/>
          </a:xfrm>
          <a:prstGeom prst="rect">
            <a:avLst/>
          </a:prstGeom>
          <a:noFill/>
        </p:spPr>
        <p:txBody>
          <a:bodyPr wrap="square" lIns="0" tIns="0" rIns="0" bIns="0" anchor="t">
            <a:spAutoFit/>
          </a:bodyPr>
          <a:lstStyle/>
          <a:p>
            <a:pPr algn="l"/>
            <a:r>
              <a:rPr sz="1400" b="0">
                <a:solidFill>
                  <a:srgbClr val="334452"/>
                </a:solidFill>
                <a:latin typeface="Calibri"/>
              </a:rPr>
              <a:t>Les deux modèles cohabitent encore dans la plupart des environnements. Savoir les distinguer évite bien des surprises.</a:t>
            </a:r>
          </a:p>
        </p:txBody>
      </p:sp>
      <p:graphicFrame>
        <p:nvGraphicFramePr>
          <p:cNvPr id="435" name="Table 434"/>
          <p:cNvGraphicFramePr>
            <a:graphicFrameLocks noGrp="1"/>
          </p:cNvGraphicFramePr>
          <p:nvPr>
            <p:extLst>
              <p:ext uri="{D42A27DB-BD31-4B8C-83A1-F6EECF244321}">
                <p14:modId xmlns:p14="http://schemas.microsoft.com/office/powerpoint/2010/main" val="631801113"/>
              </p:ext>
            </p:extLst>
          </p:nvPr>
        </p:nvGraphicFramePr>
        <p:xfrm>
          <a:off x="731520" y="2331720"/>
          <a:ext cx="10728930" cy="3977640"/>
        </p:xfrm>
        <a:graphic>
          <a:graphicData uri="http://schemas.openxmlformats.org/drawingml/2006/table">
            <a:tbl>
              <a:tblPr firstRow="1" bandRow="1">
                <a:tableStyleId>{5C22544A-7EE6-4342-B048-85BDC9FD1C3A}</a:tableStyleId>
              </a:tblPr>
              <a:tblGrid>
                <a:gridCol w="1742305">
                  <a:extLst>
                    <a:ext uri="{9D8B030D-6E8A-4147-A177-3AD203B41FA5}">
                      <a16:colId xmlns:a16="http://schemas.microsoft.com/office/drawing/2014/main" val="20000"/>
                    </a:ext>
                  </a:extLst>
                </a:gridCol>
                <a:gridCol w="4585013">
                  <a:extLst>
                    <a:ext uri="{9D8B030D-6E8A-4147-A177-3AD203B41FA5}">
                      <a16:colId xmlns:a16="http://schemas.microsoft.com/office/drawing/2014/main" val="20001"/>
                    </a:ext>
                  </a:extLst>
                </a:gridCol>
                <a:gridCol w="4401612">
                  <a:extLst>
                    <a:ext uri="{9D8B030D-6E8A-4147-A177-3AD203B41FA5}">
                      <a16:colId xmlns:a16="http://schemas.microsoft.com/office/drawing/2014/main" val="20002"/>
                    </a:ext>
                  </a:extLst>
                </a:gridCol>
              </a:tblGrid>
              <a:tr h="438912">
                <a:tc>
                  <a:txBody>
                    <a:bodyPr/>
                    <a:lstStyle/>
                    <a:p>
                      <a:endParaRPr/>
                    </a:p>
                  </a:txBody>
                  <a:tcPr marL="128016" marR="128016" marT="64008" marB="64008" anchor="ctr">
                    <a:solidFill>
                      <a:srgbClr val="00AEEF"/>
                    </a:solidFill>
                  </a:tcPr>
                </a:tc>
                <a:tc>
                  <a:txBody>
                    <a:bodyPr/>
                    <a:lstStyle/>
                    <a:p>
                      <a:r>
                        <a:rPr sz="1200" b="1">
                          <a:solidFill>
                            <a:srgbClr val="FFFFFF"/>
                          </a:solidFill>
                          <a:latin typeface="Calibri"/>
                        </a:rPr>
                        <a:t>SharePoint moderne</a:t>
                      </a:r>
                    </a:p>
                  </a:txBody>
                  <a:tcPr marL="128016" marR="128016" marT="64008" marB="64008" anchor="ctr">
                    <a:solidFill>
                      <a:srgbClr val="00AEEF"/>
                    </a:solidFill>
                  </a:tcPr>
                </a:tc>
                <a:tc>
                  <a:txBody>
                    <a:bodyPr/>
                    <a:lstStyle/>
                    <a:p>
                      <a:r>
                        <a:rPr sz="1200" b="1">
                          <a:solidFill>
                            <a:srgbClr val="FFFFFF"/>
                          </a:solidFill>
                          <a:latin typeface="Calibri"/>
                        </a:rPr>
                        <a:t>SharePoint classique</a:t>
                      </a:r>
                    </a:p>
                  </a:txBody>
                  <a:tcPr marL="128016" marR="128016" marT="64008" marB="64008" anchor="ctr">
                    <a:solidFill>
                      <a:srgbClr val="00AEEF"/>
                    </a:solidFill>
                  </a:tcPr>
                </a:tc>
                <a:extLst>
                  <a:ext uri="{0D108BD9-81ED-4DB2-BD59-A6C34878D82A}">
                    <a16:rowId xmlns:a16="http://schemas.microsoft.com/office/drawing/2014/main" val="10000"/>
                  </a:ext>
                </a:extLst>
              </a:tr>
              <a:tr h="589788">
                <a:tc>
                  <a:txBody>
                    <a:bodyPr/>
                    <a:lstStyle/>
                    <a:p>
                      <a:r>
                        <a:rPr sz="1200" b="1">
                          <a:solidFill>
                            <a:srgbClr val="0A2E3D"/>
                          </a:solidFill>
                          <a:latin typeface="Calibri"/>
                        </a:rPr>
                        <a:t>Modèle de site</a:t>
                      </a:r>
                    </a:p>
                  </a:txBody>
                  <a:tcPr marL="128016" marR="128016" marT="64008" marB="64008" anchor="ctr">
                    <a:solidFill>
                      <a:srgbClr val="FFFFFF"/>
                    </a:solidFill>
                  </a:tcPr>
                </a:tc>
                <a:tc>
                  <a:txBody>
                    <a:bodyPr/>
                    <a:lstStyle/>
                    <a:p>
                      <a:r>
                        <a:rPr sz="1150" b="0">
                          <a:solidFill>
                            <a:srgbClr val="334452"/>
                          </a:solidFill>
                          <a:latin typeface="Calibri"/>
                        </a:rPr>
                        <a:t>Site d’équipe ou site de communication.</a:t>
                      </a:r>
                    </a:p>
                  </a:txBody>
                  <a:tcPr marL="128016" marR="128016" marT="64008" marB="64008" anchor="ctr">
                    <a:solidFill>
                      <a:srgbClr val="FFFFFF"/>
                    </a:solidFill>
                  </a:tcPr>
                </a:tc>
                <a:tc>
                  <a:txBody>
                    <a:bodyPr/>
                    <a:lstStyle/>
                    <a:p>
                      <a:r>
                        <a:rPr sz="1150" b="0">
                          <a:solidFill>
                            <a:srgbClr val="334452"/>
                          </a:solidFill>
                          <a:latin typeface="Calibri"/>
                        </a:rPr>
                        <a:t>Modèle SharePoint traditionnel.</a:t>
                      </a:r>
                    </a:p>
                  </a:txBody>
                  <a:tcPr marL="128016" marR="128016" marT="64008" marB="64008" anchor="ctr">
                    <a:solidFill>
                      <a:srgbClr val="FFFFFF"/>
                    </a:solidFill>
                  </a:tcPr>
                </a:tc>
                <a:extLst>
                  <a:ext uri="{0D108BD9-81ED-4DB2-BD59-A6C34878D82A}">
                    <a16:rowId xmlns:a16="http://schemas.microsoft.com/office/drawing/2014/main" val="10001"/>
                  </a:ext>
                </a:extLst>
              </a:tr>
              <a:tr h="589788">
                <a:tc>
                  <a:txBody>
                    <a:bodyPr/>
                    <a:lstStyle/>
                    <a:p>
                      <a:r>
                        <a:rPr sz="1200" b="1">
                          <a:solidFill>
                            <a:srgbClr val="0A2E3D"/>
                          </a:solidFill>
                          <a:latin typeface="Calibri"/>
                        </a:rPr>
                        <a:t>Structure</a:t>
                      </a:r>
                    </a:p>
                  </a:txBody>
                  <a:tcPr marL="128016" marR="128016" marT="64008" marB="64008" anchor="ctr">
                    <a:solidFill>
                      <a:srgbClr val="F1F9FD"/>
                    </a:solidFill>
                  </a:tcPr>
                </a:tc>
                <a:tc>
                  <a:txBody>
                    <a:bodyPr/>
                    <a:lstStyle/>
                    <a:p>
                      <a:r>
                        <a:rPr sz="1150" b="0">
                          <a:solidFill>
                            <a:srgbClr val="334452"/>
                          </a:solidFill>
                          <a:latin typeface="Calibri"/>
                        </a:rPr>
                        <a:t>Horizontale : des sites reliés par un hub.</a:t>
                      </a:r>
                    </a:p>
                  </a:txBody>
                  <a:tcPr marL="128016" marR="128016" marT="64008" marB="64008" anchor="ctr">
                    <a:solidFill>
                      <a:srgbClr val="F1F9FD"/>
                    </a:solidFill>
                  </a:tcPr>
                </a:tc>
                <a:tc>
                  <a:txBody>
                    <a:bodyPr/>
                    <a:lstStyle/>
                    <a:p>
                      <a:r>
                        <a:rPr sz="1150" b="0">
                          <a:solidFill>
                            <a:srgbClr val="334452"/>
                          </a:solidFill>
                          <a:latin typeface="Calibri"/>
                        </a:rPr>
                        <a:t>Hiérarchique : un site et ses sous-sites.</a:t>
                      </a:r>
                    </a:p>
                  </a:txBody>
                  <a:tcPr marL="128016" marR="128016" marT="64008" marB="64008" anchor="ctr">
                    <a:solidFill>
                      <a:srgbClr val="F1F9FD"/>
                    </a:solidFill>
                  </a:tcPr>
                </a:tc>
                <a:extLst>
                  <a:ext uri="{0D108BD9-81ED-4DB2-BD59-A6C34878D82A}">
                    <a16:rowId xmlns:a16="http://schemas.microsoft.com/office/drawing/2014/main" val="10002"/>
                  </a:ext>
                </a:extLst>
              </a:tr>
              <a:tr h="589788">
                <a:tc>
                  <a:txBody>
                    <a:bodyPr/>
                    <a:lstStyle/>
                    <a:p>
                      <a:r>
                        <a:rPr sz="1200" b="1">
                          <a:solidFill>
                            <a:srgbClr val="0A2E3D"/>
                          </a:solidFill>
                          <a:latin typeface="Calibri"/>
                        </a:rPr>
                        <a:t>Lien avec M365</a:t>
                      </a:r>
                    </a:p>
                  </a:txBody>
                  <a:tcPr marL="128016" marR="128016" marT="64008" marB="64008" anchor="ctr">
                    <a:solidFill>
                      <a:srgbClr val="FFFFFF"/>
                    </a:solidFill>
                  </a:tcPr>
                </a:tc>
                <a:tc>
                  <a:txBody>
                    <a:bodyPr/>
                    <a:lstStyle/>
                    <a:p>
                      <a:r>
                        <a:rPr sz="1150" b="0">
                          <a:solidFill>
                            <a:srgbClr val="334452"/>
                          </a:solidFill>
                          <a:latin typeface="Calibri"/>
                        </a:rPr>
                        <a:t>Le site d’équipe est relié à un groupe Microsoft 365.</a:t>
                      </a:r>
                    </a:p>
                  </a:txBody>
                  <a:tcPr marL="128016" marR="128016" marT="64008" marB="64008" anchor="ctr">
                    <a:solidFill>
                      <a:srgbClr val="FFFFFF"/>
                    </a:solidFill>
                  </a:tcPr>
                </a:tc>
                <a:tc>
                  <a:txBody>
                    <a:bodyPr/>
                    <a:lstStyle/>
                    <a:p>
                      <a:r>
                        <a:rPr sz="1150" b="0">
                          <a:solidFill>
                            <a:srgbClr val="334452"/>
                          </a:solidFill>
                          <a:latin typeface="Calibri"/>
                        </a:rPr>
                        <a:t>Aucun lien avec un groupe M365.</a:t>
                      </a:r>
                    </a:p>
                  </a:txBody>
                  <a:tcPr marL="128016" marR="128016" marT="64008" marB="64008" anchor="ctr">
                    <a:solidFill>
                      <a:srgbClr val="FFFFFF"/>
                    </a:solidFill>
                  </a:tcPr>
                </a:tc>
                <a:extLst>
                  <a:ext uri="{0D108BD9-81ED-4DB2-BD59-A6C34878D82A}">
                    <a16:rowId xmlns:a16="http://schemas.microsoft.com/office/drawing/2014/main" val="10003"/>
                  </a:ext>
                </a:extLst>
              </a:tr>
              <a:tr h="589788">
                <a:tc>
                  <a:txBody>
                    <a:bodyPr/>
                    <a:lstStyle/>
                    <a:p>
                      <a:r>
                        <a:rPr sz="1200" b="1">
                          <a:solidFill>
                            <a:srgbClr val="0A2E3D"/>
                          </a:solidFill>
                          <a:latin typeface="Calibri"/>
                        </a:rPr>
                        <a:t>Pages</a:t>
                      </a:r>
                    </a:p>
                  </a:txBody>
                  <a:tcPr marL="128016" marR="128016" marT="64008" marB="64008" anchor="ctr">
                    <a:solidFill>
                      <a:srgbClr val="F1F9FD"/>
                    </a:solidFill>
                  </a:tcPr>
                </a:tc>
                <a:tc>
                  <a:txBody>
                    <a:bodyPr/>
                    <a:lstStyle/>
                    <a:p>
                      <a:r>
                        <a:rPr sz="1150" b="0" dirty="0" err="1">
                          <a:solidFill>
                            <a:srgbClr val="334452"/>
                          </a:solidFill>
                          <a:latin typeface="Calibri"/>
                        </a:rPr>
                        <a:t>Composants</a:t>
                      </a:r>
                      <a:r>
                        <a:rPr sz="1150" b="0" dirty="0">
                          <a:solidFill>
                            <a:srgbClr val="334452"/>
                          </a:solidFill>
                          <a:latin typeface="Calibri"/>
                        </a:rPr>
                        <a:t> </a:t>
                      </a:r>
                      <a:r>
                        <a:rPr sz="1150" b="0" dirty="0" err="1">
                          <a:solidFill>
                            <a:srgbClr val="334452"/>
                          </a:solidFill>
                          <a:latin typeface="Calibri"/>
                        </a:rPr>
                        <a:t>WebPart</a:t>
                      </a:r>
                      <a:r>
                        <a:rPr sz="1150" b="0" dirty="0">
                          <a:solidFill>
                            <a:srgbClr val="334452"/>
                          </a:solidFill>
                          <a:latin typeface="Calibri"/>
                        </a:rPr>
                        <a:t> </a:t>
                      </a:r>
                      <a:r>
                        <a:rPr sz="1150" b="0" dirty="0" err="1">
                          <a:solidFill>
                            <a:srgbClr val="334452"/>
                          </a:solidFill>
                          <a:latin typeface="Calibri"/>
                        </a:rPr>
                        <a:t>modernes</a:t>
                      </a:r>
                      <a:r>
                        <a:rPr sz="1150" b="0" dirty="0">
                          <a:solidFill>
                            <a:srgbClr val="334452"/>
                          </a:solidFill>
                          <a:latin typeface="Calibri"/>
                        </a:rPr>
                        <a:t>, r</a:t>
                      </a:r>
                      <a:r>
                        <a:rPr lang="fr-CA" sz="1150" b="0" dirty="0" err="1">
                          <a:solidFill>
                            <a:srgbClr val="334452"/>
                          </a:solidFill>
                          <a:latin typeface="Calibri"/>
                        </a:rPr>
                        <a:t>éactives</a:t>
                      </a:r>
                      <a:r>
                        <a:rPr sz="1150" b="0" dirty="0">
                          <a:solidFill>
                            <a:srgbClr val="334452"/>
                          </a:solidFill>
                          <a:latin typeface="Calibri"/>
                        </a:rPr>
                        <a:t>.</a:t>
                      </a:r>
                    </a:p>
                  </a:txBody>
                  <a:tcPr marL="128016" marR="128016" marT="64008" marB="64008" anchor="ctr">
                    <a:solidFill>
                      <a:srgbClr val="F1F9FD"/>
                    </a:solidFill>
                  </a:tcPr>
                </a:tc>
                <a:tc>
                  <a:txBody>
                    <a:bodyPr/>
                    <a:lstStyle/>
                    <a:p>
                      <a:r>
                        <a:rPr sz="1150" b="0">
                          <a:solidFill>
                            <a:srgbClr val="334452"/>
                          </a:solidFill>
                          <a:latin typeface="Calibri"/>
                        </a:rPr>
                        <a:t>WebParts classiques, mise en page figée.</a:t>
                      </a:r>
                    </a:p>
                  </a:txBody>
                  <a:tcPr marL="128016" marR="128016" marT="64008" marB="64008" anchor="ctr">
                    <a:solidFill>
                      <a:srgbClr val="F1F9FD"/>
                    </a:solidFill>
                  </a:tcPr>
                </a:tc>
                <a:extLst>
                  <a:ext uri="{0D108BD9-81ED-4DB2-BD59-A6C34878D82A}">
                    <a16:rowId xmlns:a16="http://schemas.microsoft.com/office/drawing/2014/main" val="10004"/>
                  </a:ext>
                </a:extLst>
              </a:tr>
              <a:tr h="589788">
                <a:tc>
                  <a:txBody>
                    <a:bodyPr/>
                    <a:lstStyle/>
                    <a:p>
                      <a:r>
                        <a:rPr sz="1200" b="1">
                          <a:solidFill>
                            <a:srgbClr val="0A2E3D"/>
                          </a:solidFill>
                          <a:latin typeface="Calibri"/>
                        </a:rPr>
                        <a:t>Expérience</a:t>
                      </a:r>
                    </a:p>
                  </a:txBody>
                  <a:tcPr marL="128016" marR="128016" marT="64008" marB="64008" anchor="ctr">
                    <a:solidFill>
                      <a:srgbClr val="FFFFFF"/>
                    </a:solidFill>
                  </a:tcPr>
                </a:tc>
                <a:tc>
                  <a:txBody>
                    <a:bodyPr/>
                    <a:lstStyle/>
                    <a:p>
                      <a:r>
                        <a:rPr sz="1150" b="0" dirty="0">
                          <a:solidFill>
                            <a:srgbClr val="334452"/>
                          </a:solidFill>
                          <a:latin typeface="Calibri"/>
                        </a:rPr>
                        <a:t>Design </a:t>
                      </a:r>
                      <a:r>
                        <a:rPr sz="1150" b="0" dirty="0" err="1">
                          <a:solidFill>
                            <a:srgbClr val="334452"/>
                          </a:solidFill>
                          <a:latin typeface="Calibri"/>
                        </a:rPr>
                        <a:t>moderne</a:t>
                      </a:r>
                      <a:r>
                        <a:rPr sz="1150" b="0" dirty="0">
                          <a:solidFill>
                            <a:srgbClr val="334452"/>
                          </a:solidFill>
                          <a:latin typeface="Calibri"/>
                        </a:rPr>
                        <a:t>, </a:t>
                      </a:r>
                      <a:r>
                        <a:rPr sz="1150" b="0" dirty="0" err="1">
                          <a:solidFill>
                            <a:srgbClr val="334452"/>
                          </a:solidFill>
                          <a:latin typeface="Calibri"/>
                        </a:rPr>
                        <a:t>utilisable</a:t>
                      </a:r>
                      <a:r>
                        <a:rPr sz="1150" b="0" dirty="0">
                          <a:solidFill>
                            <a:srgbClr val="334452"/>
                          </a:solidFill>
                          <a:latin typeface="Calibri"/>
                        </a:rPr>
                        <a:t> sur mobile.</a:t>
                      </a:r>
                    </a:p>
                  </a:txBody>
                  <a:tcPr marL="128016" marR="128016" marT="64008" marB="64008" anchor="ctr">
                    <a:solidFill>
                      <a:srgbClr val="FFFFFF"/>
                    </a:solidFill>
                  </a:tcPr>
                </a:tc>
                <a:tc>
                  <a:txBody>
                    <a:bodyPr/>
                    <a:lstStyle/>
                    <a:p>
                      <a:r>
                        <a:rPr sz="1150" b="0">
                          <a:solidFill>
                            <a:srgbClr val="334452"/>
                          </a:solidFill>
                          <a:latin typeface="Calibri"/>
                        </a:rPr>
                        <a:t>Interface datée, pensée pour le poste de travail.</a:t>
                      </a:r>
                    </a:p>
                  </a:txBody>
                  <a:tcPr marL="128016" marR="128016" marT="64008" marB="64008" anchor="ctr">
                    <a:solidFill>
                      <a:srgbClr val="FFFFFF"/>
                    </a:solidFill>
                  </a:tcPr>
                </a:tc>
                <a:extLst>
                  <a:ext uri="{0D108BD9-81ED-4DB2-BD59-A6C34878D82A}">
                    <a16:rowId xmlns:a16="http://schemas.microsoft.com/office/drawing/2014/main" val="10005"/>
                  </a:ext>
                </a:extLst>
              </a:tr>
              <a:tr h="589788">
                <a:tc>
                  <a:txBody>
                    <a:bodyPr/>
                    <a:lstStyle/>
                    <a:p>
                      <a:r>
                        <a:rPr sz="1200" b="1">
                          <a:solidFill>
                            <a:srgbClr val="0A2E3D"/>
                          </a:solidFill>
                          <a:latin typeface="Calibri"/>
                        </a:rPr>
                        <a:t>Recherche</a:t>
                      </a:r>
                    </a:p>
                  </a:txBody>
                  <a:tcPr marL="128016" marR="128016" marT="64008" marB="64008" anchor="ctr">
                    <a:solidFill>
                      <a:srgbClr val="F1F9FD"/>
                    </a:solidFill>
                  </a:tcPr>
                </a:tc>
                <a:tc>
                  <a:txBody>
                    <a:bodyPr/>
                    <a:lstStyle/>
                    <a:p>
                      <a:r>
                        <a:rPr sz="1150" b="0">
                          <a:solidFill>
                            <a:srgbClr val="334452"/>
                          </a:solidFill>
                          <a:latin typeface="Calibri"/>
                        </a:rPr>
                        <a:t>Recherche moderne, intégrée à Microsoft Search.</a:t>
                      </a:r>
                    </a:p>
                  </a:txBody>
                  <a:tcPr marL="128016" marR="128016" marT="64008" marB="64008" anchor="ctr">
                    <a:solidFill>
                      <a:srgbClr val="F1F9FD"/>
                    </a:solidFill>
                  </a:tcPr>
                </a:tc>
                <a:tc>
                  <a:txBody>
                    <a:bodyPr/>
                    <a:lstStyle/>
                    <a:p>
                      <a:r>
                        <a:rPr sz="1150" b="0" dirty="0">
                          <a:solidFill>
                            <a:srgbClr val="334452"/>
                          </a:solidFill>
                          <a:latin typeface="Calibri"/>
                        </a:rPr>
                        <a:t>Recherche </a:t>
                      </a:r>
                      <a:r>
                        <a:rPr sz="1150" b="0" dirty="0" err="1">
                          <a:solidFill>
                            <a:srgbClr val="334452"/>
                          </a:solidFill>
                          <a:latin typeface="Calibri"/>
                        </a:rPr>
                        <a:t>classique</a:t>
                      </a:r>
                      <a:r>
                        <a:rPr sz="1150" b="0" dirty="0">
                          <a:solidFill>
                            <a:srgbClr val="334452"/>
                          </a:solidFill>
                          <a:latin typeface="Calibri"/>
                        </a:rPr>
                        <a:t>, </a:t>
                      </a:r>
                      <a:r>
                        <a:rPr sz="1150" b="0" dirty="0" err="1">
                          <a:solidFill>
                            <a:srgbClr val="334452"/>
                          </a:solidFill>
                          <a:latin typeface="Calibri"/>
                        </a:rPr>
                        <a:t>limitée</a:t>
                      </a:r>
                      <a:r>
                        <a:rPr sz="1150" b="0" dirty="0">
                          <a:solidFill>
                            <a:srgbClr val="334452"/>
                          </a:solidFill>
                          <a:latin typeface="Calibri"/>
                        </a:rPr>
                        <a:t> au site.</a:t>
                      </a:r>
                    </a:p>
                  </a:txBody>
                  <a:tcPr marL="128016" marR="128016" marT="64008" marB="64008" anchor="ctr">
                    <a:solidFill>
                      <a:srgbClr val="F1F9FD"/>
                    </a:solidFill>
                  </a:tcPr>
                </a:tc>
                <a:extLst>
                  <a:ext uri="{0D108BD9-81ED-4DB2-BD59-A6C34878D82A}">
                    <a16:rowId xmlns:a16="http://schemas.microsoft.com/office/drawing/2014/main" val="10006"/>
                  </a:ext>
                </a:extLst>
              </a:tr>
            </a:tbl>
          </a:graphicData>
        </a:graphic>
      </p:graphicFrame>
      <p:sp>
        <p:nvSpPr>
          <p:cNvPr id="436" name="Rectangle 435"/>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7" name="Rectangle 436"/>
          <p:cNvSpPr/>
          <p:nvPr/>
        </p:nvSpPr>
        <p:spPr>
          <a:xfrm>
            <a:off x="731520" y="6547104"/>
            <a:ext cx="3189682"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38" name="TextBox 437"/>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11 / 38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5" name="Google Shape;325;p23"/>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CONSOLE ADMINISTRATEUR</a:t>
            </a:r>
            <a:endParaRPr/>
          </a:p>
        </p:txBody>
      </p:sp>
      <p:sp>
        <p:nvSpPr>
          <p:cNvPr id="328" name="Rounded Rectangle 327"/>
          <p:cNvSpPr/>
          <p:nvPr/>
        </p:nvSpPr>
        <p:spPr>
          <a:xfrm>
            <a:off x="751138" y="1655064"/>
            <a:ext cx="5008250" cy="4782312"/>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a:extLst>
              <a:ext uri="{FF2B5EF4-FFF2-40B4-BE49-F238E27FC236}">
                <a16:creationId xmlns:a16="http://schemas.microsoft.com/office/drawing/2014/main" id="{A50CC0C5-2DCC-CDB7-364A-95A8C01E4A1C}"/>
              </a:ext>
            </a:extLst>
          </p:cNvPr>
          <p:cNvPicPr>
            <a:picLocks noChangeAspect="1"/>
          </p:cNvPicPr>
          <p:nvPr/>
        </p:nvPicPr>
        <p:blipFill>
          <a:blip r:embed="rId3"/>
          <a:stretch>
            <a:fillRect/>
          </a:stretch>
        </p:blipFill>
        <p:spPr>
          <a:xfrm>
            <a:off x="879154" y="1783080"/>
            <a:ext cx="4752218" cy="4526280"/>
          </a:xfrm>
          <a:prstGeom prst="rect">
            <a:avLst/>
          </a:prstGeom>
        </p:spPr>
      </p:pic>
      <p:sp>
        <p:nvSpPr>
          <p:cNvPr id="329" name="Rounded Rectangle 328"/>
          <p:cNvSpPr/>
          <p:nvPr/>
        </p:nvSpPr>
        <p:spPr>
          <a:xfrm>
            <a:off x="7834020" y="1655064"/>
            <a:ext cx="2199336" cy="4782312"/>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 name="Picture 5">
            <a:extLst>
              <a:ext uri="{FF2B5EF4-FFF2-40B4-BE49-F238E27FC236}">
                <a16:creationId xmlns:a16="http://schemas.microsoft.com/office/drawing/2014/main" id="{5F52492D-DF6B-4BE7-B18D-46207A9DA6D5}"/>
              </a:ext>
            </a:extLst>
          </p:cNvPr>
          <p:cNvPicPr>
            <a:picLocks noChangeAspect="1"/>
          </p:cNvPicPr>
          <p:nvPr/>
        </p:nvPicPr>
        <p:blipFill>
          <a:blip r:embed="rId4"/>
          <a:stretch>
            <a:fillRect/>
          </a:stretch>
        </p:blipFill>
        <p:spPr>
          <a:xfrm>
            <a:off x="7962036" y="1783080"/>
            <a:ext cx="1943304" cy="4526280"/>
          </a:xfrm>
          <a:prstGeom prst="rect">
            <a:avLst/>
          </a:prstGeom>
        </p:spPr>
      </p:pic>
      <p:sp>
        <p:nvSpPr>
          <p:cNvPr id="326" name="TextBox 32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CENTRE D’ADMINISTRATION</a:t>
            </a:r>
          </a:p>
        </p:txBody>
      </p:sp>
      <p:pic>
        <p:nvPicPr>
          <p:cNvPr id="327" name="Picture 326" descr="logo_couleur.png"/>
          <p:cNvPicPr>
            <a:picLocks noChangeAspect="1"/>
          </p:cNvPicPr>
          <p:nvPr/>
        </p:nvPicPr>
        <p:blipFill>
          <a:blip r:embed="rId5"/>
          <a:stretch>
            <a:fillRect/>
          </a:stretch>
        </p:blipFill>
        <p:spPr>
          <a:xfrm>
            <a:off x="10387584" y="384048"/>
            <a:ext cx="1389888" cy="498348"/>
          </a:xfrm>
          <a:prstGeom prst="rect">
            <a:avLst/>
          </a:prstGeom>
        </p:spPr>
      </p:pic>
      <p:sp>
        <p:nvSpPr>
          <p:cNvPr id="330" name="Rectangle 329"/>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1" name="Rectangle 330"/>
          <p:cNvSpPr/>
          <p:nvPr/>
        </p:nvSpPr>
        <p:spPr>
          <a:xfrm>
            <a:off x="731520" y="6547104"/>
            <a:ext cx="3479653"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2" name="TextBox 331"/>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12 / 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4"/>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CONSOLE ADMINISTRATEUR </a:t>
            </a:r>
            <a:endParaRPr/>
          </a:p>
        </p:txBody>
      </p:sp>
      <p:sp>
        <p:nvSpPr>
          <p:cNvPr id="333" name="Google Shape;333;p24"/>
          <p:cNvSpPr txBox="1">
            <a:spLocks noGrp="1"/>
          </p:cNvSpPr>
          <p:nvPr>
            <p:ph type="body" idx="1"/>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lnSpc>
                <a:spcPct val="90000"/>
              </a:lnSpc>
              <a:spcBef>
                <a:spcPts val="0"/>
              </a:spcBef>
              <a:buSzPts val="1656"/>
              <a:buChar char="▪"/>
            </a:pPr>
            <a:r>
              <a:rPr lang="fr-CA" sz="1300" b="0" i="0" u="none">
                <a:solidFill>
                  <a:srgbClr val="334452"/>
                </a:solidFill>
                <a:latin typeface="Calibri"/>
                <a:ea typeface="Calibri"/>
                <a:cs typeface="Calibri"/>
                <a:sym typeface="Calibri"/>
              </a:rPr>
              <a:t>Ses principales fonctionnalités:</a:t>
            </a:r>
            <a:endParaRPr/>
          </a:p>
          <a:p>
            <a:pPr marL="630000" lvl="1" indent="-306000" algn="l" rtl="0">
              <a:lnSpc>
                <a:spcPct val="90000"/>
              </a:lnSpc>
              <a:spcBef>
                <a:spcPts val="960"/>
              </a:spcBef>
              <a:buSzPts val="1656"/>
              <a:buChar char="▪"/>
            </a:pPr>
            <a:r>
              <a:rPr lang="fr-CA" sz="1300" b="1" i="0" u="none">
                <a:solidFill>
                  <a:srgbClr val="0A2E3D"/>
                </a:solidFill>
                <a:latin typeface="Calibri"/>
                <a:ea typeface="Calibri"/>
                <a:cs typeface="Calibri"/>
                <a:sym typeface="Calibri"/>
              </a:rPr>
              <a:t>Gestion utilisateurs : </a:t>
            </a:r>
            <a:r>
              <a:rPr lang="fr-CA" sz="1300" b="0" i="0" u="none">
                <a:solidFill>
                  <a:srgbClr val="334452"/>
                </a:solidFill>
                <a:latin typeface="Calibri"/>
                <a:ea typeface="Calibri"/>
                <a:cs typeface="Calibri"/>
                <a:sym typeface="Calibri"/>
              </a:rPr>
              <a:t>Créez et modifiez des profils.</a:t>
            </a:r>
            <a:endParaRPr/>
          </a:p>
          <a:p>
            <a:pPr marL="630000" lvl="1" indent="-306000" algn="l" rtl="0">
              <a:lnSpc>
                <a:spcPct val="90000"/>
              </a:lnSpc>
              <a:spcBef>
                <a:spcPts val="960"/>
              </a:spcBef>
              <a:buSzPts val="1656"/>
              <a:buChar char="▪"/>
            </a:pPr>
            <a:r>
              <a:rPr lang="fr-CA" sz="1300" b="1" i="0" u="none">
                <a:solidFill>
                  <a:srgbClr val="0A2E3D"/>
                </a:solidFill>
                <a:latin typeface="Calibri"/>
                <a:ea typeface="Calibri"/>
                <a:cs typeface="Calibri"/>
                <a:sym typeface="Calibri"/>
              </a:rPr>
              <a:t>Sécurité : </a:t>
            </a:r>
            <a:r>
              <a:rPr lang="fr-CA" sz="1300" b="0" i="0" u="none">
                <a:solidFill>
                  <a:srgbClr val="334452"/>
                </a:solidFill>
                <a:latin typeface="Calibri"/>
                <a:ea typeface="Calibri"/>
                <a:cs typeface="Calibri"/>
                <a:sym typeface="Calibri"/>
              </a:rPr>
              <a:t>Configurez et surveillez la sécurité.</a:t>
            </a:r>
            <a:endParaRPr/>
          </a:p>
          <a:p>
            <a:pPr marL="630000" lvl="1" indent="-306000" algn="l" rtl="0">
              <a:lnSpc>
                <a:spcPct val="90000"/>
              </a:lnSpc>
              <a:spcBef>
                <a:spcPts val="960"/>
              </a:spcBef>
              <a:buSzPts val="1656"/>
              <a:buChar char="▪"/>
            </a:pPr>
            <a:r>
              <a:rPr lang="fr-CA" sz="1300" b="1" i="0" u="none">
                <a:solidFill>
                  <a:srgbClr val="0A2E3D"/>
                </a:solidFill>
                <a:latin typeface="Calibri"/>
                <a:ea typeface="Calibri"/>
                <a:cs typeface="Calibri"/>
                <a:sym typeface="Calibri"/>
              </a:rPr>
              <a:t>Paramètres d'applications : </a:t>
            </a:r>
            <a:r>
              <a:rPr lang="fr-CA" sz="1300" b="0" i="0" u="none">
                <a:solidFill>
                  <a:srgbClr val="334452"/>
                </a:solidFill>
                <a:latin typeface="Calibri"/>
                <a:ea typeface="Calibri"/>
                <a:cs typeface="Calibri"/>
                <a:sym typeface="Calibri"/>
              </a:rPr>
              <a:t>Gérez les applications Microsoft 365.</a:t>
            </a:r>
            <a:endParaRPr/>
          </a:p>
          <a:p>
            <a:pPr marL="630000" lvl="1" indent="-306000" algn="l" rtl="0">
              <a:lnSpc>
                <a:spcPct val="90000"/>
              </a:lnSpc>
              <a:spcBef>
                <a:spcPts val="960"/>
              </a:spcBef>
              <a:buSzPts val="1656"/>
              <a:buChar char="▪"/>
            </a:pPr>
            <a:r>
              <a:rPr lang="fr-CA" sz="1300" b="1" i="0" u="none">
                <a:solidFill>
                  <a:srgbClr val="0A2E3D"/>
                </a:solidFill>
                <a:latin typeface="Calibri"/>
                <a:ea typeface="Calibri"/>
                <a:cs typeface="Calibri"/>
                <a:sym typeface="Calibri"/>
              </a:rPr>
              <a:t>Suivi et rapports : </a:t>
            </a:r>
            <a:r>
              <a:rPr lang="fr-CA" sz="1300" b="0" i="0" u="none">
                <a:solidFill>
                  <a:srgbClr val="334452"/>
                </a:solidFill>
                <a:latin typeface="Calibri"/>
                <a:ea typeface="Calibri"/>
                <a:cs typeface="Calibri"/>
                <a:sym typeface="Calibri"/>
              </a:rPr>
              <a:t>Analysez l’usage et la performance.</a:t>
            </a:r>
            <a:endParaRPr/>
          </a:p>
          <a:p>
            <a:pPr marL="630000" lvl="1" indent="-306000" algn="l" rtl="0">
              <a:lnSpc>
                <a:spcPct val="90000"/>
              </a:lnSpc>
              <a:spcBef>
                <a:spcPts val="960"/>
              </a:spcBef>
              <a:buSzPts val="1656"/>
              <a:buChar char="▪"/>
            </a:pPr>
            <a:r>
              <a:rPr lang="fr-CA" sz="1300" b="1" i="0" u="none">
                <a:solidFill>
                  <a:srgbClr val="0A2E3D"/>
                </a:solidFill>
                <a:latin typeface="Calibri"/>
                <a:ea typeface="Calibri"/>
                <a:cs typeface="Calibri"/>
                <a:sym typeface="Calibri"/>
              </a:rPr>
              <a:t>Licences et abonnements : </a:t>
            </a:r>
            <a:r>
              <a:rPr lang="fr-CA" sz="1300" b="0" i="0" u="none">
                <a:solidFill>
                  <a:srgbClr val="334452"/>
                </a:solidFill>
                <a:latin typeface="Calibri"/>
                <a:ea typeface="Calibri"/>
                <a:cs typeface="Calibri"/>
                <a:sym typeface="Calibri"/>
              </a:rPr>
              <a:t>Administrez les licences et coûts.</a:t>
            </a:r>
            <a:endParaRPr/>
          </a:p>
          <a:p>
            <a:pPr marL="306000" lvl="0" indent="-306000" algn="l" rtl="0">
              <a:lnSpc>
                <a:spcPct val="90000"/>
              </a:lnSpc>
              <a:spcBef>
                <a:spcPts val="960"/>
              </a:spcBef>
              <a:buSzPts val="1656"/>
              <a:buChar char="▪"/>
            </a:pPr>
            <a:r>
              <a:rPr lang="fr-CA" sz="1300" b="0" i="0" u="none">
                <a:solidFill>
                  <a:srgbClr val="334452"/>
                </a:solidFill>
                <a:latin typeface="Calibri"/>
                <a:ea typeface="Calibri"/>
                <a:cs typeface="Calibri"/>
                <a:sym typeface="Calibri"/>
              </a:rPr>
              <a:t>Chaque application à un centre d’administration</a:t>
            </a:r>
            <a:endParaRPr/>
          </a:p>
          <a:p>
            <a:pPr marL="306000" lvl="0" indent="-306000" algn="l" rtl="0">
              <a:lnSpc>
                <a:spcPct val="90000"/>
              </a:lnSpc>
              <a:spcBef>
                <a:spcPts val="960"/>
              </a:spcBef>
              <a:buSzPts val="1656"/>
              <a:buChar char="▪"/>
            </a:pPr>
            <a:r>
              <a:rPr lang="fr-CA" sz="1300" b="1" i="0" u="none">
                <a:solidFill>
                  <a:srgbClr val="0A2E3D"/>
                </a:solidFill>
                <a:latin typeface="Calibri"/>
                <a:ea typeface="Calibri"/>
                <a:cs typeface="Calibri"/>
                <a:sym typeface="Calibri"/>
              </a:rPr>
              <a:t>Bonne pratique : </a:t>
            </a:r>
            <a:r>
              <a:rPr lang="fr-CA" sz="1300" b="0" i="0" u="none">
                <a:solidFill>
                  <a:srgbClr val="334452"/>
                </a:solidFill>
                <a:latin typeface="Calibri"/>
                <a:ea typeface="Calibri"/>
                <a:cs typeface="Calibri"/>
                <a:sym typeface="Calibri"/>
              </a:rPr>
              <a:t>Avoir un compte dédié au centre d’administration</a:t>
            </a:r>
            <a:endParaRPr/>
          </a:p>
          <a:p>
            <a:pPr marL="306000" lvl="0" indent="-306000" algn="l" rtl="0">
              <a:lnSpc>
                <a:spcPct val="90000"/>
              </a:lnSpc>
              <a:spcBef>
                <a:spcPts val="960"/>
              </a:spcBef>
              <a:buSzPts val="1656"/>
              <a:buChar char="▪"/>
            </a:pPr>
            <a:r>
              <a:rPr lang="fr-CA" sz="1300" b="0" i="0" u="none">
                <a:solidFill>
                  <a:srgbClr val="334452"/>
                </a:solidFill>
                <a:latin typeface="Calibri"/>
                <a:ea typeface="Calibri"/>
                <a:cs typeface="Calibri"/>
                <a:sym typeface="Calibri"/>
              </a:rPr>
              <a:t>Plusieurs rôles possibles</a:t>
            </a:r>
            <a:endParaRPr/>
          </a:p>
        </p:txBody>
      </p:sp>
      <p:sp>
        <p:nvSpPr>
          <p:cNvPr id="336" name="Rounded Rectangle 335"/>
          <p:cNvSpPr/>
          <p:nvPr/>
        </p:nvSpPr>
        <p:spPr>
          <a:xfrm>
            <a:off x="603504" y="1838940"/>
            <a:ext cx="5303520" cy="4414560"/>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32" name="Google Shape;332;p24" descr="Une image contenant texte, capture d’écran, Police, nombre&#10;&#10;Description générée automatiquement"/>
          <p:cNvPicPr preferRelativeResize="0"/>
          <p:nvPr/>
        </p:nvPicPr>
        <p:blipFill rotWithShape="1">
          <a:blip r:embed="rId3">
            <a:alphaModFix/>
          </a:blip>
          <a:srcRect/>
          <a:stretch/>
        </p:blipFill>
        <p:spPr>
          <a:xfrm>
            <a:off x="731520" y="1966956"/>
            <a:ext cx="5047488" cy="4158528"/>
          </a:xfrm>
          <a:prstGeom prst="rect">
            <a:avLst/>
          </a:prstGeom>
          <a:noFill/>
          <a:ln>
            <a:noFill/>
          </a:ln>
        </p:spPr>
      </p:pic>
      <p:sp>
        <p:nvSpPr>
          <p:cNvPr id="334" name="TextBox 333"/>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CENTRE D’ADMINISTRATION</a:t>
            </a:r>
          </a:p>
        </p:txBody>
      </p:sp>
      <p:pic>
        <p:nvPicPr>
          <p:cNvPr id="335" name="Picture 334"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337" name="Rectangle 336"/>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8" name="Rectangle 337"/>
          <p:cNvSpPr/>
          <p:nvPr/>
        </p:nvSpPr>
        <p:spPr>
          <a:xfrm>
            <a:off x="731520" y="6547104"/>
            <a:ext cx="3769624"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9" name="TextBox 338"/>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13 / 38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5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INFORMATIONS SUR LE SITE</a:t>
            </a:r>
            <a:endParaRPr/>
          </a:p>
        </p:txBody>
      </p:sp>
      <p:sp>
        <p:nvSpPr>
          <p:cNvPr id="585" name="Google Shape;585;p58"/>
          <p:cNvSpPr txBox="1">
            <a:spLocks noGrp="1"/>
          </p:cNvSpPr>
          <p:nvPr>
            <p:ph type="body" idx="1"/>
          </p:nvPr>
        </p:nvSpPr>
        <p:spPr>
          <a:xfrm>
            <a:off x="731520"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ts val="1656"/>
              <a:buChar char="▪"/>
            </a:pPr>
            <a:r>
              <a:rPr lang="fr-CA" sz="1500" b="0" i="0" u="none">
                <a:solidFill>
                  <a:srgbClr val="334452"/>
                </a:solidFill>
                <a:latin typeface="Calibri"/>
                <a:ea typeface="Calibri"/>
                <a:cs typeface="Calibri"/>
                <a:sym typeface="Calibri"/>
              </a:rPr>
              <a:t>Les paramètres disponibles dépendent :</a:t>
            </a:r>
            <a:endParaRPr/>
          </a:p>
          <a:p>
            <a:pPr marL="630000" lvl="1" indent="-306000" algn="l" rtl="0">
              <a:spcBef>
                <a:spcPts val="920"/>
              </a:spcBef>
              <a:buSzPts val="1472"/>
              <a:buChar char="▪"/>
            </a:pPr>
            <a:r>
              <a:rPr lang="fr-CA" sz="1500" b="0" i="0" u="none">
                <a:solidFill>
                  <a:srgbClr val="334452"/>
                </a:solidFill>
                <a:latin typeface="Calibri"/>
                <a:ea typeface="Calibri"/>
                <a:cs typeface="Calibri"/>
                <a:sym typeface="Calibri"/>
              </a:rPr>
              <a:t>du type de site utilisé,</a:t>
            </a:r>
            <a:endParaRPr/>
          </a:p>
          <a:p>
            <a:pPr marL="630000" lvl="1" indent="-306000" algn="l" rtl="0">
              <a:spcBef>
                <a:spcPts val="920"/>
              </a:spcBef>
              <a:buSzPts val="1472"/>
              <a:buChar char="▪"/>
            </a:pPr>
            <a:r>
              <a:rPr lang="fr-CA" sz="1500" b="0" i="0" u="none">
                <a:solidFill>
                  <a:srgbClr val="334452"/>
                </a:solidFill>
                <a:latin typeface="Calibri"/>
                <a:ea typeface="Calibri"/>
                <a:cs typeface="Calibri"/>
                <a:sym typeface="Calibri"/>
              </a:rPr>
              <a:t>du niveau de permission de l’utilisateur,</a:t>
            </a:r>
            <a:endParaRPr/>
          </a:p>
          <a:p>
            <a:pPr marL="630000" lvl="1" indent="-306000" algn="l" rtl="0">
              <a:spcBef>
                <a:spcPts val="920"/>
              </a:spcBef>
              <a:buSzPts val="1472"/>
              <a:buChar char="▪"/>
            </a:pPr>
            <a:r>
              <a:rPr lang="fr-CA" sz="1500" b="0" i="0" u="none">
                <a:solidFill>
                  <a:srgbClr val="334452"/>
                </a:solidFill>
                <a:latin typeface="Calibri"/>
                <a:ea typeface="Calibri"/>
                <a:cs typeface="Calibri"/>
                <a:sym typeface="Calibri"/>
              </a:rPr>
              <a:t>du contenu actuellement affiché sur le site.</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Paramètres avancés : </a:t>
            </a:r>
            <a:r>
              <a:rPr lang="fr-CA" sz="1500" b="0" i="0" u="none">
                <a:solidFill>
                  <a:srgbClr val="334452"/>
                </a:solidFill>
                <a:latin typeface="Calibri"/>
                <a:ea typeface="Calibri"/>
                <a:cs typeface="Calibri"/>
                <a:sym typeface="Calibri"/>
              </a:rPr>
              <a:t>Offrent davantage d'options et sont souvent utilisés par les administrateurs TI.</a:t>
            </a:r>
            <a:endParaRPr/>
          </a:p>
        </p:txBody>
      </p:sp>
      <p:sp>
        <p:nvSpPr>
          <p:cNvPr id="591" name="Rounded Rectangle 590"/>
          <p:cNvSpPr/>
          <p:nvPr/>
        </p:nvSpPr>
        <p:spPr>
          <a:xfrm>
            <a:off x="6318504" y="2428503"/>
            <a:ext cx="2606040" cy="3235434"/>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86" name="Google Shape;586;p58"/>
          <p:cNvPicPr preferRelativeResize="0"/>
          <p:nvPr/>
        </p:nvPicPr>
        <p:blipFill rotWithShape="1">
          <a:blip r:embed="rId3">
            <a:alphaModFix/>
          </a:blip>
          <a:srcRect/>
          <a:stretch/>
        </p:blipFill>
        <p:spPr>
          <a:xfrm>
            <a:off x="6409944" y="2519943"/>
            <a:ext cx="2423160" cy="3052554"/>
          </a:xfrm>
          <a:prstGeom prst="rect">
            <a:avLst/>
          </a:prstGeom>
          <a:noFill/>
          <a:ln>
            <a:noFill/>
          </a:ln>
        </p:spPr>
      </p:pic>
      <p:sp>
        <p:nvSpPr>
          <p:cNvPr id="592" name="Rounded Rectangle 591"/>
          <p:cNvSpPr/>
          <p:nvPr/>
        </p:nvSpPr>
        <p:spPr>
          <a:xfrm>
            <a:off x="8942832" y="1764183"/>
            <a:ext cx="2606040" cy="4564074"/>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87" name="Google Shape;587;p58"/>
          <p:cNvPicPr preferRelativeResize="0"/>
          <p:nvPr/>
        </p:nvPicPr>
        <p:blipFill rotWithShape="1">
          <a:blip r:embed="rId4">
            <a:alphaModFix/>
          </a:blip>
          <a:srcRect/>
          <a:stretch/>
        </p:blipFill>
        <p:spPr>
          <a:xfrm>
            <a:off x="9034272" y="1855623"/>
            <a:ext cx="2423160" cy="4381194"/>
          </a:xfrm>
          <a:prstGeom prst="rect">
            <a:avLst/>
          </a:prstGeom>
          <a:noFill/>
          <a:ln>
            <a:noFill/>
          </a:ln>
        </p:spPr>
      </p:pic>
      <p:cxnSp>
        <p:nvCxnSpPr>
          <p:cNvPr id="588" name="Google Shape;588;p58"/>
          <p:cNvCxnSpPr>
            <a:endCxn id="587" idx="1"/>
          </p:cNvCxnSpPr>
          <p:nvPr/>
        </p:nvCxnSpPr>
        <p:spPr>
          <a:xfrm>
            <a:off x="8244834" y="3635817"/>
            <a:ext cx="904500" cy="0"/>
          </a:xfrm>
          <a:prstGeom prst="straightConnector1">
            <a:avLst/>
          </a:prstGeom>
          <a:noFill/>
          <a:ln w="12700" cap="rnd" cmpd="sng">
            <a:solidFill>
              <a:srgbClr val="F2670E"/>
            </a:solidFill>
            <a:prstDash val="solid"/>
            <a:round/>
            <a:headEnd type="none" w="sm" len="sm"/>
            <a:tailEnd type="triangle" w="med" len="med"/>
          </a:ln>
        </p:spPr>
      </p:cxnSp>
      <p:sp>
        <p:nvSpPr>
          <p:cNvPr id="589" name="TextBox 58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CENTRE D’ADMINISTRATION</a:t>
            </a:r>
          </a:p>
        </p:txBody>
      </p:sp>
      <p:pic>
        <p:nvPicPr>
          <p:cNvPr id="590" name="Picture 589" descr="logo_couleur.png"/>
          <p:cNvPicPr>
            <a:picLocks noChangeAspect="1"/>
          </p:cNvPicPr>
          <p:nvPr/>
        </p:nvPicPr>
        <p:blipFill>
          <a:blip r:embed="rId5"/>
          <a:stretch>
            <a:fillRect/>
          </a:stretch>
        </p:blipFill>
        <p:spPr>
          <a:xfrm>
            <a:off x="10387584" y="384048"/>
            <a:ext cx="1389888" cy="498348"/>
          </a:xfrm>
          <a:prstGeom prst="rect">
            <a:avLst/>
          </a:prstGeom>
        </p:spPr>
      </p:pic>
      <p:sp>
        <p:nvSpPr>
          <p:cNvPr id="593" name="Rectangle 592"/>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94" name="Rectangle 593"/>
          <p:cNvSpPr/>
          <p:nvPr/>
        </p:nvSpPr>
        <p:spPr>
          <a:xfrm>
            <a:off x="731520" y="6547104"/>
            <a:ext cx="4059595"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95" name="TextBox 594"/>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14 / 38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3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SITE SHAREPOINT D’ÉQUIPE </a:t>
            </a:r>
            <a:endParaRPr/>
          </a:p>
        </p:txBody>
      </p:sp>
      <p:sp>
        <p:nvSpPr>
          <p:cNvPr id="438" name="Google Shape;438;p39"/>
          <p:cNvSpPr txBox="1">
            <a:spLocks noGrp="1"/>
          </p:cNvSpPr>
          <p:nvPr>
            <p:ph type="body" idx="1"/>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ts val="1656"/>
              <a:buChar char="▪"/>
            </a:pPr>
            <a:r>
              <a:rPr lang="fr-CA" sz="1500" b="1" i="0" u="none">
                <a:solidFill>
                  <a:srgbClr val="0A2E3D"/>
                </a:solidFill>
                <a:latin typeface="Calibri"/>
                <a:ea typeface="Calibri"/>
                <a:cs typeface="Calibri"/>
                <a:sym typeface="Calibri"/>
              </a:rPr>
              <a:t>Intégration avec un groupe M365 : </a:t>
            </a:r>
            <a:r>
              <a:rPr lang="fr-CA" sz="1500" b="0" i="0" u="none">
                <a:solidFill>
                  <a:srgbClr val="334452"/>
                </a:solidFill>
                <a:latin typeface="Calibri"/>
                <a:ea typeface="Calibri"/>
                <a:cs typeface="Calibri"/>
                <a:sym typeface="Calibri"/>
              </a:rPr>
              <a:t>Peut être associé à un groupe Microsoft 365.</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Liens avec d'autres applications : </a:t>
            </a:r>
            <a:r>
              <a:rPr lang="fr-CA" sz="1500" b="0" i="0" u="none">
                <a:solidFill>
                  <a:srgbClr val="334452"/>
                </a:solidFill>
                <a:latin typeface="Calibri"/>
                <a:ea typeface="Calibri"/>
                <a:cs typeface="Calibri"/>
                <a:sym typeface="Calibri"/>
              </a:rPr>
              <a:t>Se connecte facilement à des équipes Teams, Planner et d'autres applications Microsoft.</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Orienté vers la collaboration : </a:t>
            </a:r>
            <a:r>
              <a:rPr lang="fr-CA" sz="1500" b="0" i="0" u="none">
                <a:solidFill>
                  <a:srgbClr val="334452"/>
                </a:solidFill>
                <a:latin typeface="Calibri"/>
                <a:ea typeface="Calibri"/>
                <a:cs typeface="Calibri"/>
                <a:sym typeface="Calibri"/>
              </a:rPr>
              <a:t>Conçu pour favoriser le travail en équipe.</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Adapté aux besoins organisationnels : </a:t>
            </a:r>
            <a:r>
              <a:rPr lang="fr-CA" sz="1500" b="0" i="0" u="none">
                <a:solidFill>
                  <a:srgbClr val="334452"/>
                </a:solidFill>
                <a:latin typeface="Calibri"/>
                <a:ea typeface="Calibri"/>
                <a:cs typeface="Calibri"/>
                <a:sym typeface="Calibri"/>
              </a:rPr>
              <a:t>Idéal pour les sites de départements, comités, projets de grande envergure et divisions.</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Site le plus fréquenté : </a:t>
            </a:r>
            <a:r>
              <a:rPr lang="fr-CA" sz="1500" b="0" i="0" u="none">
                <a:solidFill>
                  <a:srgbClr val="334452"/>
                </a:solidFill>
                <a:latin typeface="Calibri"/>
                <a:ea typeface="Calibri"/>
                <a:cs typeface="Calibri"/>
                <a:sym typeface="Calibri"/>
              </a:rPr>
              <a:t>C'est le site le plus utilisé au sein de l'organisation</a:t>
            </a:r>
            <a:endParaRPr>
              <a:latin typeface="Calibri"/>
              <a:ea typeface="Calibri"/>
              <a:cs typeface="Calibri"/>
              <a:sym typeface="Calibri"/>
            </a:endParaRPr>
          </a:p>
        </p:txBody>
      </p:sp>
      <p:sp>
        <p:nvSpPr>
          <p:cNvPr id="441" name="Rounded Rectangle 440"/>
          <p:cNvSpPr/>
          <p:nvPr/>
        </p:nvSpPr>
        <p:spPr>
          <a:xfrm>
            <a:off x="603504" y="1890195"/>
            <a:ext cx="5303520" cy="4312049"/>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37" name="Google Shape;437;p39"/>
          <p:cNvPicPr preferRelativeResize="0"/>
          <p:nvPr/>
        </p:nvPicPr>
        <p:blipFill rotWithShape="1">
          <a:blip r:embed="rId3">
            <a:alphaModFix/>
          </a:blip>
          <a:srcRect/>
          <a:stretch/>
        </p:blipFill>
        <p:spPr>
          <a:xfrm>
            <a:off x="731520" y="2018211"/>
            <a:ext cx="5047488" cy="4056017"/>
          </a:xfrm>
          <a:prstGeom prst="rect">
            <a:avLst/>
          </a:prstGeom>
          <a:noFill/>
          <a:ln>
            <a:noFill/>
          </a:ln>
        </p:spPr>
      </p:pic>
      <p:sp>
        <p:nvSpPr>
          <p:cNvPr id="439" name="TextBox 43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DES SITES</a:t>
            </a:r>
          </a:p>
        </p:txBody>
      </p:sp>
      <p:pic>
        <p:nvPicPr>
          <p:cNvPr id="440" name="Picture 439"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442" name="Rectangle 441"/>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43" name="Rectangle 442"/>
          <p:cNvSpPr/>
          <p:nvPr/>
        </p:nvSpPr>
        <p:spPr>
          <a:xfrm>
            <a:off x="731520" y="6547104"/>
            <a:ext cx="4349566"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44" name="TextBox 443"/>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15 / 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40"/>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SITE DE COMMUNICATION</a:t>
            </a:r>
            <a:endParaRPr/>
          </a:p>
        </p:txBody>
      </p:sp>
      <p:pic>
        <p:nvPicPr>
          <p:cNvPr id="444" name="Google Shape;444;p40" descr="Créez votre Exemple de Site SharePoint Idéal en Quelques Étapes Simples · [  2024 ]"/>
          <p:cNvPicPr preferRelativeResize="0">
            <a:picLocks noGrp="1"/>
          </p:cNvPicPr>
          <p:nvPr>
            <p:ph type="body" idx="1"/>
          </p:nvPr>
        </p:nvPicPr>
        <p:blipFill rotWithShape="1">
          <a:blip r:embed="rId3">
            <a:alphaModFix/>
          </a:blip>
          <a:stretch/>
        </p:blipFill>
        <p:spPr>
          <a:xfrm>
            <a:off x="731520" y="2395085"/>
            <a:ext cx="5047488" cy="3046237"/>
          </a:xfrm>
          <a:prstGeom prst="rect">
            <a:avLst/>
          </a:prstGeom>
          <a:solidFill>
            <a:srgbClr val="FFFFFF"/>
          </a:solidFill>
          <a:ln>
            <a:noFill/>
          </a:ln>
        </p:spPr>
      </p:pic>
      <p:sp>
        <p:nvSpPr>
          <p:cNvPr id="445" name="Google Shape;445;p40"/>
          <p:cNvSpPr txBox="1">
            <a:spLocks noGrp="1"/>
          </p:cNvSpPr>
          <p:nvPr>
            <p:ph type="body" idx="2"/>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ts val="1656"/>
              <a:buChar char="▪"/>
            </a:pPr>
            <a:r>
              <a:rPr lang="fr-CA" sz="1500" b="1" i="0" u="none">
                <a:solidFill>
                  <a:srgbClr val="0A2E3D"/>
                </a:solidFill>
                <a:latin typeface="Calibri"/>
                <a:ea typeface="Calibri"/>
                <a:cs typeface="Calibri"/>
                <a:sym typeface="Calibri"/>
              </a:rPr>
              <a:t>Non intégré à un groupe M365 : </a:t>
            </a:r>
            <a:r>
              <a:rPr lang="fr-CA" sz="1500" b="0" i="0" u="none">
                <a:solidFill>
                  <a:srgbClr val="334452"/>
                </a:solidFill>
                <a:latin typeface="Calibri"/>
                <a:ea typeface="Calibri"/>
                <a:cs typeface="Calibri"/>
                <a:sym typeface="Calibri"/>
              </a:rPr>
              <a:t>Ce site n'est pas relié à un groupe Microsoft 365.</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Focalisé sur la communication : </a:t>
            </a:r>
            <a:r>
              <a:rPr lang="fr-CA" sz="1500" b="0" i="0" u="none">
                <a:solidFill>
                  <a:srgbClr val="334452"/>
                </a:solidFill>
                <a:latin typeface="Calibri"/>
                <a:ea typeface="Calibri"/>
                <a:cs typeface="Calibri"/>
                <a:sym typeface="Calibri"/>
              </a:rPr>
              <a:t>Destiné à relayer les informations de l'organisation ou de l'équipe vers ses employés ou membres.</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Utilisations variées : </a:t>
            </a:r>
            <a:r>
              <a:rPr lang="fr-CA" sz="1500" b="0" i="0" u="none">
                <a:solidFill>
                  <a:srgbClr val="334452"/>
                </a:solidFill>
                <a:latin typeface="Calibri"/>
                <a:ea typeface="Calibri"/>
                <a:cs typeface="Calibri"/>
                <a:sym typeface="Calibri"/>
              </a:rPr>
              <a:t>Idéal pour des applications telles qu'une page d'accueil d'intranet, un site hub pour une division, ou la communication interne.</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Fonctionnalités restreintes : </a:t>
            </a:r>
            <a:r>
              <a:rPr lang="fr-CA" sz="1500" b="0" i="0" u="none">
                <a:solidFill>
                  <a:srgbClr val="334452"/>
                </a:solidFill>
                <a:latin typeface="Calibri"/>
                <a:ea typeface="Calibri"/>
                <a:cs typeface="Calibri"/>
                <a:sym typeface="Calibri"/>
              </a:rPr>
              <a:t>Offre des options de web parts plus limitées.</a:t>
            </a:r>
            <a:endParaRPr/>
          </a:p>
        </p:txBody>
      </p:sp>
      <p:sp>
        <p:nvSpPr>
          <p:cNvPr id="446" name="TextBox 44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DES SITES</a:t>
            </a:r>
          </a:p>
        </p:txBody>
      </p:sp>
      <p:pic>
        <p:nvPicPr>
          <p:cNvPr id="447" name="Picture 446"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448" name="Rectangle 447"/>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49" name="Rectangle 448"/>
          <p:cNvSpPr/>
          <p:nvPr/>
        </p:nvSpPr>
        <p:spPr>
          <a:xfrm>
            <a:off x="731520" y="6547104"/>
            <a:ext cx="4639537"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50" name="TextBox 449"/>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16 / 38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41"/>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LA NOTION DE SITE HUB </a:t>
            </a:r>
            <a:endParaRPr/>
          </a:p>
        </p:txBody>
      </p:sp>
      <p:sp>
        <p:nvSpPr>
          <p:cNvPr id="452" name="TextBox 45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DES SITES</a:t>
            </a:r>
          </a:p>
        </p:txBody>
      </p:sp>
      <p:pic>
        <p:nvPicPr>
          <p:cNvPr id="453" name="Picture 452"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454" name="TextBox 453"/>
          <p:cNvSpPr txBox="1"/>
          <p:nvPr/>
        </p:nvSpPr>
        <p:spPr>
          <a:xfrm>
            <a:off x="731520" y="1783080"/>
            <a:ext cx="10725912" cy="548640"/>
          </a:xfrm>
          <a:prstGeom prst="rect">
            <a:avLst/>
          </a:prstGeom>
          <a:noFill/>
        </p:spPr>
        <p:txBody>
          <a:bodyPr wrap="square" lIns="0" tIns="0" rIns="0" bIns="0" anchor="t">
            <a:spAutoFit/>
          </a:bodyPr>
          <a:lstStyle/>
          <a:p>
            <a:pPr algn="l"/>
            <a:r>
              <a:rPr sz="1400" b="0">
                <a:solidFill>
                  <a:srgbClr val="334452"/>
                </a:solidFill>
                <a:latin typeface="Calibri"/>
              </a:rPr>
              <a:t>Un site hub relie plusieurs sites entre eux : la navigation, la recherche et les actualités deviennent communes, sans créer de sous-sites.</a:t>
            </a:r>
          </a:p>
        </p:txBody>
      </p:sp>
      <p:sp>
        <p:nvSpPr>
          <p:cNvPr id="455" name="Rounded Rectangle 454"/>
          <p:cNvSpPr/>
          <p:nvPr/>
        </p:nvSpPr>
        <p:spPr>
          <a:xfrm>
            <a:off x="731520" y="2514600"/>
            <a:ext cx="3393430" cy="176022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56" name="Picture 455" descr="FiCompass.png"/>
          <p:cNvPicPr>
            <a:picLocks noChangeAspect="1"/>
          </p:cNvPicPr>
          <p:nvPr/>
        </p:nvPicPr>
        <p:blipFill>
          <a:blip r:embed="rId4"/>
          <a:stretch>
            <a:fillRect/>
          </a:stretch>
        </p:blipFill>
        <p:spPr>
          <a:xfrm>
            <a:off x="969264" y="2752344"/>
            <a:ext cx="365760" cy="365760"/>
          </a:xfrm>
          <a:prstGeom prst="rect">
            <a:avLst/>
          </a:prstGeom>
        </p:spPr>
      </p:pic>
      <p:sp>
        <p:nvSpPr>
          <p:cNvPr id="457" name="TextBox 456"/>
          <p:cNvSpPr txBox="1"/>
          <p:nvPr/>
        </p:nvSpPr>
        <p:spPr>
          <a:xfrm>
            <a:off x="969264" y="3246120"/>
            <a:ext cx="2917942" cy="274320"/>
          </a:xfrm>
          <a:prstGeom prst="rect">
            <a:avLst/>
          </a:prstGeom>
          <a:noFill/>
        </p:spPr>
        <p:txBody>
          <a:bodyPr wrap="square" lIns="0" tIns="0" rIns="0" bIns="0" anchor="t">
            <a:spAutoFit/>
          </a:bodyPr>
          <a:lstStyle/>
          <a:p>
            <a:pPr algn="l"/>
            <a:r>
              <a:rPr sz="1400" b="1">
                <a:solidFill>
                  <a:srgbClr val="0A2E3D"/>
                </a:solidFill>
                <a:latin typeface="Calibri"/>
              </a:rPr>
              <a:t>Navigation centralisée</a:t>
            </a:r>
          </a:p>
        </p:txBody>
      </p:sp>
      <p:sp>
        <p:nvSpPr>
          <p:cNvPr id="458" name="TextBox 457"/>
          <p:cNvSpPr txBox="1"/>
          <p:nvPr/>
        </p:nvSpPr>
        <p:spPr>
          <a:xfrm>
            <a:off x="969264" y="3557016"/>
            <a:ext cx="2917942" cy="399593"/>
          </a:xfrm>
          <a:prstGeom prst="rect">
            <a:avLst/>
          </a:prstGeom>
          <a:noFill/>
        </p:spPr>
        <p:txBody>
          <a:bodyPr wrap="square" lIns="0" tIns="0" rIns="0" bIns="0" anchor="t">
            <a:spAutoFit/>
          </a:bodyPr>
          <a:lstStyle/>
          <a:p>
            <a:pPr algn="l"/>
            <a:r>
              <a:rPr sz="1150" b="0">
                <a:solidFill>
                  <a:srgbClr val="334452"/>
                </a:solidFill>
                <a:latin typeface="Calibri"/>
              </a:rPr>
              <a:t>Un menu commun en haut de tous les sites associés.</a:t>
            </a:r>
          </a:p>
        </p:txBody>
      </p:sp>
      <p:sp>
        <p:nvSpPr>
          <p:cNvPr id="459" name="Rounded Rectangle 458"/>
          <p:cNvSpPr/>
          <p:nvPr/>
        </p:nvSpPr>
        <p:spPr>
          <a:xfrm>
            <a:off x="4399270" y="2514600"/>
            <a:ext cx="3393430" cy="176022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60" name="Picture 459" descr="FiLayout.png"/>
          <p:cNvPicPr>
            <a:picLocks noChangeAspect="1"/>
          </p:cNvPicPr>
          <p:nvPr/>
        </p:nvPicPr>
        <p:blipFill>
          <a:blip r:embed="rId5"/>
          <a:stretch>
            <a:fillRect/>
          </a:stretch>
        </p:blipFill>
        <p:spPr>
          <a:xfrm>
            <a:off x="4637014" y="2752344"/>
            <a:ext cx="365760" cy="365760"/>
          </a:xfrm>
          <a:prstGeom prst="rect">
            <a:avLst/>
          </a:prstGeom>
        </p:spPr>
      </p:pic>
      <p:sp>
        <p:nvSpPr>
          <p:cNvPr id="461" name="TextBox 460"/>
          <p:cNvSpPr txBox="1"/>
          <p:nvPr/>
        </p:nvSpPr>
        <p:spPr>
          <a:xfrm>
            <a:off x="4637014" y="3246120"/>
            <a:ext cx="2917942" cy="274320"/>
          </a:xfrm>
          <a:prstGeom prst="rect">
            <a:avLst/>
          </a:prstGeom>
          <a:noFill/>
        </p:spPr>
        <p:txBody>
          <a:bodyPr wrap="square" lIns="0" tIns="0" rIns="0" bIns="0" anchor="t">
            <a:spAutoFit/>
          </a:bodyPr>
          <a:lstStyle/>
          <a:p>
            <a:pPr algn="l"/>
            <a:r>
              <a:rPr sz="1400" b="1">
                <a:solidFill>
                  <a:srgbClr val="0A2E3D"/>
                </a:solidFill>
                <a:latin typeface="Calibri"/>
              </a:rPr>
              <a:t>Uniformité visuelle</a:t>
            </a:r>
          </a:p>
        </p:txBody>
      </p:sp>
      <p:sp>
        <p:nvSpPr>
          <p:cNvPr id="462" name="TextBox 461"/>
          <p:cNvSpPr txBox="1"/>
          <p:nvPr/>
        </p:nvSpPr>
        <p:spPr>
          <a:xfrm>
            <a:off x="4637014" y="3557016"/>
            <a:ext cx="2917942" cy="399593"/>
          </a:xfrm>
          <a:prstGeom prst="rect">
            <a:avLst/>
          </a:prstGeom>
          <a:noFill/>
        </p:spPr>
        <p:txBody>
          <a:bodyPr wrap="square" lIns="0" tIns="0" rIns="0" bIns="0" anchor="t">
            <a:spAutoFit/>
          </a:bodyPr>
          <a:lstStyle/>
          <a:p>
            <a:pPr algn="l"/>
            <a:r>
              <a:rPr sz="1150" b="0">
                <a:solidFill>
                  <a:srgbClr val="334452"/>
                </a:solidFill>
                <a:latin typeface="Calibri"/>
              </a:rPr>
              <a:t>Thème et mise en page partagés : l’ensemble se tient.</a:t>
            </a:r>
          </a:p>
        </p:txBody>
      </p:sp>
      <p:sp>
        <p:nvSpPr>
          <p:cNvPr id="463" name="Rounded Rectangle 462"/>
          <p:cNvSpPr/>
          <p:nvPr/>
        </p:nvSpPr>
        <p:spPr>
          <a:xfrm>
            <a:off x="8067020" y="2514600"/>
            <a:ext cx="3393430" cy="176022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64" name="Picture 463" descr="FiGrid.png"/>
          <p:cNvPicPr>
            <a:picLocks noChangeAspect="1"/>
          </p:cNvPicPr>
          <p:nvPr/>
        </p:nvPicPr>
        <p:blipFill>
          <a:blip r:embed="rId6"/>
          <a:stretch>
            <a:fillRect/>
          </a:stretch>
        </p:blipFill>
        <p:spPr>
          <a:xfrm>
            <a:off x="8304764" y="2752344"/>
            <a:ext cx="365760" cy="365760"/>
          </a:xfrm>
          <a:prstGeom prst="rect">
            <a:avLst/>
          </a:prstGeom>
        </p:spPr>
      </p:pic>
      <p:sp>
        <p:nvSpPr>
          <p:cNvPr id="465" name="TextBox 464"/>
          <p:cNvSpPr txBox="1"/>
          <p:nvPr/>
        </p:nvSpPr>
        <p:spPr>
          <a:xfrm>
            <a:off x="8304764" y="3246120"/>
            <a:ext cx="2917942" cy="274320"/>
          </a:xfrm>
          <a:prstGeom prst="rect">
            <a:avLst/>
          </a:prstGeom>
          <a:noFill/>
        </p:spPr>
        <p:txBody>
          <a:bodyPr wrap="square" lIns="0" tIns="0" rIns="0" bIns="0" anchor="t">
            <a:spAutoFit/>
          </a:bodyPr>
          <a:lstStyle/>
          <a:p>
            <a:pPr algn="l"/>
            <a:r>
              <a:rPr sz="1400" b="1">
                <a:solidFill>
                  <a:srgbClr val="0A2E3D"/>
                </a:solidFill>
                <a:latin typeface="Calibri"/>
              </a:rPr>
              <a:t>Contenu agrégé</a:t>
            </a:r>
          </a:p>
        </p:txBody>
      </p:sp>
      <p:sp>
        <p:nvSpPr>
          <p:cNvPr id="466" name="TextBox 465"/>
          <p:cNvSpPr txBox="1"/>
          <p:nvPr/>
        </p:nvSpPr>
        <p:spPr>
          <a:xfrm>
            <a:off x="8304764" y="3557016"/>
            <a:ext cx="2917942" cy="399593"/>
          </a:xfrm>
          <a:prstGeom prst="rect">
            <a:avLst/>
          </a:prstGeom>
          <a:noFill/>
        </p:spPr>
        <p:txBody>
          <a:bodyPr wrap="square" lIns="0" tIns="0" rIns="0" bIns="0" anchor="t">
            <a:spAutoFit/>
          </a:bodyPr>
          <a:lstStyle/>
          <a:p>
            <a:pPr algn="l"/>
            <a:r>
              <a:rPr sz="1150" b="0">
                <a:solidFill>
                  <a:srgbClr val="334452"/>
                </a:solidFill>
                <a:latin typeface="Calibri"/>
              </a:rPr>
              <a:t>Actualités et documents des sites liés remontent au même endroit.</a:t>
            </a:r>
          </a:p>
        </p:txBody>
      </p:sp>
      <p:sp>
        <p:nvSpPr>
          <p:cNvPr id="467" name="Rounded Rectangle 466"/>
          <p:cNvSpPr/>
          <p:nvPr/>
        </p:nvSpPr>
        <p:spPr>
          <a:xfrm>
            <a:off x="731520" y="4549140"/>
            <a:ext cx="3393430" cy="176022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68" name="Picture 467" descr="FiSearch.png"/>
          <p:cNvPicPr>
            <a:picLocks noChangeAspect="1"/>
          </p:cNvPicPr>
          <p:nvPr/>
        </p:nvPicPr>
        <p:blipFill>
          <a:blip r:embed="rId7"/>
          <a:stretch>
            <a:fillRect/>
          </a:stretch>
        </p:blipFill>
        <p:spPr>
          <a:xfrm>
            <a:off x="969264" y="4786884"/>
            <a:ext cx="365760" cy="365760"/>
          </a:xfrm>
          <a:prstGeom prst="rect">
            <a:avLst/>
          </a:prstGeom>
        </p:spPr>
      </p:pic>
      <p:sp>
        <p:nvSpPr>
          <p:cNvPr id="469" name="TextBox 468"/>
          <p:cNvSpPr txBox="1"/>
          <p:nvPr/>
        </p:nvSpPr>
        <p:spPr>
          <a:xfrm>
            <a:off x="969264" y="5280660"/>
            <a:ext cx="2917942" cy="274320"/>
          </a:xfrm>
          <a:prstGeom prst="rect">
            <a:avLst/>
          </a:prstGeom>
          <a:noFill/>
        </p:spPr>
        <p:txBody>
          <a:bodyPr wrap="square" lIns="0" tIns="0" rIns="0" bIns="0" anchor="t">
            <a:spAutoFit/>
          </a:bodyPr>
          <a:lstStyle/>
          <a:p>
            <a:pPr algn="l"/>
            <a:r>
              <a:rPr sz="1400" b="1">
                <a:solidFill>
                  <a:srgbClr val="0A2E3D"/>
                </a:solidFill>
                <a:latin typeface="Calibri"/>
              </a:rPr>
              <a:t>Recherche élargie</a:t>
            </a:r>
          </a:p>
        </p:txBody>
      </p:sp>
      <p:sp>
        <p:nvSpPr>
          <p:cNvPr id="470" name="TextBox 469"/>
          <p:cNvSpPr txBox="1"/>
          <p:nvPr/>
        </p:nvSpPr>
        <p:spPr>
          <a:xfrm>
            <a:off x="969264" y="5591556"/>
            <a:ext cx="2917942" cy="399593"/>
          </a:xfrm>
          <a:prstGeom prst="rect">
            <a:avLst/>
          </a:prstGeom>
          <a:noFill/>
        </p:spPr>
        <p:txBody>
          <a:bodyPr wrap="square" lIns="0" tIns="0" rIns="0" bIns="0" anchor="t">
            <a:spAutoFit/>
          </a:bodyPr>
          <a:lstStyle/>
          <a:p>
            <a:pPr algn="l"/>
            <a:r>
              <a:rPr sz="1150" b="0">
                <a:solidFill>
                  <a:srgbClr val="334452"/>
                </a:solidFill>
                <a:latin typeface="Calibri"/>
              </a:rPr>
              <a:t>Une recherche depuis le hub couvre tous les sites associés.</a:t>
            </a:r>
          </a:p>
        </p:txBody>
      </p:sp>
      <p:sp>
        <p:nvSpPr>
          <p:cNvPr id="471" name="Rounded Rectangle 470"/>
          <p:cNvSpPr/>
          <p:nvPr/>
        </p:nvSpPr>
        <p:spPr>
          <a:xfrm>
            <a:off x="4399270" y="4549140"/>
            <a:ext cx="3393430" cy="176022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72" name="Picture 471" descr="FiLink.png"/>
          <p:cNvPicPr>
            <a:picLocks noChangeAspect="1"/>
          </p:cNvPicPr>
          <p:nvPr/>
        </p:nvPicPr>
        <p:blipFill>
          <a:blip r:embed="rId8"/>
          <a:stretch>
            <a:fillRect/>
          </a:stretch>
        </p:blipFill>
        <p:spPr>
          <a:xfrm>
            <a:off x="4637014" y="4786884"/>
            <a:ext cx="365760" cy="365760"/>
          </a:xfrm>
          <a:prstGeom prst="rect">
            <a:avLst/>
          </a:prstGeom>
        </p:spPr>
      </p:pic>
      <p:sp>
        <p:nvSpPr>
          <p:cNvPr id="473" name="TextBox 472"/>
          <p:cNvSpPr txBox="1"/>
          <p:nvPr/>
        </p:nvSpPr>
        <p:spPr>
          <a:xfrm>
            <a:off x="4637014" y="5280660"/>
            <a:ext cx="2917942" cy="274320"/>
          </a:xfrm>
          <a:prstGeom prst="rect">
            <a:avLst/>
          </a:prstGeom>
          <a:noFill/>
        </p:spPr>
        <p:txBody>
          <a:bodyPr wrap="square" lIns="0" tIns="0" rIns="0" bIns="0" anchor="t">
            <a:spAutoFit/>
          </a:bodyPr>
          <a:lstStyle/>
          <a:p>
            <a:pPr algn="l"/>
            <a:r>
              <a:rPr sz="1400" b="1">
                <a:solidFill>
                  <a:srgbClr val="0A2E3D"/>
                </a:solidFill>
                <a:latin typeface="Calibri"/>
              </a:rPr>
              <a:t>Association souple</a:t>
            </a:r>
          </a:p>
        </p:txBody>
      </p:sp>
      <p:sp>
        <p:nvSpPr>
          <p:cNvPr id="474" name="TextBox 473"/>
          <p:cNvSpPr txBox="1"/>
          <p:nvPr/>
        </p:nvSpPr>
        <p:spPr>
          <a:xfrm>
            <a:off x="4637014" y="5591556"/>
            <a:ext cx="2917942" cy="399593"/>
          </a:xfrm>
          <a:prstGeom prst="rect">
            <a:avLst/>
          </a:prstGeom>
          <a:noFill/>
        </p:spPr>
        <p:txBody>
          <a:bodyPr wrap="square" lIns="0" tIns="0" rIns="0" bIns="0" anchor="t">
            <a:spAutoFit/>
          </a:bodyPr>
          <a:lstStyle/>
          <a:p>
            <a:pPr algn="l"/>
            <a:r>
              <a:rPr sz="1150" b="0">
                <a:solidFill>
                  <a:srgbClr val="334452"/>
                </a:solidFill>
                <a:latin typeface="Calibri"/>
              </a:rPr>
              <a:t>On associe ou dissocie un site sans le déplacer ni le recréer.</a:t>
            </a:r>
          </a:p>
        </p:txBody>
      </p:sp>
      <p:sp>
        <p:nvSpPr>
          <p:cNvPr id="475" name="Rounded Rectangle 474"/>
          <p:cNvSpPr/>
          <p:nvPr/>
        </p:nvSpPr>
        <p:spPr>
          <a:xfrm>
            <a:off x="8067020" y="4549140"/>
            <a:ext cx="3393430" cy="176022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76" name="Picture 475" descr="FiBriefcase.png"/>
          <p:cNvPicPr>
            <a:picLocks noChangeAspect="1"/>
          </p:cNvPicPr>
          <p:nvPr/>
        </p:nvPicPr>
        <p:blipFill>
          <a:blip r:embed="rId9"/>
          <a:stretch>
            <a:fillRect/>
          </a:stretch>
        </p:blipFill>
        <p:spPr>
          <a:xfrm>
            <a:off x="8304764" y="4786884"/>
            <a:ext cx="365760" cy="365760"/>
          </a:xfrm>
          <a:prstGeom prst="rect">
            <a:avLst/>
          </a:prstGeom>
        </p:spPr>
      </p:pic>
      <p:sp>
        <p:nvSpPr>
          <p:cNvPr id="477" name="TextBox 476"/>
          <p:cNvSpPr txBox="1"/>
          <p:nvPr/>
        </p:nvSpPr>
        <p:spPr>
          <a:xfrm>
            <a:off x="8304764" y="5280660"/>
            <a:ext cx="2917942" cy="274320"/>
          </a:xfrm>
          <a:prstGeom prst="rect">
            <a:avLst/>
          </a:prstGeom>
          <a:noFill/>
        </p:spPr>
        <p:txBody>
          <a:bodyPr wrap="square" lIns="0" tIns="0" rIns="0" bIns="0" anchor="t">
            <a:spAutoFit/>
          </a:bodyPr>
          <a:lstStyle/>
          <a:p>
            <a:pPr algn="l"/>
            <a:r>
              <a:rPr sz="1400" b="1">
                <a:solidFill>
                  <a:srgbClr val="0A2E3D"/>
                </a:solidFill>
                <a:latin typeface="Calibri"/>
              </a:rPr>
              <a:t>Cas d’usage</a:t>
            </a:r>
          </a:p>
        </p:txBody>
      </p:sp>
      <p:sp>
        <p:nvSpPr>
          <p:cNvPr id="478" name="TextBox 477"/>
          <p:cNvSpPr txBox="1"/>
          <p:nvPr/>
        </p:nvSpPr>
        <p:spPr>
          <a:xfrm>
            <a:off x="8304764" y="5591556"/>
            <a:ext cx="2917942" cy="399593"/>
          </a:xfrm>
          <a:prstGeom prst="rect">
            <a:avLst/>
          </a:prstGeom>
          <a:noFill/>
        </p:spPr>
        <p:txBody>
          <a:bodyPr wrap="square" lIns="0" tIns="0" rIns="0" bIns="0" anchor="t">
            <a:spAutoFit/>
          </a:bodyPr>
          <a:lstStyle/>
          <a:p>
            <a:pPr algn="l"/>
            <a:r>
              <a:rPr sz="1150" b="0">
                <a:solidFill>
                  <a:srgbClr val="334452"/>
                </a:solidFill>
                <a:latin typeface="Calibri"/>
              </a:rPr>
              <a:t>Intranet d’entreprise, direction, ou projet regroupant plusieurs équipes.</a:t>
            </a:r>
          </a:p>
        </p:txBody>
      </p:sp>
      <p:sp>
        <p:nvSpPr>
          <p:cNvPr id="479" name="Rectangle 478"/>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80" name="Rectangle 479"/>
          <p:cNvSpPr/>
          <p:nvPr/>
        </p:nvSpPr>
        <p:spPr>
          <a:xfrm>
            <a:off x="731520" y="6547104"/>
            <a:ext cx="4929508"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81" name="TextBox 480"/>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17 / 38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2"/>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dirty="0">
                <a:solidFill>
                  <a:srgbClr val="0A2E3D"/>
                </a:solidFill>
                <a:effectLst/>
              </a:rPr>
              <a:t>LA NOTION DE SITE RACINE </a:t>
            </a:r>
            <a:endParaRPr dirty="0"/>
          </a:p>
        </p:txBody>
      </p:sp>
      <p:sp>
        <p:nvSpPr>
          <p:cNvPr id="459" name="Google Shape;459;p42"/>
          <p:cNvSpPr txBox="1">
            <a:spLocks noGrp="1"/>
          </p:cNvSpPr>
          <p:nvPr>
            <p:ph type="body" idx="1"/>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lnSpc>
                <a:spcPct val="90000"/>
              </a:lnSpc>
              <a:spcBef>
                <a:spcPts val="0"/>
              </a:spcBef>
              <a:buSzPts val="1656"/>
              <a:buChar char="▪"/>
            </a:pPr>
            <a:r>
              <a:rPr lang="fr-CA" sz="1500" b="1" i="0" u="none" dirty="0">
                <a:solidFill>
                  <a:srgbClr val="0A2E3D"/>
                </a:solidFill>
                <a:latin typeface="Calibri"/>
                <a:ea typeface="Calibri"/>
                <a:cs typeface="Calibri"/>
                <a:sym typeface="Calibri"/>
              </a:rPr>
              <a:t>Création automatique par Microsoft : </a:t>
            </a:r>
            <a:r>
              <a:rPr lang="fr-CA" sz="1500" b="0" i="0" u="none" dirty="0">
                <a:solidFill>
                  <a:srgbClr val="334452"/>
                </a:solidFill>
                <a:latin typeface="Calibri"/>
                <a:ea typeface="Calibri"/>
                <a:cs typeface="Calibri"/>
                <a:sym typeface="Calibri"/>
              </a:rPr>
              <a:t>Ce site est généré lors de la mise en place de votre tenant.</a:t>
            </a:r>
            <a:endParaRPr dirty="0">
              <a:solidFill>
                <a:schemeClr val="bg2"/>
              </a:solidFill>
            </a:endParaRPr>
          </a:p>
          <a:p>
            <a:pPr marL="306000" lvl="0" indent="-306000" algn="l" rtl="0">
              <a:lnSpc>
                <a:spcPct val="90000"/>
              </a:lnSpc>
              <a:spcBef>
                <a:spcPts val="960"/>
              </a:spcBef>
              <a:buSzPts val="1656"/>
              <a:buChar char="▪"/>
            </a:pPr>
            <a:r>
              <a:rPr lang="fr-CA" sz="1500" b="1" i="0" u="none" dirty="0">
                <a:solidFill>
                  <a:srgbClr val="0A2E3D"/>
                </a:solidFill>
                <a:latin typeface="Calibri"/>
                <a:ea typeface="Calibri"/>
                <a:cs typeface="Calibri"/>
                <a:sym typeface="Calibri"/>
              </a:rPr>
              <a:t>Site de communication recommandé : </a:t>
            </a:r>
            <a:r>
              <a:rPr lang="fr-CA" sz="1500" b="0" i="0" u="none" dirty="0">
                <a:solidFill>
                  <a:srgbClr val="334452"/>
                </a:solidFill>
                <a:latin typeface="Calibri"/>
                <a:ea typeface="Calibri"/>
                <a:cs typeface="Calibri"/>
                <a:sym typeface="Calibri"/>
              </a:rPr>
              <a:t>Idéal pour servir de plateforme de communication.</a:t>
            </a:r>
            <a:endParaRPr dirty="0">
              <a:solidFill>
                <a:schemeClr val="bg2"/>
              </a:solidFill>
            </a:endParaRPr>
          </a:p>
          <a:p>
            <a:pPr marL="306000" lvl="0" indent="-306000" algn="l" rtl="0">
              <a:lnSpc>
                <a:spcPct val="90000"/>
              </a:lnSpc>
              <a:spcBef>
                <a:spcPts val="960"/>
              </a:spcBef>
              <a:buSzPts val="1656"/>
              <a:buChar char="▪"/>
            </a:pPr>
            <a:r>
              <a:rPr lang="fr-CA" sz="1500" b="1" i="0" u="none" dirty="0">
                <a:solidFill>
                  <a:srgbClr val="0A2E3D"/>
                </a:solidFill>
                <a:latin typeface="Calibri"/>
                <a:ea typeface="Calibri"/>
                <a:cs typeface="Calibri"/>
                <a:sym typeface="Calibri"/>
              </a:rPr>
              <a:t>Exemple d’URL : </a:t>
            </a:r>
            <a:r>
              <a:rPr lang="fr-CA" sz="1500" b="0" i="0" u="none" dirty="0">
                <a:solidFill>
                  <a:srgbClr val="334452"/>
                </a:solidFill>
                <a:latin typeface="Calibri"/>
                <a:ea typeface="Calibri"/>
                <a:cs typeface="Calibri"/>
                <a:sym typeface="Calibri"/>
              </a:rPr>
              <a:t>https://macompagnie.sharepoint.com</a:t>
            </a:r>
            <a:endParaRPr dirty="0">
              <a:solidFill>
                <a:schemeClr val="bg2"/>
              </a:solidFill>
            </a:endParaRPr>
          </a:p>
          <a:p>
            <a:pPr marL="306000" lvl="0" indent="-306000" algn="l" rtl="0">
              <a:lnSpc>
                <a:spcPct val="90000"/>
              </a:lnSpc>
              <a:spcBef>
                <a:spcPts val="960"/>
              </a:spcBef>
              <a:buSzPts val="1656"/>
              <a:buChar char="▪"/>
            </a:pPr>
            <a:r>
              <a:rPr lang="fr-CA" sz="1500" b="1" i="0" u="none" dirty="0">
                <a:solidFill>
                  <a:srgbClr val="0A2E3D"/>
                </a:solidFill>
                <a:latin typeface="Calibri"/>
                <a:ea typeface="Calibri"/>
                <a:cs typeface="Calibri"/>
                <a:sym typeface="Calibri"/>
              </a:rPr>
              <a:t>Non-supprimable : </a:t>
            </a:r>
            <a:r>
              <a:rPr lang="fr-CA" sz="1500" b="0" i="0" u="none" dirty="0">
                <a:solidFill>
                  <a:srgbClr val="334452"/>
                </a:solidFill>
                <a:latin typeface="Calibri"/>
                <a:ea typeface="Calibri"/>
                <a:cs typeface="Calibri"/>
                <a:sym typeface="Calibri"/>
              </a:rPr>
              <a:t>Ce site ne peut pas être effacé.</a:t>
            </a:r>
            <a:endParaRPr dirty="0">
              <a:solidFill>
                <a:schemeClr val="bg2"/>
              </a:solidFill>
            </a:endParaRPr>
          </a:p>
          <a:p>
            <a:pPr marL="306000" lvl="0" indent="-306000" algn="l" rtl="0">
              <a:lnSpc>
                <a:spcPct val="90000"/>
              </a:lnSpc>
              <a:spcBef>
                <a:spcPts val="960"/>
              </a:spcBef>
              <a:buSzPts val="1656"/>
              <a:buChar char="▪"/>
            </a:pPr>
            <a:r>
              <a:rPr lang="fr-CA" sz="1500" b="1" i="0" u="none" dirty="0">
                <a:solidFill>
                  <a:srgbClr val="0A2E3D"/>
                </a:solidFill>
                <a:latin typeface="Calibri"/>
                <a:ea typeface="Calibri"/>
                <a:cs typeface="Calibri"/>
                <a:sym typeface="Calibri"/>
              </a:rPr>
              <a:t>Recommandation d'utilisation : </a:t>
            </a:r>
            <a:r>
              <a:rPr lang="fr-CA" sz="1500" b="0" i="0" u="none" dirty="0">
                <a:solidFill>
                  <a:srgbClr val="334452"/>
                </a:solidFill>
                <a:latin typeface="Calibri"/>
                <a:ea typeface="Calibri"/>
                <a:cs typeface="Calibri"/>
                <a:sym typeface="Calibri"/>
              </a:rPr>
              <a:t>Conseillé comme site hub pour votre intranet.</a:t>
            </a:r>
            <a:endParaRPr dirty="0">
              <a:solidFill>
                <a:schemeClr val="bg2"/>
              </a:solidFill>
            </a:endParaRPr>
          </a:p>
          <a:p>
            <a:pPr marL="306000" lvl="0" indent="-306000" algn="l" rtl="0">
              <a:lnSpc>
                <a:spcPct val="90000"/>
              </a:lnSpc>
              <a:spcBef>
                <a:spcPts val="960"/>
              </a:spcBef>
              <a:buSzPts val="1656"/>
              <a:buChar char="▪"/>
            </a:pPr>
            <a:r>
              <a:rPr lang="fr-CA" sz="1500" b="1" i="0" u="none" dirty="0">
                <a:solidFill>
                  <a:srgbClr val="0A2E3D"/>
                </a:solidFill>
                <a:latin typeface="Calibri"/>
                <a:ea typeface="Calibri"/>
                <a:cs typeface="Calibri"/>
                <a:sym typeface="Calibri"/>
              </a:rPr>
              <a:t>Modifier le site racine : </a:t>
            </a:r>
            <a:r>
              <a:rPr lang="fr-CA" sz="1500" b="0" i="0" u="none" dirty="0">
                <a:solidFill>
                  <a:srgbClr val="334452"/>
                </a:solidFill>
                <a:latin typeface="Calibri"/>
                <a:ea typeface="Calibri"/>
                <a:cs typeface="Calibri"/>
                <a:sym typeface="Calibri"/>
              </a:rPr>
              <a:t>Redirection vers un autre site.</a:t>
            </a:r>
            <a:endParaRPr dirty="0">
              <a:solidFill>
                <a:schemeClr val="bg2"/>
              </a:solidFill>
            </a:endParaRPr>
          </a:p>
        </p:txBody>
      </p:sp>
      <p:sp>
        <p:nvSpPr>
          <p:cNvPr id="462" name="Rounded Rectangle 461"/>
          <p:cNvSpPr/>
          <p:nvPr/>
        </p:nvSpPr>
        <p:spPr>
          <a:xfrm>
            <a:off x="603504" y="2681372"/>
            <a:ext cx="5303520" cy="2729695"/>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 name="Picture 1">
            <a:extLst>
              <a:ext uri="{FF2B5EF4-FFF2-40B4-BE49-F238E27FC236}">
                <a16:creationId xmlns:a16="http://schemas.microsoft.com/office/drawing/2014/main" id="{82D7C755-FDEE-B087-0108-2CDDC9D40784}"/>
              </a:ext>
            </a:extLst>
          </p:cNvPr>
          <p:cNvPicPr>
            <a:picLocks noChangeAspect="1"/>
          </p:cNvPicPr>
          <p:nvPr/>
        </p:nvPicPr>
        <p:blipFill>
          <a:blip r:embed="rId3"/>
          <a:stretch>
            <a:fillRect/>
          </a:stretch>
        </p:blipFill>
        <p:spPr>
          <a:xfrm>
            <a:off x="731520" y="2809388"/>
            <a:ext cx="5047488" cy="2473663"/>
          </a:xfrm>
          <a:prstGeom prst="rect">
            <a:avLst/>
          </a:prstGeom>
        </p:spPr>
      </p:pic>
      <p:sp>
        <p:nvSpPr>
          <p:cNvPr id="460" name="TextBox 459"/>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DES SITES</a:t>
            </a:r>
          </a:p>
        </p:txBody>
      </p:sp>
      <p:pic>
        <p:nvPicPr>
          <p:cNvPr id="461" name="Picture 460"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463" name="Rectangle 462"/>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64" name="Rectangle 463"/>
          <p:cNvSpPr/>
          <p:nvPr/>
        </p:nvSpPr>
        <p:spPr>
          <a:xfrm>
            <a:off x="731520" y="6547104"/>
            <a:ext cx="5219479"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65" name="TextBox 464"/>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18 / 38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47"/>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SHAREPOINT COMME INTRANET</a:t>
            </a:r>
            <a:endParaRPr/>
          </a:p>
        </p:txBody>
      </p:sp>
      <p:pic>
        <p:nvPicPr>
          <p:cNvPr id="500" name="Google Shape;500;p47" descr="Microsoft SharePoint Online - Logiciel de collaboration | Microsoft 365"/>
          <p:cNvPicPr preferRelativeResize="0">
            <a:picLocks noGrp="1"/>
          </p:cNvPicPr>
          <p:nvPr>
            <p:ph type="body" idx="1"/>
          </p:nvPr>
        </p:nvPicPr>
        <p:blipFill rotWithShape="1">
          <a:blip r:embed="rId3">
            <a:alphaModFix/>
          </a:blip>
          <a:stretch/>
        </p:blipFill>
        <p:spPr>
          <a:xfrm>
            <a:off x="731520" y="2286971"/>
            <a:ext cx="5047488" cy="3262464"/>
          </a:xfrm>
          <a:prstGeom prst="rect">
            <a:avLst/>
          </a:prstGeom>
          <a:solidFill>
            <a:srgbClr val="FFFFFF"/>
          </a:solidFill>
          <a:ln>
            <a:noFill/>
          </a:ln>
        </p:spPr>
      </p:pic>
      <p:sp>
        <p:nvSpPr>
          <p:cNvPr id="501" name="Google Shape;501;p47"/>
          <p:cNvSpPr txBox="1">
            <a:spLocks noGrp="1"/>
          </p:cNvSpPr>
          <p:nvPr>
            <p:ph type="body" idx="2"/>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lnSpc>
                <a:spcPct val="90000"/>
              </a:lnSpc>
              <a:spcBef>
                <a:spcPts val="0"/>
              </a:spcBef>
              <a:buSzPts val="1656"/>
              <a:buChar char="▪"/>
            </a:pPr>
            <a:r>
              <a:rPr lang="fr-CA" sz="1500" b="0" i="0" u="none">
                <a:solidFill>
                  <a:srgbClr val="334452"/>
                </a:solidFill>
                <a:latin typeface="Calibri"/>
                <a:ea typeface="Calibri"/>
                <a:cs typeface="Calibri"/>
                <a:sym typeface="Calibri"/>
              </a:rPr>
              <a:t>Un intranet est un site web interne propre à l’organisation.</a:t>
            </a:r>
            <a:endParaRPr/>
          </a:p>
          <a:p>
            <a:pPr marL="306000" lvl="0" indent="-306000" algn="l" rtl="0">
              <a:lnSpc>
                <a:spcPct val="90000"/>
              </a:lnSpc>
              <a:spcBef>
                <a:spcPts val="960"/>
              </a:spcBef>
              <a:buSzPts val="1656"/>
              <a:buChar char="▪"/>
            </a:pPr>
            <a:r>
              <a:rPr lang="fr-CA" sz="1500" b="0" i="0" u="none">
                <a:solidFill>
                  <a:srgbClr val="334452"/>
                </a:solidFill>
                <a:latin typeface="Calibri"/>
                <a:ea typeface="Calibri"/>
                <a:cs typeface="Calibri"/>
                <a:sym typeface="Calibri"/>
              </a:rPr>
              <a:t>SharePoint est l'outil principal pour créer un intranet.</a:t>
            </a:r>
            <a:endParaRPr/>
          </a:p>
          <a:p>
            <a:pPr marL="306000" lvl="0" indent="-306000" algn="l" rtl="0">
              <a:lnSpc>
                <a:spcPct val="90000"/>
              </a:lnSpc>
              <a:spcBef>
                <a:spcPts val="960"/>
              </a:spcBef>
              <a:buSzPts val="1656"/>
              <a:buChar char="▪"/>
            </a:pPr>
            <a:r>
              <a:rPr lang="fr-CA" sz="1500" b="0" i="0" u="none">
                <a:solidFill>
                  <a:srgbClr val="334452"/>
                </a:solidFill>
                <a:latin typeface="Calibri"/>
                <a:ea typeface="Calibri"/>
                <a:cs typeface="Calibri"/>
                <a:sym typeface="Calibri"/>
              </a:rPr>
              <a:t>Structurer les sites par thèmes et assurer une navigation cohérente favorise le succès de l’intranet.</a:t>
            </a:r>
            <a:endParaRPr/>
          </a:p>
          <a:p>
            <a:pPr marL="306000" lvl="0" indent="-306000" algn="l" rtl="0">
              <a:lnSpc>
                <a:spcPct val="90000"/>
              </a:lnSpc>
              <a:spcBef>
                <a:spcPts val="960"/>
              </a:spcBef>
              <a:buSzPts val="1656"/>
              <a:buChar char="▪"/>
            </a:pPr>
            <a:r>
              <a:rPr lang="fr-CA" sz="1500" b="0" i="0" u="none">
                <a:solidFill>
                  <a:srgbClr val="334452"/>
                </a:solidFill>
                <a:latin typeface="Calibri"/>
                <a:ea typeface="Calibri"/>
                <a:cs typeface="Calibri"/>
                <a:sym typeface="Calibri"/>
              </a:rPr>
              <a:t>Utiliser un site hub comme page d’accueil est recommandé.</a:t>
            </a:r>
            <a:endParaRPr/>
          </a:p>
          <a:p>
            <a:pPr marL="306000" lvl="0" indent="-306000" algn="l" rtl="0">
              <a:lnSpc>
                <a:spcPct val="90000"/>
              </a:lnSpc>
              <a:spcBef>
                <a:spcPts val="960"/>
              </a:spcBef>
              <a:buSzPts val="1656"/>
              <a:buChar char="▪"/>
            </a:pPr>
            <a:r>
              <a:rPr lang="fr-CA" sz="1500" b="0" i="0" u="none">
                <a:solidFill>
                  <a:srgbClr val="334452"/>
                </a:solidFill>
                <a:latin typeface="Calibri"/>
                <a:ea typeface="Calibri"/>
                <a:cs typeface="Calibri"/>
                <a:sym typeface="Calibri"/>
              </a:rPr>
              <a:t>Tous les sites n’ont pas à être intégrés à l’intranet.</a:t>
            </a:r>
            <a:endParaRPr/>
          </a:p>
          <a:p>
            <a:pPr marL="306000" lvl="0" indent="-306000" algn="l" rtl="0">
              <a:lnSpc>
                <a:spcPct val="90000"/>
              </a:lnSpc>
              <a:spcBef>
                <a:spcPts val="960"/>
              </a:spcBef>
              <a:buSzPts val="1656"/>
              <a:buChar char="▪"/>
            </a:pPr>
            <a:r>
              <a:rPr lang="fr-CA" sz="1500" b="0" i="0" u="none">
                <a:solidFill>
                  <a:srgbClr val="334452"/>
                </a:solidFill>
                <a:latin typeface="Calibri"/>
                <a:ea typeface="Calibri"/>
                <a:cs typeface="Calibri"/>
                <a:sym typeface="Calibri"/>
              </a:rPr>
              <a:t>Une architecture bien pensée, encadrée par une gouvernance, est essentielle.</a:t>
            </a:r>
            <a:endParaRPr/>
          </a:p>
        </p:txBody>
      </p:sp>
      <p:sp>
        <p:nvSpPr>
          <p:cNvPr id="502" name="TextBox 50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DES SITES</a:t>
            </a:r>
          </a:p>
        </p:txBody>
      </p:sp>
      <p:pic>
        <p:nvPicPr>
          <p:cNvPr id="503" name="Picture 502"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504" name="Rectangle 503"/>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05" name="Rectangle 504"/>
          <p:cNvSpPr/>
          <p:nvPr/>
        </p:nvSpPr>
        <p:spPr>
          <a:xfrm>
            <a:off x="731520" y="6547104"/>
            <a:ext cx="5509450"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06" name="TextBox 505"/>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19 / 38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45"/>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CONSEIL POUR FACILITER LA NAVIGATION DANS SHAREPOINT</a:t>
            </a:r>
            <a:endParaRPr/>
          </a:p>
        </p:txBody>
      </p:sp>
      <p:sp>
        <p:nvSpPr>
          <p:cNvPr id="488" name="Google Shape;488;p45"/>
          <p:cNvSpPr txBox="1">
            <a:spLocks noGrp="1"/>
          </p:cNvSpPr>
          <p:nvPr>
            <p:ph type="body" idx="1"/>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ts val="1656"/>
              <a:buChar char="▪"/>
            </a:pPr>
            <a:r>
              <a:rPr lang="fr-CA" sz="1500" b="1" i="0" u="none">
                <a:solidFill>
                  <a:srgbClr val="0A2E3D"/>
                </a:solidFill>
                <a:latin typeface="Calibri"/>
                <a:ea typeface="Calibri"/>
                <a:cs typeface="Calibri"/>
                <a:sym typeface="Calibri"/>
              </a:rPr>
              <a:t>Page d'accueil : </a:t>
            </a:r>
            <a:r>
              <a:rPr lang="fr-CA" sz="1500" b="0" i="0" u="none">
                <a:solidFill>
                  <a:srgbClr val="334452"/>
                </a:solidFill>
                <a:latin typeface="Calibri"/>
                <a:ea typeface="Calibri"/>
                <a:cs typeface="Calibri"/>
                <a:sym typeface="Calibri"/>
              </a:rPr>
              <a:t>Propose des liens rapides vers le contenu essentiel du site.</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Menu latéral : </a:t>
            </a:r>
            <a:r>
              <a:rPr lang="fr-CA" sz="1500" b="0" i="0" u="none">
                <a:solidFill>
                  <a:srgbClr val="334452"/>
                </a:solidFill>
                <a:latin typeface="Calibri"/>
                <a:ea typeface="Calibri"/>
                <a:cs typeface="Calibri"/>
                <a:sym typeface="Calibri"/>
              </a:rPr>
              <a:t>Accès direct aux contenus principaux du site en cours.</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Connecter les sites au hub : </a:t>
            </a:r>
            <a:r>
              <a:rPr lang="fr-CA" sz="1500" b="0" i="0" u="none">
                <a:solidFill>
                  <a:srgbClr val="334452"/>
                </a:solidFill>
                <a:latin typeface="Calibri"/>
                <a:ea typeface="Calibri"/>
                <a:cs typeface="Calibri"/>
                <a:sym typeface="Calibri"/>
              </a:rPr>
              <a:t>Liez tous les sites officiels au site hub central.</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Utiliser les méga menus dans le hub : </a:t>
            </a:r>
            <a:r>
              <a:rPr lang="fr-CA" sz="1500" b="0" i="0" u="none">
                <a:solidFill>
                  <a:srgbClr val="334452"/>
                </a:solidFill>
                <a:latin typeface="Calibri"/>
                <a:ea typeface="Calibri"/>
                <a:cs typeface="Calibri"/>
                <a:sym typeface="Calibri"/>
              </a:rPr>
              <a:t>Créez une "carte" de navigation claire et structurée pour les utilisateurs.</a:t>
            </a:r>
            <a:endParaRPr/>
          </a:p>
          <a:p>
            <a:pPr marL="306000" lvl="0" indent="-306000" algn="l" rtl="0">
              <a:spcBef>
                <a:spcPts val="960"/>
              </a:spcBef>
              <a:buSzPts val="1656"/>
              <a:buChar char="▪"/>
            </a:pPr>
            <a:r>
              <a:rPr lang="fr-CA" sz="1500" b="1" i="0" u="none">
                <a:solidFill>
                  <a:srgbClr val="0A2E3D"/>
                </a:solidFill>
                <a:latin typeface="Calibri"/>
                <a:ea typeface="Calibri"/>
                <a:cs typeface="Calibri"/>
                <a:sym typeface="Calibri"/>
              </a:rPr>
              <a:t>Former les utilisateurs : </a:t>
            </a:r>
            <a:r>
              <a:rPr lang="fr-CA" sz="1500" b="0" i="0" u="none">
                <a:solidFill>
                  <a:srgbClr val="334452"/>
                </a:solidFill>
                <a:latin typeface="Calibri"/>
                <a:ea typeface="Calibri"/>
                <a:cs typeface="Calibri"/>
                <a:sym typeface="Calibri"/>
              </a:rPr>
              <a:t>Expliquez la logique de navigation M365 et montrez-leur comment toujours retrouver facilement le site principal.</a:t>
            </a:r>
            <a:endParaRPr>
              <a:latin typeface="Calibri"/>
              <a:ea typeface="Calibri"/>
              <a:cs typeface="Calibri"/>
              <a:sym typeface="Calibri"/>
            </a:endParaRPr>
          </a:p>
        </p:txBody>
      </p:sp>
      <p:sp>
        <p:nvSpPr>
          <p:cNvPr id="491" name="Rounded Rectangle 490"/>
          <p:cNvSpPr/>
          <p:nvPr/>
        </p:nvSpPr>
        <p:spPr>
          <a:xfrm>
            <a:off x="603504" y="2227274"/>
            <a:ext cx="5303520" cy="3637891"/>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87" name="Google Shape;487;p45" descr="Planification Avec Des Punaises Image stock - Image du sens, géographique:  8666257"/>
          <p:cNvPicPr preferRelativeResize="0"/>
          <p:nvPr/>
        </p:nvPicPr>
        <p:blipFill rotWithShape="1">
          <a:blip r:embed="rId3">
            <a:alphaModFix/>
          </a:blip>
          <a:srcRect t="7265"/>
          <a:stretch/>
        </p:blipFill>
        <p:spPr>
          <a:xfrm>
            <a:off x="731520" y="2355290"/>
            <a:ext cx="5047488" cy="3381859"/>
          </a:xfrm>
          <a:prstGeom prst="rect">
            <a:avLst/>
          </a:prstGeom>
          <a:solidFill>
            <a:srgbClr val="FFFFFF"/>
          </a:solidFill>
          <a:ln>
            <a:noFill/>
          </a:ln>
        </p:spPr>
      </p:pic>
      <p:sp>
        <p:nvSpPr>
          <p:cNvPr id="489" name="TextBox 48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ARCHITECTURE DES SITES</a:t>
            </a:r>
          </a:p>
        </p:txBody>
      </p:sp>
      <p:pic>
        <p:nvPicPr>
          <p:cNvPr id="490" name="Picture 489"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492" name="Rectangle 491"/>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93" name="Rectangle 492"/>
          <p:cNvSpPr/>
          <p:nvPr/>
        </p:nvSpPr>
        <p:spPr>
          <a:xfrm>
            <a:off x="731520" y="6547104"/>
            <a:ext cx="5799421"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94" name="TextBox 493"/>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20 / 38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966960" y="3291840"/>
            <a:ext cx="4937760" cy="4937760"/>
          </a:xfrm>
          <a:prstGeom prst="ellipse">
            <a:avLst/>
          </a:prstGeom>
          <a:noFill/>
          <a:ln w="15875">
            <a:solidFill>
              <a:srgbClr val="FFFFFF">
                <a:alpha val="26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7680960" y="-2011680"/>
            <a:ext cx="8412480" cy="8412480"/>
          </a:xfrm>
          <a:prstGeom prst="ellipse">
            <a:avLst/>
          </a:prstGeom>
          <a:noFill/>
          <a:ln w="15875">
            <a:solidFill>
              <a:srgbClr val="FFFFFF">
                <a:alpha val="26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TextBox 2"/>
          <p:cNvSpPr txBox="1"/>
          <p:nvPr/>
        </p:nvSpPr>
        <p:spPr>
          <a:xfrm>
            <a:off x="1051560" y="2331720"/>
            <a:ext cx="10058400" cy="1920240"/>
          </a:xfrm>
          <a:prstGeom prst="rect">
            <a:avLst/>
          </a:prstGeom>
          <a:noFill/>
        </p:spPr>
        <p:txBody>
          <a:bodyPr wrap="square" lIns="0" tIns="0" rIns="0" bIns="0" anchor="t">
            <a:spAutoFit/>
          </a:bodyPr>
          <a:lstStyle/>
          <a:p>
            <a:pPr algn="l">
              <a:spcAft>
                <a:spcPts val="200"/>
              </a:spcAft>
            </a:pPr>
            <a:r>
              <a:rPr sz="2400" b="0">
                <a:solidFill>
                  <a:srgbClr val="0A2E3D"/>
                </a:solidFill>
                <a:latin typeface="Calibri"/>
              </a:rPr>
              <a:t>Deuxième partie</a:t>
            </a:r>
          </a:p>
          <a:p>
            <a:pPr algn="l">
              <a:spcAft>
                <a:spcPts val="200"/>
              </a:spcAft>
            </a:pPr>
            <a:r>
              <a:rPr sz="3800" b="1">
                <a:solidFill>
                  <a:srgbClr val="0A2E3D"/>
                </a:solidFill>
                <a:latin typeface="Calibri"/>
              </a:rPr>
              <a:t>Encadrer et gouverner</a:t>
            </a:r>
          </a:p>
        </p:txBody>
      </p:sp>
      <p:sp>
        <p:nvSpPr>
          <p:cNvPr id="4" name="TextBox 3"/>
          <p:cNvSpPr txBox="1"/>
          <p:nvPr/>
        </p:nvSpPr>
        <p:spPr>
          <a:xfrm>
            <a:off x="1097280" y="4617720"/>
            <a:ext cx="9601200" cy="640080"/>
          </a:xfrm>
          <a:prstGeom prst="rect">
            <a:avLst/>
          </a:prstGeom>
          <a:noFill/>
        </p:spPr>
        <p:txBody>
          <a:bodyPr wrap="square" lIns="0" tIns="0" rIns="0" bIns="0" anchor="t">
            <a:spAutoFit/>
          </a:bodyPr>
          <a:lstStyle/>
          <a:p>
            <a:pPr algn="l"/>
            <a:r>
              <a:rPr sz="1600" b="1">
                <a:solidFill>
                  <a:srgbClr val="0A2E3D"/>
                </a:solidFill>
                <a:latin typeface="Calibri"/>
              </a:rPr>
              <a:t>Partage et sécurité   ·   Gouvernance   ·   Cycle de vie   ·   Copilot</a:t>
            </a:r>
          </a:p>
        </p:txBody>
      </p:sp>
      <p:pic>
        <p:nvPicPr>
          <p:cNvPr id="5" name="Picture 4" descr="logo_blanc.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21"/>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LE PARTAGE </a:t>
            </a:r>
            <a:endParaRPr/>
          </a:p>
        </p:txBody>
      </p:sp>
      <p:sp>
        <p:nvSpPr>
          <p:cNvPr id="300" name="Google Shape;300;p21"/>
          <p:cNvSpPr txBox="1">
            <a:spLocks noGrp="1"/>
          </p:cNvSpPr>
          <p:nvPr>
            <p:ph type="body" idx="1"/>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ts val="1656"/>
              <a:buChar char="▪"/>
            </a:pPr>
            <a:r>
              <a:rPr lang="fr-CA" sz="1500" b="1" i="0" u="none" dirty="0">
                <a:solidFill>
                  <a:srgbClr val="0A2E3D"/>
                </a:solidFill>
                <a:latin typeface="Calibri"/>
                <a:ea typeface="Calibri"/>
                <a:cs typeface="Calibri"/>
                <a:sym typeface="Calibri"/>
              </a:rPr>
              <a:t>Contrôle des permissions : </a:t>
            </a:r>
            <a:r>
              <a:rPr lang="fr-CA" sz="1500" b="0" i="0" u="none" dirty="0">
                <a:solidFill>
                  <a:srgbClr val="334452"/>
                </a:solidFill>
                <a:latin typeface="Calibri"/>
                <a:ea typeface="Calibri"/>
                <a:cs typeface="Calibri"/>
                <a:sym typeface="Calibri"/>
              </a:rPr>
              <a:t>Choisissez des niveaux d’accès (lecture, modification) pour chaque partage.</a:t>
            </a:r>
            <a:endParaRPr dirty="0"/>
          </a:p>
          <a:p>
            <a:pPr marL="306000" lvl="0" indent="-306000" algn="l" rtl="0">
              <a:spcBef>
                <a:spcPts val="960"/>
              </a:spcBef>
              <a:buSzPts val="1656"/>
              <a:buChar char="▪"/>
            </a:pPr>
            <a:r>
              <a:rPr lang="fr-CA" sz="1500" b="1" i="0" u="none" dirty="0">
                <a:solidFill>
                  <a:srgbClr val="0A2E3D"/>
                </a:solidFill>
                <a:latin typeface="Calibri"/>
                <a:ea typeface="Calibri"/>
                <a:cs typeface="Calibri"/>
                <a:sym typeface="Calibri"/>
              </a:rPr>
              <a:t>Expiration et protection des liens : </a:t>
            </a:r>
            <a:r>
              <a:rPr lang="fr-CA" sz="1500" b="0" i="0" u="none" dirty="0">
                <a:solidFill>
                  <a:srgbClr val="334452"/>
                </a:solidFill>
                <a:latin typeface="Calibri"/>
                <a:ea typeface="Calibri"/>
                <a:cs typeface="Calibri"/>
                <a:sym typeface="Calibri"/>
              </a:rPr>
              <a:t>Définissez des dates d'expiration et des mots de passe pour les liens de partage.</a:t>
            </a:r>
            <a:endParaRPr dirty="0"/>
          </a:p>
          <a:p>
            <a:pPr marL="306000" lvl="0" indent="-306000" algn="l" rtl="0">
              <a:spcBef>
                <a:spcPts val="960"/>
              </a:spcBef>
              <a:buSzPts val="1656"/>
              <a:buChar char="▪"/>
            </a:pPr>
            <a:r>
              <a:rPr lang="fr-CA" sz="1500" b="1" i="0" u="none" dirty="0">
                <a:solidFill>
                  <a:srgbClr val="0A2E3D"/>
                </a:solidFill>
                <a:latin typeface="Calibri"/>
                <a:ea typeface="Calibri"/>
                <a:cs typeface="Calibri"/>
                <a:sym typeface="Calibri"/>
              </a:rPr>
              <a:t>Collaboration en temps réel : </a:t>
            </a:r>
            <a:r>
              <a:rPr lang="fr-CA" sz="1500" b="0" i="0" u="none" dirty="0">
                <a:solidFill>
                  <a:srgbClr val="334452"/>
                </a:solidFill>
                <a:latin typeface="Calibri"/>
                <a:ea typeface="Calibri"/>
                <a:cs typeface="Calibri"/>
                <a:sym typeface="Calibri"/>
              </a:rPr>
              <a:t>Travaillez ensemble et voyez les modifications instantanément.</a:t>
            </a:r>
            <a:endParaRPr dirty="0"/>
          </a:p>
          <a:p>
            <a:pPr marL="306000" lvl="0" indent="-306000" algn="l" rtl="0">
              <a:spcBef>
                <a:spcPts val="960"/>
              </a:spcBef>
              <a:buSzPts val="1656"/>
              <a:buChar char="▪"/>
            </a:pPr>
            <a:r>
              <a:rPr lang="fr-CA" sz="1500" b="1" i="0" u="none" dirty="0">
                <a:solidFill>
                  <a:srgbClr val="0A2E3D"/>
                </a:solidFill>
                <a:latin typeface="Calibri"/>
                <a:ea typeface="Calibri"/>
                <a:cs typeface="Calibri"/>
                <a:sym typeface="Calibri"/>
              </a:rPr>
              <a:t>Intégration avec Microsoft 365 : </a:t>
            </a:r>
            <a:r>
              <a:rPr lang="fr-CA" sz="1500" b="0" i="0" u="none" dirty="0">
                <a:solidFill>
                  <a:srgbClr val="334452"/>
                </a:solidFill>
                <a:latin typeface="Calibri"/>
                <a:ea typeface="Calibri"/>
                <a:cs typeface="Calibri"/>
                <a:sym typeface="Calibri"/>
              </a:rPr>
              <a:t>Accès facile aux fichiers depuis Outlook, Teams, etc.</a:t>
            </a:r>
            <a:endParaRPr dirty="0"/>
          </a:p>
          <a:p>
            <a:pPr marL="306000" lvl="0" indent="-306000" algn="l" rtl="0">
              <a:spcBef>
                <a:spcPts val="960"/>
              </a:spcBef>
              <a:buSzPts val="1656"/>
              <a:buChar char="▪"/>
            </a:pPr>
            <a:r>
              <a:rPr lang="fr-CA" sz="1500" b="1" i="0" u="none" dirty="0">
                <a:solidFill>
                  <a:srgbClr val="0A2E3D"/>
                </a:solidFill>
                <a:latin typeface="Calibri"/>
                <a:ea typeface="Calibri"/>
                <a:cs typeface="Calibri"/>
                <a:sym typeface="Calibri"/>
              </a:rPr>
              <a:t>Gestion des versions : </a:t>
            </a:r>
            <a:r>
              <a:rPr lang="fr-CA" sz="1500" b="0" i="0" u="none" dirty="0">
                <a:solidFill>
                  <a:srgbClr val="334452"/>
                </a:solidFill>
                <a:latin typeface="Calibri"/>
                <a:ea typeface="Calibri"/>
                <a:cs typeface="Calibri"/>
                <a:sym typeface="Calibri"/>
              </a:rPr>
              <a:t>Suivez l’historique des modifications, surtout avec SharePoint.</a:t>
            </a:r>
            <a:endParaRPr dirty="0"/>
          </a:p>
          <a:p>
            <a:pPr marL="306000" lvl="0" indent="-306000" algn="l" rtl="0">
              <a:spcBef>
                <a:spcPts val="960"/>
              </a:spcBef>
              <a:buSzPts val="1656"/>
              <a:buChar char="▪"/>
            </a:pPr>
            <a:r>
              <a:rPr lang="fr-CA" sz="1500" b="1" i="0" u="none" dirty="0">
                <a:solidFill>
                  <a:srgbClr val="0A2E3D"/>
                </a:solidFill>
                <a:latin typeface="Calibri"/>
                <a:ea typeface="Calibri"/>
                <a:cs typeface="Calibri"/>
                <a:sym typeface="Calibri"/>
              </a:rPr>
              <a:t>Notifications de partage : </a:t>
            </a:r>
            <a:r>
              <a:rPr lang="fr-CA" sz="1500" b="0" i="0" u="none" dirty="0">
                <a:solidFill>
                  <a:srgbClr val="334452"/>
                </a:solidFill>
                <a:latin typeface="Calibri"/>
                <a:ea typeface="Calibri"/>
                <a:cs typeface="Calibri"/>
                <a:sym typeface="Calibri"/>
              </a:rPr>
              <a:t>Recevez des alertes sur les nouveaux partages et modifications.</a:t>
            </a:r>
            <a:endParaRPr dirty="0">
              <a:latin typeface="Calibri"/>
              <a:ea typeface="Calibri"/>
              <a:cs typeface="Calibri"/>
              <a:sym typeface="Calibri"/>
            </a:endParaRPr>
          </a:p>
        </p:txBody>
      </p:sp>
      <p:sp>
        <p:nvSpPr>
          <p:cNvPr id="303" name="Rounded Rectangle 302"/>
          <p:cNvSpPr/>
          <p:nvPr/>
        </p:nvSpPr>
        <p:spPr>
          <a:xfrm>
            <a:off x="603504" y="2263634"/>
            <a:ext cx="5303520" cy="3565173"/>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 name="Picture 1">
            <a:extLst>
              <a:ext uri="{FF2B5EF4-FFF2-40B4-BE49-F238E27FC236}">
                <a16:creationId xmlns:a16="http://schemas.microsoft.com/office/drawing/2014/main" id="{B35C476C-45DD-EFCC-77F9-127400ECB23B}"/>
              </a:ext>
            </a:extLst>
          </p:cNvPr>
          <p:cNvPicPr>
            <a:picLocks noChangeAspect="1"/>
          </p:cNvPicPr>
          <p:nvPr/>
        </p:nvPicPr>
        <p:blipFill>
          <a:blip r:embed="rId3"/>
          <a:stretch>
            <a:fillRect/>
          </a:stretch>
        </p:blipFill>
        <p:spPr>
          <a:xfrm>
            <a:off x="731520" y="2391650"/>
            <a:ext cx="5047488" cy="3309141"/>
          </a:xfrm>
          <a:prstGeom prst="rect">
            <a:avLst/>
          </a:prstGeom>
        </p:spPr>
      </p:pic>
      <p:sp>
        <p:nvSpPr>
          <p:cNvPr id="301" name="TextBox 300"/>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PARTAGE ET SÉCURITÉ</a:t>
            </a:r>
          </a:p>
        </p:txBody>
      </p:sp>
      <p:pic>
        <p:nvPicPr>
          <p:cNvPr id="302" name="Picture 301"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304" name="Rectangle 303"/>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5" name="Rectangle 304"/>
          <p:cNvSpPr/>
          <p:nvPr/>
        </p:nvSpPr>
        <p:spPr>
          <a:xfrm>
            <a:off x="731520" y="6547104"/>
            <a:ext cx="6379363"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6" name="TextBox 305"/>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22 / 38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 name="Picture 2">
            <a:extLst>
              <a:ext uri="{FF2B5EF4-FFF2-40B4-BE49-F238E27FC236}">
                <a16:creationId xmlns:a16="http://schemas.microsoft.com/office/drawing/2014/main" id="{46ECBDFD-5DE6-11D4-ABFA-94DD32637464}"/>
              </a:ext>
            </a:extLst>
          </p:cNvPr>
          <p:cNvPicPr>
            <a:picLocks noChangeAspect="1"/>
          </p:cNvPicPr>
          <p:nvPr/>
        </p:nvPicPr>
        <p:blipFill>
          <a:blip r:embed="rId3"/>
          <a:stretch>
            <a:fillRect/>
          </a:stretch>
        </p:blipFill>
        <p:spPr>
          <a:xfrm>
            <a:off x="3718974" y="1795948"/>
            <a:ext cx="4581525" cy="3448050"/>
          </a:xfrm>
          <a:prstGeom prst="rect">
            <a:avLst/>
          </a:prstGeom>
        </p:spPr>
      </p:pic>
      <p:sp>
        <p:nvSpPr>
          <p:cNvPr id="306" name="Google Shape;306;p22"/>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LES DIFFÉRENTS TYPES DE PARTAGE</a:t>
            </a:r>
            <a:endParaRPr/>
          </a:p>
        </p:txBody>
      </p:sp>
      <p:sp>
        <p:nvSpPr>
          <p:cNvPr id="309" name="Google Shape;309;p22"/>
          <p:cNvSpPr/>
          <p:nvPr/>
        </p:nvSpPr>
        <p:spPr>
          <a:xfrm>
            <a:off x="3900267" y="3006598"/>
            <a:ext cx="3622983" cy="313558"/>
          </a:xfrm>
          <a:prstGeom prst="rect">
            <a:avLst/>
          </a:prstGeom>
          <a:noFill/>
          <a:ln w="381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0" name="Google Shape;310;p22"/>
          <p:cNvSpPr/>
          <p:nvPr/>
        </p:nvSpPr>
        <p:spPr>
          <a:xfrm>
            <a:off x="3900268" y="3603625"/>
            <a:ext cx="3622984" cy="313558"/>
          </a:xfrm>
          <a:prstGeom prst="rect">
            <a:avLst/>
          </a:prstGeom>
          <a:noFill/>
          <a:ln w="381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1" name="Google Shape;311;p22"/>
          <p:cNvSpPr/>
          <p:nvPr/>
        </p:nvSpPr>
        <p:spPr>
          <a:xfrm>
            <a:off x="3885890" y="4064701"/>
            <a:ext cx="3637361" cy="414199"/>
          </a:xfrm>
          <a:prstGeom prst="rect">
            <a:avLst/>
          </a:prstGeom>
          <a:noFill/>
          <a:ln w="381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2" name="Google Shape;312;p22"/>
          <p:cNvSpPr/>
          <p:nvPr/>
        </p:nvSpPr>
        <p:spPr>
          <a:xfrm>
            <a:off x="3885890" y="4645462"/>
            <a:ext cx="3622984" cy="313558"/>
          </a:xfrm>
          <a:prstGeom prst="rect">
            <a:avLst/>
          </a:prstGeom>
          <a:noFill/>
          <a:ln w="38100" cap="flat" cmpd="sng">
            <a:solidFill>
              <a:srgbClr val="0078D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3" name="Google Shape;313;p22"/>
          <p:cNvSpPr txBox="1"/>
          <p:nvPr/>
        </p:nvSpPr>
        <p:spPr>
          <a:xfrm>
            <a:off x="8664900" y="2346191"/>
            <a:ext cx="3269516" cy="1466795"/>
          </a:xfrm>
          <a:prstGeom prst="rect">
            <a:avLst/>
          </a:prstGeom>
          <a:solidFill>
            <a:schemeClr val="lt2"/>
          </a:solidFill>
          <a:ln w="38100" cap="flat" cmpd="sng">
            <a:solidFill>
              <a:schemeClr val="accent5"/>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00AEEF"/>
              </a:buClr>
              <a:buSzPts val="1472"/>
              <a:buFont typeface="Noto Sans Symbols"/>
              <a:buNone/>
            </a:pPr>
            <a:r>
              <a:rPr lang="fr-CA" sz="1400" b="0" i="0" u="none" dirty="0">
                <a:solidFill>
                  <a:srgbClr val="334452"/>
                </a:solidFill>
                <a:latin typeface="Calibri"/>
                <a:ea typeface="Calibri"/>
                <a:cs typeface="Calibri"/>
                <a:sym typeface="Calibri"/>
              </a:rPr>
              <a:t>Personnes ayant déjà accès : </a:t>
            </a:r>
            <a:br>
              <a:rPr lang="fr-CA" sz="1600" b="1" dirty="0">
                <a:solidFill>
                  <a:schemeClr val="dk2"/>
                </a:solidFill>
                <a:latin typeface="Calibri"/>
                <a:ea typeface="Calibri"/>
                <a:cs typeface="Calibri"/>
                <a:sym typeface="Calibri"/>
              </a:rPr>
            </a:br>
            <a:r>
              <a:rPr lang="fr-CA" sz="1400" b="0" i="0" u="none" dirty="0">
                <a:solidFill>
                  <a:srgbClr val="334452"/>
                </a:solidFill>
                <a:latin typeface="Calibri"/>
                <a:ea typeface="Calibri"/>
                <a:cs typeface="Calibri"/>
                <a:sym typeface="Calibri"/>
              </a:rPr>
              <a:t>Utile pour partager un lien-raccourci vers un dossier/document à un utilisateur déjà autorisé. Aucune autorisation ne sera ajoutée.</a:t>
            </a:r>
            <a:endParaRPr dirty="0"/>
          </a:p>
        </p:txBody>
      </p:sp>
      <p:sp>
        <p:nvSpPr>
          <p:cNvPr id="314" name="Google Shape;314;p22"/>
          <p:cNvSpPr txBox="1"/>
          <p:nvPr/>
        </p:nvSpPr>
        <p:spPr>
          <a:xfrm>
            <a:off x="483870" y="2496592"/>
            <a:ext cx="3240000" cy="1649809"/>
          </a:xfrm>
          <a:prstGeom prst="rect">
            <a:avLst/>
          </a:prstGeom>
          <a:solidFill>
            <a:schemeClr val="lt2"/>
          </a:solidFill>
          <a:ln w="38100" cap="flat" cmpd="sng">
            <a:solidFill>
              <a:schemeClr val="accent3"/>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00AEEF"/>
              </a:buClr>
              <a:buSzPts val="1472"/>
              <a:buFont typeface="Noto Sans Symbols"/>
              <a:buNone/>
            </a:pPr>
            <a:r>
              <a:rPr lang="fr-CA" sz="1400" b="0" i="0" u="none" dirty="0">
                <a:solidFill>
                  <a:srgbClr val="334452"/>
                </a:solidFill>
                <a:latin typeface="Calibri"/>
                <a:ea typeface="Calibri"/>
                <a:cs typeface="Calibri"/>
                <a:sym typeface="Calibri"/>
              </a:rPr>
              <a:t>Toute personne ayant le lien : </a:t>
            </a:r>
            <a:br>
              <a:rPr lang="fr-CA" sz="1600" b="1" dirty="0">
                <a:solidFill>
                  <a:schemeClr val="dk2"/>
                </a:solidFill>
                <a:latin typeface="Calibri"/>
                <a:ea typeface="Calibri"/>
                <a:cs typeface="Calibri"/>
                <a:sym typeface="Calibri"/>
              </a:rPr>
            </a:br>
            <a:r>
              <a:rPr lang="fr-CA" sz="1400" b="0" i="0" u="none" dirty="0">
                <a:solidFill>
                  <a:srgbClr val="334452"/>
                </a:solidFill>
                <a:latin typeface="Calibri"/>
                <a:ea typeface="Calibri"/>
                <a:cs typeface="Calibri"/>
                <a:sym typeface="Calibri"/>
              </a:rPr>
              <a:t>C’est le niveau d’autorisation le plus permissif. Permet à quiconque (interne et externe à l’organisation) possède le lien d’y accéder. Cette option n’est généralement pas recommandée.</a:t>
            </a:r>
            <a:endParaRPr dirty="0"/>
          </a:p>
        </p:txBody>
      </p:sp>
      <p:sp>
        <p:nvSpPr>
          <p:cNvPr id="315" name="Google Shape;315;p22"/>
          <p:cNvSpPr txBox="1"/>
          <p:nvPr/>
        </p:nvSpPr>
        <p:spPr>
          <a:xfrm>
            <a:off x="391886" y="4354469"/>
            <a:ext cx="3331984" cy="2080640"/>
          </a:xfrm>
          <a:prstGeom prst="rect">
            <a:avLst/>
          </a:prstGeom>
          <a:solidFill>
            <a:schemeClr val="lt2"/>
          </a:solidFill>
          <a:ln w="38100" cap="flat" cmpd="sng">
            <a:solidFill>
              <a:srgbClr val="FFC000"/>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00AEEF"/>
              </a:buClr>
              <a:buSzPts val="1472"/>
              <a:buFont typeface="Noto Sans Symbols"/>
              <a:buNone/>
            </a:pPr>
            <a:r>
              <a:rPr lang="fr-CA" sz="1400" b="0" i="0" u="none" dirty="0">
                <a:solidFill>
                  <a:srgbClr val="334452"/>
                </a:solidFill>
                <a:latin typeface="Calibri"/>
                <a:ea typeface="Calibri"/>
                <a:cs typeface="Calibri"/>
                <a:sym typeface="Calibri"/>
              </a:rPr>
              <a:t>Les personnes au sein de l’organisation disposant du lien : Permet à tous les membres de l’organisation d’ouvrir le fichier. En utilisant ce niveau d’autorisation, on s’assure que le contenu reste exclusivement accessible à l’interne.</a:t>
            </a:r>
            <a:endParaRPr dirty="0"/>
          </a:p>
        </p:txBody>
      </p:sp>
      <p:sp>
        <p:nvSpPr>
          <p:cNvPr id="316" name="Google Shape;316;p22"/>
          <p:cNvSpPr txBox="1"/>
          <p:nvPr/>
        </p:nvSpPr>
        <p:spPr>
          <a:xfrm>
            <a:off x="8664899" y="3920694"/>
            <a:ext cx="3269516" cy="2589834"/>
          </a:xfrm>
          <a:prstGeom prst="rect">
            <a:avLst/>
          </a:prstGeom>
          <a:solidFill>
            <a:schemeClr val="lt2"/>
          </a:solidFill>
          <a:ln w="38100" cap="flat" cmpd="sng">
            <a:solidFill>
              <a:srgbClr val="0078D4"/>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00AEEF"/>
              </a:buClr>
              <a:buSzPts val="1472"/>
              <a:buFont typeface="Noto Sans Symbols"/>
              <a:buNone/>
            </a:pPr>
            <a:r>
              <a:rPr lang="fr-CA" sz="1400" b="0" i="0" u="none" dirty="0">
                <a:solidFill>
                  <a:srgbClr val="334452"/>
                </a:solidFill>
                <a:latin typeface="Calibri"/>
                <a:ea typeface="Calibri"/>
                <a:cs typeface="Calibri"/>
                <a:sym typeface="Calibri"/>
              </a:rPr>
              <a:t>Des personnes spécifiques : </a:t>
            </a:r>
            <a:br>
              <a:rPr lang="fr-CA" sz="1600" b="1" dirty="0">
                <a:solidFill>
                  <a:schemeClr val="dk2"/>
                </a:solidFill>
                <a:latin typeface="Calibri"/>
                <a:ea typeface="Calibri"/>
                <a:cs typeface="Calibri"/>
                <a:sym typeface="Calibri"/>
              </a:rPr>
            </a:br>
            <a:r>
              <a:rPr lang="fr-CA" sz="1400" b="0" i="0" u="none" dirty="0">
                <a:solidFill>
                  <a:srgbClr val="334452"/>
                </a:solidFill>
                <a:latin typeface="Calibri"/>
                <a:ea typeface="Calibri"/>
                <a:cs typeface="Calibri"/>
                <a:sym typeface="Calibri"/>
              </a:rPr>
              <a:t>Niveau d’autorisation le plus restrictif et sécuritaire. Permet de choisir précisément les utilisateurs (internes et/ou externes à l’organisation) qui seront autorisé à ouvrir le lien. Cette option est généralement recommandée pour tous les partages.</a:t>
            </a:r>
            <a:endParaRPr dirty="0"/>
          </a:p>
        </p:txBody>
      </p:sp>
      <p:sp>
        <p:nvSpPr>
          <p:cNvPr id="317" name="Google Shape;317;p22"/>
          <p:cNvSpPr txBox="1"/>
          <p:nvPr/>
        </p:nvSpPr>
        <p:spPr>
          <a:xfrm>
            <a:off x="1101191" y="1797279"/>
            <a:ext cx="1628673" cy="423608"/>
          </a:xfrm>
          <a:prstGeom prst="rect">
            <a:avLst/>
          </a:prstGeom>
          <a:solidFill>
            <a:schemeClr val="lt2"/>
          </a:solidFill>
          <a:ln w="38100" cap="flat" cmpd="sng">
            <a:solidFill>
              <a:schemeClr val="accent6"/>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rgbClr val="00AEEF"/>
              </a:buClr>
              <a:buSzPts val="1472"/>
              <a:buFont typeface="Noto Sans Symbols"/>
              <a:buNone/>
            </a:pPr>
            <a:r>
              <a:rPr lang="fr-CA" sz="1400" b="0" i="0" u="none">
                <a:solidFill>
                  <a:srgbClr val="334452"/>
                </a:solidFill>
                <a:latin typeface="Calibri"/>
                <a:ea typeface="Calibri"/>
                <a:cs typeface="Calibri"/>
                <a:sym typeface="Calibri"/>
              </a:rPr>
              <a:t>Plus permissif</a:t>
            </a:r>
            <a:endParaRPr sz="1600">
              <a:solidFill>
                <a:schemeClr val="dk2"/>
              </a:solidFill>
              <a:latin typeface="Calibri"/>
              <a:ea typeface="Calibri"/>
              <a:cs typeface="Calibri"/>
              <a:sym typeface="Calibri"/>
            </a:endParaRPr>
          </a:p>
        </p:txBody>
      </p:sp>
      <p:sp>
        <p:nvSpPr>
          <p:cNvPr id="318" name="Google Shape;318;p22"/>
          <p:cNvSpPr txBox="1"/>
          <p:nvPr/>
        </p:nvSpPr>
        <p:spPr>
          <a:xfrm>
            <a:off x="9462130" y="1716821"/>
            <a:ext cx="1548463" cy="503818"/>
          </a:xfrm>
          <a:prstGeom prst="rect">
            <a:avLst/>
          </a:prstGeom>
          <a:solidFill>
            <a:schemeClr val="lt2"/>
          </a:solidFill>
          <a:ln w="38100" cap="flat" cmpd="sng">
            <a:solidFill>
              <a:schemeClr val="accent6"/>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rgbClr val="00AEEF"/>
              </a:buClr>
              <a:buSzPts val="1472"/>
              <a:buFont typeface="Noto Sans Symbols"/>
              <a:buNone/>
            </a:pPr>
            <a:r>
              <a:rPr lang="fr-CA" sz="1400" b="0" i="0" u="none">
                <a:solidFill>
                  <a:srgbClr val="334452"/>
                </a:solidFill>
                <a:latin typeface="Calibri"/>
                <a:ea typeface="Calibri"/>
                <a:cs typeface="Calibri"/>
                <a:sym typeface="Calibri"/>
              </a:rPr>
              <a:t>Plus restrictif</a:t>
            </a:r>
            <a:endParaRPr sz="1600">
              <a:solidFill>
                <a:schemeClr val="dk2"/>
              </a:solidFill>
              <a:latin typeface="Calibri"/>
              <a:ea typeface="Calibri"/>
              <a:cs typeface="Calibri"/>
              <a:sym typeface="Calibri"/>
            </a:endParaRPr>
          </a:p>
        </p:txBody>
      </p:sp>
      <p:sp>
        <p:nvSpPr>
          <p:cNvPr id="319" name="TextBox 31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PARTAGE ET SÉCURITÉ</a:t>
            </a:r>
          </a:p>
        </p:txBody>
      </p:sp>
      <p:pic>
        <p:nvPicPr>
          <p:cNvPr id="320" name="Picture 319"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321" name="Rectangle 320"/>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2" name="Rectangle 321"/>
          <p:cNvSpPr/>
          <p:nvPr/>
        </p:nvSpPr>
        <p:spPr>
          <a:xfrm>
            <a:off x="731520" y="6547104"/>
            <a:ext cx="6669335"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3" name="TextBox 322"/>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23 / 38</a:t>
            </a:r>
          </a:p>
        </p:txBody>
      </p:sp>
      <p:sp>
        <p:nvSpPr>
          <p:cNvPr id="324" name="Rectangle 323"/>
          <p:cNvSpPr/>
          <p:nvPr/>
        </p:nvSpPr>
        <p:spPr>
          <a:xfrm>
            <a:off x="4261104" y="2240280"/>
            <a:ext cx="3145536" cy="23774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additive="base">
                                        <p:cTn id="7" dur="500"/>
                                        <p:tgtEl>
                                          <p:spTgt spid="317"/>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9"/>
                                        </p:tgtEl>
                                        <p:attrNameLst>
                                          <p:attrName>style.visibility</p:attrName>
                                        </p:attrNameLst>
                                      </p:cBhvr>
                                      <p:to>
                                        <p:strVal val="visible"/>
                                      </p:to>
                                    </p:set>
                                    <p:animEffect transition="in" filter="fade">
                                      <p:cBhvr>
                                        <p:cTn id="12" dur="500"/>
                                        <p:tgtEl>
                                          <p:spTgt spid="309"/>
                                        </p:tgtEl>
                                      </p:cBhvr>
                                    </p:animEffect>
                                  </p:childTnLst>
                                </p:cTn>
                              </p:par>
                              <p:par>
                                <p:cTn id="13" presetID="10" presetClass="entr" presetSubtype="0" fill="hold" nodeType="withEffect">
                                  <p:stCondLst>
                                    <p:cond delay="0"/>
                                  </p:stCondLst>
                                  <p:childTnLst>
                                    <p:set>
                                      <p:cBhvr>
                                        <p:cTn id="14" dur="1" fill="hold">
                                          <p:stCondLst>
                                            <p:cond delay="0"/>
                                          </p:stCondLst>
                                        </p:cTn>
                                        <p:tgtEl>
                                          <p:spTgt spid="314"/>
                                        </p:tgtEl>
                                        <p:attrNameLst>
                                          <p:attrName>style.visibility</p:attrName>
                                        </p:attrNameLst>
                                      </p:cBhvr>
                                      <p:to>
                                        <p:strVal val="visible"/>
                                      </p:to>
                                    </p:set>
                                    <p:animEffect transition="in" filter="fade">
                                      <p:cBhvr>
                                        <p:cTn id="15" dur="500"/>
                                        <p:tgtEl>
                                          <p:spTgt spid="3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0"/>
                                        </p:tgtEl>
                                        <p:attrNameLst>
                                          <p:attrName>style.visibility</p:attrName>
                                        </p:attrNameLst>
                                      </p:cBhvr>
                                      <p:to>
                                        <p:strVal val="visible"/>
                                      </p:to>
                                    </p:set>
                                    <p:animEffect transition="in" filter="fade">
                                      <p:cBhvr>
                                        <p:cTn id="20" dur="500"/>
                                        <p:tgtEl>
                                          <p:spTgt spid="310"/>
                                        </p:tgtEl>
                                      </p:cBhvr>
                                    </p:animEffect>
                                  </p:childTnLst>
                                </p:cTn>
                              </p:par>
                              <p:par>
                                <p:cTn id="21" presetID="10" presetClass="entr" presetSubtype="0" fill="hold" nodeType="withEffect">
                                  <p:stCondLst>
                                    <p:cond delay="0"/>
                                  </p:stCondLst>
                                  <p:childTnLst>
                                    <p:set>
                                      <p:cBhvr>
                                        <p:cTn id="22" dur="1" fill="hold">
                                          <p:stCondLst>
                                            <p:cond delay="0"/>
                                          </p:stCondLst>
                                        </p:cTn>
                                        <p:tgtEl>
                                          <p:spTgt spid="315"/>
                                        </p:tgtEl>
                                        <p:attrNameLst>
                                          <p:attrName>style.visibility</p:attrName>
                                        </p:attrNameLst>
                                      </p:cBhvr>
                                      <p:to>
                                        <p:strVal val="visible"/>
                                      </p:to>
                                    </p:set>
                                    <p:animEffect transition="in" filter="fade">
                                      <p:cBhvr>
                                        <p:cTn id="23" dur="500"/>
                                        <p:tgtEl>
                                          <p:spTgt spid="31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18"/>
                                        </p:tgtEl>
                                        <p:attrNameLst>
                                          <p:attrName>style.visibility</p:attrName>
                                        </p:attrNameLst>
                                      </p:cBhvr>
                                      <p:to>
                                        <p:strVal val="visible"/>
                                      </p:to>
                                    </p:set>
                                    <p:anim calcmode="lin" valueType="num">
                                      <p:cBhvr additive="base">
                                        <p:cTn id="28" dur="500"/>
                                        <p:tgtEl>
                                          <p:spTgt spid="3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11"/>
                                        </p:tgtEl>
                                        <p:attrNameLst>
                                          <p:attrName>style.visibility</p:attrName>
                                        </p:attrNameLst>
                                      </p:cBhvr>
                                      <p:to>
                                        <p:strVal val="visible"/>
                                      </p:to>
                                    </p:set>
                                    <p:animEffect transition="in" filter="fade">
                                      <p:cBhvr>
                                        <p:cTn id="33" dur="500"/>
                                        <p:tgtEl>
                                          <p:spTgt spid="311"/>
                                        </p:tgtEl>
                                      </p:cBhvr>
                                    </p:animEffect>
                                  </p:childTnLst>
                                </p:cTn>
                              </p:par>
                              <p:par>
                                <p:cTn id="34" presetID="10" presetClass="entr" presetSubtype="0" fill="hold" nodeType="withEffect">
                                  <p:stCondLst>
                                    <p:cond delay="0"/>
                                  </p:stCondLst>
                                  <p:childTnLst>
                                    <p:set>
                                      <p:cBhvr>
                                        <p:cTn id="35" dur="1" fill="hold">
                                          <p:stCondLst>
                                            <p:cond delay="0"/>
                                          </p:stCondLst>
                                        </p:cTn>
                                        <p:tgtEl>
                                          <p:spTgt spid="313"/>
                                        </p:tgtEl>
                                        <p:attrNameLst>
                                          <p:attrName>style.visibility</p:attrName>
                                        </p:attrNameLst>
                                      </p:cBhvr>
                                      <p:to>
                                        <p:strVal val="visible"/>
                                      </p:to>
                                    </p:set>
                                    <p:animEffect transition="in" filter="fade">
                                      <p:cBhvr>
                                        <p:cTn id="36" dur="500"/>
                                        <p:tgtEl>
                                          <p:spTgt spid="3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12"/>
                                        </p:tgtEl>
                                        <p:attrNameLst>
                                          <p:attrName>style.visibility</p:attrName>
                                        </p:attrNameLst>
                                      </p:cBhvr>
                                      <p:to>
                                        <p:strVal val="visible"/>
                                      </p:to>
                                    </p:set>
                                    <p:animEffect transition="in" filter="fade">
                                      <p:cBhvr>
                                        <p:cTn id="41" dur="500"/>
                                        <p:tgtEl>
                                          <p:spTgt spid="312"/>
                                        </p:tgtEl>
                                      </p:cBhvr>
                                    </p:animEffect>
                                  </p:childTnLst>
                                </p:cTn>
                              </p:par>
                              <p:par>
                                <p:cTn id="42" presetID="10" presetClass="entr" presetSubtype="0" fill="hold" nodeType="withEffect">
                                  <p:stCondLst>
                                    <p:cond delay="0"/>
                                  </p:stCondLst>
                                  <p:childTnLst>
                                    <p:set>
                                      <p:cBhvr>
                                        <p:cTn id="43" dur="1" fill="hold">
                                          <p:stCondLst>
                                            <p:cond delay="0"/>
                                          </p:stCondLst>
                                        </p:cTn>
                                        <p:tgtEl>
                                          <p:spTgt spid="316"/>
                                        </p:tgtEl>
                                        <p:attrNameLst>
                                          <p:attrName>style.visibility</p:attrName>
                                        </p:attrNameLst>
                                      </p:cBhvr>
                                      <p:to>
                                        <p:strVal val="visible"/>
                                      </p:to>
                                    </p:set>
                                    <p:animEffect transition="in" filter="fade">
                                      <p:cBhvr>
                                        <p:cTn id="44" dur="5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5"/>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PARAMÈTRES DE PARTAGE</a:t>
            </a:r>
            <a:endParaRPr/>
          </a:p>
        </p:txBody>
      </p:sp>
      <p:sp>
        <p:nvSpPr>
          <p:cNvPr id="342" name="Rounded Rectangle 341"/>
          <p:cNvSpPr/>
          <p:nvPr/>
        </p:nvSpPr>
        <p:spPr>
          <a:xfrm>
            <a:off x="2929208" y="1655064"/>
            <a:ext cx="6330535" cy="4782312"/>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39" name="Google Shape;339;p25"/>
          <p:cNvPicPr preferRelativeResize="0"/>
          <p:nvPr/>
        </p:nvPicPr>
        <p:blipFill rotWithShape="1">
          <a:blip r:embed="rId3">
            <a:alphaModFix/>
          </a:blip>
          <a:srcRect/>
          <a:stretch/>
        </p:blipFill>
        <p:spPr>
          <a:xfrm>
            <a:off x="3057224" y="1783080"/>
            <a:ext cx="6074503" cy="4526280"/>
          </a:xfrm>
          <a:prstGeom prst="rect">
            <a:avLst/>
          </a:prstGeom>
          <a:noFill/>
          <a:ln>
            <a:noFill/>
          </a:ln>
        </p:spPr>
      </p:pic>
      <p:sp>
        <p:nvSpPr>
          <p:cNvPr id="340" name="TextBox 339"/>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PARTAGE ET SÉCURITÉ</a:t>
            </a:r>
          </a:p>
        </p:txBody>
      </p:sp>
      <p:pic>
        <p:nvPicPr>
          <p:cNvPr id="341" name="Picture 340"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343" name="Rectangle 342"/>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4" name="Rectangle 343"/>
          <p:cNvSpPr/>
          <p:nvPr/>
        </p:nvSpPr>
        <p:spPr>
          <a:xfrm>
            <a:off x="731520" y="6547104"/>
            <a:ext cx="6959306"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5" name="TextBox 344"/>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24 / 38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2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PARAMÈTRES DE PARTAGE</a:t>
            </a:r>
            <a:endParaRPr/>
          </a:p>
        </p:txBody>
      </p:sp>
      <p:sp>
        <p:nvSpPr>
          <p:cNvPr id="348" name="Rounded Rectangle 347"/>
          <p:cNvSpPr/>
          <p:nvPr/>
        </p:nvSpPr>
        <p:spPr>
          <a:xfrm>
            <a:off x="1792319" y="1655064"/>
            <a:ext cx="8604313" cy="4782312"/>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45" name="Google Shape;345;p26"/>
          <p:cNvPicPr preferRelativeResize="0"/>
          <p:nvPr/>
        </p:nvPicPr>
        <p:blipFill rotWithShape="1">
          <a:blip r:embed="rId3">
            <a:alphaModFix/>
          </a:blip>
          <a:srcRect/>
          <a:stretch/>
        </p:blipFill>
        <p:spPr>
          <a:xfrm>
            <a:off x="1920335" y="1783080"/>
            <a:ext cx="8348281" cy="4526280"/>
          </a:xfrm>
          <a:prstGeom prst="rect">
            <a:avLst/>
          </a:prstGeom>
          <a:noFill/>
          <a:ln>
            <a:noFill/>
          </a:ln>
        </p:spPr>
      </p:pic>
      <p:sp>
        <p:nvSpPr>
          <p:cNvPr id="346" name="TextBox 34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PARTAGE ET SÉCURITÉ</a:t>
            </a:r>
          </a:p>
        </p:txBody>
      </p:sp>
      <p:pic>
        <p:nvPicPr>
          <p:cNvPr id="347" name="Picture 346"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349" name="Rectangle 348"/>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0" name="Rectangle 349"/>
          <p:cNvSpPr/>
          <p:nvPr/>
        </p:nvSpPr>
        <p:spPr>
          <a:xfrm>
            <a:off x="731520" y="6547104"/>
            <a:ext cx="7249277"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1" name="TextBox 350"/>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25 / 38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7"/>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BONNES PRATIQUES LIÉES AU PARTAGE</a:t>
            </a:r>
            <a:endParaRPr/>
          </a:p>
        </p:txBody>
      </p:sp>
      <p:sp>
        <p:nvSpPr>
          <p:cNvPr id="352" name="TextBox 35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PARTAGE ET SÉCURITÉ</a:t>
            </a:r>
          </a:p>
        </p:txBody>
      </p:sp>
      <p:pic>
        <p:nvPicPr>
          <p:cNvPr id="353" name="Picture 352"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354" name="Rounded Rectangle 353"/>
          <p:cNvSpPr/>
          <p:nvPr/>
        </p:nvSpPr>
        <p:spPr>
          <a:xfrm>
            <a:off x="73152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55" name="Picture 354" descr="FiGlobe.png"/>
          <p:cNvPicPr>
            <a:picLocks noChangeAspect="1"/>
          </p:cNvPicPr>
          <p:nvPr/>
        </p:nvPicPr>
        <p:blipFill>
          <a:blip r:embed="rId4"/>
          <a:stretch>
            <a:fillRect/>
          </a:stretch>
        </p:blipFill>
        <p:spPr>
          <a:xfrm>
            <a:off x="969264" y="2020824"/>
            <a:ext cx="365760" cy="365760"/>
          </a:xfrm>
          <a:prstGeom prst="rect">
            <a:avLst/>
          </a:prstGeom>
        </p:spPr>
      </p:pic>
      <p:sp>
        <p:nvSpPr>
          <p:cNvPr id="356" name="TextBox 355"/>
          <p:cNvSpPr txBox="1"/>
          <p:nvPr/>
        </p:nvSpPr>
        <p:spPr>
          <a:xfrm>
            <a:off x="9692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Un site dédié au partage externe</a:t>
            </a:r>
          </a:p>
        </p:txBody>
      </p:sp>
      <p:sp>
        <p:nvSpPr>
          <p:cNvPr id="357" name="TextBox 356"/>
          <p:cNvSpPr txBox="1"/>
          <p:nvPr/>
        </p:nvSpPr>
        <p:spPr>
          <a:xfrm>
            <a:off x="96926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Regroupez au même endroit ce qui sort de l’organisation, plutôt que de l’éparpiller.</a:t>
            </a:r>
          </a:p>
        </p:txBody>
      </p:sp>
      <p:sp>
        <p:nvSpPr>
          <p:cNvPr id="358" name="Rounded Rectangle 357"/>
          <p:cNvSpPr/>
          <p:nvPr/>
        </p:nvSpPr>
        <p:spPr>
          <a:xfrm>
            <a:off x="439927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59" name="Picture 358" descr="FiFolder.png"/>
          <p:cNvPicPr>
            <a:picLocks noChangeAspect="1"/>
          </p:cNvPicPr>
          <p:nvPr/>
        </p:nvPicPr>
        <p:blipFill>
          <a:blip r:embed="rId5"/>
          <a:stretch>
            <a:fillRect/>
          </a:stretch>
        </p:blipFill>
        <p:spPr>
          <a:xfrm>
            <a:off x="4637014" y="2020824"/>
            <a:ext cx="365760" cy="365760"/>
          </a:xfrm>
          <a:prstGeom prst="rect">
            <a:avLst/>
          </a:prstGeom>
        </p:spPr>
      </p:pic>
      <p:sp>
        <p:nvSpPr>
          <p:cNvPr id="360" name="TextBox 359"/>
          <p:cNvSpPr txBox="1"/>
          <p:nvPr/>
        </p:nvSpPr>
        <p:spPr>
          <a:xfrm>
            <a:off x="463701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Organiser ce qui est partagé</a:t>
            </a:r>
          </a:p>
        </p:txBody>
      </p:sp>
      <p:sp>
        <p:nvSpPr>
          <p:cNvPr id="361" name="TextBox 360"/>
          <p:cNvSpPr txBox="1"/>
          <p:nvPr/>
        </p:nvSpPr>
        <p:spPr>
          <a:xfrm>
            <a:off x="463701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Un dossier ou un site distinct par partenaire : on voit d’un coup d’œil ce qui est ouvert.</a:t>
            </a:r>
          </a:p>
        </p:txBody>
      </p:sp>
      <p:sp>
        <p:nvSpPr>
          <p:cNvPr id="362" name="Rounded Rectangle 361"/>
          <p:cNvSpPr/>
          <p:nvPr/>
        </p:nvSpPr>
        <p:spPr>
          <a:xfrm>
            <a:off x="806702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63" name="Picture 362" descr="FiLock.png"/>
          <p:cNvPicPr>
            <a:picLocks noChangeAspect="1"/>
          </p:cNvPicPr>
          <p:nvPr/>
        </p:nvPicPr>
        <p:blipFill>
          <a:blip r:embed="rId6"/>
          <a:stretch>
            <a:fillRect/>
          </a:stretch>
        </p:blipFill>
        <p:spPr>
          <a:xfrm>
            <a:off x="8304764" y="2020824"/>
            <a:ext cx="365760" cy="365760"/>
          </a:xfrm>
          <a:prstGeom prst="rect">
            <a:avLst/>
          </a:prstGeom>
        </p:spPr>
      </p:pic>
      <p:sp>
        <p:nvSpPr>
          <p:cNvPr id="364" name="TextBox 363"/>
          <p:cNvSpPr txBox="1"/>
          <p:nvPr/>
        </p:nvSpPr>
        <p:spPr>
          <a:xfrm>
            <a:off x="83047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Limiter les liens anonymes</a:t>
            </a:r>
          </a:p>
        </p:txBody>
      </p:sp>
      <p:sp>
        <p:nvSpPr>
          <p:cNvPr id="365" name="TextBox 364"/>
          <p:cNvSpPr txBox="1"/>
          <p:nvPr/>
        </p:nvSpPr>
        <p:spPr>
          <a:xfrm>
            <a:off x="830476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 Toute personne ayant le lien » circule sans contrôle. À réserver aux cas où c’est voulu.</a:t>
            </a:r>
          </a:p>
        </p:txBody>
      </p:sp>
      <p:sp>
        <p:nvSpPr>
          <p:cNvPr id="366" name="Rounded Rectangle 365"/>
          <p:cNvSpPr/>
          <p:nvPr/>
        </p:nvSpPr>
        <p:spPr>
          <a:xfrm>
            <a:off x="73152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67" name="Picture 366" descr="FiSettings.png"/>
          <p:cNvPicPr>
            <a:picLocks noChangeAspect="1"/>
          </p:cNvPicPr>
          <p:nvPr/>
        </p:nvPicPr>
        <p:blipFill>
          <a:blip r:embed="rId7"/>
          <a:stretch>
            <a:fillRect/>
          </a:stretch>
        </p:blipFill>
        <p:spPr>
          <a:xfrm>
            <a:off x="969264" y="4421124"/>
            <a:ext cx="365760" cy="365760"/>
          </a:xfrm>
          <a:prstGeom prst="rect">
            <a:avLst/>
          </a:prstGeom>
        </p:spPr>
      </p:pic>
      <p:sp>
        <p:nvSpPr>
          <p:cNvPr id="368" name="TextBox 367"/>
          <p:cNvSpPr txBox="1"/>
          <p:nvPr/>
        </p:nvSpPr>
        <p:spPr>
          <a:xfrm>
            <a:off x="96926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Des réglages par défaut prudents</a:t>
            </a:r>
          </a:p>
        </p:txBody>
      </p:sp>
      <p:sp>
        <p:nvSpPr>
          <p:cNvPr id="369" name="TextBox 368"/>
          <p:cNvSpPr txBox="1"/>
          <p:nvPr/>
        </p:nvSpPr>
        <p:spPr>
          <a:xfrm>
            <a:off x="96926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Le bon paramètre par défaut évite l’erreur : c’est la protection qui coûte le moins cher.</a:t>
            </a:r>
          </a:p>
        </p:txBody>
      </p:sp>
      <p:sp>
        <p:nvSpPr>
          <p:cNvPr id="370" name="Rounded Rectangle 369"/>
          <p:cNvSpPr/>
          <p:nvPr/>
        </p:nvSpPr>
        <p:spPr>
          <a:xfrm>
            <a:off x="439927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71" name="Picture 370" descr="FiEye.png"/>
          <p:cNvPicPr>
            <a:picLocks noChangeAspect="1"/>
          </p:cNvPicPr>
          <p:nvPr/>
        </p:nvPicPr>
        <p:blipFill>
          <a:blip r:embed="rId8"/>
          <a:stretch>
            <a:fillRect/>
          </a:stretch>
        </p:blipFill>
        <p:spPr>
          <a:xfrm>
            <a:off x="4637014" y="4421124"/>
            <a:ext cx="365760" cy="365760"/>
          </a:xfrm>
          <a:prstGeom prst="rect">
            <a:avLst/>
          </a:prstGeom>
        </p:spPr>
      </p:pic>
      <p:sp>
        <p:nvSpPr>
          <p:cNvPr id="372" name="TextBox 371"/>
          <p:cNvSpPr txBox="1"/>
          <p:nvPr/>
        </p:nvSpPr>
        <p:spPr>
          <a:xfrm>
            <a:off x="463701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Relire avant d’envoyer</a:t>
            </a:r>
          </a:p>
        </p:txBody>
      </p:sp>
      <p:sp>
        <p:nvSpPr>
          <p:cNvPr id="373" name="TextBox 372"/>
          <p:cNvSpPr txBox="1"/>
          <p:nvPr/>
        </p:nvSpPr>
        <p:spPr>
          <a:xfrm>
            <a:off x="463701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L’habitude fait cliquer vite. Prenez le temps de vérifier le type de lien et les droits.</a:t>
            </a:r>
          </a:p>
        </p:txBody>
      </p:sp>
      <p:sp>
        <p:nvSpPr>
          <p:cNvPr id="374" name="Rectangle 373"/>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5" name="Rectangle 374"/>
          <p:cNvSpPr/>
          <p:nvPr/>
        </p:nvSpPr>
        <p:spPr>
          <a:xfrm>
            <a:off x="731520" y="6547104"/>
            <a:ext cx="7539248"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76" name="TextBox 375"/>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26 / 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LA NOTION DE MEMBERSHIP DANS SHAREPOINT</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GOUVERNANCE</a:t>
            </a:r>
          </a:p>
        </p:txBody>
      </p:sp>
      <p:pic>
        <p:nvPicPr>
          <p:cNvPr id="496" name="Picture 495"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497" name="Rounded Rectangle 496"/>
          <p:cNvSpPr/>
          <p:nvPr/>
        </p:nvSpPr>
        <p:spPr>
          <a:xfrm>
            <a:off x="731520" y="2537460"/>
            <a:ext cx="3393430" cy="301752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98" name="Picture 497" descr="FiSettings.png"/>
          <p:cNvPicPr>
            <a:picLocks noChangeAspect="1"/>
          </p:cNvPicPr>
          <p:nvPr/>
        </p:nvPicPr>
        <p:blipFill>
          <a:blip r:embed="rId4"/>
          <a:stretch>
            <a:fillRect/>
          </a:stretch>
        </p:blipFill>
        <p:spPr>
          <a:xfrm>
            <a:off x="969264" y="2775204"/>
            <a:ext cx="365760" cy="365760"/>
          </a:xfrm>
          <a:prstGeom prst="rect">
            <a:avLst/>
          </a:prstGeom>
        </p:spPr>
      </p:pic>
      <p:sp>
        <p:nvSpPr>
          <p:cNvPr id="499" name="TextBox 498"/>
          <p:cNvSpPr txBox="1"/>
          <p:nvPr/>
        </p:nvSpPr>
        <p:spPr>
          <a:xfrm>
            <a:off x="969264" y="3268980"/>
            <a:ext cx="2917942" cy="274320"/>
          </a:xfrm>
          <a:prstGeom prst="rect">
            <a:avLst/>
          </a:prstGeom>
          <a:noFill/>
        </p:spPr>
        <p:txBody>
          <a:bodyPr wrap="square" lIns="0" tIns="0" rIns="0" bIns="0" anchor="t">
            <a:spAutoFit/>
          </a:bodyPr>
          <a:lstStyle/>
          <a:p>
            <a:pPr algn="l"/>
            <a:r>
              <a:rPr sz="1700" b="1">
                <a:solidFill>
                  <a:srgbClr val="0A2E3D"/>
                </a:solidFill>
                <a:latin typeface="Calibri"/>
              </a:rPr>
              <a:t>Propriétaires</a:t>
            </a:r>
          </a:p>
        </p:txBody>
      </p:sp>
      <p:sp>
        <p:nvSpPr>
          <p:cNvPr id="500" name="TextBox 499"/>
          <p:cNvSpPr txBox="1"/>
          <p:nvPr/>
        </p:nvSpPr>
        <p:spPr>
          <a:xfrm>
            <a:off x="969264" y="3579876"/>
            <a:ext cx="2917942" cy="1199439"/>
          </a:xfrm>
          <a:prstGeom prst="rect">
            <a:avLst/>
          </a:prstGeom>
          <a:noFill/>
        </p:spPr>
        <p:txBody>
          <a:bodyPr wrap="square" lIns="0" tIns="0" rIns="0" bIns="0" anchor="t">
            <a:spAutoFit/>
          </a:bodyPr>
          <a:lstStyle/>
          <a:p>
            <a:pPr algn="l"/>
            <a:r>
              <a:rPr sz="1300" b="0">
                <a:solidFill>
                  <a:srgbClr val="334452"/>
                </a:solidFill>
                <a:latin typeface="Calibri"/>
              </a:rPr>
              <a:t>Contrôle total du site. Ils gèrent les paramètres, ajoutent ou retirent des utilisateurs et modifient les autorisations. Pour les responsables du contenu.</a:t>
            </a:r>
          </a:p>
        </p:txBody>
      </p:sp>
      <p:sp>
        <p:nvSpPr>
          <p:cNvPr id="501" name="Rounded Rectangle 500"/>
          <p:cNvSpPr/>
          <p:nvPr/>
        </p:nvSpPr>
        <p:spPr>
          <a:xfrm>
            <a:off x="4399270" y="2537460"/>
            <a:ext cx="3393430" cy="301752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2" name="Picture 501" descr="FiEdit3.png"/>
          <p:cNvPicPr>
            <a:picLocks noChangeAspect="1"/>
          </p:cNvPicPr>
          <p:nvPr/>
        </p:nvPicPr>
        <p:blipFill>
          <a:blip r:embed="rId5"/>
          <a:stretch>
            <a:fillRect/>
          </a:stretch>
        </p:blipFill>
        <p:spPr>
          <a:xfrm>
            <a:off x="4637014" y="2775204"/>
            <a:ext cx="365760" cy="365760"/>
          </a:xfrm>
          <a:prstGeom prst="rect">
            <a:avLst/>
          </a:prstGeom>
        </p:spPr>
      </p:pic>
      <p:sp>
        <p:nvSpPr>
          <p:cNvPr id="503" name="TextBox 502"/>
          <p:cNvSpPr txBox="1"/>
          <p:nvPr/>
        </p:nvSpPr>
        <p:spPr>
          <a:xfrm>
            <a:off x="4637014" y="3268980"/>
            <a:ext cx="2917942" cy="274320"/>
          </a:xfrm>
          <a:prstGeom prst="rect">
            <a:avLst/>
          </a:prstGeom>
          <a:noFill/>
        </p:spPr>
        <p:txBody>
          <a:bodyPr wrap="square" lIns="0" tIns="0" rIns="0" bIns="0" anchor="t">
            <a:spAutoFit/>
          </a:bodyPr>
          <a:lstStyle/>
          <a:p>
            <a:pPr algn="l"/>
            <a:r>
              <a:rPr sz="1700" b="1">
                <a:solidFill>
                  <a:srgbClr val="0A2E3D"/>
                </a:solidFill>
                <a:latin typeface="Calibri"/>
              </a:rPr>
              <a:t>Membres</a:t>
            </a:r>
          </a:p>
        </p:txBody>
      </p:sp>
      <p:sp>
        <p:nvSpPr>
          <p:cNvPr id="504" name="TextBox 503"/>
          <p:cNvSpPr txBox="1"/>
          <p:nvPr/>
        </p:nvSpPr>
        <p:spPr>
          <a:xfrm>
            <a:off x="4637014" y="3579876"/>
            <a:ext cx="2917942" cy="1199439"/>
          </a:xfrm>
          <a:prstGeom prst="rect">
            <a:avLst/>
          </a:prstGeom>
          <a:noFill/>
        </p:spPr>
        <p:txBody>
          <a:bodyPr wrap="square" lIns="0" tIns="0" rIns="0" bIns="0" anchor="t">
            <a:spAutoFit/>
          </a:bodyPr>
          <a:lstStyle/>
          <a:p>
            <a:pPr algn="l"/>
            <a:r>
              <a:rPr sz="1300" b="0">
                <a:solidFill>
                  <a:srgbClr val="334452"/>
                </a:solidFill>
                <a:latin typeface="Calibri"/>
              </a:rPr>
              <a:t>Droit de modification. Ils créent, modifient et suppriment documents, listes et pages, sans toucher aux paramètres du site. Pour ceux qui alimentent le site.</a:t>
            </a:r>
          </a:p>
        </p:txBody>
      </p:sp>
      <p:sp>
        <p:nvSpPr>
          <p:cNvPr id="505" name="Rounded Rectangle 504"/>
          <p:cNvSpPr/>
          <p:nvPr/>
        </p:nvSpPr>
        <p:spPr>
          <a:xfrm>
            <a:off x="8067020" y="2537460"/>
            <a:ext cx="3393430" cy="301752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6" name="Picture 505" descr="FiEye.png"/>
          <p:cNvPicPr>
            <a:picLocks noChangeAspect="1"/>
          </p:cNvPicPr>
          <p:nvPr/>
        </p:nvPicPr>
        <p:blipFill>
          <a:blip r:embed="rId6"/>
          <a:stretch>
            <a:fillRect/>
          </a:stretch>
        </p:blipFill>
        <p:spPr>
          <a:xfrm>
            <a:off x="8304764" y="2775204"/>
            <a:ext cx="365760" cy="365760"/>
          </a:xfrm>
          <a:prstGeom prst="rect">
            <a:avLst/>
          </a:prstGeom>
        </p:spPr>
      </p:pic>
      <p:sp>
        <p:nvSpPr>
          <p:cNvPr id="507" name="TextBox 506"/>
          <p:cNvSpPr txBox="1"/>
          <p:nvPr/>
        </p:nvSpPr>
        <p:spPr>
          <a:xfrm>
            <a:off x="8304764" y="3268980"/>
            <a:ext cx="2917942" cy="274320"/>
          </a:xfrm>
          <a:prstGeom prst="rect">
            <a:avLst/>
          </a:prstGeom>
          <a:noFill/>
        </p:spPr>
        <p:txBody>
          <a:bodyPr wrap="square" lIns="0" tIns="0" rIns="0" bIns="0" anchor="t">
            <a:spAutoFit/>
          </a:bodyPr>
          <a:lstStyle/>
          <a:p>
            <a:pPr algn="l"/>
            <a:r>
              <a:rPr sz="1700" b="1">
                <a:solidFill>
                  <a:srgbClr val="0A2E3D"/>
                </a:solidFill>
                <a:latin typeface="Calibri"/>
              </a:rPr>
              <a:t>Visiteurs</a:t>
            </a:r>
          </a:p>
        </p:txBody>
      </p:sp>
      <p:sp>
        <p:nvSpPr>
          <p:cNvPr id="508" name="TextBox 507"/>
          <p:cNvSpPr txBox="1"/>
          <p:nvPr/>
        </p:nvSpPr>
        <p:spPr>
          <a:xfrm>
            <a:off x="8304764" y="3579876"/>
            <a:ext cx="2917942" cy="1199439"/>
          </a:xfrm>
          <a:prstGeom prst="rect">
            <a:avLst/>
          </a:prstGeom>
          <a:noFill/>
        </p:spPr>
        <p:txBody>
          <a:bodyPr wrap="square" lIns="0" tIns="0" rIns="0" bIns="0" anchor="t">
            <a:spAutoFit/>
          </a:bodyPr>
          <a:lstStyle/>
          <a:p>
            <a:pPr algn="l"/>
            <a:r>
              <a:rPr sz="1300" b="0">
                <a:solidFill>
                  <a:srgbClr val="334452"/>
                </a:solidFill>
                <a:latin typeface="Calibri"/>
              </a:rPr>
              <a:t>Lecture seule. Ils consultent le contenu sans pouvoir le modifier ni en ajouter. Pour ceux qui ont seulement besoin de l’information.</a:t>
            </a:r>
          </a:p>
        </p:txBody>
      </p:sp>
      <p:sp>
        <p:nvSpPr>
          <p:cNvPr id="509" name="Rectangle 508"/>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0" name="Rectangle 509"/>
          <p:cNvSpPr/>
          <p:nvPr/>
        </p:nvSpPr>
        <p:spPr>
          <a:xfrm>
            <a:off x="731520" y="6547104"/>
            <a:ext cx="7829219"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1" name="TextBox 510"/>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27 / 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9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AUTORISATION DU SITE SHAREPOINT</a:t>
            </a:r>
            <a:endParaRPr/>
          </a:p>
        </p:txBody>
      </p:sp>
      <p:sp>
        <p:nvSpPr>
          <p:cNvPr id="968" name="Google Shape;968;p96"/>
          <p:cNvSpPr txBox="1">
            <a:spLocks noGrp="1"/>
          </p:cNvSpPr>
          <p:nvPr>
            <p:ph type="body" idx="2"/>
          </p:nvPr>
        </p:nvSpPr>
        <p:spPr>
          <a:xfrm>
            <a:off x="6409944"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ct val="91999"/>
              <a:buChar char="▪"/>
            </a:pPr>
            <a:r>
              <a:rPr lang="fr-CA" sz="1500" b="0" i="0" u="none">
                <a:solidFill>
                  <a:srgbClr val="334452"/>
                </a:solidFill>
                <a:latin typeface="Calibri"/>
                <a:ea typeface="Calibri"/>
                <a:cs typeface="Calibri"/>
                <a:sym typeface="Calibri"/>
              </a:rPr>
              <a:t>SharePoint possède ses propres niveaux d’autorisation, qui, par défaut, sont alignés avec ceux du groupe M365 associé.</a:t>
            </a:r>
            <a:endParaRPr/>
          </a:p>
          <a:p>
            <a:pPr marL="306000" lvl="0" indent="-306000" algn="l" rtl="0">
              <a:spcBef>
                <a:spcPts val="933"/>
              </a:spcBef>
              <a:buSzPct val="91999"/>
              <a:buChar char="▪"/>
            </a:pPr>
            <a:r>
              <a:rPr lang="fr-CA" sz="1500" b="0" i="0" u="none">
                <a:solidFill>
                  <a:srgbClr val="334452"/>
                </a:solidFill>
                <a:latin typeface="Calibri"/>
                <a:ea typeface="Calibri"/>
                <a:cs typeface="Calibri"/>
                <a:sym typeface="Calibri"/>
              </a:rPr>
              <a:t>Les autorisations du site permettent d’inviter des personnes spécifiques à accéder au site.</a:t>
            </a:r>
            <a:endParaRPr/>
          </a:p>
          <a:p>
            <a:pPr marL="306000" lvl="0" indent="-306000" algn="l" rtl="0">
              <a:spcBef>
                <a:spcPts val="933"/>
              </a:spcBef>
              <a:buSzPct val="91999"/>
              <a:buChar char="▪"/>
            </a:pPr>
            <a:r>
              <a:rPr lang="fr-CA" sz="1500" b="0" i="0" u="none">
                <a:solidFill>
                  <a:srgbClr val="334452"/>
                </a:solidFill>
                <a:latin typeface="Calibri"/>
                <a:ea typeface="Calibri"/>
                <a:cs typeface="Calibri"/>
                <a:sym typeface="Calibri"/>
              </a:rPr>
              <a:t>Les paramètres avancés d’autorisations permettent d’ajouter des groupes de sécurité pour un contrôle plus poussé.</a:t>
            </a:r>
            <a:endParaRPr/>
          </a:p>
          <a:p>
            <a:pPr marL="306000" lvl="0" indent="-306000" algn="l" rtl="0">
              <a:spcBef>
                <a:spcPts val="933"/>
              </a:spcBef>
              <a:buSzPct val="91999"/>
              <a:buChar char="▪"/>
            </a:pPr>
            <a:r>
              <a:rPr lang="fr-CA" sz="1500" b="0" i="0" u="none">
                <a:solidFill>
                  <a:srgbClr val="334452"/>
                </a:solidFill>
                <a:latin typeface="Calibri"/>
                <a:ea typeface="Calibri"/>
                <a:cs typeface="Calibri"/>
                <a:sym typeface="Calibri"/>
              </a:rPr>
              <a:t>Les personnes invitées via ces paramètres ne seront pas visibles dans les menus de gestion des membres du groupe M365, car elles sont uniquement membres du site SharePoint et non du groupe M365 lié aux autres applications.</a:t>
            </a:r>
            <a:endParaRPr>
              <a:latin typeface="Calibri"/>
              <a:ea typeface="Calibri"/>
              <a:cs typeface="Calibri"/>
              <a:sym typeface="Calibri"/>
            </a:endParaRPr>
          </a:p>
        </p:txBody>
      </p:sp>
      <p:sp>
        <p:nvSpPr>
          <p:cNvPr id="971" name="Rounded Rectangle 970"/>
          <p:cNvSpPr/>
          <p:nvPr/>
        </p:nvSpPr>
        <p:spPr>
          <a:xfrm>
            <a:off x="1815937" y="1655064"/>
            <a:ext cx="2878654" cy="4782312"/>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a:extLst>
              <a:ext uri="{FF2B5EF4-FFF2-40B4-BE49-F238E27FC236}">
                <a16:creationId xmlns:a16="http://schemas.microsoft.com/office/drawing/2014/main" id="{B3409808-33ED-55C3-BBD7-9FCAB3717DBB}"/>
              </a:ext>
            </a:extLst>
          </p:cNvPr>
          <p:cNvPicPr>
            <a:picLocks noChangeAspect="1"/>
          </p:cNvPicPr>
          <p:nvPr/>
        </p:nvPicPr>
        <p:blipFill>
          <a:blip r:embed="rId3"/>
          <a:stretch>
            <a:fillRect/>
          </a:stretch>
        </p:blipFill>
        <p:spPr>
          <a:xfrm>
            <a:off x="1943953" y="1783080"/>
            <a:ext cx="2622622" cy="4526280"/>
          </a:xfrm>
          <a:prstGeom prst="rect">
            <a:avLst/>
          </a:prstGeom>
        </p:spPr>
      </p:pic>
      <p:sp>
        <p:nvSpPr>
          <p:cNvPr id="969" name="TextBox 96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GOUVERNANCE</a:t>
            </a:r>
          </a:p>
        </p:txBody>
      </p:sp>
      <p:pic>
        <p:nvPicPr>
          <p:cNvPr id="970" name="Picture 969"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972" name="Rectangle 971"/>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73" name="Rectangle 972"/>
          <p:cNvSpPr/>
          <p:nvPr/>
        </p:nvSpPr>
        <p:spPr>
          <a:xfrm>
            <a:off x="731520" y="6547104"/>
            <a:ext cx="8119190"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74" name="TextBox 973"/>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28 / 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97"/>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PARAMÈTRES AVANCÉS DES AUTORISATIONS</a:t>
            </a:r>
            <a:endParaRPr/>
          </a:p>
        </p:txBody>
      </p:sp>
      <p:sp>
        <p:nvSpPr>
          <p:cNvPr id="975" name="TextBox 97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GOUVERNANCE</a:t>
            </a:r>
          </a:p>
        </p:txBody>
      </p:sp>
      <p:pic>
        <p:nvPicPr>
          <p:cNvPr id="976" name="Picture 975"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977" name="Rounded Rectangle 976"/>
          <p:cNvSpPr/>
          <p:nvPr/>
        </p:nvSpPr>
        <p:spPr>
          <a:xfrm>
            <a:off x="731520" y="1783080"/>
            <a:ext cx="2476492"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78" name="Picture 977" descr="FiKey.png"/>
          <p:cNvPicPr>
            <a:picLocks noChangeAspect="1"/>
          </p:cNvPicPr>
          <p:nvPr/>
        </p:nvPicPr>
        <p:blipFill>
          <a:blip r:embed="rId4"/>
          <a:stretch>
            <a:fillRect/>
          </a:stretch>
        </p:blipFill>
        <p:spPr>
          <a:xfrm>
            <a:off x="969264" y="2020824"/>
            <a:ext cx="365760" cy="365760"/>
          </a:xfrm>
          <a:prstGeom prst="rect">
            <a:avLst/>
          </a:prstGeom>
        </p:spPr>
      </p:pic>
      <p:sp>
        <p:nvSpPr>
          <p:cNvPr id="979" name="TextBox 978"/>
          <p:cNvSpPr txBox="1"/>
          <p:nvPr/>
        </p:nvSpPr>
        <p:spPr>
          <a:xfrm>
            <a:off x="969264" y="2514600"/>
            <a:ext cx="2001004" cy="274320"/>
          </a:xfrm>
          <a:prstGeom prst="rect">
            <a:avLst/>
          </a:prstGeom>
          <a:noFill/>
        </p:spPr>
        <p:txBody>
          <a:bodyPr wrap="square" lIns="0" tIns="0" rIns="0" bIns="0" anchor="t">
            <a:spAutoFit/>
          </a:bodyPr>
          <a:lstStyle/>
          <a:p>
            <a:pPr algn="l"/>
            <a:r>
              <a:rPr sz="1350" b="1">
                <a:solidFill>
                  <a:srgbClr val="0A2E3D"/>
                </a:solidFill>
                <a:latin typeface="Calibri"/>
              </a:rPr>
              <a:t>Qui y accède</a:t>
            </a:r>
          </a:p>
        </p:txBody>
      </p:sp>
      <p:sp>
        <p:nvSpPr>
          <p:cNvPr id="980" name="TextBox 979"/>
          <p:cNvSpPr txBox="1"/>
          <p:nvPr/>
        </p:nvSpPr>
        <p:spPr>
          <a:xfrm>
            <a:off x="969264" y="2825496"/>
            <a:ext cx="2001004" cy="633908"/>
          </a:xfrm>
          <a:prstGeom prst="rect">
            <a:avLst/>
          </a:prstGeom>
          <a:noFill/>
        </p:spPr>
        <p:txBody>
          <a:bodyPr wrap="square" lIns="0" tIns="0" rIns="0" bIns="0" anchor="t">
            <a:spAutoFit/>
          </a:bodyPr>
          <a:lstStyle/>
          <a:p>
            <a:pPr algn="l"/>
            <a:r>
              <a:rPr sz="1150" b="0">
                <a:solidFill>
                  <a:srgbClr val="334452"/>
                </a:solidFill>
                <a:latin typeface="Calibri"/>
              </a:rPr>
              <a:t>Réservé aux propriétaires du site et aux administrateurs SharePoint.</a:t>
            </a:r>
          </a:p>
        </p:txBody>
      </p:sp>
      <p:sp>
        <p:nvSpPr>
          <p:cNvPr id="981" name="Rounded Rectangle 980"/>
          <p:cNvSpPr/>
          <p:nvPr/>
        </p:nvSpPr>
        <p:spPr>
          <a:xfrm>
            <a:off x="3482332" y="1783080"/>
            <a:ext cx="2476492"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82" name="Picture 981" descr="FiUserPlus.png"/>
          <p:cNvPicPr>
            <a:picLocks noChangeAspect="1"/>
          </p:cNvPicPr>
          <p:nvPr/>
        </p:nvPicPr>
        <p:blipFill>
          <a:blip r:embed="rId5"/>
          <a:stretch>
            <a:fillRect/>
          </a:stretch>
        </p:blipFill>
        <p:spPr>
          <a:xfrm>
            <a:off x="3720076" y="2020824"/>
            <a:ext cx="365760" cy="365760"/>
          </a:xfrm>
          <a:prstGeom prst="rect">
            <a:avLst/>
          </a:prstGeom>
        </p:spPr>
      </p:pic>
      <p:sp>
        <p:nvSpPr>
          <p:cNvPr id="983" name="TextBox 982"/>
          <p:cNvSpPr txBox="1"/>
          <p:nvPr/>
        </p:nvSpPr>
        <p:spPr>
          <a:xfrm>
            <a:off x="3720076" y="2514600"/>
            <a:ext cx="2001004" cy="274320"/>
          </a:xfrm>
          <a:prstGeom prst="rect">
            <a:avLst/>
          </a:prstGeom>
          <a:noFill/>
        </p:spPr>
        <p:txBody>
          <a:bodyPr wrap="square" lIns="0" tIns="0" rIns="0" bIns="0" anchor="t">
            <a:spAutoFit/>
          </a:bodyPr>
          <a:lstStyle/>
          <a:p>
            <a:pPr algn="l"/>
            <a:r>
              <a:rPr sz="1350" b="1">
                <a:solidFill>
                  <a:srgbClr val="0A2E3D"/>
                </a:solidFill>
                <a:latin typeface="Calibri"/>
              </a:rPr>
              <a:t>Créer des groupes</a:t>
            </a:r>
          </a:p>
        </p:txBody>
      </p:sp>
      <p:sp>
        <p:nvSpPr>
          <p:cNvPr id="984" name="TextBox 983"/>
          <p:cNvSpPr txBox="1"/>
          <p:nvPr/>
        </p:nvSpPr>
        <p:spPr>
          <a:xfrm>
            <a:off x="3720076" y="2825496"/>
            <a:ext cx="2001004" cy="633908"/>
          </a:xfrm>
          <a:prstGeom prst="rect">
            <a:avLst/>
          </a:prstGeom>
          <a:noFill/>
        </p:spPr>
        <p:txBody>
          <a:bodyPr wrap="square" lIns="0" tIns="0" rIns="0" bIns="0" anchor="t">
            <a:spAutoFit/>
          </a:bodyPr>
          <a:lstStyle/>
          <a:p>
            <a:pPr algn="l"/>
            <a:r>
              <a:rPr sz="1150" b="0">
                <a:solidFill>
                  <a:srgbClr val="334452"/>
                </a:solidFill>
                <a:latin typeface="Calibri"/>
              </a:rPr>
              <a:t>Des groupes de permissions propres à SharePoint, en plus des groupes M365.</a:t>
            </a:r>
          </a:p>
        </p:txBody>
      </p:sp>
      <p:sp>
        <p:nvSpPr>
          <p:cNvPr id="985" name="Rounded Rectangle 984"/>
          <p:cNvSpPr/>
          <p:nvPr/>
        </p:nvSpPr>
        <p:spPr>
          <a:xfrm>
            <a:off x="6233145" y="1783080"/>
            <a:ext cx="2476492"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86" name="Picture 985" descr="FiSliders.png"/>
          <p:cNvPicPr>
            <a:picLocks noChangeAspect="1"/>
          </p:cNvPicPr>
          <p:nvPr/>
        </p:nvPicPr>
        <p:blipFill>
          <a:blip r:embed="rId6"/>
          <a:stretch>
            <a:fillRect/>
          </a:stretch>
        </p:blipFill>
        <p:spPr>
          <a:xfrm>
            <a:off x="6470889" y="2020824"/>
            <a:ext cx="365760" cy="365760"/>
          </a:xfrm>
          <a:prstGeom prst="rect">
            <a:avLst/>
          </a:prstGeom>
        </p:spPr>
      </p:pic>
      <p:sp>
        <p:nvSpPr>
          <p:cNvPr id="987" name="TextBox 986"/>
          <p:cNvSpPr txBox="1"/>
          <p:nvPr/>
        </p:nvSpPr>
        <p:spPr>
          <a:xfrm>
            <a:off x="6470889" y="2514600"/>
            <a:ext cx="2001004" cy="274320"/>
          </a:xfrm>
          <a:prstGeom prst="rect">
            <a:avLst/>
          </a:prstGeom>
          <a:noFill/>
        </p:spPr>
        <p:txBody>
          <a:bodyPr wrap="square" lIns="0" tIns="0" rIns="0" bIns="0" anchor="t">
            <a:spAutoFit/>
          </a:bodyPr>
          <a:lstStyle/>
          <a:p>
            <a:pPr algn="l"/>
            <a:r>
              <a:rPr sz="1350" b="1">
                <a:solidFill>
                  <a:srgbClr val="0A2E3D"/>
                </a:solidFill>
                <a:latin typeface="Calibri"/>
              </a:rPr>
              <a:t>Modifier les niveaux</a:t>
            </a:r>
          </a:p>
        </p:txBody>
      </p:sp>
      <p:sp>
        <p:nvSpPr>
          <p:cNvPr id="988" name="TextBox 987"/>
          <p:cNvSpPr txBox="1"/>
          <p:nvPr/>
        </p:nvSpPr>
        <p:spPr>
          <a:xfrm>
            <a:off x="6470889" y="2825496"/>
            <a:ext cx="2001004" cy="633908"/>
          </a:xfrm>
          <a:prstGeom prst="rect">
            <a:avLst/>
          </a:prstGeom>
          <a:noFill/>
        </p:spPr>
        <p:txBody>
          <a:bodyPr wrap="square" lIns="0" tIns="0" rIns="0" bIns="0" anchor="t">
            <a:spAutoFit/>
          </a:bodyPr>
          <a:lstStyle/>
          <a:p>
            <a:pPr algn="l"/>
            <a:r>
              <a:rPr sz="1150" b="0">
                <a:solidFill>
                  <a:srgbClr val="334452"/>
                </a:solidFill>
                <a:latin typeface="Calibri"/>
              </a:rPr>
              <a:t>Ajuster les niveaux d’autorisation existants ou en créer de nouveaux.</a:t>
            </a:r>
          </a:p>
        </p:txBody>
      </p:sp>
      <p:sp>
        <p:nvSpPr>
          <p:cNvPr id="989" name="Rounded Rectangle 988"/>
          <p:cNvSpPr/>
          <p:nvPr/>
        </p:nvSpPr>
        <p:spPr>
          <a:xfrm>
            <a:off x="8983957" y="1783080"/>
            <a:ext cx="2476492"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90" name="Picture 989" descr="FiTool.png"/>
          <p:cNvPicPr>
            <a:picLocks noChangeAspect="1"/>
          </p:cNvPicPr>
          <p:nvPr/>
        </p:nvPicPr>
        <p:blipFill>
          <a:blip r:embed="rId7"/>
          <a:stretch>
            <a:fillRect/>
          </a:stretch>
        </p:blipFill>
        <p:spPr>
          <a:xfrm>
            <a:off x="9221701" y="2020824"/>
            <a:ext cx="365760" cy="365760"/>
          </a:xfrm>
          <a:prstGeom prst="rect">
            <a:avLst/>
          </a:prstGeom>
        </p:spPr>
      </p:pic>
      <p:sp>
        <p:nvSpPr>
          <p:cNvPr id="991" name="TextBox 990"/>
          <p:cNvSpPr txBox="1"/>
          <p:nvPr/>
        </p:nvSpPr>
        <p:spPr>
          <a:xfrm>
            <a:off x="9221701" y="2514600"/>
            <a:ext cx="2001004" cy="274320"/>
          </a:xfrm>
          <a:prstGeom prst="rect">
            <a:avLst/>
          </a:prstGeom>
          <a:noFill/>
        </p:spPr>
        <p:txBody>
          <a:bodyPr wrap="square" lIns="0" tIns="0" rIns="0" bIns="0" anchor="t">
            <a:spAutoFit/>
          </a:bodyPr>
          <a:lstStyle/>
          <a:p>
            <a:pPr algn="l"/>
            <a:r>
              <a:rPr sz="1350" b="1">
                <a:solidFill>
                  <a:srgbClr val="0A2E3D"/>
                </a:solidFill>
                <a:latin typeface="Calibri"/>
              </a:rPr>
              <a:t>Autorisations sur mesure</a:t>
            </a:r>
          </a:p>
        </p:txBody>
      </p:sp>
      <p:sp>
        <p:nvSpPr>
          <p:cNvPr id="992" name="TextBox 991"/>
          <p:cNvSpPr txBox="1"/>
          <p:nvPr/>
        </p:nvSpPr>
        <p:spPr>
          <a:xfrm>
            <a:off x="9221701" y="2825496"/>
            <a:ext cx="2001004" cy="633908"/>
          </a:xfrm>
          <a:prstGeom prst="rect">
            <a:avLst/>
          </a:prstGeom>
          <a:noFill/>
        </p:spPr>
        <p:txBody>
          <a:bodyPr wrap="square" lIns="0" tIns="0" rIns="0" bIns="0" anchor="t">
            <a:spAutoFit/>
          </a:bodyPr>
          <a:lstStyle/>
          <a:p>
            <a:pPr algn="l"/>
            <a:r>
              <a:rPr sz="1150" b="0">
                <a:solidFill>
                  <a:srgbClr val="334452"/>
                </a:solidFill>
                <a:latin typeface="Calibri"/>
              </a:rPr>
              <a:t>Des droits précis par type de contenu, lorsque les niveaux standards ne suffisent pas.</a:t>
            </a:r>
          </a:p>
        </p:txBody>
      </p:sp>
      <p:sp>
        <p:nvSpPr>
          <p:cNvPr id="993" name="Rounded Rectangle 992"/>
          <p:cNvSpPr/>
          <p:nvPr/>
        </p:nvSpPr>
        <p:spPr>
          <a:xfrm>
            <a:off x="731520" y="4183380"/>
            <a:ext cx="2476492"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94" name="Picture 993" descr="FiGitBranch.png"/>
          <p:cNvPicPr>
            <a:picLocks noChangeAspect="1"/>
          </p:cNvPicPr>
          <p:nvPr/>
        </p:nvPicPr>
        <p:blipFill>
          <a:blip r:embed="rId8"/>
          <a:stretch>
            <a:fillRect/>
          </a:stretch>
        </p:blipFill>
        <p:spPr>
          <a:xfrm>
            <a:off x="969264" y="4421124"/>
            <a:ext cx="365760" cy="365760"/>
          </a:xfrm>
          <a:prstGeom prst="rect">
            <a:avLst/>
          </a:prstGeom>
        </p:spPr>
      </p:pic>
      <p:sp>
        <p:nvSpPr>
          <p:cNvPr id="995" name="TextBox 994"/>
          <p:cNvSpPr txBox="1"/>
          <p:nvPr/>
        </p:nvSpPr>
        <p:spPr>
          <a:xfrm>
            <a:off x="969264" y="4914900"/>
            <a:ext cx="2001004" cy="274320"/>
          </a:xfrm>
          <a:prstGeom prst="rect">
            <a:avLst/>
          </a:prstGeom>
          <a:noFill/>
        </p:spPr>
        <p:txBody>
          <a:bodyPr wrap="square" lIns="0" tIns="0" rIns="0" bIns="0" anchor="t">
            <a:spAutoFit/>
          </a:bodyPr>
          <a:lstStyle/>
          <a:p>
            <a:pPr algn="l"/>
            <a:r>
              <a:rPr sz="1350" b="1">
                <a:solidFill>
                  <a:srgbClr val="0A2E3D"/>
                </a:solidFill>
                <a:latin typeface="Calibri"/>
              </a:rPr>
              <a:t>Héritage des permissions</a:t>
            </a:r>
          </a:p>
        </p:txBody>
      </p:sp>
      <p:sp>
        <p:nvSpPr>
          <p:cNvPr id="996" name="TextBox 995"/>
          <p:cNvSpPr txBox="1"/>
          <p:nvPr/>
        </p:nvSpPr>
        <p:spPr>
          <a:xfrm>
            <a:off x="969264" y="5225796"/>
            <a:ext cx="2001004" cy="633908"/>
          </a:xfrm>
          <a:prstGeom prst="rect">
            <a:avLst/>
          </a:prstGeom>
          <a:noFill/>
        </p:spPr>
        <p:txBody>
          <a:bodyPr wrap="square" lIns="0" tIns="0" rIns="0" bIns="0" anchor="t">
            <a:spAutoFit/>
          </a:bodyPr>
          <a:lstStyle/>
          <a:p>
            <a:pPr algn="l"/>
            <a:r>
              <a:rPr sz="1150" b="0">
                <a:solidFill>
                  <a:srgbClr val="334452"/>
                </a:solidFill>
                <a:latin typeface="Calibri"/>
              </a:rPr>
              <a:t>Rompre ou rétablir l’héritage du site parent, pour un réglage à la pièce.</a:t>
            </a:r>
          </a:p>
        </p:txBody>
      </p:sp>
      <p:sp>
        <p:nvSpPr>
          <p:cNvPr id="997" name="Rounded Rectangle 996"/>
          <p:cNvSpPr/>
          <p:nvPr/>
        </p:nvSpPr>
        <p:spPr>
          <a:xfrm>
            <a:off x="3482332" y="4183380"/>
            <a:ext cx="2476492"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98" name="Picture 997" descr="FiActivity.png"/>
          <p:cNvPicPr>
            <a:picLocks noChangeAspect="1"/>
          </p:cNvPicPr>
          <p:nvPr/>
        </p:nvPicPr>
        <p:blipFill>
          <a:blip r:embed="rId9"/>
          <a:stretch>
            <a:fillRect/>
          </a:stretch>
        </p:blipFill>
        <p:spPr>
          <a:xfrm>
            <a:off x="3720076" y="4421124"/>
            <a:ext cx="365760" cy="365760"/>
          </a:xfrm>
          <a:prstGeom prst="rect">
            <a:avLst/>
          </a:prstGeom>
        </p:spPr>
      </p:pic>
      <p:sp>
        <p:nvSpPr>
          <p:cNvPr id="999" name="TextBox 998"/>
          <p:cNvSpPr txBox="1"/>
          <p:nvPr/>
        </p:nvSpPr>
        <p:spPr>
          <a:xfrm>
            <a:off x="3720076" y="4914900"/>
            <a:ext cx="2001004" cy="274320"/>
          </a:xfrm>
          <a:prstGeom prst="rect">
            <a:avLst/>
          </a:prstGeom>
          <a:noFill/>
        </p:spPr>
        <p:txBody>
          <a:bodyPr wrap="square" lIns="0" tIns="0" rIns="0" bIns="0" anchor="t">
            <a:spAutoFit/>
          </a:bodyPr>
          <a:lstStyle/>
          <a:p>
            <a:pPr algn="l"/>
            <a:r>
              <a:rPr sz="1350" b="1">
                <a:solidFill>
                  <a:srgbClr val="0A2E3D"/>
                </a:solidFill>
                <a:latin typeface="Calibri"/>
              </a:rPr>
              <a:t>Surveillance et audit</a:t>
            </a:r>
          </a:p>
        </p:txBody>
      </p:sp>
      <p:sp>
        <p:nvSpPr>
          <p:cNvPr id="1000" name="TextBox 999"/>
          <p:cNvSpPr txBox="1"/>
          <p:nvPr/>
        </p:nvSpPr>
        <p:spPr>
          <a:xfrm>
            <a:off x="3720076" y="5225796"/>
            <a:ext cx="2001004" cy="633908"/>
          </a:xfrm>
          <a:prstGeom prst="rect">
            <a:avLst/>
          </a:prstGeom>
          <a:noFill/>
        </p:spPr>
        <p:txBody>
          <a:bodyPr wrap="square" lIns="0" tIns="0" rIns="0" bIns="0" anchor="t">
            <a:spAutoFit/>
          </a:bodyPr>
          <a:lstStyle/>
          <a:p>
            <a:pPr algn="l"/>
            <a:r>
              <a:rPr sz="1150" b="0">
                <a:solidFill>
                  <a:srgbClr val="334452"/>
                </a:solidFill>
                <a:latin typeface="Calibri"/>
              </a:rPr>
              <a:t>Suivre qui a accès à quoi, et le prouver en cas de vérification.</a:t>
            </a:r>
          </a:p>
        </p:txBody>
      </p:sp>
      <p:sp>
        <p:nvSpPr>
          <p:cNvPr id="1001" name="Rounded Rectangle 1000"/>
          <p:cNvSpPr/>
          <p:nvPr/>
        </p:nvSpPr>
        <p:spPr>
          <a:xfrm>
            <a:off x="6233145" y="4183380"/>
            <a:ext cx="2476492"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002" name="Picture 1001" descr="FiSend.png"/>
          <p:cNvPicPr>
            <a:picLocks noChangeAspect="1"/>
          </p:cNvPicPr>
          <p:nvPr/>
        </p:nvPicPr>
        <p:blipFill>
          <a:blip r:embed="rId10"/>
          <a:stretch>
            <a:fillRect/>
          </a:stretch>
        </p:blipFill>
        <p:spPr>
          <a:xfrm>
            <a:off x="6470889" y="4421124"/>
            <a:ext cx="365760" cy="365760"/>
          </a:xfrm>
          <a:prstGeom prst="rect">
            <a:avLst/>
          </a:prstGeom>
        </p:spPr>
      </p:pic>
      <p:sp>
        <p:nvSpPr>
          <p:cNvPr id="1003" name="TextBox 1002"/>
          <p:cNvSpPr txBox="1"/>
          <p:nvPr/>
        </p:nvSpPr>
        <p:spPr>
          <a:xfrm>
            <a:off x="6470889" y="4914900"/>
            <a:ext cx="2001004" cy="274320"/>
          </a:xfrm>
          <a:prstGeom prst="rect">
            <a:avLst/>
          </a:prstGeom>
          <a:noFill/>
        </p:spPr>
        <p:txBody>
          <a:bodyPr wrap="square" lIns="0" tIns="0" rIns="0" bIns="0" anchor="t">
            <a:spAutoFit/>
          </a:bodyPr>
          <a:lstStyle/>
          <a:p>
            <a:pPr algn="l"/>
            <a:r>
              <a:rPr sz="1350" b="1">
                <a:solidFill>
                  <a:srgbClr val="0A2E3D"/>
                </a:solidFill>
                <a:latin typeface="Calibri"/>
              </a:rPr>
              <a:t>Accès externes</a:t>
            </a:r>
          </a:p>
        </p:txBody>
      </p:sp>
      <p:sp>
        <p:nvSpPr>
          <p:cNvPr id="1004" name="TextBox 1003"/>
          <p:cNvSpPr txBox="1"/>
          <p:nvPr/>
        </p:nvSpPr>
        <p:spPr>
          <a:xfrm>
            <a:off x="6470889" y="5225796"/>
            <a:ext cx="2001004" cy="633908"/>
          </a:xfrm>
          <a:prstGeom prst="rect">
            <a:avLst/>
          </a:prstGeom>
          <a:noFill/>
        </p:spPr>
        <p:txBody>
          <a:bodyPr wrap="square" lIns="0" tIns="0" rIns="0" bIns="0" anchor="t">
            <a:spAutoFit/>
          </a:bodyPr>
          <a:lstStyle/>
          <a:p>
            <a:pPr algn="l"/>
            <a:r>
              <a:rPr sz="1150" b="0">
                <a:solidFill>
                  <a:srgbClr val="334452"/>
                </a:solidFill>
                <a:latin typeface="Calibri"/>
              </a:rPr>
              <a:t>Contrôler les invitations et les accès accordés aux collaborateurs de l’extérieur.</a:t>
            </a:r>
          </a:p>
        </p:txBody>
      </p:sp>
      <p:sp>
        <p:nvSpPr>
          <p:cNvPr id="1005" name="Rounded Rectangle 1004"/>
          <p:cNvSpPr/>
          <p:nvPr/>
        </p:nvSpPr>
        <p:spPr>
          <a:xfrm>
            <a:off x="8983957" y="4183380"/>
            <a:ext cx="2476492"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006" name="Picture 1005" descr="FiZap.png"/>
          <p:cNvPicPr>
            <a:picLocks noChangeAspect="1"/>
          </p:cNvPicPr>
          <p:nvPr/>
        </p:nvPicPr>
        <p:blipFill>
          <a:blip r:embed="rId11"/>
          <a:stretch>
            <a:fillRect/>
          </a:stretch>
        </p:blipFill>
        <p:spPr>
          <a:xfrm>
            <a:off x="9221701" y="4421124"/>
            <a:ext cx="365760" cy="365760"/>
          </a:xfrm>
          <a:prstGeom prst="rect">
            <a:avLst/>
          </a:prstGeom>
        </p:spPr>
      </p:pic>
      <p:sp>
        <p:nvSpPr>
          <p:cNvPr id="1007" name="TextBox 1006"/>
          <p:cNvSpPr txBox="1"/>
          <p:nvPr/>
        </p:nvSpPr>
        <p:spPr>
          <a:xfrm>
            <a:off x="9221701" y="4914900"/>
            <a:ext cx="2001004" cy="274320"/>
          </a:xfrm>
          <a:prstGeom prst="rect">
            <a:avLst/>
          </a:prstGeom>
          <a:noFill/>
        </p:spPr>
        <p:txBody>
          <a:bodyPr wrap="square" lIns="0" tIns="0" rIns="0" bIns="0" anchor="t">
            <a:spAutoFit/>
          </a:bodyPr>
          <a:lstStyle/>
          <a:p>
            <a:pPr algn="l"/>
            <a:r>
              <a:rPr sz="1350" b="1">
                <a:solidFill>
                  <a:srgbClr val="0A2E3D"/>
                </a:solidFill>
                <a:latin typeface="Calibri"/>
              </a:rPr>
              <a:t>Automatisation</a:t>
            </a:r>
          </a:p>
        </p:txBody>
      </p:sp>
      <p:sp>
        <p:nvSpPr>
          <p:cNvPr id="1008" name="TextBox 1007"/>
          <p:cNvSpPr txBox="1"/>
          <p:nvPr/>
        </p:nvSpPr>
        <p:spPr>
          <a:xfrm>
            <a:off x="9221701" y="5225796"/>
            <a:ext cx="2001004" cy="633908"/>
          </a:xfrm>
          <a:prstGeom prst="rect">
            <a:avLst/>
          </a:prstGeom>
          <a:noFill/>
        </p:spPr>
        <p:txBody>
          <a:bodyPr wrap="square" lIns="0" tIns="0" rIns="0" bIns="0" anchor="t">
            <a:spAutoFit/>
          </a:bodyPr>
          <a:lstStyle/>
          <a:p>
            <a:pPr algn="l"/>
            <a:r>
              <a:rPr sz="1150" b="0">
                <a:solidFill>
                  <a:srgbClr val="334452"/>
                </a:solidFill>
                <a:latin typeface="Calibri"/>
              </a:rPr>
              <a:t>Power Automate pour industrialiser demandes et retraits d’accès.</a:t>
            </a:r>
          </a:p>
        </p:txBody>
      </p:sp>
      <p:sp>
        <p:nvSpPr>
          <p:cNvPr id="1009" name="Rectangle 1008"/>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10" name="Rectangle 1009"/>
          <p:cNvSpPr/>
          <p:nvPr/>
        </p:nvSpPr>
        <p:spPr>
          <a:xfrm>
            <a:off x="731520" y="6547104"/>
            <a:ext cx="8409161"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11" name="TextBox 1010"/>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29 / 38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94"/>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MEMBERSHIP VS PERMISSION</a:t>
            </a:r>
            <a:endParaRPr/>
          </a:p>
        </p:txBody>
      </p:sp>
      <p:sp>
        <p:nvSpPr>
          <p:cNvPr id="953" name="Google Shape;953;p94"/>
          <p:cNvSpPr txBox="1">
            <a:spLocks noGrp="1"/>
          </p:cNvSpPr>
          <p:nvPr>
            <p:ph type="body" idx="2"/>
          </p:nvPr>
        </p:nvSpPr>
        <p:spPr>
          <a:xfrm>
            <a:off x="731520"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ct val="91999"/>
              <a:buChar char="▪"/>
            </a:pPr>
            <a:r>
              <a:rPr lang="fr-CA" sz="1300" b="0" i="0" u="none">
                <a:solidFill>
                  <a:srgbClr val="334452"/>
                </a:solidFill>
                <a:latin typeface="Calibri"/>
                <a:ea typeface="Calibri"/>
                <a:cs typeface="Calibri"/>
                <a:sym typeface="Calibri"/>
              </a:rPr>
              <a:t>La notion de membership correspond aux membres d'un groupe M365.</a:t>
            </a:r>
            <a:endParaRPr/>
          </a:p>
          <a:p>
            <a:pPr marL="306000" lvl="0" indent="-306000" algn="l" rtl="0">
              <a:spcBef>
                <a:spcPts val="879"/>
              </a:spcBef>
              <a:buSzPct val="91999"/>
              <a:buChar char="▪"/>
            </a:pPr>
            <a:r>
              <a:rPr lang="fr-CA" sz="1300" b="0" i="0" u="none">
                <a:solidFill>
                  <a:srgbClr val="334452"/>
                </a:solidFill>
                <a:latin typeface="Calibri"/>
                <a:ea typeface="Calibri"/>
                <a:cs typeface="Calibri"/>
                <a:sym typeface="Calibri"/>
              </a:rPr>
              <a:t>Un groupe M365 peut inclure :</a:t>
            </a:r>
            <a:endParaRPr/>
          </a:p>
          <a:p>
            <a:pPr marL="630000" lvl="1" indent="-306000" algn="l" rtl="0">
              <a:spcBef>
                <a:spcPts val="848"/>
              </a:spcBef>
              <a:buSzPct val="92000"/>
              <a:buChar char="▪"/>
            </a:pPr>
            <a:r>
              <a:rPr lang="fr-CA" sz="1300" b="0" i="0" u="none">
                <a:solidFill>
                  <a:srgbClr val="334452"/>
                </a:solidFill>
                <a:latin typeface="Calibri"/>
                <a:ea typeface="Calibri"/>
                <a:cs typeface="Calibri"/>
                <a:sym typeface="Calibri"/>
              </a:rPr>
              <a:t>Des utilisateurs internes (employés).</a:t>
            </a:r>
            <a:endParaRPr/>
          </a:p>
          <a:p>
            <a:pPr marL="630000" lvl="1" indent="-306000" algn="l" rtl="0">
              <a:spcBef>
                <a:spcPts val="848"/>
              </a:spcBef>
              <a:buSzPct val="92000"/>
              <a:buChar char="▪"/>
            </a:pPr>
            <a:r>
              <a:rPr lang="fr-CA" sz="1300" b="0" i="0" u="none">
                <a:solidFill>
                  <a:srgbClr val="334452"/>
                </a:solidFill>
                <a:latin typeface="Calibri"/>
                <a:ea typeface="Calibri"/>
                <a:cs typeface="Calibri"/>
                <a:sym typeface="Calibri"/>
              </a:rPr>
              <a:t>Des invités externes (collaborateurs externes), selon les paramètres de partage.</a:t>
            </a:r>
            <a:endParaRPr/>
          </a:p>
          <a:p>
            <a:pPr marL="306000" lvl="0" indent="-306000" algn="l" rtl="0">
              <a:spcBef>
                <a:spcPts val="879"/>
              </a:spcBef>
              <a:buSzPct val="91999"/>
              <a:buChar char="▪"/>
            </a:pPr>
            <a:r>
              <a:rPr lang="fr-CA" sz="1300" b="0" i="0" u="none">
                <a:solidFill>
                  <a:srgbClr val="334452"/>
                </a:solidFill>
                <a:latin typeface="Calibri"/>
                <a:ea typeface="Calibri"/>
                <a:cs typeface="Calibri"/>
                <a:sym typeface="Calibri"/>
              </a:rPr>
              <a:t>Gérer l'accès aux groupes d'application pour permettre uniquement aux membres autorisés d’accéder aux ressources.</a:t>
            </a:r>
            <a:endParaRPr/>
          </a:p>
          <a:p>
            <a:pPr marL="306000" lvl="0" indent="-306000" algn="l" rtl="0">
              <a:spcBef>
                <a:spcPts val="879"/>
              </a:spcBef>
              <a:buSzPct val="91999"/>
              <a:buChar char="▪"/>
            </a:pPr>
            <a:r>
              <a:rPr lang="fr-CA" sz="1300" b="0" i="0" u="none">
                <a:solidFill>
                  <a:srgbClr val="334452"/>
                </a:solidFill>
                <a:latin typeface="Calibri"/>
                <a:ea typeface="Calibri"/>
                <a:cs typeface="Calibri"/>
                <a:sym typeface="Calibri"/>
              </a:rPr>
              <a:t>La gestion est souvent assurée par le propriétaire du groupe.</a:t>
            </a:r>
            <a:endParaRPr/>
          </a:p>
          <a:p>
            <a:pPr marL="306000" lvl="0" indent="-306000" algn="l" rtl="0">
              <a:spcBef>
                <a:spcPts val="879"/>
              </a:spcBef>
              <a:buSzPct val="91999"/>
              <a:buChar char="▪"/>
            </a:pPr>
            <a:r>
              <a:rPr lang="fr-CA" sz="1300" b="0" i="0" u="none">
                <a:solidFill>
                  <a:srgbClr val="334452"/>
                </a:solidFill>
                <a:latin typeface="Calibri"/>
                <a:ea typeface="Calibri"/>
                <a:cs typeface="Calibri"/>
                <a:sym typeface="Calibri"/>
              </a:rPr>
              <a:t>La mise à jour régulière du membership pour garantir que seuls les utilisateurs appropriés accèdent aux ressources, surtout lors de départs ou changements de rôle.</a:t>
            </a:r>
            <a:endParaRPr/>
          </a:p>
        </p:txBody>
      </p:sp>
      <p:sp>
        <p:nvSpPr>
          <p:cNvPr id="956" name="Rounded Rectangle 955"/>
          <p:cNvSpPr/>
          <p:nvPr/>
        </p:nvSpPr>
        <p:spPr>
          <a:xfrm>
            <a:off x="6281928" y="1951985"/>
            <a:ext cx="5303520" cy="4188469"/>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 name="Picture 1">
            <a:extLst>
              <a:ext uri="{FF2B5EF4-FFF2-40B4-BE49-F238E27FC236}">
                <a16:creationId xmlns:a16="http://schemas.microsoft.com/office/drawing/2014/main" id="{012D5F13-7AFB-E014-7902-03CF0253F897}"/>
              </a:ext>
            </a:extLst>
          </p:cNvPr>
          <p:cNvPicPr>
            <a:picLocks noChangeAspect="1"/>
          </p:cNvPicPr>
          <p:nvPr/>
        </p:nvPicPr>
        <p:blipFill>
          <a:blip r:embed="rId3"/>
          <a:stretch>
            <a:fillRect/>
          </a:stretch>
        </p:blipFill>
        <p:spPr>
          <a:xfrm>
            <a:off x="6409944" y="2080001"/>
            <a:ext cx="5047488" cy="3932437"/>
          </a:xfrm>
          <a:prstGeom prst="rect">
            <a:avLst/>
          </a:prstGeom>
        </p:spPr>
      </p:pic>
      <p:sp>
        <p:nvSpPr>
          <p:cNvPr id="954" name="TextBox 953"/>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GOUVERNANCE</a:t>
            </a:r>
          </a:p>
        </p:txBody>
      </p:sp>
      <p:pic>
        <p:nvPicPr>
          <p:cNvPr id="955" name="Picture 954"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957" name="Rectangle 956"/>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58" name="Rectangle 957"/>
          <p:cNvSpPr/>
          <p:nvPr/>
        </p:nvSpPr>
        <p:spPr>
          <a:xfrm>
            <a:off x="731520" y="6547104"/>
            <a:ext cx="8699132"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59" name="TextBox 958"/>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30 / 38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91"/>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dirty="0">
                <a:solidFill>
                  <a:srgbClr val="0A2E3D"/>
                </a:solidFill>
                <a:effectLst/>
              </a:rPr>
              <a:t>CONSEILS : POLITIQUE DE CRÉATION</a:t>
            </a:r>
            <a:endParaRPr dirty="0"/>
          </a:p>
        </p:txBody>
      </p:sp>
      <p:sp>
        <p:nvSpPr>
          <p:cNvPr id="897" name="TextBox 89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GOUVERNANCE</a:t>
            </a:r>
          </a:p>
        </p:txBody>
      </p:sp>
      <p:pic>
        <p:nvPicPr>
          <p:cNvPr id="898" name="Picture 897"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899" name="Rounded Rectangle 898"/>
          <p:cNvSpPr/>
          <p:nvPr/>
        </p:nvSpPr>
        <p:spPr>
          <a:xfrm>
            <a:off x="73152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00" name="Picture 899" descr="FiTarget.png"/>
          <p:cNvPicPr>
            <a:picLocks noChangeAspect="1"/>
          </p:cNvPicPr>
          <p:nvPr/>
        </p:nvPicPr>
        <p:blipFill>
          <a:blip r:embed="rId4"/>
          <a:stretch>
            <a:fillRect/>
          </a:stretch>
        </p:blipFill>
        <p:spPr>
          <a:xfrm>
            <a:off x="969264" y="2020824"/>
            <a:ext cx="365760" cy="365760"/>
          </a:xfrm>
          <a:prstGeom prst="rect">
            <a:avLst/>
          </a:prstGeom>
        </p:spPr>
      </p:pic>
      <p:sp>
        <p:nvSpPr>
          <p:cNvPr id="901" name="TextBox 900"/>
          <p:cNvSpPr txBox="1"/>
          <p:nvPr/>
        </p:nvSpPr>
        <p:spPr>
          <a:xfrm>
            <a:off x="9692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Un objectif par groupe</a:t>
            </a:r>
          </a:p>
        </p:txBody>
      </p:sp>
      <p:sp>
        <p:nvSpPr>
          <p:cNvPr id="902" name="TextBox 901"/>
          <p:cNvSpPr txBox="1"/>
          <p:nvPr/>
        </p:nvSpPr>
        <p:spPr>
          <a:xfrm>
            <a:off x="96926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Avant de créer : à quoi sert cet espace, et pour combien de temps ?</a:t>
            </a:r>
          </a:p>
        </p:txBody>
      </p:sp>
      <p:sp>
        <p:nvSpPr>
          <p:cNvPr id="903" name="Rounded Rectangle 902"/>
          <p:cNvSpPr/>
          <p:nvPr/>
        </p:nvSpPr>
        <p:spPr>
          <a:xfrm>
            <a:off x="439927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04" name="Picture 903" descr="FiSearch.png"/>
          <p:cNvPicPr>
            <a:picLocks noChangeAspect="1"/>
          </p:cNvPicPr>
          <p:nvPr/>
        </p:nvPicPr>
        <p:blipFill>
          <a:blip r:embed="rId5"/>
          <a:stretch>
            <a:fillRect/>
          </a:stretch>
        </p:blipFill>
        <p:spPr>
          <a:xfrm>
            <a:off x="4637014" y="2020824"/>
            <a:ext cx="365760" cy="365760"/>
          </a:xfrm>
          <a:prstGeom prst="rect">
            <a:avLst/>
          </a:prstGeom>
        </p:spPr>
      </p:pic>
      <p:sp>
        <p:nvSpPr>
          <p:cNvPr id="905" name="TextBox 904"/>
          <p:cNvSpPr txBox="1"/>
          <p:nvPr/>
        </p:nvSpPr>
        <p:spPr>
          <a:xfrm>
            <a:off x="463701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Vérifier avant de créer</a:t>
            </a:r>
          </a:p>
        </p:txBody>
      </p:sp>
      <p:sp>
        <p:nvSpPr>
          <p:cNvPr id="906" name="TextBox 905"/>
          <p:cNvSpPr txBox="1"/>
          <p:nvPr/>
        </p:nvSpPr>
        <p:spPr>
          <a:xfrm>
            <a:off x="463701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Un groupe équivalent existe peut-être déjà. Le doublon divise l’information en deux.</a:t>
            </a:r>
          </a:p>
        </p:txBody>
      </p:sp>
      <p:sp>
        <p:nvSpPr>
          <p:cNvPr id="907" name="Rounded Rectangle 906"/>
          <p:cNvSpPr/>
          <p:nvPr/>
        </p:nvSpPr>
        <p:spPr>
          <a:xfrm>
            <a:off x="806702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08" name="Picture 907" descr="FiGrid.png"/>
          <p:cNvPicPr>
            <a:picLocks noChangeAspect="1"/>
          </p:cNvPicPr>
          <p:nvPr/>
        </p:nvPicPr>
        <p:blipFill>
          <a:blip r:embed="rId6"/>
          <a:stretch>
            <a:fillRect/>
          </a:stretch>
        </p:blipFill>
        <p:spPr>
          <a:xfrm>
            <a:off x="8304764" y="2020824"/>
            <a:ext cx="365760" cy="365760"/>
          </a:xfrm>
          <a:prstGeom prst="rect">
            <a:avLst/>
          </a:prstGeom>
        </p:spPr>
      </p:pic>
      <p:sp>
        <p:nvSpPr>
          <p:cNvPr id="909" name="TextBox 908"/>
          <p:cNvSpPr txBox="1"/>
          <p:nvPr/>
        </p:nvSpPr>
        <p:spPr>
          <a:xfrm>
            <a:off x="83047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Regrouper par thématique</a:t>
            </a:r>
          </a:p>
        </p:txBody>
      </p:sp>
      <p:sp>
        <p:nvSpPr>
          <p:cNvPr id="910" name="TextBox 909"/>
          <p:cNvSpPr txBox="1"/>
          <p:nvPr/>
        </p:nvSpPr>
        <p:spPr>
          <a:xfrm>
            <a:off x="830476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Un groupe par équipe, projet ou dossier — pas un groupe par réunion.</a:t>
            </a:r>
          </a:p>
        </p:txBody>
      </p:sp>
      <p:sp>
        <p:nvSpPr>
          <p:cNvPr id="911" name="Rounded Rectangle 910"/>
          <p:cNvSpPr/>
          <p:nvPr/>
        </p:nvSpPr>
        <p:spPr>
          <a:xfrm>
            <a:off x="73152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12" name="Picture 911" descr="FiSettings.png"/>
          <p:cNvPicPr>
            <a:picLocks noChangeAspect="1"/>
          </p:cNvPicPr>
          <p:nvPr/>
        </p:nvPicPr>
        <p:blipFill>
          <a:blip r:embed="rId7"/>
          <a:stretch>
            <a:fillRect/>
          </a:stretch>
        </p:blipFill>
        <p:spPr>
          <a:xfrm>
            <a:off x="969264" y="4421124"/>
            <a:ext cx="365760" cy="365760"/>
          </a:xfrm>
          <a:prstGeom prst="rect">
            <a:avLst/>
          </a:prstGeom>
        </p:spPr>
      </p:pic>
      <p:sp>
        <p:nvSpPr>
          <p:cNvPr id="913" name="TextBox 912"/>
          <p:cNvSpPr txBox="1"/>
          <p:nvPr/>
        </p:nvSpPr>
        <p:spPr>
          <a:xfrm>
            <a:off x="96926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Centraliser la création</a:t>
            </a:r>
          </a:p>
        </p:txBody>
      </p:sp>
      <p:sp>
        <p:nvSpPr>
          <p:cNvPr id="914" name="TextBox 913"/>
          <p:cNvSpPr txBox="1"/>
          <p:nvPr/>
        </p:nvSpPr>
        <p:spPr>
          <a:xfrm>
            <a:off x="96926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La création passe par le Centre d’administration : une méthode uniforme pour tous.</a:t>
            </a:r>
          </a:p>
        </p:txBody>
      </p:sp>
      <p:sp>
        <p:nvSpPr>
          <p:cNvPr id="915" name="Rounded Rectangle 914"/>
          <p:cNvSpPr/>
          <p:nvPr/>
        </p:nvSpPr>
        <p:spPr>
          <a:xfrm>
            <a:off x="439927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16" name="Picture 915" descr="FiType.png"/>
          <p:cNvPicPr>
            <a:picLocks noChangeAspect="1"/>
          </p:cNvPicPr>
          <p:nvPr/>
        </p:nvPicPr>
        <p:blipFill>
          <a:blip r:embed="rId8"/>
          <a:stretch>
            <a:fillRect/>
          </a:stretch>
        </p:blipFill>
        <p:spPr>
          <a:xfrm>
            <a:off x="4637014" y="4421124"/>
            <a:ext cx="365760" cy="365760"/>
          </a:xfrm>
          <a:prstGeom prst="rect">
            <a:avLst/>
          </a:prstGeom>
        </p:spPr>
      </p:pic>
      <p:sp>
        <p:nvSpPr>
          <p:cNvPr id="917" name="TextBox 916"/>
          <p:cNvSpPr txBox="1"/>
          <p:nvPr/>
        </p:nvSpPr>
        <p:spPr>
          <a:xfrm>
            <a:off x="463701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Une stratégie de nommage</a:t>
            </a:r>
          </a:p>
        </p:txBody>
      </p:sp>
      <p:sp>
        <p:nvSpPr>
          <p:cNvPr id="918" name="TextBox 917"/>
          <p:cNvSpPr txBox="1"/>
          <p:nvPr/>
        </p:nvSpPr>
        <p:spPr>
          <a:xfrm>
            <a:off x="463701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Un nom qui dit l’équipe, le projet et la portée. Décidée une fois, appliquée partout.</a:t>
            </a:r>
          </a:p>
        </p:txBody>
      </p:sp>
      <p:sp>
        <p:nvSpPr>
          <p:cNvPr id="919" name="Rounded Rectangle 918"/>
          <p:cNvSpPr/>
          <p:nvPr/>
        </p:nvSpPr>
        <p:spPr>
          <a:xfrm>
            <a:off x="806702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20" name="Picture 919" descr="FiUsers.png"/>
          <p:cNvPicPr>
            <a:picLocks noChangeAspect="1"/>
          </p:cNvPicPr>
          <p:nvPr/>
        </p:nvPicPr>
        <p:blipFill>
          <a:blip r:embed="rId9"/>
          <a:stretch>
            <a:fillRect/>
          </a:stretch>
        </p:blipFill>
        <p:spPr>
          <a:xfrm>
            <a:off x="8304764" y="4421124"/>
            <a:ext cx="365760" cy="365760"/>
          </a:xfrm>
          <a:prstGeom prst="rect">
            <a:avLst/>
          </a:prstGeom>
        </p:spPr>
      </p:pic>
      <p:sp>
        <p:nvSpPr>
          <p:cNvPr id="921" name="TextBox 920"/>
          <p:cNvSpPr txBox="1"/>
          <p:nvPr/>
        </p:nvSpPr>
        <p:spPr>
          <a:xfrm>
            <a:off x="830476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Deux propriétaires minimum</a:t>
            </a:r>
          </a:p>
        </p:txBody>
      </p:sp>
      <p:sp>
        <p:nvSpPr>
          <p:cNvPr id="922" name="TextBox 921"/>
          <p:cNvSpPr txBox="1"/>
          <p:nvPr/>
        </p:nvSpPr>
        <p:spPr>
          <a:xfrm>
            <a:off x="830476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Ils répondent du contenu et des membres. Un départ ne doit pas laisser un groupe orphelin.</a:t>
            </a:r>
          </a:p>
        </p:txBody>
      </p:sp>
      <p:sp>
        <p:nvSpPr>
          <p:cNvPr id="923" name="Rectangle 922"/>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24" name="Rectangle 923"/>
          <p:cNvSpPr/>
          <p:nvPr/>
        </p:nvSpPr>
        <p:spPr>
          <a:xfrm>
            <a:off x="731520" y="6547104"/>
            <a:ext cx="8989103"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25" name="TextBox 924"/>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31 / 38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GOUVERNANCE : LES RÈGLES À POSER</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GOUVERNANCE</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Rounded Rectangle 496"/>
          <p:cNvSpPr/>
          <p:nvPr/>
        </p:nvSpPr>
        <p:spPr>
          <a:xfrm>
            <a:off x="73152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98" name="Picture 497" descr="FiClipboard.png"/>
          <p:cNvPicPr>
            <a:picLocks noChangeAspect="1"/>
          </p:cNvPicPr>
          <p:nvPr/>
        </p:nvPicPr>
        <p:blipFill>
          <a:blip r:embed="rId3"/>
          <a:stretch>
            <a:fillRect/>
          </a:stretch>
        </p:blipFill>
        <p:spPr>
          <a:xfrm>
            <a:off x="969264" y="2020824"/>
            <a:ext cx="365760" cy="365760"/>
          </a:xfrm>
          <a:prstGeom prst="rect">
            <a:avLst/>
          </a:prstGeom>
        </p:spPr>
      </p:pic>
      <p:sp>
        <p:nvSpPr>
          <p:cNvPr id="499" name="TextBox 498"/>
          <p:cNvSpPr txBox="1"/>
          <p:nvPr/>
        </p:nvSpPr>
        <p:spPr>
          <a:xfrm>
            <a:off x="9692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Écrire les règles</a:t>
            </a:r>
          </a:p>
        </p:txBody>
      </p:sp>
      <p:sp>
        <p:nvSpPr>
          <p:cNvPr id="500" name="TextBox 499"/>
          <p:cNvSpPr txBox="1"/>
          <p:nvPr/>
        </p:nvSpPr>
        <p:spPr>
          <a:xfrm>
            <a:off x="96926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Une page dans l’intranet : qui crée, qui approuve, qui révise. Une règle non écrite n’existe pas.</a:t>
            </a:r>
          </a:p>
        </p:txBody>
      </p:sp>
      <p:sp>
        <p:nvSpPr>
          <p:cNvPr id="501" name="Rounded Rectangle 500"/>
          <p:cNvSpPr/>
          <p:nvPr/>
        </p:nvSpPr>
        <p:spPr>
          <a:xfrm>
            <a:off x="439927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2" name="Picture 501" descr="FiFlag.png"/>
          <p:cNvPicPr>
            <a:picLocks noChangeAspect="1"/>
          </p:cNvPicPr>
          <p:nvPr/>
        </p:nvPicPr>
        <p:blipFill>
          <a:blip r:embed="rId4"/>
          <a:stretch>
            <a:fillRect/>
          </a:stretch>
        </p:blipFill>
        <p:spPr>
          <a:xfrm>
            <a:off x="4637014" y="2020824"/>
            <a:ext cx="365760" cy="365760"/>
          </a:xfrm>
          <a:prstGeom prst="rect">
            <a:avLst/>
          </a:prstGeom>
        </p:spPr>
      </p:pic>
      <p:sp>
        <p:nvSpPr>
          <p:cNvPr id="503" name="TextBox 502"/>
          <p:cNvSpPr txBox="1"/>
          <p:nvPr/>
        </p:nvSpPr>
        <p:spPr>
          <a:xfrm>
            <a:off x="463701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Nommer les responsables</a:t>
            </a:r>
          </a:p>
        </p:txBody>
      </p:sp>
      <p:sp>
        <p:nvSpPr>
          <p:cNvPr id="504" name="TextBox 503"/>
          <p:cNvSpPr txBox="1"/>
          <p:nvPr/>
        </p:nvSpPr>
        <p:spPr>
          <a:xfrm>
            <a:off x="463701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Un responsable de la gouvernance, et deux propriétaires connus par espace.</a:t>
            </a:r>
          </a:p>
        </p:txBody>
      </p:sp>
      <p:sp>
        <p:nvSpPr>
          <p:cNvPr id="505" name="Rounded Rectangle 504"/>
          <p:cNvSpPr/>
          <p:nvPr/>
        </p:nvSpPr>
        <p:spPr>
          <a:xfrm>
            <a:off x="8067020" y="17830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6" name="Picture 505" descr="FiFolder.png"/>
          <p:cNvPicPr>
            <a:picLocks noChangeAspect="1"/>
          </p:cNvPicPr>
          <p:nvPr/>
        </p:nvPicPr>
        <p:blipFill>
          <a:blip r:embed="rId5"/>
          <a:stretch>
            <a:fillRect/>
          </a:stretch>
        </p:blipFill>
        <p:spPr>
          <a:xfrm>
            <a:off x="8304764" y="2020824"/>
            <a:ext cx="365760" cy="365760"/>
          </a:xfrm>
          <a:prstGeom prst="rect">
            <a:avLst/>
          </a:prstGeom>
        </p:spPr>
      </p:pic>
      <p:sp>
        <p:nvSpPr>
          <p:cNvPr id="507" name="TextBox 506"/>
          <p:cNvSpPr txBox="1"/>
          <p:nvPr/>
        </p:nvSpPr>
        <p:spPr>
          <a:xfrm>
            <a:off x="83047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Gestion documentaire</a:t>
            </a:r>
          </a:p>
        </p:txBody>
      </p:sp>
      <p:sp>
        <p:nvSpPr>
          <p:cNvPr id="508" name="TextBox 507"/>
          <p:cNvSpPr txBox="1"/>
          <p:nvPr/>
        </p:nvSpPr>
        <p:spPr>
          <a:xfrm>
            <a:off x="8304764" y="2825496"/>
            <a:ext cx="2917942" cy="641655"/>
          </a:xfrm>
          <a:prstGeom prst="rect">
            <a:avLst/>
          </a:prstGeom>
          <a:noFill/>
        </p:spPr>
        <p:txBody>
          <a:bodyPr wrap="square" lIns="0" tIns="0" rIns="0" bIns="0" anchor="t">
            <a:spAutoFit/>
          </a:bodyPr>
          <a:lstStyle/>
          <a:p>
            <a:pPr algn="l"/>
            <a:r>
              <a:rPr sz="1150" b="0">
                <a:solidFill>
                  <a:srgbClr val="334452"/>
                </a:solidFill>
                <a:latin typeface="Calibri"/>
              </a:rPr>
              <a:t>Où vit quoi : bibliothèques, métadonnées, versions, ce qui se conserve et ce qui se jette.</a:t>
            </a:r>
          </a:p>
        </p:txBody>
      </p:sp>
      <p:sp>
        <p:nvSpPr>
          <p:cNvPr id="509" name="Rounded Rectangle 508"/>
          <p:cNvSpPr/>
          <p:nvPr/>
        </p:nvSpPr>
        <p:spPr>
          <a:xfrm>
            <a:off x="73152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10" name="Picture 509" descr="FiEye.png"/>
          <p:cNvPicPr>
            <a:picLocks noChangeAspect="1"/>
          </p:cNvPicPr>
          <p:nvPr/>
        </p:nvPicPr>
        <p:blipFill>
          <a:blip r:embed="rId6"/>
          <a:stretch>
            <a:fillRect/>
          </a:stretch>
        </p:blipFill>
        <p:spPr>
          <a:xfrm>
            <a:off x="969264" y="4421124"/>
            <a:ext cx="365760" cy="365760"/>
          </a:xfrm>
          <a:prstGeom prst="rect">
            <a:avLst/>
          </a:prstGeom>
        </p:spPr>
      </p:pic>
      <p:sp>
        <p:nvSpPr>
          <p:cNvPr id="511" name="TextBox 510"/>
          <p:cNvSpPr txBox="1"/>
          <p:nvPr/>
        </p:nvSpPr>
        <p:spPr>
          <a:xfrm>
            <a:off x="96926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Réviser les accès</a:t>
            </a:r>
          </a:p>
        </p:txBody>
      </p:sp>
      <p:sp>
        <p:nvSpPr>
          <p:cNvPr id="512" name="TextBox 511"/>
          <p:cNvSpPr txBox="1"/>
          <p:nvPr/>
        </p:nvSpPr>
        <p:spPr>
          <a:xfrm>
            <a:off x="96926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Deux fois par an : membres, invités, liens de partage encore actifs.</a:t>
            </a:r>
          </a:p>
        </p:txBody>
      </p:sp>
      <p:sp>
        <p:nvSpPr>
          <p:cNvPr id="513" name="Rounded Rectangle 512"/>
          <p:cNvSpPr/>
          <p:nvPr/>
        </p:nvSpPr>
        <p:spPr>
          <a:xfrm>
            <a:off x="439927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14" name="Picture 513" descr="FiBookOpen.png"/>
          <p:cNvPicPr>
            <a:picLocks noChangeAspect="1"/>
          </p:cNvPicPr>
          <p:nvPr/>
        </p:nvPicPr>
        <p:blipFill>
          <a:blip r:embed="rId7"/>
          <a:stretch>
            <a:fillRect/>
          </a:stretch>
        </p:blipFill>
        <p:spPr>
          <a:xfrm>
            <a:off x="4637014" y="4421124"/>
            <a:ext cx="365760" cy="365760"/>
          </a:xfrm>
          <a:prstGeom prst="rect">
            <a:avLst/>
          </a:prstGeom>
        </p:spPr>
      </p:pic>
      <p:sp>
        <p:nvSpPr>
          <p:cNvPr id="515" name="TextBox 514"/>
          <p:cNvSpPr txBox="1"/>
          <p:nvPr/>
        </p:nvSpPr>
        <p:spPr>
          <a:xfrm>
            <a:off x="463701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Former et rappeler</a:t>
            </a:r>
          </a:p>
        </p:txBody>
      </p:sp>
      <p:sp>
        <p:nvSpPr>
          <p:cNvPr id="516" name="TextBox 515"/>
          <p:cNvSpPr txBox="1"/>
          <p:nvPr/>
        </p:nvSpPr>
        <p:spPr>
          <a:xfrm>
            <a:off x="463701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Une charte que personne ne connaît ne change rien. Elle s’explique à l’arrivée et se rappelle.</a:t>
            </a:r>
          </a:p>
        </p:txBody>
      </p:sp>
      <p:sp>
        <p:nvSpPr>
          <p:cNvPr id="517" name="Rounded Rectangle 516"/>
          <p:cNvSpPr/>
          <p:nvPr/>
        </p:nvSpPr>
        <p:spPr>
          <a:xfrm>
            <a:off x="8067020" y="4183380"/>
            <a:ext cx="3393430"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18" name="Picture 517" descr="FiRepeat.png"/>
          <p:cNvPicPr>
            <a:picLocks noChangeAspect="1"/>
          </p:cNvPicPr>
          <p:nvPr/>
        </p:nvPicPr>
        <p:blipFill>
          <a:blip r:embed="rId8"/>
          <a:stretch>
            <a:fillRect/>
          </a:stretch>
        </p:blipFill>
        <p:spPr>
          <a:xfrm>
            <a:off x="8304764" y="4421124"/>
            <a:ext cx="365760" cy="365760"/>
          </a:xfrm>
          <a:prstGeom prst="rect">
            <a:avLst/>
          </a:prstGeom>
        </p:spPr>
      </p:pic>
      <p:sp>
        <p:nvSpPr>
          <p:cNvPr id="519" name="TextBox 518"/>
          <p:cNvSpPr txBox="1"/>
          <p:nvPr/>
        </p:nvSpPr>
        <p:spPr>
          <a:xfrm>
            <a:off x="8304764" y="4914900"/>
            <a:ext cx="2917942" cy="274320"/>
          </a:xfrm>
          <a:prstGeom prst="rect">
            <a:avLst/>
          </a:prstGeom>
          <a:noFill/>
        </p:spPr>
        <p:txBody>
          <a:bodyPr wrap="square" lIns="0" tIns="0" rIns="0" bIns="0" anchor="t">
            <a:spAutoFit/>
          </a:bodyPr>
          <a:lstStyle/>
          <a:p>
            <a:pPr algn="l"/>
            <a:r>
              <a:rPr sz="1400" b="1">
                <a:solidFill>
                  <a:srgbClr val="0A2E3D"/>
                </a:solidFill>
                <a:latin typeface="Calibri"/>
              </a:rPr>
              <a:t>Faire vivre la charte</a:t>
            </a:r>
          </a:p>
        </p:txBody>
      </p:sp>
      <p:sp>
        <p:nvSpPr>
          <p:cNvPr id="520" name="TextBox 519"/>
          <p:cNvSpPr txBox="1"/>
          <p:nvPr/>
        </p:nvSpPr>
        <p:spPr>
          <a:xfrm>
            <a:off x="8304764" y="5225796"/>
            <a:ext cx="2917942" cy="641655"/>
          </a:xfrm>
          <a:prstGeom prst="rect">
            <a:avLst/>
          </a:prstGeom>
          <a:noFill/>
        </p:spPr>
        <p:txBody>
          <a:bodyPr wrap="square" lIns="0" tIns="0" rIns="0" bIns="0" anchor="t">
            <a:spAutoFit/>
          </a:bodyPr>
          <a:lstStyle/>
          <a:p>
            <a:pPr algn="l"/>
            <a:r>
              <a:rPr sz="1150" b="0">
                <a:solidFill>
                  <a:srgbClr val="334452"/>
                </a:solidFill>
                <a:latin typeface="Calibri"/>
              </a:rPr>
              <a:t>Elle suit l’organisation : on la relit quand les équipes ou les outils changent.</a:t>
            </a:r>
          </a:p>
        </p:txBody>
      </p:sp>
      <p:sp>
        <p:nvSpPr>
          <p:cNvPr id="521" name="Rectangle 520"/>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22" name="Rectangle 521"/>
          <p:cNvSpPr/>
          <p:nvPr/>
        </p:nvSpPr>
        <p:spPr>
          <a:xfrm>
            <a:off x="731520" y="6547104"/>
            <a:ext cx="9279074"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23" name="TextBox 522"/>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32 / 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LE CYCLE DE VIE D’UN SITE</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CYCLE DE VIE DES SITES</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Oval 496"/>
          <p:cNvSpPr/>
          <p:nvPr/>
        </p:nvSpPr>
        <p:spPr>
          <a:xfrm>
            <a:off x="731520" y="1819656"/>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1</a:t>
            </a:r>
          </a:p>
        </p:txBody>
      </p:sp>
      <p:sp>
        <p:nvSpPr>
          <p:cNvPr id="498" name="TextBox 497"/>
          <p:cNvSpPr txBox="1"/>
          <p:nvPr/>
        </p:nvSpPr>
        <p:spPr>
          <a:xfrm>
            <a:off x="1408176" y="1801368"/>
            <a:ext cx="10052274" cy="256032"/>
          </a:xfrm>
          <a:prstGeom prst="rect">
            <a:avLst/>
          </a:prstGeom>
          <a:noFill/>
        </p:spPr>
        <p:txBody>
          <a:bodyPr wrap="square" lIns="0" tIns="0" rIns="0" bIns="0" anchor="t">
            <a:spAutoFit/>
          </a:bodyPr>
          <a:lstStyle/>
          <a:p>
            <a:pPr algn="l"/>
            <a:r>
              <a:rPr sz="1500" b="1">
                <a:solidFill>
                  <a:srgbClr val="0A2E3D"/>
                </a:solidFill>
                <a:latin typeface="Calibri"/>
              </a:rPr>
              <a:t>Création</a:t>
            </a:r>
          </a:p>
        </p:txBody>
      </p:sp>
      <p:sp>
        <p:nvSpPr>
          <p:cNvPr id="499" name="TextBox 498"/>
          <p:cNvSpPr txBox="1"/>
          <p:nvPr/>
        </p:nvSpPr>
        <p:spPr>
          <a:xfrm>
            <a:off x="1408176" y="2093976"/>
            <a:ext cx="10052274" cy="444398"/>
          </a:xfrm>
          <a:prstGeom prst="rect">
            <a:avLst/>
          </a:prstGeom>
          <a:noFill/>
        </p:spPr>
        <p:txBody>
          <a:bodyPr wrap="square" lIns="0" tIns="0" rIns="0" bIns="0" anchor="t">
            <a:spAutoFit/>
          </a:bodyPr>
          <a:lstStyle/>
          <a:p>
            <a:pPr algn="l"/>
            <a:r>
              <a:rPr sz="1250" b="0">
                <a:solidFill>
                  <a:srgbClr val="334452"/>
                </a:solidFill>
                <a:latin typeface="Calibri"/>
              </a:rPr>
              <a:t>Une demande, un objectif clair, un nom conforme et au moins deux propriétaires.</a:t>
            </a:r>
          </a:p>
        </p:txBody>
      </p:sp>
      <p:sp>
        <p:nvSpPr>
          <p:cNvPr id="500" name="Oval 499"/>
          <p:cNvSpPr/>
          <p:nvPr/>
        </p:nvSpPr>
        <p:spPr>
          <a:xfrm>
            <a:off x="731520" y="2724912"/>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2</a:t>
            </a:r>
          </a:p>
        </p:txBody>
      </p:sp>
      <p:sp>
        <p:nvSpPr>
          <p:cNvPr id="501" name="TextBox 500"/>
          <p:cNvSpPr txBox="1"/>
          <p:nvPr/>
        </p:nvSpPr>
        <p:spPr>
          <a:xfrm>
            <a:off x="1408176" y="2706624"/>
            <a:ext cx="10052274" cy="256032"/>
          </a:xfrm>
          <a:prstGeom prst="rect">
            <a:avLst/>
          </a:prstGeom>
          <a:noFill/>
        </p:spPr>
        <p:txBody>
          <a:bodyPr wrap="square" lIns="0" tIns="0" rIns="0" bIns="0" anchor="t">
            <a:spAutoFit/>
          </a:bodyPr>
          <a:lstStyle/>
          <a:p>
            <a:pPr algn="l"/>
            <a:r>
              <a:rPr sz="1500" b="1">
                <a:solidFill>
                  <a:srgbClr val="0A2E3D"/>
                </a:solidFill>
                <a:latin typeface="Calibri"/>
              </a:rPr>
              <a:t>Utilisation</a:t>
            </a:r>
          </a:p>
        </p:txBody>
      </p:sp>
      <p:sp>
        <p:nvSpPr>
          <p:cNvPr id="502" name="TextBox 501"/>
          <p:cNvSpPr txBox="1"/>
          <p:nvPr/>
        </p:nvSpPr>
        <p:spPr>
          <a:xfrm>
            <a:off x="1408176" y="2999232"/>
            <a:ext cx="10052274" cy="444398"/>
          </a:xfrm>
          <a:prstGeom prst="rect">
            <a:avLst/>
          </a:prstGeom>
          <a:noFill/>
        </p:spPr>
        <p:txBody>
          <a:bodyPr wrap="square" lIns="0" tIns="0" rIns="0" bIns="0" anchor="t">
            <a:spAutoFit/>
          </a:bodyPr>
          <a:lstStyle/>
          <a:p>
            <a:pPr algn="l"/>
            <a:r>
              <a:rPr sz="1250" b="0">
                <a:solidFill>
                  <a:srgbClr val="334452"/>
                </a:solidFill>
                <a:latin typeface="Calibri"/>
              </a:rPr>
              <a:t>L’espace vit : contenu, membres et permissions évoluent avec l’équipe. On révise périodiquement.</a:t>
            </a:r>
          </a:p>
        </p:txBody>
      </p:sp>
      <p:sp>
        <p:nvSpPr>
          <p:cNvPr id="503" name="Oval 502"/>
          <p:cNvSpPr/>
          <p:nvPr/>
        </p:nvSpPr>
        <p:spPr>
          <a:xfrm>
            <a:off x="731520" y="3630168"/>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3</a:t>
            </a:r>
          </a:p>
        </p:txBody>
      </p:sp>
      <p:sp>
        <p:nvSpPr>
          <p:cNvPr id="504" name="TextBox 503"/>
          <p:cNvSpPr txBox="1"/>
          <p:nvPr/>
        </p:nvSpPr>
        <p:spPr>
          <a:xfrm>
            <a:off x="1408176" y="3611880"/>
            <a:ext cx="10052274" cy="256032"/>
          </a:xfrm>
          <a:prstGeom prst="rect">
            <a:avLst/>
          </a:prstGeom>
          <a:noFill/>
        </p:spPr>
        <p:txBody>
          <a:bodyPr wrap="square" lIns="0" tIns="0" rIns="0" bIns="0" anchor="t">
            <a:spAutoFit/>
          </a:bodyPr>
          <a:lstStyle/>
          <a:p>
            <a:pPr algn="l"/>
            <a:r>
              <a:rPr sz="1500" b="1">
                <a:solidFill>
                  <a:srgbClr val="0A2E3D"/>
                </a:solidFill>
                <a:latin typeface="Calibri"/>
              </a:rPr>
              <a:t>Archivage</a:t>
            </a:r>
          </a:p>
        </p:txBody>
      </p:sp>
      <p:sp>
        <p:nvSpPr>
          <p:cNvPr id="505" name="TextBox 504"/>
          <p:cNvSpPr txBox="1"/>
          <p:nvPr/>
        </p:nvSpPr>
        <p:spPr>
          <a:xfrm>
            <a:off x="1408176" y="3904488"/>
            <a:ext cx="10052274" cy="444398"/>
          </a:xfrm>
          <a:prstGeom prst="rect">
            <a:avLst/>
          </a:prstGeom>
          <a:noFill/>
        </p:spPr>
        <p:txBody>
          <a:bodyPr wrap="square" lIns="0" tIns="0" rIns="0" bIns="0" anchor="t">
            <a:spAutoFit/>
          </a:bodyPr>
          <a:lstStyle/>
          <a:p>
            <a:pPr algn="l"/>
            <a:r>
              <a:rPr sz="1250" b="0">
                <a:solidFill>
                  <a:srgbClr val="334452"/>
                </a:solidFill>
                <a:latin typeface="Calibri"/>
              </a:rPr>
              <a:t>Le projet est terminé : lecture seule, retrait de la navigation, le contenu reste consultable.</a:t>
            </a:r>
          </a:p>
        </p:txBody>
      </p:sp>
      <p:sp>
        <p:nvSpPr>
          <p:cNvPr id="506" name="Oval 505"/>
          <p:cNvSpPr/>
          <p:nvPr/>
        </p:nvSpPr>
        <p:spPr>
          <a:xfrm>
            <a:off x="731520" y="4535424"/>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4</a:t>
            </a:r>
          </a:p>
        </p:txBody>
      </p:sp>
      <p:sp>
        <p:nvSpPr>
          <p:cNvPr id="507" name="TextBox 506"/>
          <p:cNvSpPr txBox="1"/>
          <p:nvPr/>
        </p:nvSpPr>
        <p:spPr>
          <a:xfrm>
            <a:off x="1408176" y="4517136"/>
            <a:ext cx="10052274" cy="256032"/>
          </a:xfrm>
          <a:prstGeom prst="rect">
            <a:avLst/>
          </a:prstGeom>
          <a:noFill/>
        </p:spPr>
        <p:txBody>
          <a:bodyPr wrap="square" lIns="0" tIns="0" rIns="0" bIns="0" anchor="t">
            <a:spAutoFit/>
          </a:bodyPr>
          <a:lstStyle/>
          <a:p>
            <a:pPr algn="l"/>
            <a:r>
              <a:rPr sz="1500" b="1">
                <a:solidFill>
                  <a:srgbClr val="0A2E3D"/>
                </a:solidFill>
                <a:latin typeface="Calibri"/>
              </a:rPr>
              <a:t>Suppression</a:t>
            </a:r>
          </a:p>
        </p:txBody>
      </p:sp>
      <p:sp>
        <p:nvSpPr>
          <p:cNvPr id="508" name="TextBox 507"/>
          <p:cNvSpPr txBox="1"/>
          <p:nvPr/>
        </p:nvSpPr>
        <p:spPr>
          <a:xfrm>
            <a:off x="1408176" y="4809744"/>
            <a:ext cx="10052274" cy="444398"/>
          </a:xfrm>
          <a:prstGeom prst="rect">
            <a:avLst/>
          </a:prstGeom>
          <a:noFill/>
        </p:spPr>
        <p:txBody>
          <a:bodyPr wrap="square" lIns="0" tIns="0" rIns="0" bIns="0" anchor="t">
            <a:spAutoFit/>
          </a:bodyPr>
          <a:lstStyle/>
          <a:p>
            <a:pPr algn="l"/>
            <a:r>
              <a:rPr sz="1250" b="0">
                <a:solidFill>
                  <a:srgbClr val="334452"/>
                </a:solidFill>
                <a:latin typeface="Calibri"/>
              </a:rPr>
              <a:t>Le site part dans la corbeille du Centre d’administration, avec son groupe M365.</a:t>
            </a:r>
          </a:p>
        </p:txBody>
      </p:sp>
      <p:sp>
        <p:nvSpPr>
          <p:cNvPr id="509" name="Oval 508"/>
          <p:cNvSpPr/>
          <p:nvPr/>
        </p:nvSpPr>
        <p:spPr>
          <a:xfrm>
            <a:off x="731520" y="5440680"/>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5</a:t>
            </a:r>
          </a:p>
        </p:txBody>
      </p:sp>
      <p:sp>
        <p:nvSpPr>
          <p:cNvPr id="510" name="TextBox 509"/>
          <p:cNvSpPr txBox="1"/>
          <p:nvPr/>
        </p:nvSpPr>
        <p:spPr>
          <a:xfrm>
            <a:off x="1408176" y="5422392"/>
            <a:ext cx="10052274" cy="256032"/>
          </a:xfrm>
          <a:prstGeom prst="rect">
            <a:avLst/>
          </a:prstGeom>
          <a:noFill/>
        </p:spPr>
        <p:txBody>
          <a:bodyPr wrap="square" lIns="0" tIns="0" rIns="0" bIns="0" anchor="t">
            <a:spAutoFit/>
          </a:bodyPr>
          <a:lstStyle/>
          <a:p>
            <a:pPr algn="l"/>
            <a:r>
              <a:rPr sz="1500" b="1">
                <a:solidFill>
                  <a:srgbClr val="0A2E3D"/>
                </a:solidFill>
                <a:latin typeface="Calibri"/>
              </a:rPr>
              <a:t>Restauration</a:t>
            </a:r>
          </a:p>
        </p:txBody>
      </p:sp>
      <p:sp>
        <p:nvSpPr>
          <p:cNvPr id="511" name="TextBox 510"/>
          <p:cNvSpPr txBox="1"/>
          <p:nvPr/>
        </p:nvSpPr>
        <p:spPr>
          <a:xfrm>
            <a:off x="1408176" y="5715000"/>
            <a:ext cx="10052274" cy="444398"/>
          </a:xfrm>
          <a:prstGeom prst="rect">
            <a:avLst/>
          </a:prstGeom>
          <a:noFill/>
        </p:spPr>
        <p:txBody>
          <a:bodyPr wrap="square" lIns="0" tIns="0" rIns="0" bIns="0" anchor="t">
            <a:spAutoFit/>
          </a:bodyPr>
          <a:lstStyle/>
          <a:p>
            <a:pPr algn="l"/>
            <a:r>
              <a:rPr sz="1250" b="0">
                <a:solidFill>
                  <a:srgbClr val="334452"/>
                </a:solidFill>
                <a:latin typeface="Calibri"/>
              </a:rPr>
              <a:t>93 jours pour le récupérer avec son contenu et ses permissions. Ensuite, c’est définitif.</a:t>
            </a:r>
          </a:p>
        </p:txBody>
      </p:sp>
      <p:sp>
        <p:nvSpPr>
          <p:cNvPr id="512" name="Rectangle 511"/>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3" name="Rectangle 512"/>
          <p:cNvSpPr/>
          <p:nvPr/>
        </p:nvSpPr>
        <p:spPr>
          <a:xfrm>
            <a:off x="731520" y="6547104"/>
            <a:ext cx="9569045"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4" name="TextBox 513"/>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33 / 38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64"/>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LES ÉTIQUETTES DE RÉTENTION</a:t>
            </a:r>
            <a:endParaRPr/>
          </a:p>
        </p:txBody>
      </p:sp>
      <p:sp>
        <p:nvSpPr>
          <p:cNvPr id="637" name="Google Shape;637;p64"/>
          <p:cNvSpPr txBox="1">
            <a:spLocks noGrp="1"/>
          </p:cNvSpPr>
          <p:nvPr>
            <p:ph type="body" idx="1"/>
          </p:nvPr>
        </p:nvSpPr>
        <p:spPr>
          <a:xfrm>
            <a:off x="731520" y="1783080"/>
            <a:ext cx="5047488" cy="4526280"/>
          </a:xfrm>
          <a:prstGeom prst="rect">
            <a:avLst/>
          </a:prstGeom>
          <a:noFill/>
          <a:ln>
            <a:noFill/>
          </a:ln>
        </p:spPr>
        <p:txBody>
          <a:bodyPr spcFirstLastPara="1" wrap="square" lIns="91425" tIns="45700" rIns="91425" bIns="45700" anchor="ctr" anchorCtr="0">
            <a:normAutofit/>
          </a:bodyPr>
          <a:lstStyle/>
          <a:p>
            <a:pPr marL="306000" lvl="0" indent="-306000" algn="l" rtl="0">
              <a:spcBef>
                <a:spcPts val="0"/>
              </a:spcBef>
              <a:buSzPts val="1656"/>
              <a:buChar char="▪"/>
            </a:pPr>
            <a:r>
              <a:rPr lang="fr-CA" sz="1500" b="0" i="0" u="none">
                <a:solidFill>
                  <a:srgbClr val="334452"/>
                </a:solidFill>
                <a:latin typeface="Calibri"/>
                <a:ea typeface="Calibri"/>
                <a:cs typeface="Calibri"/>
                <a:sym typeface="Calibri"/>
              </a:rPr>
              <a:t>Les étiquettes de rétention s’appliquent à un document ou dossier.</a:t>
            </a:r>
            <a:endParaRPr/>
          </a:p>
          <a:p>
            <a:pPr marL="306000" lvl="0" indent="-306000" algn="l" rtl="0">
              <a:spcBef>
                <a:spcPts val="960"/>
              </a:spcBef>
              <a:buSzPts val="1656"/>
              <a:buChar char="▪"/>
            </a:pPr>
            <a:r>
              <a:rPr lang="fr-CA" sz="1500" b="0" i="0" u="none">
                <a:solidFill>
                  <a:srgbClr val="334452"/>
                </a:solidFill>
                <a:latin typeface="Calibri"/>
                <a:ea typeface="Calibri"/>
                <a:cs typeface="Calibri"/>
                <a:sym typeface="Calibri"/>
              </a:rPr>
              <a:t>Un document avec une étiquette ne peut pas être supprimé de son emplacement.</a:t>
            </a:r>
            <a:endParaRPr/>
          </a:p>
          <a:p>
            <a:pPr marL="306000" lvl="0" indent="-306000" algn="l" rtl="0">
              <a:spcBef>
                <a:spcPts val="960"/>
              </a:spcBef>
              <a:buSzPts val="1656"/>
              <a:buChar char="▪"/>
            </a:pPr>
            <a:r>
              <a:rPr lang="fr-CA" sz="1500" b="0" i="0" u="none">
                <a:solidFill>
                  <a:srgbClr val="334452"/>
                </a:solidFill>
                <a:latin typeface="Calibri"/>
                <a:ea typeface="Calibri"/>
                <a:cs typeface="Calibri"/>
                <a:sym typeface="Calibri"/>
              </a:rPr>
              <a:t>L’administrateur peut modifier ou ajouter des étiquettes de rétention ou forcer une étiquette pour l’ensemble d’une bibliothèque dans SharePoint.</a:t>
            </a:r>
            <a:endParaRPr/>
          </a:p>
          <a:p>
            <a:pPr marL="306000" lvl="0" indent="-200844" algn="l" rtl="0">
              <a:spcBef>
                <a:spcPts val="960"/>
              </a:spcBef>
              <a:spcAft>
                <a:spcPts val="1023"/>
              </a:spcAft>
              <a:buSzPts val="1656"/>
              <a:buNone/>
            </a:pPr>
            <a:endParaRPr/>
          </a:p>
        </p:txBody>
      </p:sp>
      <p:sp>
        <p:nvSpPr>
          <p:cNvPr id="640" name="Rounded Rectangle 639"/>
          <p:cNvSpPr/>
          <p:nvPr/>
        </p:nvSpPr>
        <p:spPr>
          <a:xfrm>
            <a:off x="6281928" y="1987540"/>
            <a:ext cx="5303520" cy="4117361"/>
          </a:xfrm>
          <a:prstGeom prst="roundRect">
            <a:avLst>
              <a:gd name="adj" fmla="val 2800"/>
            </a:avLst>
          </a:prstGeom>
          <a:solidFill>
            <a:srgbClr val="FFFFFF"/>
          </a:solidFill>
          <a:ln w="9525">
            <a:solidFill>
              <a:srgbClr val="DDECF4"/>
            </a:solidFill>
          </a:ln>
          <a:effectLst>
            <a:outerShdw blurRad="90000" dist="22000" dir="5400000" rotWithShape="0">
              <a:srgbClr val="0A2E3D">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36" name="Google Shape;636;p64"/>
          <p:cNvPicPr preferRelativeResize="0"/>
          <p:nvPr/>
        </p:nvPicPr>
        <p:blipFill rotWithShape="1">
          <a:blip r:embed="rId3">
            <a:alphaModFix/>
          </a:blip>
          <a:srcRect/>
          <a:stretch/>
        </p:blipFill>
        <p:spPr>
          <a:xfrm>
            <a:off x="6409944" y="2115556"/>
            <a:ext cx="5047488" cy="3861329"/>
          </a:xfrm>
          <a:prstGeom prst="rect">
            <a:avLst/>
          </a:prstGeom>
          <a:noFill/>
          <a:ln>
            <a:noFill/>
          </a:ln>
        </p:spPr>
      </p:pic>
      <p:sp>
        <p:nvSpPr>
          <p:cNvPr id="638" name="TextBox 637"/>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CYCLE DE VIE DES SITES</a:t>
            </a:r>
          </a:p>
        </p:txBody>
      </p:sp>
      <p:pic>
        <p:nvPicPr>
          <p:cNvPr id="639" name="Picture 638" descr="logo_couleur.png"/>
          <p:cNvPicPr>
            <a:picLocks noChangeAspect="1"/>
          </p:cNvPicPr>
          <p:nvPr/>
        </p:nvPicPr>
        <p:blipFill>
          <a:blip r:embed="rId4"/>
          <a:stretch>
            <a:fillRect/>
          </a:stretch>
        </p:blipFill>
        <p:spPr>
          <a:xfrm>
            <a:off x="10387584" y="384048"/>
            <a:ext cx="1389888" cy="498348"/>
          </a:xfrm>
          <a:prstGeom prst="rect">
            <a:avLst/>
          </a:prstGeom>
        </p:spPr>
      </p:pic>
      <p:sp>
        <p:nvSpPr>
          <p:cNvPr id="641" name="Rectangle 640"/>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42" name="Rectangle 641"/>
          <p:cNvSpPr/>
          <p:nvPr/>
        </p:nvSpPr>
        <p:spPr>
          <a:xfrm>
            <a:off x="731520" y="6547104"/>
            <a:ext cx="9859016"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43" name="TextBox 642"/>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34 / 38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GOUVERNANCE ET MICROSOFT COPILOT</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GOUVERNANCE ET COPILOT</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Rounded Rectangle 496"/>
          <p:cNvSpPr/>
          <p:nvPr/>
        </p:nvSpPr>
        <p:spPr>
          <a:xfrm>
            <a:off x="731520" y="1783080"/>
            <a:ext cx="5227305"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98" name="Picture 497" descr="FiEye.png"/>
          <p:cNvPicPr>
            <a:picLocks noChangeAspect="1"/>
          </p:cNvPicPr>
          <p:nvPr/>
        </p:nvPicPr>
        <p:blipFill>
          <a:blip r:embed="rId3"/>
          <a:stretch>
            <a:fillRect/>
          </a:stretch>
        </p:blipFill>
        <p:spPr>
          <a:xfrm>
            <a:off x="969264" y="2020824"/>
            <a:ext cx="365760" cy="365760"/>
          </a:xfrm>
          <a:prstGeom prst="rect">
            <a:avLst/>
          </a:prstGeom>
        </p:spPr>
      </p:pic>
      <p:sp>
        <p:nvSpPr>
          <p:cNvPr id="499" name="TextBox 498"/>
          <p:cNvSpPr txBox="1"/>
          <p:nvPr/>
        </p:nvSpPr>
        <p:spPr>
          <a:xfrm>
            <a:off x="969264" y="2514600"/>
            <a:ext cx="4751817" cy="274320"/>
          </a:xfrm>
          <a:prstGeom prst="rect">
            <a:avLst/>
          </a:prstGeom>
          <a:noFill/>
        </p:spPr>
        <p:txBody>
          <a:bodyPr wrap="square" lIns="0" tIns="0" rIns="0" bIns="0" anchor="t">
            <a:spAutoFit/>
          </a:bodyPr>
          <a:lstStyle/>
          <a:p>
            <a:pPr algn="l"/>
            <a:r>
              <a:rPr sz="1600" b="1">
                <a:solidFill>
                  <a:srgbClr val="0A2E3D"/>
                </a:solidFill>
                <a:latin typeface="Calibri"/>
              </a:rPr>
              <a:t>Copilot voit ce que l’utilisateur voit</a:t>
            </a:r>
          </a:p>
        </p:txBody>
      </p:sp>
      <p:sp>
        <p:nvSpPr>
          <p:cNvPr id="500" name="TextBox 499"/>
          <p:cNvSpPr txBox="1"/>
          <p:nvPr/>
        </p:nvSpPr>
        <p:spPr>
          <a:xfrm>
            <a:off x="969264" y="2825496"/>
            <a:ext cx="4751817" cy="748081"/>
          </a:xfrm>
          <a:prstGeom prst="rect">
            <a:avLst/>
          </a:prstGeom>
          <a:noFill/>
        </p:spPr>
        <p:txBody>
          <a:bodyPr wrap="square" lIns="0" tIns="0" rIns="0" bIns="0" anchor="t">
            <a:spAutoFit/>
          </a:bodyPr>
          <a:lstStyle/>
          <a:p>
            <a:pPr algn="l"/>
            <a:r>
              <a:rPr sz="1300" b="0">
                <a:solidFill>
                  <a:srgbClr val="334452"/>
                </a:solidFill>
                <a:latin typeface="Calibri"/>
              </a:rPr>
              <a:t>Il respecte les permissions et n’expose jamais un document auquel la personne n’a pas accès. La question n’est donc pas Copilot, mais qui a accès à quoi.</a:t>
            </a:r>
          </a:p>
        </p:txBody>
      </p:sp>
      <p:sp>
        <p:nvSpPr>
          <p:cNvPr id="501" name="Rounded Rectangle 500"/>
          <p:cNvSpPr/>
          <p:nvPr/>
        </p:nvSpPr>
        <p:spPr>
          <a:xfrm>
            <a:off x="6233145" y="1783080"/>
            <a:ext cx="5227305"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2" name="Picture 501" descr="FiLock.png"/>
          <p:cNvPicPr>
            <a:picLocks noChangeAspect="1"/>
          </p:cNvPicPr>
          <p:nvPr/>
        </p:nvPicPr>
        <p:blipFill>
          <a:blip r:embed="rId4"/>
          <a:stretch>
            <a:fillRect/>
          </a:stretch>
        </p:blipFill>
        <p:spPr>
          <a:xfrm>
            <a:off x="6470889" y="2020824"/>
            <a:ext cx="365760" cy="365760"/>
          </a:xfrm>
          <a:prstGeom prst="rect">
            <a:avLst/>
          </a:prstGeom>
        </p:spPr>
      </p:pic>
      <p:sp>
        <p:nvSpPr>
          <p:cNvPr id="503" name="TextBox 502"/>
          <p:cNvSpPr txBox="1"/>
          <p:nvPr/>
        </p:nvSpPr>
        <p:spPr>
          <a:xfrm>
            <a:off x="6470889" y="2514600"/>
            <a:ext cx="4751817" cy="274320"/>
          </a:xfrm>
          <a:prstGeom prst="rect">
            <a:avLst/>
          </a:prstGeom>
          <a:noFill/>
        </p:spPr>
        <p:txBody>
          <a:bodyPr wrap="square" lIns="0" tIns="0" rIns="0" bIns="0" anchor="t">
            <a:spAutoFit/>
          </a:bodyPr>
          <a:lstStyle/>
          <a:p>
            <a:pPr algn="l"/>
            <a:r>
              <a:rPr sz="1600" b="1">
                <a:solidFill>
                  <a:srgbClr val="0A2E3D"/>
                </a:solidFill>
                <a:latin typeface="Calibri"/>
              </a:rPr>
              <a:t>Le sur-partage devient visible</a:t>
            </a:r>
          </a:p>
        </p:txBody>
      </p:sp>
      <p:sp>
        <p:nvSpPr>
          <p:cNvPr id="504" name="TextBox 503"/>
          <p:cNvSpPr txBox="1"/>
          <p:nvPr/>
        </p:nvSpPr>
        <p:spPr>
          <a:xfrm>
            <a:off x="6470889" y="2825496"/>
            <a:ext cx="4751817" cy="748081"/>
          </a:xfrm>
          <a:prstGeom prst="rect">
            <a:avLst/>
          </a:prstGeom>
          <a:noFill/>
        </p:spPr>
        <p:txBody>
          <a:bodyPr wrap="square" lIns="0" tIns="0" rIns="0" bIns="0" anchor="t">
            <a:spAutoFit/>
          </a:bodyPr>
          <a:lstStyle/>
          <a:p>
            <a:pPr algn="l"/>
            <a:r>
              <a:rPr sz="1300" b="0">
                <a:solidFill>
                  <a:srgbClr val="334452"/>
                </a:solidFill>
                <a:latin typeface="Calibri"/>
              </a:rPr>
              <a:t>Une bibliothèque ouverte à toute l’organisation, oubliée depuis des années, remonte instantanément dans une réponse. Copilot ne crée pas le risque : il le révèle.</a:t>
            </a:r>
          </a:p>
        </p:txBody>
      </p:sp>
      <p:sp>
        <p:nvSpPr>
          <p:cNvPr id="505" name="Rounded Rectangle 504"/>
          <p:cNvSpPr/>
          <p:nvPr/>
        </p:nvSpPr>
        <p:spPr>
          <a:xfrm>
            <a:off x="731520" y="4183380"/>
            <a:ext cx="5227305"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06" name="Picture 505" descr="FiTag.png"/>
          <p:cNvPicPr>
            <a:picLocks noChangeAspect="1"/>
          </p:cNvPicPr>
          <p:nvPr/>
        </p:nvPicPr>
        <p:blipFill>
          <a:blip r:embed="rId5"/>
          <a:stretch>
            <a:fillRect/>
          </a:stretch>
        </p:blipFill>
        <p:spPr>
          <a:xfrm>
            <a:off x="969264" y="4421124"/>
            <a:ext cx="365760" cy="365760"/>
          </a:xfrm>
          <a:prstGeom prst="rect">
            <a:avLst/>
          </a:prstGeom>
        </p:spPr>
      </p:pic>
      <p:sp>
        <p:nvSpPr>
          <p:cNvPr id="507" name="TextBox 506"/>
          <p:cNvSpPr txBox="1"/>
          <p:nvPr/>
        </p:nvSpPr>
        <p:spPr>
          <a:xfrm>
            <a:off x="969264" y="4914900"/>
            <a:ext cx="4751817" cy="274320"/>
          </a:xfrm>
          <a:prstGeom prst="rect">
            <a:avLst/>
          </a:prstGeom>
          <a:noFill/>
        </p:spPr>
        <p:txBody>
          <a:bodyPr wrap="square" lIns="0" tIns="0" rIns="0" bIns="0" anchor="t">
            <a:spAutoFit/>
          </a:bodyPr>
          <a:lstStyle/>
          <a:p>
            <a:pPr algn="l"/>
            <a:r>
              <a:rPr sz="1600" b="1">
                <a:solidFill>
                  <a:srgbClr val="0A2E3D"/>
                </a:solidFill>
                <a:latin typeface="Calibri"/>
              </a:rPr>
              <a:t>La structure fait la qualité</a:t>
            </a:r>
          </a:p>
        </p:txBody>
      </p:sp>
      <p:sp>
        <p:nvSpPr>
          <p:cNvPr id="508" name="TextBox 507"/>
          <p:cNvSpPr txBox="1"/>
          <p:nvPr/>
        </p:nvSpPr>
        <p:spPr>
          <a:xfrm>
            <a:off x="969264" y="5225796"/>
            <a:ext cx="4751817" cy="748081"/>
          </a:xfrm>
          <a:prstGeom prst="rect">
            <a:avLst/>
          </a:prstGeom>
          <a:noFill/>
        </p:spPr>
        <p:txBody>
          <a:bodyPr wrap="square" lIns="0" tIns="0" rIns="0" bIns="0" anchor="t">
            <a:spAutoFit/>
          </a:bodyPr>
          <a:lstStyle/>
          <a:p>
            <a:pPr algn="l"/>
            <a:r>
              <a:rPr sz="1300" b="0">
                <a:solidFill>
                  <a:srgbClr val="334452"/>
                </a:solidFill>
                <a:latin typeface="Calibri"/>
              </a:rPr>
              <a:t>Titres clairs, métadonnées, bibliothèques bien rangées : Copilot cite mieux ce qui est bien décrit. Un contenu mal classé donne une réponse approximative.</a:t>
            </a:r>
          </a:p>
        </p:txBody>
      </p:sp>
      <p:sp>
        <p:nvSpPr>
          <p:cNvPr id="509" name="Rounded Rectangle 508"/>
          <p:cNvSpPr/>
          <p:nvPr/>
        </p:nvSpPr>
        <p:spPr>
          <a:xfrm>
            <a:off x="6233145" y="4183380"/>
            <a:ext cx="5227305" cy="21259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10" name="Picture 509" descr="FiArchive.png"/>
          <p:cNvPicPr>
            <a:picLocks noChangeAspect="1"/>
          </p:cNvPicPr>
          <p:nvPr/>
        </p:nvPicPr>
        <p:blipFill>
          <a:blip r:embed="rId6"/>
          <a:stretch>
            <a:fillRect/>
          </a:stretch>
        </p:blipFill>
        <p:spPr>
          <a:xfrm>
            <a:off x="6470889" y="4421124"/>
            <a:ext cx="365760" cy="365760"/>
          </a:xfrm>
          <a:prstGeom prst="rect">
            <a:avLst/>
          </a:prstGeom>
        </p:spPr>
      </p:pic>
      <p:sp>
        <p:nvSpPr>
          <p:cNvPr id="511" name="TextBox 510"/>
          <p:cNvSpPr txBox="1"/>
          <p:nvPr/>
        </p:nvSpPr>
        <p:spPr>
          <a:xfrm>
            <a:off x="6470889" y="4914900"/>
            <a:ext cx="4751817" cy="274320"/>
          </a:xfrm>
          <a:prstGeom prst="rect">
            <a:avLst/>
          </a:prstGeom>
          <a:noFill/>
        </p:spPr>
        <p:txBody>
          <a:bodyPr wrap="square" lIns="0" tIns="0" rIns="0" bIns="0" anchor="t">
            <a:spAutoFit/>
          </a:bodyPr>
          <a:lstStyle/>
          <a:p>
            <a:pPr algn="l"/>
            <a:r>
              <a:rPr sz="1600" b="1">
                <a:solidFill>
                  <a:srgbClr val="0A2E3D"/>
                </a:solidFill>
                <a:latin typeface="Calibri"/>
              </a:rPr>
              <a:t>Faire le ménage d’abord</a:t>
            </a:r>
          </a:p>
        </p:txBody>
      </p:sp>
      <p:sp>
        <p:nvSpPr>
          <p:cNvPr id="512" name="TextBox 511"/>
          <p:cNvSpPr txBox="1"/>
          <p:nvPr/>
        </p:nvSpPr>
        <p:spPr>
          <a:xfrm>
            <a:off x="6470889" y="5225796"/>
            <a:ext cx="4751817" cy="748081"/>
          </a:xfrm>
          <a:prstGeom prst="rect">
            <a:avLst/>
          </a:prstGeom>
          <a:noFill/>
        </p:spPr>
        <p:txBody>
          <a:bodyPr wrap="square" lIns="0" tIns="0" rIns="0" bIns="0" anchor="t">
            <a:spAutoFit/>
          </a:bodyPr>
          <a:lstStyle/>
          <a:p>
            <a:pPr algn="l"/>
            <a:r>
              <a:rPr sz="1300" b="0">
                <a:solidFill>
                  <a:srgbClr val="334452"/>
                </a:solidFill>
                <a:latin typeface="Calibri"/>
              </a:rPr>
              <a:t>Doublons, brouillons et versions périmées deviennent des sources. Nettoyer et archiver avant d’activer Copilot, pas après.</a:t>
            </a:r>
          </a:p>
        </p:txBody>
      </p:sp>
      <p:sp>
        <p:nvSpPr>
          <p:cNvPr id="513" name="Rectangle 512"/>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4" name="Rectangle 513"/>
          <p:cNvSpPr/>
          <p:nvPr/>
        </p:nvSpPr>
        <p:spPr>
          <a:xfrm>
            <a:off x="731520" y="6547104"/>
            <a:ext cx="9966960"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5" name="TextBox 514"/>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35 / 38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ALLER PLUS LOIN AVEC MICROSOFT PURVIEW</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PROTECTION DE L’INFORMATION</a:t>
            </a:r>
          </a:p>
        </p:txBody>
      </p:sp>
      <p:pic>
        <p:nvPicPr>
          <p:cNvPr id="496" name="Picture 495"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497" name="Oval 496"/>
          <p:cNvSpPr/>
          <p:nvPr/>
        </p:nvSpPr>
        <p:spPr>
          <a:xfrm>
            <a:off x="731520" y="1819656"/>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1</a:t>
            </a:r>
          </a:p>
        </p:txBody>
      </p:sp>
      <p:sp>
        <p:nvSpPr>
          <p:cNvPr id="498" name="TextBox 497"/>
          <p:cNvSpPr txBox="1"/>
          <p:nvPr/>
        </p:nvSpPr>
        <p:spPr>
          <a:xfrm>
            <a:off x="1408176" y="1801368"/>
            <a:ext cx="10052274" cy="256032"/>
          </a:xfrm>
          <a:prstGeom prst="rect">
            <a:avLst/>
          </a:prstGeom>
          <a:noFill/>
        </p:spPr>
        <p:txBody>
          <a:bodyPr wrap="square" lIns="0" tIns="0" rIns="0" bIns="0" anchor="t">
            <a:spAutoFit/>
          </a:bodyPr>
          <a:lstStyle/>
          <a:p>
            <a:pPr algn="l"/>
            <a:r>
              <a:rPr sz="1500" b="1">
                <a:solidFill>
                  <a:srgbClr val="0A2E3D"/>
                </a:solidFill>
                <a:latin typeface="Calibri"/>
              </a:rPr>
              <a:t>Étiquettes de confidentialité</a:t>
            </a:r>
          </a:p>
        </p:txBody>
      </p:sp>
      <p:sp>
        <p:nvSpPr>
          <p:cNvPr id="499" name="TextBox 498"/>
          <p:cNvSpPr txBox="1"/>
          <p:nvPr/>
        </p:nvSpPr>
        <p:spPr>
          <a:xfrm>
            <a:off x="1408176" y="2093976"/>
            <a:ext cx="10052274" cy="444398"/>
          </a:xfrm>
          <a:prstGeom prst="rect">
            <a:avLst/>
          </a:prstGeom>
          <a:noFill/>
        </p:spPr>
        <p:txBody>
          <a:bodyPr wrap="square" lIns="0" tIns="0" rIns="0" bIns="0" anchor="t">
            <a:spAutoFit/>
          </a:bodyPr>
          <a:lstStyle/>
          <a:p>
            <a:pPr algn="l"/>
            <a:r>
              <a:rPr sz="1250" b="0">
                <a:solidFill>
                  <a:srgbClr val="334452"/>
                </a:solidFill>
                <a:latin typeface="Calibri"/>
              </a:rPr>
              <a:t>Classer un document ou un site : Public, Interne, Confidentiel. L’étiquette suit le fichier partout.</a:t>
            </a:r>
          </a:p>
        </p:txBody>
      </p:sp>
      <p:sp>
        <p:nvSpPr>
          <p:cNvPr id="500" name="Oval 499"/>
          <p:cNvSpPr/>
          <p:nvPr/>
        </p:nvSpPr>
        <p:spPr>
          <a:xfrm>
            <a:off x="731520" y="2724912"/>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2</a:t>
            </a:r>
          </a:p>
        </p:txBody>
      </p:sp>
      <p:sp>
        <p:nvSpPr>
          <p:cNvPr id="501" name="TextBox 500"/>
          <p:cNvSpPr txBox="1"/>
          <p:nvPr/>
        </p:nvSpPr>
        <p:spPr>
          <a:xfrm>
            <a:off x="1408176" y="2706624"/>
            <a:ext cx="10052274" cy="256032"/>
          </a:xfrm>
          <a:prstGeom prst="rect">
            <a:avLst/>
          </a:prstGeom>
          <a:noFill/>
        </p:spPr>
        <p:txBody>
          <a:bodyPr wrap="square" lIns="0" tIns="0" rIns="0" bIns="0" anchor="t">
            <a:spAutoFit/>
          </a:bodyPr>
          <a:lstStyle/>
          <a:p>
            <a:pPr algn="l"/>
            <a:r>
              <a:rPr sz="1500" b="1">
                <a:solidFill>
                  <a:srgbClr val="0A2E3D"/>
                </a:solidFill>
                <a:latin typeface="Calibri"/>
              </a:rPr>
              <a:t>Stratégies DLP (prévention des pertes de données)</a:t>
            </a:r>
          </a:p>
        </p:txBody>
      </p:sp>
      <p:sp>
        <p:nvSpPr>
          <p:cNvPr id="502" name="TextBox 501"/>
          <p:cNvSpPr txBox="1"/>
          <p:nvPr/>
        </p:nvSpPr>
        <p:spPr>
          <a:xfrm>
            <a:off x="1408176" y="2999232"/>
            <a:ext cx="10052274" cy="444398"/>
          </a:xfrm>
          <a:prstGeom prst="rect">
            <a:avLst/>
          </a:prstGeom>
          <a:noFill/>
        </p:spPr>
        <p:txBody>
          <a:bodyPr wrap="square" lIns="0" tIns="0" rIns="0" bIns="0" anchor="t">
            <a:spAutoFit/>
          </a:bodyPr>
          <a:lstStyle/>
          <a:p>
            <a:pPr algn="l"/>
            <a:r>
              <a:rPr sz="1250" b="0">
                <a:solidFill>
                  <a:srgbClr val="334452"/>
                </a:solidFill>
                <a:latin typeface="Calibri"/>
              </a:rPr>
              <a:t>SharePoint repère lui-même un NAS ou un numéro de carte, puis avertit l’usager ou bloque le partage.</a:t>
            </a:r>
          </a:p>
        </p:txBody>
      </p:sp>
      <p:sp>
        <p:nvSpPr>
          <p:cNvPr id="503" name="Oval 502"/>
          <p:cNvSpPr/>
          <p:nvPr/>
        </p:nvSpPr>
        <p:spPr>
          <a:xfrm>
            <a:off x="731520" y="3630168"/>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3</a:t>
            </a:r>
          </a:p>
        </p:txBody>
      </p:sp>
      <p:sp>
        <p:nvSpPr>
          <p:cNvPr id="504" name="TextBox 503"/>
          <p:cNvSpPr txBox="1"/>
          <p:nvPr/>
        </p:nvSpPr>
        <p:spPr>
          <a:xfrm>
            <a:off x="1408176" y="3611880"/>
            <a:ext cx="10052274" cy="256032"/>
          </a:xfrm>
          <a:prstGeom prst="rect">
            <a:avLst/>
          </a:prstGeom>
          <a:noFill/>
        </p:spPr>
        <p:txBody>
          <a:bodyPr wrap="square" lIns="0" tIns="0" rIns="0" bIns="0" anchor="t">
            <a:spAutoFit/>
          </a:bodyPr>
          <a:lstStyle/>
          <a:p>
            <a:pPr algn="l"/>
            <a:r>
              <a:rPr sz="1500" b="1">
                <a:solidFill>
                  <a:srgbClr val="0A2E3D"/>
                </a:solidFill>
                <a:latin typeface="Calibri"/>
              </a:rPr>
              <a:t>Stratégies de rétention</a:t>
            </a:r>
          </a:p>
        </p:txBody>
      </p:sp>
      <p:sp>
        <p:nvSpPr>
          <p:cNvPr id="505" name="TextBox 504"/>
          <p:cNvSpPr txBox="1"/>
          <p:nvPr/>
        </p:nvSpPr>
        <p:spPr>
          <a:xfrm>
            <a:off x="1408176" y="3904488"/>
            <a:ext cx="10052274" cy="444398"/>
          </a:xfrm>
          <a:prstGeom prst="rect">
            <a:avLst/>
          </a:prstGeom>
          <a:noFill/>
        </p:spPr>
        <p:txBody>
          <a:bodyPr wrap="square" lIns="0" tIns="0" rIns="0" bIns="0" anchor="t">
            <a:spAutoFit/>
          </a:bodyPr>
          <a:lstStyle/>
          <a:p>
            <a:pPr algn="l"/>
            <a:r>
              <a:rPr sz="1250" b="0">
                <a:solidFill>
                  <a:srgbClr val="334452"/>
                </a:solidFill>
                <a:latin typeface="Calibri"/>
              </a:rPr>
              <a:t>L’étiquette vise un document; la stratégie vise tout un site. Conserver, puis supprimer, sans effort.</a:t>
            </a:r>
          </a:p>
        </p:txBody>
      </p:sp>
      <p:sp>
        <p:nvSpPr>
          <p:cNvPr id="506" name="Oval 505"/>
          <p:cNvSpPr/>
          <p:nvPr/>
        </p:nvSpPr>
        <p:spPr>
          <a:xfrm>
            <a:off x="731520" y="4535424"/>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4</a:t>
            </a:r>
          </a:p>
        </p:txBody>
      </p:sp>
      <p:sp>
        <p:nvSpPr>
          <p:cNvPr id="507" name="TextBox 506"/>
          <p:cNvSpPr txBox="1"/>
          <p:nvPr/>
        </p:nvSpPr>
        <p:spPr>
          <a:xfrm>
            <a:off x="1408176" y="4517136"/>
            <a:ext cx="10052274" cy="256032"/>
          </a:xfrm>
          <a:prstGeom prst="rect">
            <a:avLst/>
          </a:prstGeom>
          <a:noFill/>
        </p:spPr>
        <p:txBody>
          <a:bodyPr wrap="square" lIns="0" tIns="0" rIns="0" bIns="0" anchor="t">
            <a:spAutoFit/>
          </a:bodyPr>
          <a:lstStyle/>
          <a:p>
            <a:pPr algn="l"/>
            <a:r>
              <a:rPr sz="1500" b="1">
                <a:solidFill>
                  <a:srgbClr val="0A2E3D"/>
                </a:solidFill>
                <a:latin typeface="Calibri"/>
              </a:rPr>
              <a:t>Audit et recherche de contenu</a:t>
            </a:r>
          </a:p>
        </p:txBody>
      </p:sp>
      <p:sp>
        <p:nvSpPr>
          <p:cNvPr id="508" name="TextBox 507"/>
          <p:cNvSpPr txBox="1"/>
          <p:nvPr/>
        </p:nvSpPr>
        <p:spPr>
          <a:xfrm>
            <a:off x="1408176" y="4809744"/>
            <a:ext cx="10052274" cy="444398"/>
          </a:xfrm>
          <a:prstGeom prst="rect">
            <a:avLst/>
          </a:prstGeom>
          <a:noFill/>
        </p:spPr>
        <p:txBody>
          <a:bodyPr wrap="square" lIns="0" tIns="0" rIns="0" bIns="0" anchor="t">
            <a:spAutoFit/>
          </a:bodyPr>
          <a:lstStyle/>
          <a:p>
            <a:pPr algn="l"/>
            <a:r>
              <a:rPr sz="1250" b="0">
                <a:solidFill>
                  <a:srgbClr val="334452"/>
                </a:solidFill>
                <a:latin typeface="Calibri"/>
              </a:rPr>
              <a:t>Qui a ouvert, partagé, téléchargé ou supprimé quoi, et quand. Essentiel pour une enquête interne.</a:t>
            </a:r>
          </a:p>
        </p:txBody>
      </p:sp>
      <p:sp>
        <p:nvSpPr>
          <p:cNvPr id="509" name="Oval 508"/>
          <p:cNvSpPr/>
          <p:nvPr/>
        </p:nvSpPr>
        <p:spPr>
          <a:xfrm>
            <a:off x="731520" y="5440680"/>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5</a:t>
            </a:r>
          </a:p>
        </p:txBody>
      </p:sp>
      <p:sp>
        <p:nvSpPr>
          <p:cNvPr id="510" name="TextBox 509"/>
          <p:cNvSpPr txBox="1"/>
          <p:nvPr/>
        </p:nvSpPr>
        <p:spPr>
          <a:xfrm>
            <a:off x="1408176" y="5422392"/>
            <a:ext cx="10052274" cy="256032"/>
          </a:xfrm>
          <a:prstGeom prst="rect">
            <a:avLst/>
          </a:prstGeom>
          <a:noFill/>
        </p:spPr>
        <p:txBody>
          <a:bodyPr wrap="square" lIns="0" tIns="0" rIns="0" bIns="0" anchor="t">
            <a:spAutoFit/>
          </a:bodyPr>
          <a:lstStyle/>
          <a:p>
            <a:pPr algn="l"/>
            <a:r>
              <a:rPr sz="1500" b="1">
                <a:solidFill>
                  <a:srgbClr val="0A2E3D"/>
                </a:solidFill>
                <a:latin typeface="Calibri"/>
              </a:rPr>
              <a:t>Par où commencer</a:t>
            </a:r>
          </a:p>
        </p:txBody>
      </p:sp>
      <p:sp>
        <p:nvSpPr>
          <p:cNvPr id="511" name="TextBox 510"/>
          <p:cNvSpPr txBox="1"/>
          <p:nvPr/>
        </p:nvSpPr>
        <p:spPr>
          <a:xfrm>
            <a:off x="1408176" y="5715000"/>
            <a:ext cx="10052274" cy="444398"/>
          </a:xfrm>
          <a:prstGeom prst="rect">
            <a:avLst/>
          </a:prstGeom>
          <a:noFill/>
        </p:spPr>
        <p:txBody>
          <a:bodyPr wrap="square" lIns="0" tIns="0" rIns="0" bIns="0" anchor="t">
            <a:spAutoFit/>
          </a:bodyPr>
          <a:lstStyle/>
          <a:p>
            <a:pPr algn="l"/>
            <a:r>
              <a:rPr sz="1250" b="0">
                <a:solidFill>
                  <a:srgbClr val="334452"/>
                </a:solidFill>
                <a:latin typeface="Calibri"/>
              </a:rPr>
              <a:t>Trois étiquettes, pas douze. Un site pilote, une règle DLP en avertissement, puis on élargit.</a:t>
            </a:r>
          </a:p>
        </p:txBody>
      </p:sp>
      <p:sp>
        <p:nvSpPr>
          <p:cNvPr id="512" name="Rectangle 511"/>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3" name="Rectangle 512"/>
          <p:cNvSpPr/>
          <p:nvPr/>
        </p:nvSpPr>
        <p:spPr>
          <a:xfrm>
            <a:off x="731520" y="6547104"/>
            <a:ext cx="9966960"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4" name="TextBox 513"/>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36 / 38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ATELIER ET ÉTUDE DE CAS</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ATELIER</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Oval 496"/>
          <p:cNvSpPr/>
          <p:nvPr/>
        </p:nvSpPr>
        <p:spPr>
          <a:xfrm>
            <a:off x="731520" y="1819656"/>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1</a:t>
            </a:r>
          </a:p>
        </p:txBody>
      </p:sp>
      <p:sp>
        <p:nvSpPr>
          <p:cNvPr id="498" name="TextBox 497"/>
          <p:cNvSpPr txBox="1"/>
          <p:nvPr/>
        </p:nvSpPr>
        <p:spPr>
          <a:xfrm>
            <a:off x="1408176" y="1801368"/>
            <a:ext cx="10052274" cy="256032"/>
          </a:xfrm>
          <a:prstGeom prst="rect">
            <a:avLst/>
          </a:prstGeom>
          <a:noFill/>
        </p:spPr>
        <p:txBody>
          <a:bodyPr wrap="square" lIns="0" tIns="0" rIns="0" bIns="0" anchor="t">
            <a:spAutoFit/>
          </a:bodyPr>
          <a:lstStyle/>
          <a:p>
            <a:pPr algn="l"/>
            <a:r>
              <a:rPr sz="1500" b="1">
                <a:solidFill>
                  <a:srgbClr val="0A2E3D"/>
                </a:solidFill>
                <a:latin typeface="Calibri"/>
              </a:rPr>
              <a:t>Analyser un environnement</a:t>
            </a:r>
          </a:p>
        </p:txBody>
      </p:sp>
      <p:sp>
        <p:nvSpPr>
          <p:cNvPr id="499" name="TextBox 498"/>
          <p:cNvSpPr txBox="1"/>
          <p:nvPr/>
        </p:nvSpPr>
        <p:spPr>
          <a:xfrm>
            <a:off x="1408176" y="2093976"/>
            <a:ext cx="10052274" cy="665226"/>
          </a:xfrm>
          <a:prstGeom prst="rect">
            <a:avLst/>
          </a:prstGeom>
          <a:noFill/>
        </p:spPr>
        <p:txBody>
          <a:bodyPr wrap="square" lIns="0" tIns="0" rIns="0" bIns="0" anchor="t">
            <a:spAutoFit/>
          </a:bodyPr>
          <a:lstStyle/>
          <a:p>
            <a:pPr algn="l"/>
            <a:r>
              <a:rPr sz="1250" b="0">
                <a:solidFill>
                  <a:srgbClr val="334452"/>
                </a:solidFill>
                <a:latin typeface="Calibri"/>
              </a:rPr>
              <a:t>À partir d’un cas réel : sites existants, propriétaires, partages en cours, activité.</a:t>
            </a:r>
          </a:p>
        </p:txBody>
      </p:sp>
      <p:sp>
        <p:nvSpPr>
          <p:cNvPr id="500" name="Oval 499"/>
          <p:cNvSpPr/>
          <p:nvPr/>
        </p:nvSpPr>
        <p:spPr>
          <a:xfrm>
            <a:off x="731520" y="2951226"/>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2</a:t>
            </a:r>
          </a:p>
        </p:txBody>
      </p:sp>
      <p:sp>
        <p:nvSpPr>
          <p:cNvPr id="501" name="TextBox 500"/>
          <p:cNvSpPr txBox="1"/>
          <p:nvPr/>
        </p:nvSpPr>
        <p:spPr>
          <a:xfrm>
            <a:off x="1408176" y="2932938"/>
            <a:ext cx="10052274" cy="256032"/>
          </a:xfrm>
          <a:prstGeom prst="rect">
            <a:avLst/>
          </a:prstGeom>
          <a:noFill/>
        </p:spPr>
        <p:txBody>
          <a:bodyPr wrap="square" lIns="0" tIns="0" rIns="0" bIns="0" anchor="t">
            <a:spAutoFit/>
          </a:bodyPr>
          <a:lstStyle/>
          <a:p>
            <a:pPr algn="l"/>
            <a:r>
              <a:rPr sz="1500" b="1">
                <a:solidFill>
                  <a:srgbClr val="0A2E3D"/>
                </a:solidFill>
                <a:latin typeface="Calibri"/>
              </a:rPr>
              <a:t>Repérer les risques</a:t>
            </a:r>
          </a:p>
        </p:txBody>
      </p:sp>
      <p:sp>
        <p:nvSpPr>
          <p:cNvPr id="502" name="TextBox 501"/>
          <p:cNvSpPr txBox="1"/>
          <p:nvPr/>
        </p:nvSpPr>
        <p:spPr>
          <a:xfrm>
            <a:off x="1408176" y="3225546"/>
            <a:ext cx="10052274" cy="665226"/>
          </a:xfrm>
          <a:prstGeom prst="rect">
            <a:avLst/>
          </a:prstGeom>
          <a:noFill/>
        </p:spPr>
        <p:txBody>
          <a:bodyPr wrap="square" lIns="0" tIns="0" rIns="0" bIns="0" anchor="t">
            <a:spAutoFit/>
          </a:bodyPr>
          <a:lstStyle/>
          <a:p>
            <a:pPr algn="l"/>
            <a:r>
              <a:rPr sz="1250" b="0">
                <a:solidFill>
                  <a:srgbClr val="334452"/>
                </a:solidFill>
                <a:latin typeface="Calibri"/>
              </a:rPr>
              <a:t>Sites sans propriétaire, liens « Toute personne ayant le lien », doublons, espaces inactifs.</a:t>
            </a:r>
          </a:p>
        </p:txBody>
      </p:sp>
      <p:sp>
        <p:nvSpPr>
          <p:cNvPr id="503" name="Oval 502"/>
          <p:cNvSpPr/>
          <p:nvPr/>
        </p:nvSpPr>
        <p:spPr>
          <a:xfrm>
            <a:off x="731520" y="4082796"/>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3</a:t>
            </a:r>
          </a:p>
        </p:txBody>
      </p:sp>
      <p:sp>
        <p:nvSpPr>
          <p:cNvPr id="504" name="TextBox 503"/>
          <p:cNvSpPr txBox="1"/>
          <p:nvPr/>
        </p:nvSpPr>
        <p:spPr>
          <a:xfrm>
            <a:off x="1408176" y="4064508"/>
            <a:ext cx="10052274" cy="256032"/>
          </a:xfrm>
          <a:prstGeom prst="rect">
            <a:avLst/>
          </a:prstGeom>
          <a:noFill/>
        </p:spPr>
        <p:txBody>
          <a:bodyPr wrap="square" lIns="0" tIns="0" rIns="0" bIns="0" anchor="t">
            <a:spAutoFit/>
          </a:bodyPr>
          <a:lstStyle/>
          <a:p>
            <a:pPr algn="l"/>
            <a:r>
              <a:rPr sz="1500" b="1">
                <a:solidFill>
                  <a:srgbClr val="0A2E3D"/>
                </a:solidFill>
                <a:latin typeface="Calibri"/>
              </a:rPr>
              <a:t>Proposer des règles</a:t>
            </a:r>
          </a:p>
        </p:txBody>
      </p:sp>
      <p:sp>
        <p:nvSpPr>
          <p:cNvPr id="505" name="TextBox 504"/>
          <p:cNvSpPr txBox="1"/>
          <p:nvPr/>
        </p:nvSpPr>
        <p:spPr>
          <a:xfrm>
            <a:off x="1408176" y="4357116"/>
            <a:ext cx="10052274" cy="665226"/>
          </a:xfrm>
          <a:prstGeom prst="rect">
            <a:avLst/>
          </a:prstGeom>
          <a:noFill/>
        </p:spPr>
        <p:txBody>
          <a:bodyPr wrap="square" lIns="0" tIns="0" rIns="0" bIns="0" anchor="t">
            <a:spAutoFit/>
          </a:bodyPr>
          <a:lstStyle/>
          <a:p>
            <a:pPr algn="l"/>
            <a:r>
              <a:rPr sz="1250" b="0">
                <a:solidFill>
                  <a:srgbClr val="334452"/>
                </a:solidFill>
                <a:latin typeface="Calibri"/>
              </a:rPr>
              <a:t>Nommage, création des espaces, partage externe, révision des accès, archivage.</a:t>
            </a:r>
          </a:p>
        </p:txBody>
      </p:sp>
      <p:sp>
        <p:nvSpPr>
          <p:cNvPr id="506" name="Oval 505"/>
          <p:cNvSpPr/>
          <p:nvPr/>
        </p:nvSpPr>
        <p:spPr>
          <a:xfrm>
            <a:off x="731520" y="5214366"/>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4</a:t>
            </a:r>
          </a:p>
        </p:txBody>
      </p:sp>
      <p:sp>
        <p:nvSpPr>
          <p:cNvPr id="507" name="TextBox 506"/>
          <p:cNvSpPr txBox="1"/>
          <p:nvPr/>
        </p:nvSpPr>
        <p:spPr>
          <a:xfrm>
            <a:off x="1408176" y="5196078"/>
            <a:ext cx="10052274" cy="256032"/>
          </a:xfrm>
          <a:prstGeom prst="rect">
            <a:avLst/>
          </a:prstGeom>
          <a:noFill/>
        </p:spPr>
        <p:txBody>
          <a:bodyPr wrap="square" lIns="0" tIns="0" rIns="0" bIns="0" anchor="t">
            <a:spAutoFit/>
          </a:bodyPr>
          <a:lstStyle/>
          <a:p>
            <a:pPr algn="l"/>
            <a:r>
              <a:rPr sz="1500" b="1">
                <a:solidFill>
                  <a:srgbClr val="0A2E3D"/>
                </a:solidFill>
                <a:latin typeface="Calibri"/>
              </a:rPr>
              <a:t>Présenter et échanger</a:t>
            </a:r>
          </a:p>
        </p:txBody>
      </p:sp>
      <p:sp>
        <p:nvSpPr>
          <p:cNvPr id="508" name="TextBox 507"/>
          <p:cNvSpPr txBox="1"/>
          <p:nvPr/>
        </p:nvSpPr>
        <p:spPr>
          <a:xfrm>
            <a:off x="1408176" y="5488686"/>
            <a:ext cx="10052274" cy="665226"/>
          </a:xfrm>
          <a:prstGeom prst="rect">
            <a:avLst/>
          </a:prstGeom>
          <a:noFill/>
        </p:spPr>
        <p:txBody>
          <a:bodyPr wrap="square" lIns="0" tIns="0" rIns="0" bIns="0" anchor="t">
            <a:spAutoFit/>
          </a:bodyPr>
          <a:lstStyle/>
          <a:p>
            <a:pPr algn="l"/>
            <a:r>
              <a:rPr sz="1250" b="0">
                <a:solidFill>
                  <a:srgbClr val="334452"/>
                </a:solidFill>
                <a:latin typeface="Calibri"/>
              </a:rPr>
              <a:t>Chaque groupe présente ses recommandations. Questions, comparaisons et retours d’expérience.</a:t>
            </a:r>
          </a:p>
        </p:txBody>
      </p:sp>
      <p:sp>
        <p:nvSpPr>
          <p:cNvPr id="509" name="Rectangle 508"/>
          <p:cNvSpPr/>
          <p:nvPr/>
        </p:nvSpPr>
        <p:spPr>
          <a:xfrm>
            <a:off x="731520" y="6547104"/>
            <a:ext cx="9966960" cy="41148"/>
          </a:xfrm>
          <a:prstGeom prst="rect">
            <a:avLst/>
          </a:prstGeom>
          <a:solidFill>
            <a:srgbClr val="E4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0" name="Rectangle 509"/>
          <p:cNvSpPr/>
          <p:nvPr/>
        </p:nvSpPr>
        <p:spPr>
          <a:xfrm>
            <a:off x="731520" y="6547104"/>
            <a:ext cx="9966960" cy="41148"/>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11" name="TextBox 510"/>
          <p:cNvSpPr txBox="1"/>
          <p:nvPr/>
        </p:nvSpPr>
        <p:spPr>
          <a:xfrm>
            <a:off x="10844784" y="6446520"/>
            <a:ext cx="612648" cy="237744"/>
          </a:xfrm>
          <a:prstGeom prst="rect">
            <a:avLst/>
          </a:prstGeom>
          <a:noFill/>
        </p:spPr>
        <p:txBody>
          <a:bodyPr wrap="none" lIns="0" tIns="0" rIns="0" bIns="0">
            <a:spAutoFit/>
          </a:bodyPr>
          <a:lstStyle/>
          <a:p>
            <a:pPr algn="r"/>
            <a:r>
              <a:rPr sz="900" b="1">
                <a:solidFill>
                  <a:srgbClr val="9AB4C2"/>
                </a:solidFill>
                <a:latin typeface="Calibri"/>
              </a:rPr>
              <a:t>37 / 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2" name="Rectangle 1"/>
          <p:cNvSpPr/>
          <p:nvPr/>
        </p:nvSpPr>
        <p:spPr>
          <a:xfrm>
            <a:off x="31" y="0"/>
            <a:ext cx="12191969" cy="6858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966960" y="3291840"/>
            <a:ext cx="4937760" cy="4937760"/>
          </a:xfrm>
          <a:prstGeom prst="ellipse">
            <a:avLst/>
          </a:prstGeom>
          <a:noFill/>
          <a:ln w="15875">
            <a:solidFill>
              <a:srgbClr val="FFFFFF">
                <a:alpha val="26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7680960" y="-2011680"/>
            <a:ext cx="8412480" cy="8412480"/>
          </a:xfrm>
          <a:prstGeom prst="ellipse">
            <a:avLst/>
          </a:prstGeom>
          <a:noFill/>
          <a:ln w="15875">
            <a:solidFill>
              <a:srgbClr val="FFFFFF">
                <a:alpha val="26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TextBox 2"/>
          <p:cNvSpPr txBox="1"/>
          <p:nvPr/>
        </p:nvSpPr>
        <p:spPr>
          <a:xfrm>
            <a:off x="685800" y="640080"/>
            <a:ext cx="10835640" cy="868680"/>
          </a:xfrm>
          <a:prstGeom prst="rect">
            <a:avLst/>
          </a:prstGeom>
          <a:noFill/>
        </p:spPr>
        <p:txBody>
          <a:bodyPr wrap="square" lIns="0" tIns="0" rIns="0" bIns="0" anchor="t">
            <a:spAutoFit/>
          </a:bodyPr>
          <a:lstStyle/>
          <a:p>
            <a:pPr algn="l"/>
            <a:r>
              <a:rPr sz="3000" b="1">
                <a:solidFill>
                  <a:srgbClr val="0A2E3D"/>
                </a:solidFill>
                <a:latin typeface="Calibri"/>
              </a:rPr>
              <a:t>CE QU’IL FAUT RETENIR</a:t>
            </a:r>
          </a:p>
        </p:txBody>
      </p:sp>
      <p:pic>
        <p:nvPicPr>
          <p:cNvPr id="4" name="Picture 3" descr="logo_blanc.png"/>
          <p:cNvPicPr>
            <a:picLocks noChangeAspect="1"/>
          </p:cNvPicPr>
          <p:nvPr/>
        </p:nvPicPr>
        <p:blipFill>
          <a:blip r:embed="rId2"/>
          <a:stretch>
            <a:fillRect/>
          </a:stretch>
        </p:blipFill>
        <p:spPr>
          <a:xfrm>
            <a:off x="10387584" y="384048"/>
            <a:ext cx="1389888" cy="498348"/>
          </a:xfrm>
          <a:prstGeom prst="rect">
            <a:avLst/>
          </a:prstGeom>
        </p:spPr>
      </p:pic>
      <p:sp>
        <p:nvSpPr>
          <p:cNvPr id="5" name="TextBox 4"/>
          <p:cNvSpPr txBox="1"/>
          <p:nvPr/>
        </p:nvSpPr>
        <p:spPr>
          <a:xfrm>
            <a:off x="731520" y="2803572"/>
            <a:ext cx="9692640" cy="2485296"/>
          </a:xfrm>
          <a:prstGeom prst="rect">
            <a:avLst/>
          </a:prstGeom>
          <a:noFill/>
        </p:spPr>
        <p:txBody>
          <a:bodyPr wrap="square" lIns="0" tIns="0" rIns="0" bIns="0" anchor="ctr">
            <a:spAutoFit/>
          </a:bodyPr>
          <a:lstStyle/>
          <a:p>
            <a:pPr marL="292608" indent="-292608" algn="l">
              <a:spcAft>
                <a:spcPts val="900"/>
              </a:spcAft>
              <a:buFont typeface="Noto Sans Symbols"/>
              <a:buChar char="▪"/>
            </a:pPr>
            <a:r>
              <a:rPr sz="1550" b="0" dirty="0" err="1">
                <a:solidFill>
                  <a:srgbClr val="0A2E3D"/>
                </a:solidFill>
                <a:latin typeface="Calibri"/>
              </a:rPr>
              <a:t>L’administrateur</a:t>
            </a:r>
            <a:r>
              <a:rPr sz="1550" b="0" dirty="0">
                <a:solidFill>
                  <a:srgbClr val="0A2E3D"/>
                </a:solidFill>
                <a:latin typeface="Calibri"/>
              </a:rPr>
              <a:t> pose le cadre dans le Centre </a:t>
            </a:r>
            <a:r>
              <a:rPr sz="1550" b="0" dirty="0" err="1">
                <a:solidFill>
                  <a:srgbClr val="0A2E3D"/>
                </a:solidFill>
                <a:latin typeface="Calibri"/>
              </a:rPr>
              <a:t>d’administration</a:t>
            </a:r>
            <a:r>
              <a:rPr sz="1550" b="0" dirty="0">
                <a:solidFill>
                  <a:srgbClr val="0A2E3D"/>
                </a:solidFill>
                <a:latin typeface="Calibri"/>
              </a:rPr>
              <a:t>; le propriétaire fait vivre son site au </a:t>
            </a:r>
            <a:r>
              <a:rPr sz="1550" b="0" dirty="0" err="1">
                <a:solidFill>
                  <a:srgbClr val="0A2E3D"/>
                </a:solidFill>
                <a:latin typeface="Calibri"/>
              </a:rPr>
              <a:t>quotidien</a:t>
            </a:r>
            <a:r>
              <a:rPr sz="1550" b="0" dirty="0">
                <a:solidFill>
                  <a:srgbClr val="0A2E3D"/>
                </a:solidFill>
                <a:latin typeface="Calibri"/>
              </a:rPr>
              <a:t>.</a:t>
            </a:r>
          </a:p>
          <a:p>
            <a:pPr marL="292608" indent="-292608" algn="l">
              <a:spcAft>
                <a:spcPts val="900"/>
              </a:spcAft>
              <a:buFont typeface="Noto Sans Symbols"/>
              <a:buChar char="▪"/>
            </a:pPr>
            <a:r>
              <a:rPr sz="1550" b="0" dirty="0">
                <a:solidFill>
                  <a:srgbClr val="0A2E3D"/>
                </a:solidFill>
                <a:latin typeface="Calibri"/>
              </a:rPr>
              <a:t>Un site </a:t>
            </a:r>
            <a:r>
              <a:rPr sz="1550" b="0" dirty="0" err="1">
                <a:solidFill>
                  <a:srgbClr val="0A2E3D"/>
                </a:solidFill>
                <a:latin typeface="Calibri"/>
              </a:rPr>
              <a:t>d’équipe</a:t>
            </a:r>
            <a:r>
              <a:rPr sz="1550" b="0" dirty="0">
                <a:solidFill>
                  <a:srgbClr val="0A2E3D"/>
                </a:solidFill>
                <a:latin typeface="Calibri"/>
              </a:rPr>
              <a:t> pour </a:t>
            </a:r>
            <a:r>
              <a:rPr sz="1550" b="0" dirty="0" err="1">
                <a:solidFill>
                  <a:srgbClr val="0A2E3D"/>
                </a:solidFill>
                <a:latin typeface="Calibri"/>
              </a:rPr>
              <a:t>collaborer</a:t>
            </a:r>
            <a:r>
              <a:rPr sz="1550" b="0" dirty="0">
                <a:solidFill>
                  <a:srgbClr val="0A2E3D"/>
                </a:solidFill>
                <a:latin typeface="Calibri"/>
              </a:rPr>
              <a:t>, un site de communication pour diffuser, un hub pour </a:t>
            </a:r>
            <a:r>
              <a:rPr sz="1550" b="0" dirty="0" err="1">
                <a:solidFill>
                  <a:srgbClr val="0A2E3D"/>
                </a:solidFill>
                <a:latin typeface="Calibri"/>
              </a:rPr>
              <a:t>relier</a:t>
            </a:r>
            <a:r>
              <a:rPr sz="1550" b="0" dirty="0">
                <a:solidFill>
                  <a:srgbClr val="0A2E3D"/>
                </a:solidFill>
                <a:latin typeface="Calibri"/>
              </a:rPr>
              <a:t> : le bon </a:t>
            </a:r>
            <a:r>
              <a:rPr sz="1550" b="0" dirty="0" err="1">
                <a:solidFill>
                  <a:srgbClr val="0A2E3D"/>
                </a:solidFill>
                <a:latin typeface="Calibri"/>
              </a:rPr>
              <a:t>modèle</a:t>
            </a:r>
            <a:r>
              <a:rPr sz="1550" b="0" dirty="0">
                <a:solidFill>
                  <a:srgbClr val="0A2E3D"/>
                </a:solidFill>
                <a:latin typeface="Calibri"/>
              </a:rPr>
              <a:t> </a:t>
            </a:r>
            <a:r>
              <a:rPr sz="1550" b="0" dirty="0" err="1">
                <a:solidFill>
                  <a:srgbClr val="0A2E3D"/>
                </a:solidFill>
                <a:latin typeface="Calibri"/>
              </a:rPr>
              <a:t>dès</a:t>
            </a:r>
            <a:r>
              <a:rPr sz="1550" b="0" dirty="0">
                <a:solidFill>
                  <a:srgbClr val="0A2E3D"/>
                </a:solidFill>
                <a:latin typeface="Calibri"/>
              </a:rPr>
              <a:t> le </a:t>
            </a:r>
            <a:r>
              <a:rPr sz="1550" b="0" dirty="0" err="1">
                <a:solidFill>
                  <a:srgbClr val="0A2E3D"/>
                </a:solidFill>
                <a:latin typeface="Calibri"/>
              </a:rPr>
              <a:t>départ</a:t>
            </a:r>
            <a:r>
              <a:rPr sz="1550" b="0" dirty="0">
                <a:solidFill>
                  <a:srgbClr val="0A2E3D"/>
                </a:solidFill>
                <a:latin typeface="Calibri"/>
              </a:rPr>
              <a:t> </a:t>
            </a:r>
            <a:r>
              <a:rPr sz="1550" b="0" dirty="0" err="1">
                <a:solidFill>
                  <a:srgbClr val="0A2E3D"/>
                </a:solidFill>
                <a:latin typeface="Calibri"/>
              </a:rPr>
              <a:t>évite</a:t>
            </a:r>
            <a:r>
              <a:rPr sz="1550" b="0" dirty="0">
                <a:solidFill>
                  <a:srgbClr val="0A2E3D"/>
                </a:solidFill>
                <a:latin typeface="Calibri"/>
              </a:rPr>
              <a:t> les migrations.</a:t>
            </a:r>
          </a:p>
          <a:p>
            <a:pPr marL="292608" indent="-292608" algn="l">
              <a:spcAft>
                <a:spcPts val="900"/>
              </a:spcAft>
              <a:buFont typeface="Noto Sans Symbols"/>
              <a:buChar char="▪"/>
            </a:pPr>
            <a:r>
              <a:rPr sz="1550" b="0" dirty="0">
                <a:solidFill>
                  <a:srgbClr val="0A2E3D"/>
                </a:solidFill>
                <a:latin typeface="Calibri"/>
              </a:rPr>
              <a:t>Le partage se </a:t>
            </a:r>
            <a:r>
              <a:rPr sz="1550" b="0" dirty="0" err="1">
                <a:solidFill>
                  <a:srgbClr val="0A2E3D"/>
                </a:solidFill>
                <a:latin typeface="Calibri"/>
              </a:rPr>
              <a:t>gouverne</a:t>
            </a:r>
            <a:r>
              <a:rPr sz="1550" b="0" dirty="0">
                <a:solidFill>
                  <a:srgbClr val="0A2E3D"/>
                </a:solidFill>
                <a:latin typeface="Calibri"/>
              </a:rPr>
              <a:t> </a:t>
            </a:r>
            <a:r>
              <a:rPr sz="1550" b="0" dirty="0" err="1">
                <a:solidFill>
                  <a:srgbClr val="0A2E3D"/>
                </a:solidFill>
                <a:latin typeface="Calibri"/>
              </a:rPr>
              <a:t>d’abord</a:t>
            </a:r>
            <a:r>
              <a:rPr sz="1550" b="0" dirty="0">
                <a:solidFill>
                  <a:srgbClr val="0A2E3D"/>
                </a:solidFill>
                <a:latin typeface="Calibri"/>
              </a:rPr>
              <a:t> par les </a:t>
            </a:r>
            <a:r>
              <a:rPr sz="1550" b="0" dirty="0" err="1">
                <a:solidFill>
                  <a:srgbClr val="0A2E3D"/>
                </a:solidFill>
                <a:latin typeface="Calibri"/>
              </a:rPr>
              <a:t>paramètres</a:t>
            </a:r>
            <a:r>
              <a:rPr sz="1550" b="0" dirty="0">
                <a:solidFill>
                  <a:srgbClr val="0A2E3D"/>
                </a:solidFill>
                <a:latin typeface="Calibri"/>
              </a:rPr>
              <a:t> de </a:t>
            </a:r>
            <a:r>
              <a:rPr sz="1550" b="0" dirty="0" err="1">
                <a:solidFill>
                  <a:srgbClr val="0A2E3D"/>
                </a:solidFill>
                <a:latin typeface="Calibri"/>
              </a:rPr>
              <a:t>l’organisation</a:t>
            </a:r>
            <a:r>
              <a:rPr sz="1550" b="0" dirty="0">
                <a:solidFill>
                  <a:srgbClr val="0A2E3D"/>
                </a:solidFill>
                <a:latin typeface="Calibri"/>
              </a:rPr>
              <a:t>, ensuite </a:t>
            </a:r>
            <a:r>
              <a:rPr sz="1550" b="0" dirty="0" err="1">
                <a:solidFill>
                  <a:srgbClr val="0A2E3D"/>
                </a:solidFill>
                <a:latin typeface="Calibri"/>
              </a:rPr>
              <a:t>seulement</a:t>
            </a:r>
            <a:r>
              <a:rPr sz="1550" b="0" dirty="0">
                <a:solidFill>
                  <a:srgbClr val="0A2E3D"/>
                </a:solidFill>
                <a:latin typeface="Calibri"/>
              </a:rPr>
              <a:t> par </a:t>
            </a:r>
            <a:r>
              <a:rPr sz="1550" b="0" dirty="0" err="1">
                <a:solidFill>
                  <a:srgbClr val="0A2E3D"/>
                </a:solidFill>
                <a:latin typeface="Calibri"/>
              </a:rPr>
              <a:t>ceux</a:t>
            </a:r>
            <a:r>
              <a:rPr sz="1550" b="0" dirty="0">
                <a:solidFill>
                  <a:srgbClr val="0A2E3D"/>
                </a:solidFill>
                <a:latin typeface="Calibri"/>
              </a:rPr>
              <a:t> du site.</a:t>
            </a:r>
          </a:p>
          <a:p>
            <a:pPr marL="292608" indent="-292608" algn="l">
              <a:spcAft>
                <a:spcPts val="900"/>
              </a:spcAft>
              <a:buFont typeface="Noto Sans Symbols"/>
              <a:buChar char="▪"/>
            </a:pPr>
            <a:r>
              <a:rPr sz="1550" b="0" dirty="0">
                <a:solidFill>
                  <a:srgbClr val="0A2E3D"/>
                </a:solidFill>
                <a:latin typeface="Calibri"/>
              </a:rPr>
              <a:t>Deux propriétaires par </a:t>
            </a:r>
            <a:r>
              <a:rPr sz="1550" b="0" dirty="0" err="1">
                <a:solidFill>
                  <a:srgbClr val="0A2E3D"/>
                </a:solidFill>
                <a:latin typeface="Calibri"/>
              </a:rPr>
              <a:t>espace</a:t>
            </a:r>
            <a:r>
              <a:rPr sz="1550" b="0" dirty="0">
                <a:solidFill>
                  <a:srgbClr val="0A2E3D"/>
                </a:solidFill>
                <a:latin typeface="Calibri"/>
              </a:rPr>
              <a:t>, </a:t>
            </a:r>
            <a:r>
              <a:rPr sz="1550" b="0" dirty="0" err="1">
                <a:solidFill>
                  <a:srgbClr val="0A2E3D"/>
                </a:solidFill>
                <a:latin typeface="Calibri"/>
              </a:rPr>
              <a:t>une</a:t>
            </a:r>
            <a:r>
              <a:rPr sz="1550" b="0" dirty="0">
                <a:solidFill>
                  <a:srgbClr val="0A2E3D"/>
                </a:solidFill>
                <a:latin typeface="Calibri"/>
              </a:rPr>
              <a:t> convention de </a:t>
            </a:r>
            <a:r>
              <a:rPr sz="1550" b="0" dirty="0" err="1">
                <a:solidFill>
                  <a:srgbClr val="0A2E3D"/>
                </a:solidFill>
                <a:latin typeface="Calibri"/>
              </a:rPr>
              <a:t>nommage</a:t>
            </a:r>
            <a:r>
              <a:rPr sz="1550" b="0" dirty="0">
                <a:solidFill>
                  <a:srgbClr val="0A2E3D"/>
                </a:solidFill>
                <a:latin typeface="Calibri"/>
              </a:rPr>
              <a:t> et </a:t>
            </a:r>
            <a:r>
              <a:rPr sz="1550" b="0" dirty="0" err="1">
                <a:solidFill>
                  <a:srgbClr val="0A2E3D"/>
                </a:solidFill>
                <a:latin typeface="Calibri"/>
              </a:rPr>
              <a:t>une</a:t>
            </a:r>
            <a:r>
              <a:rPr sz="1550" b="0" dirty="0">
                <a:solidFill>
                  <a:srgbClr val="0A2E3D"/>
                </a:solidFill>
                <a:latin typeface="Calibri"/>
              </a:rPr>
              <a:t> </a:t>
            </a:r>
            <a:r>
              <a:rPr sz="1550" b="0" dirty="0" err="1">
                <a:solidFill>
                  <a:srgbClr val="0A2E3D"/>
                </a:solidFill>
                <a:latin typeface="Calibri"/>
              </a:rPr>
              <a:t>révision</a:t>
            </a:r>
            <a:r>
              <a:rPr sz="1550" b="0" dirty="0">
                <a:solidFill>
                  <a:srgbClr val="0A2E3D"/>
                </a:solidFill>
                <a:latin typeface="Calibri"/>
              </a:rPr>
              <a:t> </a:t>
            </a:r>
            <a:r>
              <a:rPr sz="1550" b="0" dirty="0" err="1">
                <a:solidFill>
                  <a:srgbClr val="0A2E3D"/>
                </a:solidFill>
                <a:latin typeface="Calibri"/>
              </a:rPr>
              <a:t>périodique</a:t>
            </a:r>
            <a:r>
              <a:rPr sz="1550" b="0" dirty="0">
                <a:solidFill>
                  <a:srgbClr val="0A2E3D"/>
                </a:solidFill>
                <a:latin typeface="Calibri"/>
              </a:rPr>
              <a:t> des </a:t>
            </a:r>
            <a:r>
              <a:rPr sz="1550" b="0" dirty="0" err="1">
                <a:solidFill>
                  <a:srgbClr val="0A2E3D"/>
                </a:solidFill>
                <a:latin typeface="Calibri"/>
              </a:rPr>
              <a:t>accès</a:t>
            </a:r>
            <a:r>
              <a:rPr sz="1550" b="0" dirty="0">
                <a:solidFill>
                  <a:srgbClr val="0A2E3D"/>
                </a:solidFill>
                <a:latin typeface="Calibri"/>
              </a:rPr>
              <a:t> </a:t>
            </a:r>
            <a:r>
              <a:rPr sz="1550" b="0" dirty="0" err="1">
                <a:solidFill>
                  <a:srgbClr val="0A2E3D"/>
                </a:solidFill>
                <a:latin typeface="Calibri"/>
              </a:rPr>
              <a:t>règlent</a:t>
            </a:r>
            <a:r>
              <a:rPr sz="1550" b="0" dirty="0">
                <a:solidFill>
                  <a:srgbClr val="0A2E3D"/>
                </a:solidFill>
                <a:latin typeface="Calibri"/>
              </a:rPr>
              <a:t> la </a:t>
            </a:r>
            <a:r>
              <a:rPr sz="1550" b="0" dirty="0" err="1">
                <a:solidFill>
                  <a:srgbClr val="0A2E3D"/>
                </a:solidFill>
                <a:latin typeface="Calibri"/>
              </a:rPr>
              <a:t>majorité</a:t>
            </a:r>
            <a:r>
              <a:rPr sz="1550" b="0" dirty="0">
                <a:solidFill>
                  <a:srgbClr val="0A2E3D"/>
                </a:solidFill>
                <a:latin typeface="Calibri"/>
              </a:rPr>
              <a:t> des </a:t>
            </a:r>
            <a:r>
              <a:rPr sz="1550" b="0" dirty="0" err="1">
                <a:solidFill>
                  <a:srgbClr val="0A2E3D"/>
                </a:solidFill>
                <a:latin typeface="Calibri"/>
              </a:rPr>
              <a:t>dérives</a:t>
            </a:r>
            <a:r>
              <a:rPr sz="1550" b="0" dirty="0">
                <a:solidFill>
                  <a:srgbClr val="0A2E3D"/>
                </a:solidFill>
                <a:latin typeface="Calibri"/>
              </a:rPr>
              <a:t>.</a:t>
            </a:r>
          </a:p>
          <a:p>
            <a:pPr marL="292608" indent="-292608" algn="l">
              <a:spcAft>
                <a:spcPts val="900"/>
              </a:spcAft>
              <a:buFont typeface="Noto Sans Symbols"/>
              <a:buChar char="▪"/>
            </a:pPr>
            <a:r>
              <a:rPr sz="1550" b="0" dirty="0">
                <a:solidFill>
                  <a:srgbClr val="0A2E3D"/>
                </a:solidFill>
                <a:latin typeface="Calibri"/>
              </a:rPr>
              <a:t>Un site </a:t>
            </a:r>
            <a:r>
              <a:rPr sz="1550" b="0" dirty="0" err="1">
                <a:solidFill>
                  <a:srgbClr val="0A2E3D"/>
                </a:solidFill>
                <a:latin typeface="Calibri"/>
              </a:rPr>
              <a:t>supprimé</a:t>
            </a:r>
            <a:r>
              <a:rPr sz="1550" b="0" dirty="0">
                <a:solidFill>
                  <a:srgbClr val="0A2E3D"/>
                </a:solidFill>
                <a:latin typeface="Calibri"/>
              </a:rPr>
              <a:t> </a:t>
            </a:r>
            <a:r>
              <a:rPr sz="1550" b="0" dirty="0" err="1">
                <a:solidFill>
                  <a:srgbClr val="0A2E3D"/>
                </a:solidFill>
                <a:latin typeface="Calibri"/>
              </a:rPr>
              <a:t>reste</a:t>
            </a:r>
            <a:r>
              <a:rPr sz="1550" b="0" dirty="0">
                <a:solidFill>
                  <a:srgbClr val="0A2E3D"/>
                </a:solidFill>
                <a:latin typeface="Calibri"/>
              </a:rPr>
              <a:t> </a:t>
            </a:r>
            <a:r>
              <a:rPr sz="1550" b="0" dirty="0" err="1">
                <a:solidFill>
                  <a:srgbClr val="0A2E3D"/>
                </a:solidFill>
                <a:latin typeface="Calibri"/>
              </a:rPr>
              <a:t>récupérable</a:t>
            </a:r>
            <a:r>
              <a:rPr sz="1550" b="0" dirty="0">
                <a:solidFill>
                  <a:srgbClr val="0A2E3D"/>
                </a:solidFill>
                <a:latin typeface="Calibri"/>
              </a:rPr>
              <a:t> 93 </a:t>
            </a:r>
            <a:r>
              <a:rPr sz="1550" b="0" dirty="0" err="1">
                <a:solidFill>
                  <a:srgbClr val="0A2E3D"/>
                </a:solidFill>
                <a:latin typeface="Calibri"/>
              </a:rPr>
              <a:t>jours</a:t>
            </a:r>
            <a:r>
              <a:rPr sz="1550" b="0" dirty="0">
                <a:solidFill>
                  <a:srgbClr val="0A2E3D"/>
                </a:solidFill>
                <a:latin typeface="Calibri"/>
              </a:rPr>
              <a:t>. Passé </a:t>
            </a:r>
            <a:r>
              <a:rPr sz="1550" b="0" dirty="0" err="1">
                <a:solidFill>
                  <a:srgbClr val="0A2E3D"/>
                </a:solidFill>
                <a:latin typeface="Calibri"/>
              </a:rPr>
              <a:t>ce</a:t>
            </a:r>
            <a:r>
              <a:rPr sz="1550" b="0" dirty="0">
                <a:solidFill>
                  <a:srgbClr val="0A2E3D"/>
                </a:solidFill>
                <a:latin typeface="Calibri"/>
              </a:rPr>
              <a:t> </a:t>
            </a:r>
            <a:r>
              <a:rPr sz="1550" b="0" dirty="0" err="1">
                <a:solidFill>
                  <a:srgbClr val="0A2E3D"/>
                </a:solidFill>
                <a:latin typeface="Calibri"/>
              </a:rPr>
              <a:t>délai</a:t>
            </a:r>
            <a:r>
              <a:rPr sz="1550" b="0" dirty="0">
                <a:solidFill>
                  <a:srgbClr val="0A2E3D"/>
                </a:solidFill>
                <a:latin typeface="Calibri"/>
              </a:rPr>
              <a:t>, le </a:t>
            </a:r>
            <a:r>
              <a:rPr sz="1550" b="0" dirty="0" err="1">
                <a:solidFill>
                  <a:srgbClr val="0A2E3D"/>
                </a:solidFill>
                <a:latin typeface="Calibri"/>
              </a:rPr>
              <a:t>contenu</a:t>
            </a:r>
            <a:r>
              <a:rPr sz="1550" b="0" dirty="0">
                <a:solidFill>
                  <a:srgbClr val="0A2E3D"/>
                </a:solidFill>
                <a:latin typeface="Calibri"/>
              </a:rPr>
              <a:t> est perdu.</a:t>
            </a:r>
          </a:p>
          <a:p>
            <a:pPr marL="292608" indent="-292608" algn="l">
              <a:spcAft>
                <a:spcPts val="900"/>
              </a:spcAft>
              <a:buFont typeface="Noto Sans Symbols"/>
              <a:buChar char="▪"/>
            </a:pPr>
            <a:r>
              <a:rPr sz="1550" b="0" dirty="0">
                <a:solidFill>
                  <a:srgbClr val="0A2E3D"/>
                </a:solidFill>
                <a:latin typeface="Calibri"/>
              </a:rPr>
              <a:t>Copilot ne </a:t>
            </a:r>
            <a:r>
              <a:rPr sz="1550" b="0" dirty="0" err="1">
                <a:solidFill>
                  <a:srgbClr val="0A2E3D"/>
                </a:solidFill>
                <a:latin typeface="Calibri"/>
              </a:rPr>
              <a:t>crée</a:t>
            </a:r>
            <a:r>
              <a:rPr sz="1550" b="0" dirty="0">
                <a:solidFill>
                  <a:srgbClr val="0A2E3D"/>
                </a:solidFill>
                <a:latin typeface="Calibri"/>
              </a:rPr>
              <a:t> pas de </a:t>
            </a:r>
            <a:r>
              <a:rPr sz="1550" b="0" dirty="0" err="1">
                <a:solidFill>
                  <a:srgbClr val="0A2E3D"/>
                </a:solidFill>
                <a:latin typeface="Calibri"/>
              </a:rPr>
              <a:t>risque</a:t>
            </a:r>
            <a:r>
              <a:rPr sz="1550" b="0" dirty="0">
                <a:solidFill>
                  <a:srgbClr val="0A2E3D"/>
                </a:solidFill>
                <a:latin typeface="Calibri"/>
              </a:rPr>
              <a:t> : il </a:t>
            </a:r>
            <a:r>
              <a:rPr sz="1550" b="0" dirty="0" err="1">
                <a:solidFill>
                  <a:srgbClr val="0A2E3D"/>
                </a:solidFill>
                <a:latin typeface="Calibri"/>
              </a:rPr>
              <a:t>révèle</a:t>
            </a:r>
            <a:r>
              <a:rPr sz="1550" b="0" dirty="0">
                <a:solidFill>
                  <a:srgbClr val="0A2E3D"/>
                </a:solidFill>
                <a:latin typeface="Calibri"/>
              </a:rPr>
              <a:t> </a:t>
            </a:r>
            <a:r>
              <a:rPr sz="1550" b="0" dirty="0" err="1">
                <a:solidFill>
                  <a:srgbClr val="0A2E3D"/>
                </a:solidFill>
                <a:latin typeface="Calibri"/>
              </a:rPr>
              <a:t>celui</a:t>
            </a:r>
            <a:r>
              <a:rPr sz="1550" b="0" dirty="0">
                <a:solidFill>
                  <a:srgbClr val="0A2E3D"/>
                </a:solidFill>
                <a:latin typeface="Calibri"/>
              </a:rPr>
              <a:t> qui </a:t>
            </a:r>
            <a:r>
              <a:rPr sz="1550" b="0" dirty="0" err="1">
                <a:solidFill>
                  <a:srgbClr val="0A2E3D"/>
                </a:solidFill>
                <a:latin typeface="Calibri"/>
              </a:rPr>
              <a:t>existe</a:t>
            </a:r>
            <a:r>
              <a:rPr sz="1550" b="0" dirty="0">
                <a:solidFill>
                  <a:srgbClr val="0A2E3D"/>
                </a:solidFill>
                <a:latin typeface="Calibri"/>
              </a:rPr>
              <a:t> déjà. On </a:t>
            </a:r>
            <a:r>
              <a:rPr sz="1550" b="0" dirty="0" err="1">
                <a:solidFill>
                  <a:srgbClr val="0A2E3D"/>
                </a:solidFill>
                <a:latin typeface="Calibri"/>
              </a:rPr>
              <a:t>gouverne</a:t>
            </a:r>
            <a:r>
              <a:rPr sz="1550" b="0" dirty="0">
                <a:solidFill>
                  <a:srgbClr val="0A2E3D"/>
                </a:solidFill>
                <a:latin typeface="Calibri"/>
              </a:rPr>
              <a:t> </a:t>
            </a:r>
            <a:r>
              <a:rPr sz="1550" b="0" dirty="0" err="1">
                <a:solidFill>
                  <a:srgbClr val="0A2E3D"/>
                </a:solidFill>
                <a:latin typeface="Calibri"/>
              </a:rPr>
              <a:t>d’abord</a:t>
            </a:r>
            <a:r>
              <a:rPr sz="1550" b="0" dirty="0">
                <a:solidFill>
                  <a:srgbClr val="0A2E3D"/>
                </a:solidFill>
                <a:latin typeface="Calibri"/>
              </a:rPr>
              <a:t>, on active ensuite.</a:t>
            </a:r>
          </a:p>
        </p:txBody>
      </p:sp>
    </p:spTree>
  </p:cSld>
  <p:clrMapOvr>
    <a:masterClrMapping/>
  </p:clrMapOvr>
</p:sld>
</file>

<file path=ppt/theme/theme1.xml><?xml version="1.0" encoding="utf-8"?>
<a:theme xmlns:a="http://schemas.openxmlformats.org/drawingml/2006/main" name="AdornVTI">
  <a:themeElements>
    <a:clrScheme name="Formation CAD">
      <a:dk1>
        <a:sysClr val="windowText" lastClr="000000"/>
      </a:dk1>
      <a:lt1>
        <a:sysClr val="window" lastClr="FFFFFF"/>
      </a:lt1>
      <a:dk2>
        <a:srgbClr val="1C2B39"/>
      </a:dk2>
      <a:lt2>
        <a:srgbClr val="FFFFFF"/>
      </a:lt2>
      <a:accent1>
        <a:srgbClr val="00AEEF"/>
      </a:accent1>
      <a:accent2>
        <a:srgbClr val="00AEEF"/>
      </a:accent2>
      <a:accent3>
        <a:srgbClr val="0077A8"/>
      </a:accent3>
      <a:accent4>
        <a:srgbClr val="5A6B7B"/>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3820AD933CE044C8C911DE22AA34A8A" ma:contentTypeVersion="10" ma:contentTypeDescription="Crée un document." ma:contentTypeScope="" ma:versionID="f55d4d3c3f92ef0d53a3ef298aeb35b1">
  <xsd:schema xmlns:xsd="http://www.w3.org/2001/XMLSchema" xmlns:xs="http://www.w3.org/2001/XMLSchema" xmlns:p="http://schemas.microsoft.com/office/2006/metadata/properties" xmlns:ns3="e0301b37-2b68-48a3-9f42-9b463aeb4eb9" targetNamespace="http://schemas.microsoft.com/office/2006/metadata/properties" ma:root="true" ma:fieldsID="21cb88577ea5b19ee5e718bb259a30d7" ns3:_="">
    <xsd:import namespace="e0301b37-2b68-48a3-9f42-9b463aeb4eb9"/>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SystemTags" minOccurs="0"/>
                <xsd:element ref="ns3:MediaServiceGenerationTime" minOccurs="0"/>
                <xsd:element ref="ns3:MediaServiceEventHashCode"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301b37-2b68-48a3-9f42-9b463aeb4eb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0301b37-2b68-48a3-9f42-9b463aeb4eb9" xsi:nil="true"/>
  </documentManagement>
</p:properties>
</file>

<file path=customXml/itemProps1.xml><?xml version="1.0" encoding="utf-8"?>
<ds:datastoreItem xmlns:ds="http://schemas.openxmlformats.org/officeDocument/2006/customXml" ds:itemID="{559D8888-2FC3-4943-B197-0C1865CC3790}">
  <ds:schemaRefs>
    <ds:schemaRef ds:uri="http://schemas.microsoft.com/sharepoint/v3/contenttype/forms"/>
  </ds:schemaRefs>
</ds:datastoreItem>
</file>

<file path=customXml/itemProps2.xml><?xml version="1.0" encoding="utf-8"?>
<ds:datastoreItem xmlns:ds="http://schemas.openxmlformats.org/officeDocument/2006/customXml" ds:itemID="{D2331970-8391-4E17-8A07-48155850FE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301b37-2b68-48a3-9f42-9b463aeb4e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B8DFE8B-4874-44D4-BD29-041775688C82}">
  <ds:schemaRefs>
    <ds:schemaRef ds:uri="http://schemas.microsoft.com/office/2006/documentManagement/types"/>
    <ds:schemaRef ds:uri="http://schemas.microsoft.com/office/2006/metadata/properties"/>
    <ds:schemaRef ds:uri="http://schemas.microsoft.com/office/infopath/2007/PartnerControls"/>
    <ds:schemaRef ds:uri="http://purl.org/dc/dcmitype/"/>
    <ds:schemaRef ds:uri="http://purl.org/dc/terms/"/>
    <ds:schemaRef ds:uri="http://schemas.openxmlformats.org/package/2006/metadata/core-properties"/>
    <ds:schemaRef ds:uri="e0301b37-2b68-48a3-9f42-9b463aeb4eb9"/>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6652</TotalTime>
  <Words>3716</Words>
  <Application>Microsoft Office PowerPoint</Application>
  <PresentationFormat>Grand écran</PresentationFormat>
  <Paragraphs>407</Paragraphs>
  <Slides>38</Slides>
  <Notes>28</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38</vt:i4>
      </vt:variant>
    </vt:vector>
  </HeadingPairs>
  <TitlesOfParts>
    <vt:vector size="42" baseType="lpstr">
      <vt:lpstr>Calibri</vt:lpstr>
      <vt:lpstr>Noto Sans Symbols</vt:lpstr>
      <vt:lpstr>Arial</vt:lpstr>
      <vt:lpstr>AdornVTI</vt:lpstr>
      <vt:lpstr>SharePoint Administration et gouvernance</vt:lpstr>
      <vt:lpstr>PLAN DE COURS</vt:lpstr>
      <vt:lpstr>LES RESPONSABILITÉS DE L’ADMINISTRATEUR</vt:lpstr>
      <vt:lpstr>Présentation PowerPoint</vt:lpstr>
      <vt:lpstr>Présentation PowerPoint</vt:lpstr>
      <vt:lpstr>LE RÔLE DE SHAREPOINT DANS M365</vt:lpstr>
      <vt:lpstr>ADMINISTRATEUR OU PROPRIÉTAIRE DE SITE ?</vt:lpstr>
      <vt:lpstr>INTRODUCTION AUX GROUPES M365</vt:lpstr>
      <vt:lpstr>RELATION SHAREPOINT AVEC TEAMS </vt:lpstr>
      <vt:lpstr>STRUCTURE D’UN ENVIRONNEMENT SHAREPOINT</vt:lpstr>
      <vt:lpstr>LA COHABITATION DU CLASSIQUE ET DU MODERNE </vt:lpstr>
      <vt:lpstr>CONSOLE ADMINISTRATEUR</vt:lpstr>
      <vt:lpstr>CONSOLE ADMINISTRATEUR </vt:lpstr>
      <vt:lpstr>INFORMATIONS SUR LE SITE</vt:lpstr>
      <vt:lpstr>SITE SHAREPOINT D’ÉQUIPE </vt:lpstr>
      <vt:lpstr>SITE DE COMMUNICATION</vt:lpstr>
      <vt:lpstr>LA NOTION DE SITE HUB </vt:lpstr>
      <vt:lpstr>LA NOTION DE SITE RACINE </vt:lpstr>
      <vt:lpstr>SHAREPOINT COMME INTRANET</vt:lpstr>
      <vt:lpstr>CONSEIL POUR FACILITER LA NAVIGATION DANS SHAREPOINT</vt:lpstr>
      <vt:lpstr>Présentation PowerPoint</vt:lpstr>
      <vt:lpstr>LE PARTAGE </vt:lpstr>
      <vt:lpstr>LES DIFFÉRENTS TYPES DE PARTAGE</vt:lpstr>
      <vt:lpstr>PARAMÈTRES DE PARTAGE</vt:lpstr>
      <vt:lpstr>PARAMÈTRES DE PARTAGE</vt:lpstr>
      <vt:lpstr>BONNES PRATIQUES LIÉES AU PARTAGE</vt:lpstr>
      <vt:lpstr>LA NOTION DE MEMBERSHIP DANS SHAREPOINT</vt:lpstr>
      <vt:lpstr>AUTORISATION DU SITE SHAREPOINT</vt:lpstr>
      <vt:lpstr>PARAMÈTRES AVANCÉS DES AUTORISATIONS</vt:lpstr>
      <vt:lpstr>MEMBERSHIP VS PERMISSION</vt:lpstr>
      <vt:lpstr>CONSEILS : POLITIQUE DE CRÉATION</vt:lpstr>
      <vt:lpstr>GOUVERNANCE : LES RÈGLES À POSER</vt:lpstr>
      <vt:lpstr>LE CYCLE DE VIE D’UN SITE</vt:lpstr>
      <vt:lpstr>LES ÉTIQUETTES DE RÉTENTION</vt:lpstr>
      <vt:lpstr>GOUVERNANCE ET MICROSOFT COPILOT</vt:lpstr>
      <vt:lpstr>ALLER PLUS LOIN AVEC MICROSOFT PURVIEW</vt:lpstr>
      <vt:lpstr>ATELIER ET ÉTUDE DE CAS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parapc</dc:creator>
  <cp:lastModifiedBy>Alexandra (Formation CAD)</cp:lastModifiedBy>
  <cp:revision>153</cp:revision>
  <dcterms:created xsi:type="dcterms:W3CDTF">2024-10-31T12:21:03Z</dcterms:created>
  <dcterms:modified xsi:type="dcterms:W3CDTF">2026-09-23T17:45:30Z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0x010100B3820AD933CE044C8C911DE22AA34A8A</vt:lpwstr>
  </property>
  <property fmtid="{D5CDD505-2E9C-101B-9397-08002B2CF9AE}" pid="3" name="MediaServiceImageTags">
    <vt:lpwstr/>
  </property>
</Properties>
</file>