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9"/>
  </p:notesMasterIdLst>
  <p:sldIdLst>
    <p:sldId id="256" r:id="rId2"/>
    <p:sldId id="359" r:id="rId3"/>
    <p:sldId id="258" r:id="rId4"/>
    <p:sldId id="260" r:id="rId5"/>
    <p:sldId id="362" r:id="rId6"/>
    <p:sldId id="262" r:id="rId7"/>
    <p:sldId id="263" r:id="rId8"/>
    <p:sldId id="264" r:id="rId9"/>
    <p:sldId id="283" r:id="rId10"/>
    <p:sldId id="284" r:id="rId11"/>
    <p:sldId id="290" r:id="rId12"/>
    <p:sldId id="353" r:id="rId13"/>
    <p:sldId id="354" r:id="rId14"/>
    <p:sldId id="291" r:id="rId15"/>
    <p:sldId id="298" r:id="rId16"/>
    <p:sldId id="312" r:id="rId17"/>
    <p:sldId id="299" r:id="rId18"/>
    <p:sldId id="300" r:id="rId19"/>
    <p:sldId id="314" r:id="rId20"/>
    <p:sldId id="316" r:id="rId21"/>
    <p:sldId id="322" r:id="rId22"/>
    <p:sldId id="317" r:id="rId23"/>
    <p:sldId id="329" r:id="rId24"/>
    <p:sldId id="363" r:id="rId25"/>
    <p:sldId id="276" r:id="rId26"/>
    <p:sldId id="277" r:id="rId27"/>
    <p:sldId id="282" r:id="rId28"/>
    <p:sldId id="324" r:id="rId29"/>
    <p:sldId id="326" r:id="rId30"/>
    <p:sldId id="269" r:id="rId31"/>
    <p:sldId id="270" r:id="rId32"/>
    <p:sldId id="271" r:id="rId33"/>
    <p:sldId id="272" r:id="rId34"/>
    <p:sldId id="273" r:id="rId35"/>
    <p:sldId id="274" r:id="rId36"/>
    <p:sldId id="360" r:id="rId37"/>
    <p:sldId id="361" r:id="rId3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hdu7EQC5WCnai+XXI+fxQLQzKdJ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19D7CA-B0F3-4CE7-31F0-D51966207771}" v="16" dt="2026-09-19T13:47:15.691"/>
  </p1510:revLst>
</p1510:revInfo>
</file>

<file path=ppt/tableStyles.xml><?xml version="1.0" encoding="utf-8"?>
<a:tblStyleLst xmlns:a="http://schemas.openxmlformats.org/drawingml/2006/main" def="{00984B68-F347-4C09-A9B8-E21C1FEC6236}">
  <a:tblStyle styleId="{00984B68-F347-4C09-A9B8-E21C1FEC6236}" styleName="Table_0">
    <a:wholeTbl>
      <a:tcTxStyle b="off" i="off">
        <a:font>
          <a:latin typeface="Gill Sans MT"/>
          <a:ea typeface="Gill Sans MT"/>
          <a:cs typeface="Gill Sans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7E7"/>
          </a:solidFill>
        </a:fill>
      </a:tcStyle>
    </a:wholeTbl>
    <a:band1H>
      <a:tcTxStyle/>
      <a:tcStyle>
        <a:tcBdr/>
        <a:fill>
          <a:solidFill>
            <a:srgbClr val="CDCCCC"/>
          </a:solidFill>
        </a:fill>
      </a:tcStyle>
    </a:band1H>
    <a:band2H>
      <a:tcTxStyle/>
      <a:tcStyle>
        <a:tcBdr/>
      </a:tcStyle>
    </a:band2H>
    <a:band1V>
      <a:tcTxStyle/>
      <a:tcStyle>
        <a:tcBdr/>
        <a:fill>
          <a:solidFill>
            <a:srgbClr val="CDCCCC"/>
          </a:solidFill>
        </a:fill>
      </a:tcStyle>
    </a:band1V>
    <a:band2V>
      <a:tcTxStyle/>
      <a:tcStyle>
        <a:tcBdr/>
      </a:tcStyle>
    </a:band2V>
    <a:lastCol>
      <a:tcTxStyle b="on" i="off">
        <a:font>
          <a:latin typeface="Gill Sans MT"/>
          <a:ea typeface="Gill Sans MT"/>
          <a:cs typeface="Gill Sans MT"/>
        </a:font>
        <a:schemeClr val="lt1"/>
      </a:tcTxStyle>
      <a:tcStyle>
        <a:tcBdr/>
        <a:fill>
          <a:solidFill>
            <a:schemeClr val="accent1"/>
          </a:solidFill>
        </a:fill>
      </a:tcStyle>
    </a:lastCol>
    <a:firstCol>
      <a:tcTxStyle b="on" i="off">
        <a:font>
          <a:latin typeface="Gill Sans MT"/>
          <a:ea typeface="Gill Sans MT"/>
          <a:cs typeface="Gill Sans MT"/>
        </a:font>
        <a:schemeClr val="lt1"/>
      </a:tcTxStyle>
      <a:tcStyle>
        <a:tcBdr/>
        <a:fill>
          <a:solidFill>
            <a:schemeClr val="accent1"/>
          </a:solidFill>
        </a:fill>
      </a:tcStyle>
    </a:firstCol>
    <a:lastRow>
      <a:tcTxStyle b="on" i="off">
        <a:font>
          <a:latin typeface="Gill Sans MT"/>
          <a:ea typeface="Gill Sans MT"/>
          <a:cs typeface="Gill Sans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ill Sans MT"/>
          <a:ea typeface="Gill Sans MT"/>
          <a:cs typeface="Gill Sans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247" autoAdjust="0"/>
  </p:normalViewPr>
  <p:slideViewPr>
    <p:cSldViewPr snapToGrid="0">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12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12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126" Type="http://schemas.microsoft.com/office/2015/10/relationships/revisionInfo" Target="revisionInfo.xml"/><Relationship Id="rId8" Type="http://schemas.openxmlformats.org/officeDocument/2006/relationships/slide" Target="slides/slide7.xml"/><Relationship Id="rId12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124" Type="http://schemas.openxmlformats.org/officeDocument/2006/relationships/tableStyles" Target="tableStyles.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tienne Jean-Marie" userId="S::e.jeanmarie@publiamedia.onmicrosoft.com::f799eada-c99f-4a5e-971d-84d59ee32130" providerId="AD" clId="Web-{F7201F96-8148-C5B6-7968-733D78B9EC7C}"/>
    <pc:docChg chg="modSld">
      <pc:chgData name="Etienne Jean-Marie" userId="S::e.jeanmarie@publiamedia.onmicrosoft.com::f799eada-c99f-4a5e-971d-84d59ee32130" providerId="AD" clId="Web-{F7201F96-8148-C5B6-7968-733D78B9EC7C}" dt="2026-09-01T01:39:59.466" v="10" actId="1076"/>
      <pc:docMkLst>
        <pc:docMk/>
      </pc:docMkLst>
      <pc:sldChg chg="modSp">
        <pc:chgData name="Etienne Jean-Marie" userId="S::e.jeanmarie@publiamedia.onmicrosoft.com::f799eada-c99f-4a5e-971d-84d59ee32130" providerId="AD" clId="Web-{F7201F96-8148-C5B6-7968-733D78B9EC7C}" dt="2026-09-01T01:39:59.466" v="10" actId="1076"/>
        <pc:sldMkLst>
          <pc:docMk/>
          <pc:sldMk cId="0" sldId="277"/>
        </pc:sldMkLst>
        <pc:picChg chg="mod">
          <ac:chgData name="Etienne Jean-Marie" userId="S::e.jeanmarie@publiamedia.onmicrosoft.com::f799eada-c99f-4a5e-971d-84d59ee32130" providerId="AD" clId="Web-{F7201F96-8148-C5B6-7968-733D78B9EC7C}" dt="2026-09-01T01:39:59.466" v="10" actId="1076"/>
          <ac:picMkLst>
            <pc:docMk/>
            <pc:sldMk cId="0" sldId="277"/>
            <ac:picMk id="3" creationId="{46ECBDFD-5DE6-11D4-ABFA-94DD32637464}"/>
          </ac:picMkLst>
        </pc:picChg>
      </pc:sldChg>
      <pc:sldChg chg="delSp modSp">
        <pc:chgData name="Etienne Jean-Marie" userId="S::e.jeanmarie@publiamedia.onmicrosoft.com::f799eada-c99f-4a5e-971d-84d59ee32130" providerId="AD" clId="Web-{F7201F96-8148-C5B6-7968-733D78B9EC7C}" dt="2026-09-01T01:39:33.670" v="9" actId="1076"/>
        <pc:sldMkLst>
          <pc:docMk/>
          <pc:sldMk cId="0" sldId="298"/>
        </pc:sldMkLst>
        <pc:spChg chg="mod">
          <ac:chgData name="Etienne Jean-Marie" userId="S::e.jeanmarie@publiamedia.onmicrosoft.com::f799eada-c99f-4a5e-971d-84d59ee32130" providerId="AD" clId="Web-{F7201F96-8148-C5B6-7968-733D78B9EC7C}" dt="2026-09-01T01:39:15.686" v="3" actId="1076"/>
          <ac:spMkLst>
            <pc:docMk/>
            <pc:sldMk cId="0" sldId="298"/>
            <ac:spMk id="470" creationId="{00000000-0000-0000-0000-000000000000}"/>
          </ac:spMkLst>
        </pc:spChg>
        <pc:spChg chg="mod">
          <ac:chgData name="Etienne Jean-Marie" userId="S::e.jeanmarie@publiamedia.onmicrosoft.com::f799eada-c99f-4a5e-971d-84d59ee32130" providerId="AD" clId="Web-{F7201F96-8148-C5B6-7968-733D78B9EC7C}" dt="2026-09-01T01:39:06.951" v="2" actId="1076"/>
          <ac:spMkLst>
            <pc:docMk/>
            <pc:sldMk cId="0" sldId="298"/>
            <ac:spMk id="471" creationId="{00000000-0000-0000-0000-000000000000}"/>
          </ac:spMkLst>
        </pc:spChg>
        <pc:spChg chg="mod">
          <ac:chgData name="Etienne Jean-Marie" userId="S::e.jeanmarie@publiamedia.onmicrosoft.com::f799eada-c99f-4a5e-971d-84d59ee32130" providerId="AD" clId="Web-{F7201F96-8148-C5B6-7968-733D78B9EC7C}" dt="2026-09-01T01:39:31.092" v="8" actId="20577"/>
          <ac:spMkLst>
            <pc:docMk/>
            <pc:sldMk cId="0" sldId="298"/>
            <ac:spMk id="473" creationId="{00000000-0000-0000-0000-000000000000}"/>
          </ac:spMkLst>
        </pc:spChg>
        <pc:picChg chg="mod">
          <ac:chgData name="Etienne Jean-Marie" userId="S::e.jeanmarie@publiamedia.onmicrosoft.com::f799eada-c99f-4a5e-971d-84d59ee32130" providerId="AD" clId="Web-{F7201F96-8148-C5B6-7968-733D78B9EC7C}" dt="2026-09-01T01:39:33.670" v="9" actId="1076"/>
          <ac:picMkLst>
            <pc:docMk/>
            <pc:sldMk cId="0" sldId="298"/>
            <ac:picMk id="5" creationId="{D3C20D27-EC47-8B63-3607-2B83CD9A48AE}"/>
          </ac:picMkLst>
        </pc:picChg>
      </pc:sldChg>
    </pc:docChg>
  </pc:docChgLst>
  <pc:docChgLst>
    <pc:chgData name="Etienne - Formation CAD" userId="S::etienne@formation-cad.com::ff60cf74-087b-4d81-ba91-110a66cfec22" providerId="AD" clId="Web-{BE19D7CA-B0F3-4CE7-31F0-D51966207771}"/>
    <pc:docChg chg="modSld">
      <pc:chgData name="Etienne - Formation CAD" userId="S::etienne@formation-cad.com::ff60cf74-087b-4d81-ba91-110a66cfec22" providerId="AD" clId="Web-{BE19D7CA-B0F3-4CE7-31F0-D51966207771}" dt="2026-09-19T13:47:15.691" v="15" actId="1076"/>
      <pc:docMkLst>
        <pc:docMk/>
      </pc:docMkLst>
      <pc:sldChg chg="modSp">
        <pc:chgData name="Etienne - Formation CAD" userId="S::etienne@formation-cad.com::ff60cf74-087b-4d81-ba91-110a66cfec22" providerId="AD" clId="Web-{BE19D7CA-B0F3-4CE7-31F0-D51966207771}" dt="2026-09-19T13:46:43.674" v="13" actId="1076"/>
        <pc:sldMkLst>
          <pc:docMk/>
          <pc:sldMk cId="0" sldId="270"/>
        </pc:sldMkLst>
        <pc:spChg chg="mod">
          <ac:chgData name="Etienne - Formation CAD" userId="S::etienne@formation-cad.com::ff60cf74-087b-4d81-ba91-110a66cfec22" providerId="AD" clId="Web-{BE19D7CA-B0F3-4CE7-31F0-D51966207771}" dt="2026-09-19T13:46:43.674" v="13" actId="1076"/>
          <ac:spMkLst>
            <pc:docMk/>
            <pc:sldMk cId="0" sldId="270"/>
            <ac:spMk id="248" creationId="{00000000-0000-0000-0000-000000000000}"/>
          </ac:spMkLst>
        </pc:spChg>
      </pc:sldChg>
      <pc:sldChg chg="modSp">
        <pc:chgData name="Etienne - Formation CAD" userId="S::etienne@formation-cad.com::ff60cf74-087b-4d81-ba91-110a66cfec22" providerId="AD" clId="Web-{BE19D7CA-B0F3-4CE7-31F0-D51966207771}" dt="2026-09-19T13:47:15.691" v="15" actId="1076"/>
        <pc:sldMkLst>
          <pc:docMk/>
          <pc:sldMk cId="0" sldId="271"/>
        </pc:sldMkLst>
        <pc:spChg chg="mod">
          <ac:chgData name="Etienne - Formation CAD" userId="S::etienne@formation-cad.com::ff60cf74-087b-4d81-ba91-110a66cfec22" providerId="AD" clId="Web-{BE19D7CA-B0F3-4CE7-31F0-D51966207771}" dt="2026-09-19T13:47:15.691" v="15" actId="1076"/>
          <ac:spMkLst>
            <pc:docMk/>
            <pc:sldMk cId="0" sldId="271"/>
            <ac:spMk id="255" creationId="{00000000-0000-0000-0000-000000000000}"/>
          </ac:spMkLst>
        </pc:spChg>
      </pc:sldChg>
      <pc:sldChg chg="modSp">
        <pc:chgData name="Etienne - Formation CAD" userId="S::etienne@formation-cad.com::ff60cf74-087b-4d81-ba91-110a66cfec22" providerId="AD" clId="Web-{BE19D7CA-B0F3-4CE7-31F0-D51966207771}" dt="2026-09-19T13:46:12.799" v="10"/>
        <pc:sldMkLst>
          <pc:docMk/>
          <pc:sldMk cId="0" sldId="277"/>
        </pc:sldMkLst>
        <pc:spChg chg="mod">
          <ac:chgData name="Etienne - Formation CAD" userId="S::etienne@formation-cad.com::ff60cf74-087b-4d81-ba91-110a66cfec22" providerId="AD" clId="Web-{BE19D7CA-B0F3-4CE7-31F0-D51966207771}" dt="2026-09-19T13:46:12.799" v="10"/>
          <ac:spMkLst>
            <pc:docMk/>
            <pc:sldMk cId="0" sldId="277"/>
            <ac:spMk id="314" creationId="{00000000-0000-0000-0000-000000000000}"/>
          </ac:spMkLst>
        </pc:spChg>
        <pc:spChg chg="mod">
          <ac:chgData name="Etienne - Formation CAD" userId="S::etienne@formation-cad.com::ff60cf74-087b-4d81-ba91-110a66cfec22" providerId="AD" clId="Web-{BE19D7CA-B0F3-4CE7-31F0-D51966207771}" dt="2026-09-19T13:46:01.877" v="9" actId="20577"/>
          <ac:spMkLst>
            <pc:docMk/>
            <pc:sldMk cId="0" sldId="277"/>
            <ac:spMk id="316" creationId="{00000000-0000-0000-0000-000000000000}"/>
          </ac:spMkLst>
        </pc:spChg>
        <pc:picChg chg="mod">
          <ac:chgData name="Etienne - Formation CAD" userId="S::etienne@formation-cad.com::ff60cf74-087b-4d81-ba91-110a66cfec22" providerId="AD" clId="Web-{BE19D7CA-B0F3-4CE7-31F0-D51966207771}" dt="2026-09-19T13:45:55.111" v="7" actId="1076"/>
          <ac:picMkLst>
            <pc:docMk/>
            <pc:sldMk cId="0" sldId="277"/>
            <ac:picMk id="3" creationId="{46ECBDFD-5DE6-11D4-ABFA-94DD32637464}"/>
          </ac:picMkLst>
        </pc:picChg>
      </pc:sldChg>
      <pc:sldChg chg="modSp">
        <pc:chgData name="Etienne - Formation CAD" userId="S::etienne@formation-cad.com::ff60cf74-087b-4d81-ba91-110a66cfec22" providerId="AD" clId="Web-{BE19D7CA-B0F3-4CE7-31F0-D51966207771}" dt="2026-09-19T13:45:05.641" v="2" actId="1076"/>
        <pc:sldMkLst>
          <pc:docMk/>
          <pc:sldMk cId="0" sldId="298"/>
        </pc:sldMkLst>
        <pc:spChg chg="mod">
          <ac:chgData name="Etienne - Formation CAD" userId="S::etienne@formation-cad.com::ff60cf74-087b-4d81-ba91-110a66cfec22" providerId="AD" clId="Web-{BE19D7CA-B0F3-4CE7-31F0-D51966207771}" dt="2026-09-19T13:45:05.641" v="2" actId="1076"/>
          <ac:spMkLst>
            <pc:docMk/>
            <pc:sldMk cId="0" sldId="298"/>
            <ac:spMk id="471" creationId="{00000000-0000-0000-0000-000000000000}"/>
          </ac:spMkLst>
        </pc:spChg>
      </pc:sldChg>
      <pc:sldChg chg="modSp">
        <pc:chgData name="Etienne - Formation CAD" userId="S::etienne@formation-cad.com::ff60cf74-087b-4d81-ba91-110a66cfec22" providerId="AD" clId="Web-{BE19D7CA-B0F3-4CE7-31F0-D51966207771}" dt="2026-09-19T13:45:22.751" v="5" actId="1076"/>
        <pc:sldMkLst>
          <pc:docMk/>
          <pc:sldMk cId="0" sldId="314"/>
        </pc:sldMkLst>
        <pc:spChg chg="mod">
          <ac:chgData name="Etienne - Formation CAD" userId="S::etienne@formation-cad.com::ff60cf74-087b-4d81-ba91-110a66cfec22" providerId="AD" clId="Web-{BE19D7CA-B0F3-4CE7-31F0-D51966207771}" dt="2026-09-19T13:45:22.751" v="5" actId="1076"/>
          <ac:spMkLst>
            <pc:docMk/>
            <pc:sldMk cId="0" sldId="314"/>
            <ac:spMk id="595" creationId="{00000000-0000-0000-0000-000000000000}"/>
          </ac:spMkLst>
        </pc:spChg>
        <pc:picChg chg="mod">
          <ac:chgData name="Etienne - Formation CAD" userId="S::etienne@formation-cad.com::ff60cf74-087b-4d81-ba91-110a66cfec22" providerId="AD" clId="Web-{BE19D7CA-B0F3-4CE7-31F0-D51966207771}" dt="2026-09-19T13:45:21.220" v="4" actId="1076"/>
          <ac:picMkLst>
            <pc:docMk/>
            <pc:sldMk cId="0" sldId="314"/>
            <ac:picMk id="4" creationId="{E0973DD0-7902-ECB9-4C8A-FB1443E4F52E}"/>
          </ac:picMkLst>
        </pc:picChg>
      </pc:sldChg>
      <pc:sldChg chg="modSp">
        <pc:chgData name="Etienne - Formation CAD" userId="S::etienne@formation-cad.com::ff60cf74-087b-4d81-ba91-110a66cfec22" providerId="AD" clId="Web-{BE19D7CA-B0F3-4CE7-31F0-D51966207771}" dt="2026-09-19T13:45:31.720" v="6" actId="20577"/>
        <pc:sldMkLst>
          <pc:docMk/>
          <pc:sldMk cId="0" sldId="316"/>
        </pc:sldMkLst>
        <pc:spChg chg="mod">
          <ac:chgData name="Etienne - Formation CAD" userId="S::etienne@formation-cad.com::ff60cf74-087b-4d81-ba91-110a66cfec22" providerId="AD" clId="Web-{BE19D7CA-B0F3-4CE7-31F0-D51966207771}" dt="2026-09-19T13:45:31.720" v="6" actId="20577"/>
          <ac:spMkLst>
            <pc:docMk/>
            <pc:sldMk cId="0" sldId="316"/>
            <ac:spMk id="607" creationId="{00000000-0000-0000-0000-000000000000}"/>
          </ac:spMkLst>
        </pc:spChg>
      </pc:sldChg>
      <pc:sldChg chg="modSp">
        <pc:chgData name="Etienne - Formation CAD" userId="S::etienne@formation-cad.com::ff60cf74-087b-4d81-ba91-110a66cfec22" providerId="AD" clId="Web-{BE19D7CA-B0F3-4CE7-31F0-D51966207771}" dt="2026-09-19T13:46:24.580" v="11" actId="1076"/>
        <pc:sldMkLst>
          <pc:docMk/>
          <pc:sldMk cId="0" sldId="324"/>
        </pc:sldMkLst>
        <pc:picChg chg="mod">
          <ac:chgData name="Etienne - Formation CAD" userId="S::etienne@formation-cad.com::ff60cf74-087b-4d81-ba91-110a66cfec22" providerId="AD" clId="Web-{BE19D7CA-B0F3-4CE7-31F0-D51966207771}" dt="2026-09-19T13:46:24.580" v="11" actId="1076"/>
          <ac:picMkLst>
            <pc:docMk/>
            <pc:sldMk cId="0" sldId="324"/>
            <ac:picMk id="677" creationId="{00000000-0000-0000-0000-000000000000}"/>
          </ac:picMkLst>
        </pc:picChg>
      </pc:sldChg>
      <pc:sldChg chg="modSp">
        <pc:chgData name="Etienne - Formation CAD" userId="S::etienne@formation-cad.com::ff60cf74-087b-4d81-ba91-110a66cfec22" providerId="AD" clId="Web-{BE19D7CA-B0F3-4CE7-31F0-D51966207771}" dt="2026-09-19T13:44:43.828" v="1" actId="14100"/>
        <pc:sldMkLst>
          <pc:docMk/>
          <pc:sldMk cId="0" sldId="353"/>
        </pc:sldMkLst>
        <pc:spChg chg="mod">
          <ac:chgData name="Etienne - Formation CAD" userId="S::etienne@formation-cad.com::ff60cf74-087b-4d81-ba91-110a66cfec22" providerId="AD" clId="Web-{BE19D7CA-B0F3-4CE7-31F0-D51966207771}" dt="2026-09-19T13:44:43.828" v="1" actId="14100"/>
          <ac:spMkLst>
            <pc:docMk/>
            <pc:sldMk cId="0" sldId="353"/>
            <ac:spMk id="98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r-CA" sz="1200" b="0" i="0" u="none" strike="noStrike" cap="none">
                <a:solidFill>
                  <a:schemeClr val="dk1"/>
                </a:solidFill>
                <a:latin typeface="Arial"/>
                <a:ea typeface="Arial"/>
                <a:cs typeface="Arial"/>
                <a:sym typeface="Arial"/>
              </a:rPr>
              <a:t>‹n°›</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Faire le tour des différentes application Microsoft et expliqué leur rôle dans l’écosystème Microsoft. Mettre l’emphase sur les outils de collbaoration. Abordé rapidement Copilot, Microsoft Graph et les Groupes M365</a:t>
            </a:r>
            <a:endParaRPr/>
          </a:p>
        </p:txBody>
      </p:sp>
      <p:sp>
        <p:nvSpPr>
          <p:cNvPr id="172" name="Google Shape;17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9" name="Google Shape;19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9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7" name="Google Shape;97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p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5" name="Google Shape;985;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77" name="Google Shape;477;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1" name="Google Shape;591;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4" name="Google Shape;604;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8" name="Google Shape;658;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3" name="Google Shape;613;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6" name="Google Shape;716;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4" name="Google Shape;304;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3" name="Google Shape;673;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8" name="Google Shape;68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Après la pause revenir sur cette page pour débuter la partie sur la synchro</a:t>
            </a:r>
            <a:endParaRPr/>
          </a:p>
        </p:txBody>
      </p:sp>
      <p:sp>
        <p:nvSpPr>
          <p:cNvPr id="237" name="Google Shape;23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30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CA"/>
              <a:t>Expliquer via votre synchro en partage d’écran</a:t>
            </a:r>
            <a:endParaRPr/>
          </a:p>
        </p:txBody>
      </p:sp>
      <p:sp>
        <p:nvSpPr>
          <p:cNvPr id="252" name="Google Shape;25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32</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fr-CA"/>
              <a:t>Expliquer via votre synchro en partage d’écran</a:t>
            </a:r>
            <a:endParaRPr/>
          </a:p>
          <a:p>
            <a:pPr marL="0" lvl="0" indent="0" algn="l" rtl="0">
              <a:spcBef>
                <a:spcPts val="0"/>
              </a:spcBef>
              <a:spcAft>
                <a:spcPts val="0"/>
              </a:spcAft>
              <a:buNone/>
            </a:pPr>
            <a:endParaRPr/>
          </a:p>
        </p:txBody>
      </p:sp>
      <p:sp>
        <p:nvSpPr>
          <p:cNvPr id="260" name="Google Shape;260;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CA"/>
              <a:t>33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6"/>
        <p:cNvGrpSpPr/>
        <p:nvPr/>
      </p:nvGrpSpPr>
      <p:grpSpPr>
        <a:xfrm>
          <a:off x="0" y="0"/>
          <a:ext cx="0" cy="0"/>
          <a:chOff x="0" y="0"/>
          <a:chExt cx="0" cy="0"/>
        </a:xfrm>
      </p:grpSpPr>
      <p:sp>
        <p:nvSpPr>
          <p:cNvPr id="17" name="Google Shape;17;p101"/>
          <p:cNvSpPr/>
          <p:nvPr/>
        </p:nvSpPr>
        <p:spPr>
          <a:xfrm>
            <a:off x="160920" y="157606"/>
            <a:ext cx="11870161" cy="654278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8;p101"/>
          <p:cNvSpPr txBox="1">
            <a:spLocks noGrp="1"/>
          </p:cNvSpPr>
          <p:nvPr>
            <p:ph type="ctrTitle"/>
          </p:nvPr>
        </p:nvSpPr>
        <p:spPr>
          <a:xfrm>
            <a:off x="2035130" y="1066800"/>
            <a:ext cx="8112369" cy="2073119"/>
          </a:xfrm>
          <a:prstGeom prst="rect">
            <a:avLst/>
          </a:prstGeom>
          <a:noFill/>
          <a:ln>
            <a:noFill/>
          </a:ln>
        </p:spPr>
        <p:txBody>
          <a:bodyPr spcFirstLastPara="1" wrap="square" lIns="91425" tIns="45700" rIns="91425" bIns="45700" anchor="b" anchorCtr="0">
            <a:normAutofit/>
          </a:bodyPr>
          <a:lstStyle>
            <a:lvl1pPr lvl="0" algn="ctr">
              <a:lnSpc>
                <a:spcPct val="110000"/>
              </a:lnSpc>
              <a:spcBef>
                <a:spcPts val="0"/>
              </a:spcBef>
              <a:spcAft>
                <a:spcPts val="0"/>
              </a:spcAft>
              <a:buClr>
                <a:srgbClr val="00AEEF"/>
              </a:buClr>
              <a:buSzPts val="2800"/>
              <a:buFont typeface="Calibri"/>
              <a:buNone/>
              <a:defRPr sz="28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01"/>
          <p:cNvSpPr txBox="1">
            <a:spLocks noGrp="1"/>
          </p:cNvSpPr>
          <p:nvPr>
            <p:ph type="subTitle" idx="1"/>
          </p:nvPr>
        </p:nvSpPr>
        <p:spPr>
          <a:xfrm>
            <a:off x="2175804" y="4876802"/>
            <a:ext cx="7821637" cy="1028697"/>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Clr>
                <a:srgbClr val="00AEEF"/>
              </a:buClr>
              <a:buSzPts val="2000"/>
              <a:buFont typeface="Calibri"/>
              <a:buNone/>
              <a:defRPr sz="2000"/>
            </a:lvl1pPr>
            <a:lvl2pPr lvl="1" algn="ctr">
              <a:lnSpc>
                <a:spcPct val="110000"/>
              </a:lnSpc>
              <a:spcBef>
                <a:spcPts val="500"/>
              </a:spcBef>
              <a:spcAft>
                <a:spcPts val="0"/>
              </a:spcAft>
              <a:buClr>
                <a:srgbClr val="00AEEF"/>
              </a:buClr>
              <a:buSzPts val="1700"/>
              <a:buNone/>
              <a:defRPr sz="2000"/>
            </a:lvl2pPr>
            <a:lvl3pPr lvl="2" algn="ctr">
              <a:lnSpc>
                <a:spcPct val="110000"/>
              </a:lnSpc>
              <a:spcBef>
                <a:spcPts val="500"/>
              </a:spcBef>
              <a:spcAft>
                <a:spcPts val="0"/>
              </a:spcAft>
              <a:buClr>
                <a:srgbClr val="00AEEF"/>
              </a:buClr>
              <a:buSzPts val="1800"/>
              <a:buFont typeface="Calibri"/>
              <a:buNone/>
              <a:defRPr sz="1800"/>
            </a:lvl3pPr>
            <a:lvl4pPr lvl="3" algn="ctr">
              <a:lnSpc>
                <a:spcPct val="110000"/>
              </a:lnSpc>
              <a:spcBef>
                <a:spcPts val="500"/>
              </a:spcBef>
              <a:spcAft>
                <a:spcPts val="0"/>
              </a:spcAft>
              <a:buClr>
                <a:srgbClr val="00AEEF"/>
              </a:buClr>
              <a:buSzPts val="1600"/>
              <a:buNone/>
              <a:defRPr sz="1600"/>
            </a:lvl4pPr>
            <a:lvl5pPr lvl="4" algn="ctr">
              <a:lnSpc>
                <a:spcPct val="110000"/>
              </a:lnSpc>
              <a:spcBef>
                <a:spcPts val="500"/>
              </a:spcBef>
              <a:spcAft>
                <a:spcPts val="0"/>
              </a:spcAft>
              <a:buClr>
                <a:srgbClr val="00AEEF"/>
              </a:buClr>
              <a:buSzPts val="1600"/>
              <a:buFont typeface="Calibri"/>
              <a:buNone/>
              <a:defRPr sz="1600"/>
            </a:lvl5pPr>
            <a:lvl6pPr lvl="5" algn="ctr">
              <a:lnSpc>
                <a:spcPct val="90000"/>
              </a:lnSpc>
              <a:spcBef>
                <a:spcPts val="500"/>
              </a:spcBef>
              <a:spcAft>
                <a:spcPts val="0"/>
              </a:spcAft>
              <a:buClr>
                <a:srgbClr val="00AEEF"/>
              </a:buClr>
              <a:buSzPts val="1600"/>
              <a:buNone/>
              <a:defRPr sz="1600"/>
            </a:lvl6pPr>
            <a:lvl7pPr lvl="6" algn="ctr">
              <a:lnSpc>
                <a:spcPct val="90000"/>
              </a:lnSpc>
              <a:spcBef>
                <a:spcPts val="500"/>
              </a:spcBef>
              <a:spcAft>
                <a:spcPts val="0"/>
              </a:spcAft>
              <a:buClr>
                <a:srgbClr val="00AEEF"/>
              </a:buClr>
              <a:buSzPts val="1600"/>
              <a:buNone/>
              <a:defRPr sz="1600"/>
            </a:lvl7pPr>
            <a:lvl8pPr lvl="7" algn="ctr">
              <a:lnSpc>
                <a:spcPct val="90000"/>
              </a:lnSpc>
              <a:spcBef>
                <a:spcPts val="500"/>
              </a:spcBef>
              <a:spcAft>
                <a:spcPts val="0"/>
              </a:spcAft>
              <a:buClr>
                <a:srgbClr val="00AEEF"/>
              </a:buClr>
              <a:buSzPts val="1600"/>
              <a:buNone/>
              <a:defRPr sz="1600"/>
            </a:lvl8pPr>
            <a:lvl9pPr lvl="8" algn="ctr">
              <a:lnSpc>
                <a:spcPct val="90000"/>
              </a:lnSpc>
              <a:spcBef>
                <a:spcPts val="500"/>
              </a:spcBef>
              <a:spcAft>
                <a:spcPts val="0"/>
              </a:spcAft>
              <a:buClr>
                <a:srgbClr val="00AEEF"/>
              </a:buClr>
              <a:buSzPts val="1600"/>
              <a:buNone/>
              <a:defRPr sz="1600"/>
            </a:lvl9pPr>
          </a:lstStyle>
          <a:p>
            <a:endParaRPr/>
          </a:p>
        </p:txBody>
      </p:sp>
      <p:sp>
        <p:nvSpPr>
          <p:cNvPr id="20" name="Google Shape;20;p101"/>
          <p:cNvSpPr txBox="1">
            <a:spLocks noGrp="1"/>
          </p:cNvSpPr>
          <p:nvPr>
            <p:ph type="dt" idx="10"/>
          </p:nvPr>
        </p:nvSpPr>
        <p:spPr>
          <a:xfrm>
            <a:off x="354841" y="6245032"/>
            <a:ext cx="265938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01"/>
          <p:cNvSpPr txBox="1">
            <a:spLocks noGrp="1"/>
          </p:cNvSpPr>
          <p:nvPr>
            <p:ph type="ftr" idx="11"/>
          </p:nvPr>
        </p:nvSpPr>
        <p:spPr>
          <a:xfrm>
            <a:off x="7279965" y="6245352"/>
            <a:ext cx="41148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01"/>
          <p:cNvSpPr txBox="1">
            <a:spLocks noGrp="1"/>
          </p:cNvSpPr>
          <p:nvPr>
            <p:ph type="sldNum" idx="12"/>
          </p:nvPr>
        </p:nvSpPr>
        <p:spPr>
          <a:xfrm>
            <a:off x="11394765" y="6245032"/>
            <a:ext cx="52449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grpSp>
        <p:nvGrpSpPr>
          <p:cNvPr id="23" name="Google Shape;23;p101"/>
          <p:cNvGrpSpPr/>
          <p:nvPr/>
        </p:nvGrpSpPr>
        <p:grpSpPr>
          <a:xfrm>
            <a:off x="5662258" y="4216652"/>
            <a:ext cx="867485" cy="163226"/>
            <a:chOff x="8910933" y="1837414"/>
            <a:chExt cx="867485" cy="163226"/>
          </a:xfrm>
        </p:grpSpPr>
        <p:sp>
          <p:nvSpPr>
            <p:cNvPr id="24" name="Google Shape;24;p101"/>
            <p:cNvSpPr/>
            <p:nvPr/>
          </p:nvSpPr>
          <p:spPr>
            <a:xfrm rot="-2635175" flipH="1">
              <a:off x="9286956" y="1861308"/>
              <a:ext cx="115439" cy="115439"/>
            </a:xfrm>
            <a:prstGeom prst="rect">
              <a:avLst/>
            </a:prstGeom>
            <a:noFill/>
            <a:ln w="1587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25" name="Google Shape;25;p101"/>
            <p:cNvCxnSpPr/>
            <p:nvPr/>
          </p:nvCxnSpPr>
          <p:spPr>
            <a:xfrm>
              <a:off x="9426289" y="1919027"/>
              <a:ext cx="352129" cy="0"/>
            </a:xfrm>
            <a:prstGeom prst="straightConnector1">
              <a:avLst/>
            </a:prstGeom>
            <a:noFill/>
            <a:ln w="15875" cap="flat" cmpd="sng">
              <a:solidFill>
                <a:schemeClr val="dk2"/>
              </a:solidFill>
              <a:prstDash val="solid"/>
              <a:miter lim="800000"/>
              <a:headEnd type="none" w="sm" len="sm"/>
              <a:tailEnd type="none" w="sm" len="sm"/>
            </a:ln>
          </p:spPr>
        </p:cxnSp>
        <p:cxnSp>
          <p:nvCxnSpPr>
            <p:cNvPr id="26" name="Google Shape;26;p101"/>
            <p:cNvCxnSpPr/>
            <p:nvPr/>
          </p:nvCxnSpPr>
          <p:spPr>
            <a:xfrm>
              <a:off x="8910933" y="1919027"/>
              <a:ext cx="352129" cy="0"/>
            </a:xfrm>
            <a:prstGeom prst="straightConnector1">
              <a:avLst/>
            </a:prstGeom>
            <a:noFill/>
            <a:ln w="15875" cap="flat" cmpd="sng">
              <a:solidFill>
                <a:schemeClr val="dk2"/>
              </a:solidFill>
              <a:prstDash val="solid"/>
              <a:miter lim="800000"/>
              <a:headEnd type="none" w="sm" len="sm"/>
              <a:tailEnd type="none" w="sm" len="sm"/>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36"/>
        <p:cNvGrpSpPr/>
        <p:nvPr/>
      </p:nvGrpSpPr>
      <p:grpSpPr>
        <a:xfrm>
          <a:off x="0" y="0"/>
          <a:ext cx="0" cy="0"/>
          <a:chOff x="0" y="0"/>
          <a:chExt cx="0" cy="0"/>
        </a:xfrm>
      </p:grpSpPr>
      <p:sp>
        <p:nvSpPr>
          <p:cNvPr id="38" name="Google Shape;38;p103"/>
          <p:cNvSpPr txBox="1">
            <a:spLocks noGrp="1"/>
          </p:cNvSpPr>
          <p:nvPr>
            <p:ph type="title"/>
          </p:nvPr>
        </p:nvSpPr>
        <p:spPr>
          <a:xfrm>
            <a:off x="581192" y="702156"/>
            <a:ext cx="11029616" cy="1013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3"/>
          <p:cNvSpPr txBox="1">
            <a:spLocks noGrp="1"/>
          </p:cNvSpPr>
          <p:nvPr>
            <p:ph type="body" idx="1"/>
          </p:nvPr>
        </p:nvSpPr>
        <p:spPr>
          <a:xfrm>
            <a:off x="581192" y="2180496"/>
            <a:ext cx="11029615" cy="3678303"/>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40" name="Google Shape;40;p103"/>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03"/>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3"/>
          <p:cNvSpPr txBox="1">
            <a:spLocks noGrp="1"/>
          </p:cNvSpPr>
          <p:nvPr>
            <p:ph type="sldNum" idx="12"/>
          </p:nvPr>
        </p:nvSpPr>
        <p:spPr>
          <a:xfrm>
            <a:off x="10558300" y="5956137"/>
            <a:ext cx="105250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1902537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43"/>
        <p:cNvGrpSpPr/>
        <p:nvPr/>
      </p:nvGrpSpPr>
      <p:grpSpPr>
        <a:xfrm>
          <a:off x="0" y="0"/>
          <a:ext cx="0" cy="0"/>
          <a:chOff x="0" y="0"/>
          <a:chExt cx="0" cy="0"/>
        </a:xfrm>
      </p:grpSpPr>
      <p:sp>
        <p:nvSpPr>
          <p:cNvPr id="44" name="Google Shape;44;p104"/>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04"/>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104"/>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2946527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47"/>
        <p:cNvGrpSpPr/>
        <p:nvPr/>
      </p:nvGrpSpPr>
      <p:grpSpPr>
        <a:xfrm>
          <a:off x="0" y="0"/>
          <a:ext cx="0" cy="0"/>
          <a:chOff x="0" y="0"/>
          <a:chExt cx="0" cy="0"/>
        </a:xfrm>
      </p:grpSpPr>
      <p:sp>
        <p:nvSpPr>
          <p:cNvPr id="49" name="Google Shape;49;p105"/>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05"/>
          <p:cNvSpPr txBox="1">
            <a:spLocks noGrp="1"/>
          </p:cNvSpPr>
          <p:nvPr>
            <p:ph type="body" idx="1"/>
          </p:nvPr>
        </p:nvSpPr>
        <p:spPr>
          <a:xfrm>
            <a:off x="581193" y="2228003"/>
            <a:ext cx="5422390"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1" name="Google Shape;51;p105"/>
          <p:cNvSpPr txBox="1">
            <a:spLocks noGrp="1"/>
          </p:cNvSpPr>
          <p:nvPr>
            <p:ph type="body" idx="2"/>
          </p:nvPr>
        </p:nvSpPr>
        <p:spPr>
          <a:xfrm>
            <a:off x="6188417" y="2228003"/>
            <a:ext cx="5422392" cy="3633047"/>
          </a:xfrm>
          <a:prstGeom prst="rect">
            <a:avLst/>
          </a:prstGeom>
          <a:noFill/>
          <a:ln>
            <a:noFill/>
          </a:ln>
        </p:spPr>
        <p:txBody>
          <a:bodyPr spcFirstLastPara="1" wrap="square" lIns="91425" tIns="45700" rIns="91425" bIns="45700" anchor="ctr"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52" name="Google Shape;52;p105"/>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5"/>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05"/>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1617762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55"/>
        <p:cNvGrpSpPr/>
        <p:nvPr/>
      </p:nvGrpSpPr>
      <p:grpSpPr>
        <a:xfrm>
          <a:off x="0" y="0"/>
          <a:ext cx="0" cy="0"/>
          <a:chOff x="0" y="0"/>
          <a:chExt cx="0" cy="0"/>
        </a:xfrm>
      </p:grpSpPr>
      <p:sp>
        <p:nvSpPr>
          <p:cNvPr id="57" name="Google Shape;57;p106"/>
          <p:cNvSpPr txBox="1">
            <a:spLocks noGrp="1"/>
          </p:cNvSpPr>
          <p:nvPr>
            <p:ph type="title"/>
          </p:nvPr>
        </p:nvSpPr>
        <p:spPr>
          <a:xfrm>
            <a:off x="581193" y="729658"/>
            <a:ext cx="11029616" cy="98833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AEE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106"/>
          <p:cNvSpPr txBox="1">
            <a:spLocks noGrp="1"/>
          </p:cNvSpPr>
          <p:nvPr>
            <p:ph type="body" idx="1"/>
          </p:nvPr>
        </p:nvSpPr>
        <p:spPr>
          <a:xfrm>
            <a:off x="887219" y="2250892"/>
            <a:ext cx="5087075" cy="536005"/>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59" name="Google Shape;59;p106"/>
          <p:cNvSpPr txBox="1">
            <a:spLocks noGrp="1"/>
          </p:cNvSpPr>
          <p:nvPr>
            <p:ph type="body" idx="2"/>
          </p:nvPr>
        </p:nvSpPr>
        <p:spPr>
          <a:xfrm>
            <a:off x="581194"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0" name="Google Shape;60;p106"/>
          <p:cNvSpPr txBox="1">
            <a:spLocks noGrp="1"/>
          </p:cNvSpPr>
          <p:nvPr>
            <p:ph type="body" idx="3"/>
          </p:nvPr>
        </p:nvSpPr>
        <p:spPr>
          <a:xfrm>
            <a:off x="6523735" y="2250892"/>
            <a:ext cx="5087073" cy="553373"/>
          </a:xfrm>
          <a:prstGeom prst="rect">
            <a:avLst/>
          </a:prstGeom>
          <a:noFill/>
          <a:ln>
            <a:noFill/>
          </a:ln>
        </p:spPr>
        <p:txBody>
          <a:bodyPr spcFirstLastPara="1" wrap="square" lIns="91425" tIns="45700" rIns="91425" bIns="45700" anchor="b" anchorCtr="0">
            <a:noAutofit/>
          </a:bodyPr>
          <a:lstStyle>
            <a:lvl1pPr marL="457200" lvl="0" indent="-228600" algn="l">
              <a:spcBef>
                <a:spcPts val="440"/>
              </a:spcBef>
              <a:spcAft>
                <a:spcPts val="0"/>
              </a:spcAft>
              <a:buSzPts val="2024"/>
              <a:buNone/>
              <a:defRPr sz="2200" b="0">
                <a:solidFill>
                  <a:schemeClr val="accent2"/>
                </a:solidFill>
              </a:defRPr>
            </a:lvl1pPr>
            <a:lvl2pPr marL="914400" lvl="1" indent="-228600" algn="l">
              <a:spcBef>
                <a:spcPts val="600"/>
              </a:spcBef>
              <a:spcAft>
                <a:spcPts val="0"/>
              </a:spcAft>
              <a:buSzPts val="1840"/>
              <a:buNone/>
              <a:defRPr sz="2000" b="1"/>
            </a:lvl2pPr>
            <a:lvl3pPr marL="1371600" lvl="2" indent="-228600" algn="l">
              <a:spcBef>
                <a:spcPts val="600"/>
              </a:spcBef>
              <a:spcAft>
                <a:spcPts val="0"/>
              </a:spcAft>
              <a:buSzPts val="1656"/>
              <a:buNone/>
              <a:defRPr sz="1800" b="1"/>
            </a:lvl3pPr>
            <a:lvl4pPr marL="1828800" lvl="3" indent="-228600" algn="l">
              <a:spcBef>
                <a:spcPts val="600"/>
              </a:spcBef>
              <a:spcAft>
                <a:spcPts val="0"/>
              </a:spcAft>
              <a:buSzPts val="1472"/>
              <a:buNone/>
              <a:defRPr sz="1600" b="1"/>
            </a:lvl4pPr>
            <a:lvl5pPr marL="2286000" lvl="4" indent="-228600" algn="l">
              <a:spcBef>
                <a:spcPts val="600"/>
              </a:spcBef>
              <a:spcAft>
                <a:spcPts val="0"/>
              </a:spcAft>
              <a:buSzPts val="1472"/>
              <a:buNone/>
              <a:defRPr sz="1600" b="1"/>
            </a:lvl5pPr>
            <a:lvl6pPr marL="2743200" lvl="5" indent="-228600" algn="l">
              <a:spcBef>
                <a:spcPts val="600"/>
              </a:spcBef>
              <a:spcAft>
                <a:spcPts val="0"/>
              </a:spcAft>
              <a:buSzPts val="1472"/>
              <a:buNone/>
              <a:defRPr sz="1600" b="1"/>
            </a:lvl6pPr>
            <a:lvl7pPr marL="3200400" lvl="6" indent="-228600" algn="l">
              <a:spcBef>
                <a:spcPts val="600"/>
              </a:spcBef>
              <a:spcAft>
                <a:spcPts val="0"/>
              </a:spcAft>
              <a:buSzPts val="1472"/>
              <a:buNone/>
              <a:defRPr sz="1600" b="1"/>
            </a:lvl7pPr>
            <a:lvl8pPr marL="3657600" lvl="7" indent="-228600" algn="l">
              <a:spcBef>
                <a:spcPts val="600"/>
              </a:spcBef>
              <a:spcAft>
                <a:spcPts val="0"/>
              </a:spcAft>
              <a:buSzPts val="1472"/>
              <a:buNone/>
              <a:defRPr sz="1600" b="1"/>
            </a:lvl8pPr>
            <a:lvl9pPr marL="4114800" lvl="8" indent="-228600" algn="l">
              <a:spcBef>
                <a:spcPts val="600"/>
              </a:spcBef>
              <a:spcAft>
                <a:spcPts val="600"/>
              </a:spcAft>
              <a:buSzPts val="1472"/>
              <a:buNone/>
              <a:defRPr sz="1600" b="1"/>
            </a:lvl9pPr>
          </a:lstStyle>
          <a:p>
            <a:endParaRPr/>
          </a:p>
        </p:txBody>
      </p:sp>
      <p:sp>
        <p:nvSpPr>
          <p:cNvPr id="61" name="Google Shape;61;p106"/>
          <p:cNvSpPr txBox="1">
            <a:spLocks noGrp="1"/>
          </p:cNvSpPr>
          <p:nvPr>
            <p:ph type="body" idx="4"/>
          </p:nvPr>
        </p:nvSpPr>
        <p:spPr>
          <a:xfrm>
            <a:off x="6217709" y="2926052"/>
            <a:ext cx="5393100" cy="2934999"/>
          </a:xfrm>
          <a:prstGeom prst="rect">
            <a:avLst/>
          </a:prstGeom>
          <a:noFill/>
          <a:ln>
            <a:noFill/>
          </a:ln>
        </p:spPr>
        <p:txBody>
          <a:bodyPr spcFirstLastPara="1" wrap="square" lIns="91425" tIns="45700" rIns="91425" bIns="45700" anchor="t" anchorCtr="0">
            <a:normAutofit/>
          </a:bodyPr>
          <a:lstStyle>
            <a:lvl1pPr marL="457200" lvl="0" indent="-333756" algn="l">
              <a:spcBef>
                <a:spcPts val="360"/>
              </a:spcBef>
              <a:spcAft>
                <a:spcPts val="0"/>
              </a:spcAft>
              <a:buSzPts val="1656"/>
              <a:buChar char="◼"/>
              <a:defRPr/>
            </a:lvl1pPr>
            <a:lvl2pPr marL="914400" lvl="1" indent="-333756" algn="l">
              <a:spcBef>
                <a:spcPts val="600"/>
              </a:spcBef>
              <a:spcAft>
                <a:spcPts val="0"/>
              </a:spcAft>
              <a:buSzPts val="1656"/>
              <a:buChar char="◼"/>
              <a:defRPr/>
            </a:lvl2pPr>
            <a:lvl3pPr marL="1371600" lvl="2" indent="-333756" algn="l">
              <a:spcBef>
                <a:spcPts val="600"/>
              </a:spcBef>
              <a:spcAft>
                <a:spcPts val="0"/>
              </a:spcAft>
              <a:buSzPts val="1656"/>
              <a:buChar char="◼"/>
              <a:defRPr/>
            </a:lvl3pPr>
            <a:lvl4pPr marL="1828800" lvl="3" indent="-333756" algn="l">
              <a:spcBef>
                <a:spcPts val="600"/>
              </a:spcBef>
              <a:spcAft>
                <a:spcPts val="0"/>
              </a:spcAft>
              <a:buSzPts val="1656"/>
              <a:buChar char="◼"/>
              <a:defRPr/>
            </a:lvl4pPr>
            <a:lvl5pPr marL="2286000" lvl="4" indent="-333756" algn="l">
              <a:spcBef>
                <a:spcPts val="600"/>
              </a:spcBef>
              <a:spcAft>
                <a:spcPts val="0"/>
              </a:spcAft>
              <a:buSzPts val="1656"/>
              <a:buChar char="◼"/>
              <a:defRPr/>
            </a:lvl5pPr>
            <a:lvl6pPr marL="2743200" lvl="5" indent="-333756" algn="l">
              <a:spcBef>
                <a:spcPts val="600"/>
              </a:spcBef>
              <a:spcAft>
                <a:spcPts val="0"/>
              </a:spcAft>
              <a:buSzPts val="1656"/>
              <a:buChar char="◼"/>
              <a:defRPr/>
            </a:lvl6pPr>
            <a:lvl7pPr marL="3200400" lvl="6" indent="-333756" algn="l">
              <a:spcBef>
                <a:spcPts val="600"/>
              </a:spcBef>
              <a:spcAft>
                <a:spcPts val="0"/>
              </a:spcAft>
              <a:buSzPts val="1656"/>
              <a:buChar char="◼"/>
              <a:defRPr/>
            </a:lvl7pPr>
            <a:lvl8pPr marL="3657600" lvl="7" indent="-333756" algn="l">
              <a:spcBef>
                <a:spcPts val="600"/>
              </a:spcBef>
              <a:spcAft>
                <a:spcPts val="0"/>
              </a:spcAft>
              <a:buSzPts val="1656"/>
              <a:buChar char="◼"/>
              <a:defRPr/>
            </a:lvl8pPr>
            <a:lvl9pPr marL="4114800" lvl="8" indent="-333756" algn="l">
              <a:spcBef>
                <a:spcPts val="600"/>
              </a:spcBef>
              <a:spcAft>
                <a:spcPts val="600"/>
              </a:spcAft>
              <a:buSzPts val="1656"/>
              <a:buChar char="◼"/>
              <a:defRPr/>
            </a:lvl9pPr>
          </a:lstStyle>
          <a:p>
            <a:endParaRPr/>
          </a:p>
        </p:txBody>
      </p:sp>
      <p:sp>
        <p:nvSpPr>
          <p:cNvPr id="62" name="Google Shape;62;p106"/>
          <p:cNvSpPr txBox="1">
            <a:spLocks noGrp="1"/>
          </p:cNvSpPr>
          <p:nvPr>
            <p:ph type="dt" idx="10"/>
          </p:nvPr>
        </p:nvSpPr>
        <p:spPr>
          <a:xfrm>
            <a:off x="7605951" y="5956137"/>
            <a:ext cx="2844799"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6"/>
          <p:cNvSpPr txBox="1">
            <a:spLocks noGrp="1"/>
          </p:cNvSpPr>
          <p:nvPr>
            <p:ph type="ftr" idx="11"/>
          </p:nvPr>
        </p:nvSpPr>
        <p:spPr>
          <a:xfrm>
            <a:off x="581192" y="5951811"/>
            <a:ext cx="69172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6"/>
          <p:cNvSpPr txBox="1">
            <a:spLocks noGrp="1"/>
          </p:cNvSpPr>
          <p:nvPr>
            <p:ph type="sldNum" idx="12"/>
          </p:nvPr>
        </p:nvSpPr>
        <p:spPr>
          <a:xfrm>
            <a:off x="10558300" y="5956137"/>
            <a:ext cx="105251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CA"/>
              <a:t>‹n°›</a:t>
            </a:fld>
            <a:endParaRPr/>
          </a:p>
        </p:txBody>
      </p:sp>
    </p:spTree>
    <p:extLst>
      <p:ext uri="{BB962C8B-B14F-4D97-AF65-F5344CB8AC3E}">
        <p14:creationId xmlns:p14="http://schemas.microsoft.com/office/powerpoint/2010/main" val="8626220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0"/>
          <p:cNvSpPr txBox="1">
            <a:spLocks noGrp="1"/>
          </p:cNvSpPr>
          <p:nvPr>
            <p:ph type="title"/>
          </p:nvPr>
        </p:nvSpPr>
        <p:spPr>
          <a:xfrm>
            <a:off x="1028700" y="723900"/>
            <a:ext cx="10134600" cy="1288489"/>
          </a:xfrm>
          <a:prstGeom prst="rect">
            <a:avLst/>
          </a:prstGeom>
          <a:noFill/>
          <a:ln>
            <a:noFill/>
          </a:ln>
        </p:spPr>
        <p:txBody>
          <a:bodyPr spcFirstLastPara="1" wrap="square" lIns="91425" tIns="45700" rIns="91425" bIns="45700" anchor="b" anchorCtr="0">
            <a:normAutofit/>
          </a:bodyPr>
          <a:lstStyle>
            <a:lvl1pPr marR="0" lvl="0" algn="l" rtl="0">
              <a:lnSpc>
                <a:spcPct val="110000"/>
              </a:lnSpc>
              <a:spcBef>
                <a:spcPts val="0"/>
              </a:spcBef>
              <a:spcAft>
                <a:spcPts val="0"/>
              </a:spcAft>
              <a:buClr>
                <a:srgbClr val="00AEEF"/>
              </a:buClr>
              <a:buSzPts val="3200"/>
              <a:buFont typeface="Calibri"/>
              <a:buNone/>
              <a:defRPr sz="32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0"/>
          <p:cNvSpPr txBox="1">
            <a:spLocks noGrp="1"/>
          </p:cNvSpPr>
          <p:nvPr>
            <p:ph type="body" idx="1"/>
          </p:nvPr>
        </p:nvSpPr>
        <p:spPr>
          <a:xfrm>
            <a:off x="1028700" y="2161903"/>
            <a:ext cx="10134600" cy="396934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0000"/>
              </a:lnSpc>
              <a:spcBef>
                <a:spcPts val="1000"/>
              </a:spcBef>
              <a:spcAft>
                <a:spcPts val="0"/>
              </a:spcAft>
              <a:buClr>
                <a:srgbClr val="00AEEF"/>
              </a:buClr>
              <a:buSzPts val="2000"/>
              <a:buFont typeface="Calibri"/>
              <a:buNone/>
              <a:defRPr sz="2000" b="0" i="0" u="none" strike="noStrike" cap="none">
                <a:solidFill>
                  <a:schemeClr val="dk2"/>
                </a:solidFill>
                <a:latin typeface="Calibri"/>
                <a:ea typeface="Calibri"/>
                <a:cs typeface="Calibri"/>
                <a:sym typeface="Calibri"/>
              </a:defRPr>
            </a:lvl1pPr>
            <a:lvl2pPr marL="914400" marR="0" lvl="1" indent="-325755" algn="l" rtl="0">
              <a:lnSpc>
                <a:spcPct val="110000"/>
              </a:lnSpc>
              <a:spcBef>
                <a:spcPts val="500"/>
              </a:spcBef>
              <a:spcAft>
                <a:spcPts val="0"/>
              </a:spcAft>
              <a:buClr>
                <a:srgbClr val="00AEEF"/>
              </a:buClr>
              <a:buSzPts val="1530"/>
              <a:buFont typeface="Calibri"/>
              <a:buChar char="•"/>
              <a:defRPr sz="1800" b="0" i="0" u="none" strike="noStrike" cap="none">
                <a:solidFill>
                  <a:schemeClr val="dk2"/>
                </a:solidFill>
                <a:latin typeface="Calibri"/>
                <a:ea typeface="Calibri"/>
                <a:cs typeface="Calibri"/>
                <a:sym typeface="Calibri"/>
              </a:defRPr>
            </a:lvl2pPr>
            <a:lvl3pPr marL="1371600" marR="0" lvl="2" indent="-228600" algn="l" rtl="0">
              <a:lnSpc>
                <a:spcPct val="110000"/>
              </a:lnSpc>
              <a:spcBef>
                <a:spcPts val="500"/>
              </a:spcBef>
              <a:spcAft>
                <a:spcPts val="0"/>
              </a:spcAft>
              <a:buClr>
                <a:srgbClr val="00AEEF"/>
              </a:buClr>
              <a:buSzPts val="1600"/>
              <a:buFont typeface="Calibri"/>
              <a:buNone/>
              <a:defRPr sz="1600" b="0" i="0" u="none" strike="noStrike" cap="none">
                <a:solidFill>
                  <a:schemeClr val="dk2"/>
                </a:solidFill>
                <a:latin typeface="Calibri"/>
                <a:ea typeface="Calibri"/>
                <a:cs typeface="Calibri"/>
                <a:sym typeface="Calibri"/>
              </a:defRPr>
            </a:lvl3pPr>
            <a:lvl4pPr marL="1828800" marR="0" lvl="3" indent="-317500" algn="l" rtl="0">
              <a:lnSpc>
                <a:spcPct val="110000"/>
              </a:lnSpc>
              <a:spcBef>
                <a:spcPts val="500"/>
              </a:spcBef>
              <a:spcAft>
                <a:spcPts val="0"/>
              </a:spcAft>
              <a:buClr>
                <a:srgbClr val="00AEEF"/>
              </a:buClr>
              <a:buSzPts val="1400"/>
              <a:buFont typeface="Calibri"/>
              <a:buChar char="•"/>
              <a:defRPr sz="1400" b="0" i="0" u="none" strike="noStrike" cap="none">
                <a:solidFill>
                  <a:schemeClr val="dk2"/>
                </a:solidFill>
                <a:latin typeface="Calibri"/>
                <a:ea typeface="Calibri"/>
                <a:cs typeface="Calibri"/>
                <a:sym typeface="Calibri"/>
              </a:defRPr>
            </a:lvl4pPr>
            <a:lvl5pPr marL="2286000" marR="0" lvl="4" indent="-228600" algn="l" rtl="0">
              <a:lnSpc>
                <a:spcPct val="110000"/>
              </a:lnSpc>
              <a:spcBef>
                <a:spcPts val="500"/>
              </a:spcBef>
              <a:spcAft>
                <a:spcPts val="0"/>
              </a:spcAft>
              <a:buClr>
                <a:srgbClr val="00AEEF"/>
              </a:buClr>
              <a:buSzPts val="1400"/>
              <a:buFont typeface="Calibri"/>
              <a:buNone/>
              <a:defRPr sz="1400" b="0" i="0" u="none" strike="noStrike" cap="none">
                <a:solidFill>
                  <a:schemeClr val="dk2"/>
                </a:solidFill>
                <a:latin typeface="Calibri"/>
                <a:ea typeface="Calibri"/>
                <a:cs typeface="Calibri"/>
                <a:sym typeface="Calibri"/>
              </a:defRPr>
            </a:lvl5pPr>
            <a:lvl6pPr marL="2743200" marR="0" lvl="5"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rgbClr val="00AEEF"/>
              </a:buClr>
              <a:buSzPts val="1800"/>
              <a:buFont typeface="Calibri"/>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0"/>
          <p:cNvSpPr txBox="1">
            <a:spLocks noGrp="1"/>
          </p:cNvSpPr>
          <p:nvPr>
            <p:ph type="sldNum" idx="12"/>
          </p:nvPr>
        </p:nvSpPr>
        <p:spPr>
          <a:xfrm>
            <a:off x="11394765" y="6245032"/>
            <a:ext cx="52449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chemeClr val="dk2"/>
                </a:solidFill>
                <a:latin typeface="Calibri"/>
                <a:ea typeface="Calibri"/>
                <a:cs typeface="Calibri"/>
                <a:sym typeface="Calibri"/>
              </a:defRPr>
            </a:lvl1pPr>
            <a:lvl2pPr marL="0" marR="0" lvl="1" indent="0" algn="r" rtl="0">
              <a:spcBef>
                <a:spcPts val="0"/>
              </a:spcBef>
              <a:buNone/>
              <a:defRPr sz="1050" b="0" i="0" u="none" strike="noStrike" cap="none">
                <a:solidFill>
                  <a:schemeClr val="dk2"/>
                </a:solidFill>
                <a:latin typeface="Calibri"/>
                <a:ea typeface="Calibri"/>
                <a:cs typeface="Calibri"/>
                <a:sym typeface="Calibri"/>
              </a:defRPr>
            </a:lvl2pPr>
            <a:lvl3pPr marL="0" marR="0" lvl="2" indent="0" algn="r" rtl="0">
              <a:spcBef>
                <a:spcPts val="0"/>
              </a:spcBef>
              <a:buNone/>
              <a:defRPr sz="1050" b="0" i="0" u="none" strike="noStrike" cap="none">
                <a:solidFill>
                  <a:schemeClr val="dk2"/>
                </a:solidFill>
                <a:latin typeface="Calibri"/>
                <a:ea typeface="Calibri"/>
                <a:cs typeface="Calibri"/>
                <a:sym typeface="Calibri"/>
              </a:defRPr>
            </a:lvl3pPr>
            <a:lvl4pPr marL="0" marR="0" lvl="3" indent="0" algn="r" rtl="0">
              <a:spcBef>
                <a:spcPts val="0"/>
              </a:spcBef>
              <a:buNone/>
              <a:defRPr sz="1050" b="0" i="0" u="none" strike="noStrike" cap="none">
                <a:solidFill>
                  <a:schemeClr val="dk2"/>
                </a:solidFill>
                <a:latin typeface="Calibri"/>
                <a:ea typeface="Calibri"/>
                <a:cs typeface="Calibri"/>
                <a:sym typeface="Calibri"/>
              </a:defRPr>
            </a:lvl4pPr>
            <a:lvl5pPr marL="0" marR="0" lvl="4" indent="0" algn="r" rtl="0">
              <a:spcBef>
                <a:spcPts val="0"/>
              </a:spcBef>
              <a:buNone/>
              <a:defRPr sz="1050" b="0" i="0" u="none" strike="noStrike" cap="none">
                <a:solidFill>
                  <a:schemeClr val="dk2"/>
                </a:solidFill>
                <a:latin typeface="Calibri"/>
                <a:ea typeface="Calibri"/>
                <a:cs typeface="Calibri"/>
                <a:sym typeface="Calibri"/>
              </a:defRPr>
            </a:lvl5pPr>
            <a:lvl6pPr marL="0" marR="0" lvl="5" indent="0" algn="r" rtl="0">
              <a:spcBef>
                <a:spcPts val="0"/>
              </a:spcBef>
              <a:buNone/>
              <a:defRPr sz="1050" b="0" i="0" u="none" strike="noStrike" cap="none">
                <a:solidFill>
                  <a:schemeClr val="dk2"/>
                </a:solidFill>
                <a:latin typeface="Calibri"/>
                <a:ea typeface="Calibri"/>
                <a:cs typeface="Calibri"/>
                <a:sym typeface="Calibri"/>
              </a:defRPr>
            </a:lvl6pPr>
            <a:lvl7pPr marL="0" marR="0" lvl="6" indent="0" algn="r" rtl="0">
              <a:spcBef>
                <a:spcPts val="0"/>
              </a:spcBef>
              <a:buNone/>
              <a:defRPr sz="1050" b="0" i="0" u="none" strike="noStrike" cap="none">
                <a:solidFill>
                  <a:schemeClr val="dk2"/>
                </a:solidFill>
                <a:latin typeface="Calibri"/>
                <a:ea typeface="Calibri"/>
                <a:cs typeface="Calibri"/>
                <a:sym typeface="Calibri"/>
              </a:defRPr>
            </a:lvl7pPr>
            <a:lvl8pPr marL="0" marR="0" lvl="7" indent="0" algn="r" rtl="0">
              <a:spcBef>
                <a:spcPts val="0"/>
              </a:spcBef>
              <a:buNone/>
              <a:defRPr sz="1050" b="0" i="0" u="none" strike="noStrike" cap="none">
                <a:solidFill>
                  <a:schemeClr val="dk2"/>
                </a:solidFill>
                <a:latin typeface="Calibri"/>
                <a:ea typeface="Calibri"/>
                <a:cs typeface="Calibri"/>
                <a:sym typeface="Calibri"/>
              </a:defRPr>
            </a:lvl8pPr>
            <a:lvl9pPr marL="0" marR="0" lvl="8" indent="0" algn="r" rtl="0">
              <a:spcBef>
                <a:spcPts val="0"/>
              </a:spcBef>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CA"/>
              <a:t>‹n°›</a:t>
            </a:fld>
            <a:endParaRPr/>
          </a:p>
        </p:txBody>
      </p:sp>
      <p:sp>
        <p:nvSpPr>
          <p:cNvPr id="13" name="Google Shape;13;p100"/>
          <p:cNvSpPr txBox="1">
            <a:spLocks noGrp="1"/>
          </p:cNvSpPr>
          <p:nvPr>
            <p:ph type="dt" idx="10"/>
          </p:nvPr>
        </p:nvSpPr>
        <p:spPr>
          <a:xfrm>
            <a:off x="354841" y="6245032"/>
            <a:ext cx="265938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50" b="0" i="0" u="none" strike="noStrike" cap="none">
                <a:solidFill>
                  <a:schemeClr val="dk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0"/>
          <p:cNvSpPr txBox="1">
            <a:spLocks noGrp="1"/>
          </p:cNvSpPr>
          <p:nvPr>
            <p:ph type="ftr" idx="11"/>
          </p:nvPr>
        </p:nvSpPr>
        <p:spPr>
          <a:xfrm>
            <a:off x="7279964" y="6245033"/>
            <a:ext cx="4112222"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50" b="0" i="0" u="none" strike="noStrike" cap="none">
                <a:solidFill>
                  <a:schemeClr val="dk2"/>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00"/>
          <p:cNvSpPr/>
          <p:nvPr/>
        </p:nvSpPr>
        <p:spPr>
          <a:xfrm>
            <a:off x="0" y="0"/>
            <a:ext cx="12192000" cy="6858000"/>
          </a:xfrm>
          <a:custGeom>
            <a:avLst/>
            <a:gdLst/>
            <a:ahLst/>
            <a:cxnLst/>
            <a:rect l="l" t="t" r="r" b="b"/>
            <a:pathLst>
              <a:path w="12192000" h="6858000" extrusionOk="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6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AEEF"/>
        </a:buClr>
        <a:buFont typeface="Calibri"/>
        <a:defRPr sz="1400" b="0" i="0" u="none" strike="noStrike" cap="none">
          <a:solidFill>
            <a:srgbClr val="000000"/>
          </a:solidFill>
          <a:latin typeface="Calibri"/>
          <a:ea typeface="Calibri"/>
          <a:cs typeface="Calibri"/>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12.png"/><Relationship Id="rId4" Type="http://schemas.openxmlformats.org/officeDocument/2006/relationships/image" Target="../media/image49.png"/><Relationship Id="rId9" Type="http://schemas.openxmlformats.org/officeDocument/2006/relationships/image" Target="../media/image51.png"/></Relationships>
</file>

<file path=ppt/slides/_rels/slide3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2.png"/><Relationship Id="rId7"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0"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800" b="0" u="none" dirty="0">
                <a:solidFill>
                  <a:srgbClr val="0A2E3D"/>
                </a:solidFill>
                <a:effectLst/>
              </a:rPr>
              <a:t>SharePoint</a:t>
            </a:r>
            <a:br>
              <a:rPr lang="fr-CA" sz="3600" u="sng" dirty="0">
                <a:solidFill>
                  <a:srgbClr val="3B3838"/>
                </a:solidFill>
              </a:rPr>
            </a:br>
            <a:r>
              <a:rPr lang="fr-CA" sz="4400" b="1" u="none" dirty="0">
                <a:solidFill>
                  <a:srgbClr val="0A2E3D"/>
                </a:solidFill>
                <a:effectLst/>
              </a:rPr>
              <a:t>Gestion documentaire</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Formation CAD   ·   3 heures</a:t>
            </a:r>
            <a:endParaRPr dirty="0"/>
          </a:p>
        </p:txBody>
      </p:sp>
      <p:pic>
        <p:nvPicPr>
          <p:cNvPr id="123" name="Picture 122" descr="logo_blanc.png"/>
          <p:cNvPicPr>
            <a:picLocks noChangeAspect="1"/>
          </p:cNvPicPr>
          <p:nvPr/>
        </p:nvPicPr>
        <p:blipFill>
          <a:blip r:embed="rId3"/>
          <a:stretch>
            <a:fillRect/>
          </a:stretch>
        </p:blipFill>
        <p:spPr>
          <a:xfrm>
            <a:off x="1051560" y="777240"/>
            <a:ext cx="2103120" cy="7543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PLAN DE COURS</a:t>
            </a:r>
            <a:endParaRPr/>
          </a:p>
        </p:txBody>
      </p:sp>
      <p:sp>
        <p:nvSpPr>
          <p:cNvPr id="494" name="Google Shape;494;p46"/>
          <p:cNvSpPr txBox="1"/>
          <p:nvPr/>
        </p:nvSpPr>
        <p:spPr>
          <a:xfrm>
            <a:off x="731520" y="1783080"/>
            <a:ext cx="5047488" cy="42702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700" b="1" dirty="0">
                <a:solidFill>
                  <a:schemeClr val="bg2"/>
                </a:solidFill>
                <a:latin typeface="Calibri"/>
                <a:ea typeface="Calibri"/>
                <a:cs typeface="Calibri"/>
                <a:sym typeface="Calibri"/>
              </a:rPr>
              <a:t>Première partie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1.  Choisir le bon espace de travail</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OneDrive, SharePoint ou Teams : à quoi sert chaque espace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2.  Naviguer dans SharePoint</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Page d’accueil, sites favoris, recherche, contenu du site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3.  Gérer les documents dans une bibliothèque</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Créer, organiser, déplacer, coéditer</a:t>
            </a:r>
            <a:endParaRPr dirty="0">
              <a:solidFill>
                <a:schemeClr val="bg2"/>
              </a:solidFill>
            </a:endParaRPr>
          </a:p>
        </p:txBody>
      </p:sp>
      <p:sp>
        <p:nvSpPr>
          <p:cNvPr id="2" name="Google Shape;494;p46"/>
          <p:cNvSpPr txBox="1"/>
          <p:nvPr/>
        </p:nvSpPr>
        <p:spPr>
          <a:xfrm>
            <a:off x="6409944" y="1783080"/>
            <a:ext cx="5047488" cy="42702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600"/>
              </a:spcAft>
              <a:buSzPts val="1800"/>
              <a:buFont typeface="Noto Sans Symbols"/>
              <a:buChar char="▪"/>
            </a:pPr>
            <a:r>
              <a:rPr lang="fr-CA" sz="1700" b="1" dirty="0">
                <a:solidFill>
                  <a:schemeClr val="bg2"/>
                </a:solidFill>
                <a:latin typeface="Calibri"/>
                <a:ea typeface="Calibri"/>
                <a:cs typeface="Calibri"/>
                <a:sym typeface="Calibri"/>
              </a:rPr>
              <a:t>Deuxième partie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1.  Partager et collaborer en sécurité</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Types de liens, accès internes et externes</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2.  Versions et récupération</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Historique des versions, corbeille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3.  Synchronisation et travail hors ligne</a:t>
            </a:r>
            <a:endParaRPr dirty="0">
              <a:solidFill>
                <a:schemeClr val="bg2"/>
              </a:solidFill>
            </a:endParaRPr>
          </a:p>
          <a:p>
            <a:pPr marL="571500" marR="0" lvl="0" indent="0" algn="l" rtl="0">
              <a:spcBef>
                <a:spcPts val="0"/>
              </a:spcBef>
              <a:spcAft>
                <a:spcPts val="1000"/>
              </a:spcAft>
              <a:buClr>
                <a:srgbClr val="00AEEF"/>
              </a:buClr>
              <a:buSzPts val="1800"/>
              <a:buFont typeface="Noto Sans Symbols"/>
              <a:buNone/>
            </a:pPr>
            <a:r>
              <a:rPr lang="fr-CA" sz="1250" b="0" i="1" dirty="0">
                <a:solidFill>
                  <a:schemeClr val="bg2"/>
                </a:solidFill>
                <a:latin typeface="Calibri"/>
                <a:ea typeface="Calibri"/>
                <a:cs typeface="Calibri"/>
                <a:sym typeface="Calibri"/>
              </a:rPr>
              <a:t>Synchroniser, fichiers à la demande, bonnes pratiques</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4.  Mise en pratique</a:t>
            </a:r>
            <a:endParaRPr dirty="0">
              <a:solidFill>
                <a:schemeClr val="bg2"/>
              </a:solidFill>
            </a:endParaRPr>
          </a:p>
          <a:p>
            <a:pPr marL="571500" marR="0" lvl="0" indent="0" algn="l" rtl="0">
              <a:spcBef>
                <a:spcPts val="0"/>
              </a:spcBef>
              <a:spcAft>
                <a:spcPts val="200"/>
              </a:spcAft>
              <a:buClr>
                <a:srgbClr val="00AEEF"/>
              </a:buClr>
              <a:buSzPts val="1800"/>
              <a:buFont typeface="Noto Sans Symbols"/>
              <a:buNone/>
            </a:pPr>
            <a:r>
              <a:rPr lang="fr-CA" sz="1400" b="1" dirty="0">
                <a:solidFill>
                  <a:schemeClr val="bg2"/>
                </a:solidFill>
                <a:latin typeface="Calibri"/>
                <a:ea typeface="Calibri"/>
                <a:cs typeface="Calibri"/>
                <a:sym typeface="Calibri"/>
              </a:rPr>
              <a:t>5.  Questions et réponses</a:t>
            </a:r>
            <a:endParaRPr dirty="0">
              <a:solidFill>
                <a:schemeClr val="bg2"/>
              </a:solidFill>
            </a:endParaRPr>
          </a:p>
        </p:txBody>
      </p:sp>
      <p:sp>
        <p:nvSpPr>
          <p:cNvPr id="495" name="TextBox 494"/>
          <p:cNvSpPr txBox="1"/>
          <p:nvPr/>
        </p:nvSpPr>
        <p:spPr>
          <a:xfrm>
            <a:off x="758952" y="365760"/>
            <a:ext cx="9144000" cy="292608"/>
          </a:xfrm>
          <a:prstGeom prst="rect">
            <a:avLst/>
          </a:prstGeom>
          <a:noFill/>
        </p:spPr>
        <p:txBody>
          <a:bodyPr wrap="none" lIns="0" tIns="0" bIns="0">
            <a:spAutoFit/>
          </a:bodyPr>
          <a:lstStyle/>
          <a:p>
            <a:pPr algn="l"/>
            <a:r>
              <a:rPr sz="1050" b="1">
                <a:solidFill>
                  <a:srgbClr val="00AEEF"/>
                </a:solidFill>
                <a:latin typeface="Calibri"/>
              </a:rPr>
              <a:t>FORMATION CAD</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 VIRAGE TECHNOLOGIQUE DES UTILISATEURS</a:t>
            </a:r>
            <a:endParaRPr/>
          </a:p>
        </p:txBody>
      </p:sp>
      <p:sp>
        <p:nvSpPr>
          <p:cNvPr id="144" name="Google Shape;144;p3"/>
          <p:cNvSpPr/>
          <p:nvPr/>
        </p:nvSpPr>
        <p:spPr>
          <a:xfrm>
            <a:off x="4293082" y="2997965"/>
            <a:ext cx="3240000" cy="1626275"/>
          </a:xfrm>
          <a:prstGeom prst="wedgeEllipseCallout">
            <a:avLst>
              <a:gd name="adj1" fmla="val -20833"/>
              <a:gd name="adj2" fmla="val 62500"/>
            </a:avLst>
          </a:prstGeom>
          <a:solidFill>
            <a:srgbClr val="00AEEF"/>
          </a:solidFill>
          <a:ln w="22225" cap="rnd"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0" i="0" u="none">
                <a:solidFill>
                  <a:srgbClr val="334452"/>
                </a:solidFill>
                <a:latin typeface="Calibri"/>
                <a:ea typeface="Calibri"/>
                <a:cs typeface="Calibri"/>
                <a:sym typeface="Calibri"/>
              </a:rPr>
              <a:t>Le gain de productivité passe par l’adoption de cette nouvelle façon de travailler</a:t>
            </a:r>
            <a:endParaRPr/>
          </a:p>
        </p:txBody>
      </p:sp>
      <p:sp>
        <p:nvSpPr>
          <p:cNvPr id="145" name="Google Shape;145;p3"/>
          <p:cNvSpPr/>
          <p:nvPr/>
        </p:nvSpPr>
        <p:spPr>
          <a:xfrm>
            <a:off x="7898919" y="1783080"/>
            <a:ext cx="3240000" cy="1626275"/>
          </a:xfrm>
          <a:prstGeom prst="wedgeEllipseCallout">
            <a:avLst>
              <a:gd name="adj1" fmla="val -20833"/>
              <a:gd name="adj2" fmla="val 62500"/>
            </a:avLst>
          </a:prstGeom>
          <a:solidFill>
            <a:srgbClr val="00AEEF"/>
          </a:solidFill>
          <a:ln w="22225" cap="rnd"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0" i="0" u="none">
                <a:solidFill>
                  <a:srgbClr val="334452"/>
                </a:solidFill>
                <a:latin typeface="Calibri"/>
                <a:ea typeface="Calibri"/>
                <a:cs typeface="Calibri"/>
                <a:sym typeface="Calibri"/>
              </a:rPr>
              <a:t>Travailler dans le cloud, est une nouvelle façon de travailler</a:t>
            </a:r>
            <a:endParaRPr/>
          </a:p>
        </p:txBody>
      </p:sp>
      <p:sp>
        <p:nvSpPr>
          <p:cNvPr id="146" name="Google Shape;146;p3"/>
          <p:cNvSpPr/>
          <p:nvPr/>
        </p:nvSpPr>
        <p:spPr>
          <a:xfrm>
            <a:off x="854013" y="1932603"/>
            <a:ext cx="3240000" cy="1626275"/>
          </a:xfrm>
          <a:prstGeom prst="wedgeEllipseCallout">
            <a:avLst>
              <a:gd name="adj1" fmla="val -20833"/>
              <a:gd name="adj2" fmla="val 62500"/>
            </a:avLst>
          </a:prstGeom>
          <a:solidFill>
            <a:srgbClr val="00AEEF"/>
          </a:solidFill>
          <a:ln w="22225" cap="rnd"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CA" sz="1400" b="0" i="0" u="none">
                <a:solidFill>
                  <a:srgbClr val="334452"/>
                </a:solidFill>
                <a:latin typeface="Calibri"/>
                <a:ea typeface="Calibri"/>
                <a:cs typeface="Calibri"/>
                <a:sym typeface="Calibri"/>
              </a:rPr>
              <a:t>"L'intelligence, c'est la capacité de s'adapter au changement. "</a:t>
            </a:r>
            <a:endParaRPr/>
          </a:p>
          <a:p>
            <a:pPr marL="0" marR="0" lvl="0" indent="0" algn="ctr" rtl="0">
              <a:spcBef>
                <a:spcPts val="0"/>
              </a:spcBef>
              <a:spcAft>
                <a:spcPts val="0"/>
              </a:spcAft>
              <a:buNone/>
            </a:pPr>
            <a:r>
              <a:rPr lang="fr-CA" sz="1400" b="0" i="0" u="none">
                <a:solidFill>
                  <a:srgbClr val="334452"/>
                </a:solidFill>
                <a:latin typeface="Calibri"/>
                <a:ea typeface="Calibri"/>
                <a:cs typeface="Calibri"/>
                <a:sym typeface="Calibri"/>
              </a:rPr>
              <a:t>Albert Einstein</a:t>
            </a:r>
            <a:endParaRPr/>
          </a:p>
        </p:txBody>
      </p:sp>
      <p:sp>
        <p:nvSpPr>
          <p:cNvPr id="147" name="TextBox 14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MISE EN CONTEXTE</a:t>
            </a:r>
          </a:p>
        </p:txBody>
      </p:sp>
      <p:pic>
        <p:nvPicPr>
          <p:cNvPr id="148" name="Picture 147" descr="logo_couleur.png"/>
          <p:cNvPicPr>
            <a:picLocks noChangeAspect="1"/>
          </p:cNvPicPr>
          <p:nvPr/>
        </p:nvPicPr>
        <p:blipFill>
          <a:blip r:embed="rId3"/>
          <a:stretch>
            <a:fillRect/>
          </a:stretch>
        </p:blipFill>
        <p:spPr>
          <a:xfrm>
            <a:off x="10387584" y="384048"/>
            <a:ext cx="1389888" cy="49834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UNE SUITE COMPLÈTE D’APPLICATIONS MICROSOFT 365</a:t>
            </a:r>
            <a:endParaRPr/>
          </a:p>
        </p:txBody>
      </p:sp>
      <p:pic>
        <p:nvPicPr>
          <p:cNvPr id="175" name="Google Shape;175;p5"/>
          <p:cNvPicPr preferRelativeResize="0"/>
          <p:nvPr/>
        </p:nvPicPr>
        <p:blipFill rotWithShape="1">
          <a:blip r:embed="rId3">
            <a:alphaModFix/>
          </a:blip>
          <a:srcRect/>
          <a:stretch/>
        </p:blipFill>
        <p:spPr>
          <a:xfrm>
            <a:off x="3693827" y="1783080"/>
            <a:ext cx="4804314" cy="4270248"/>
          </a:xfrm>
          <a:prstGeom prst="rect">
            <a:avLst/>
          </a:prstGeom>
          <a:noFill/>
          <a:ln>
            <a:noFill/>
          </a:ln>
        </p:spPr>
      </p:pic>
      <p:sp>
        <p:nvSpPr>
          <p:cNvPr id="176" name="TextBox 17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MISE EN CONTEXTE</a:t>
            </a:r>
          </a:p>
        </p:txBody>
      </p:sp>
      <p:pic>
        <p:nvPicPr>
          <p:cNvPr id="177" name="Picture 176"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0"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400" b="0" u="none" dirty="0">
                <a:solidFill>
                  <a:srgbClr val="0A2E3D"/>
                </a:solidFill>
                <a:effectLst/>
              </a:rPr>
              <a:t>Première partie</a:t>
            </a:r>
            <a:br>
              <a:rPr lang="fr-CA" sz="3600" u="sng" dirty="0">
                <a:solidFill>
                  <a:srgbClr val="3B3838"/>
                </a:solidFill>
              </a:rPr>
            </a:br>
            <a:r>
              <a:rPr lang="fr-CA" sz="3800" b="1" u="none" dirty="0">
                <a:solidFill>
                  <a:srgbClr val="0A2E3D"/>
                </a:solidFill>
                <a:effectLst/>
              </a:rPr>
              <a:t>Trouver, ranger, retrouver</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Choisir le bon espace   ·   Naviguer dans SharePoint   ·   Gérer les documents</a:t>
            </a:r>
            <a:endParaRPr dirty="0"/>
          </a:p>
        </p:txBody>
      </p:sp>
      <p:pic>
        <p:nvPicPr>
          <p:cNvPr id="123" name="Picture 122"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7" descr="OneDrive -"/>
          <p:cNvPicPr preferRelativeResize="0"/>
          <p:nvPr/>
        </p:nvPicPr>
        <p:blipFill rotWithShape="1">
          <a:blip r:embed="rId3">
            <a:alphaModFix/>
          </a:blip>
          <a:srcRect/>
          <a:stretch/>
        </p:blipFill>
        <p:spPr>
          <a:xfrm>
            <a:off x="6827467" y="3614997"/>
            <a:ext cx="2162265" cy="1253028"/>
          </a:xfrm>
          <a:prstGeom prst="rect">
            <a:avLst/>
          </a:prstGeom>
          <a:noFill/>
          <a:ln>
            <a:noFill/>
          </a:ln>
        </p:spPr>
      </p:pic>
      <p:pic>
        <p:nvPicPr>
          <p:cNvPr id="188" name="Google Shape;188;p7" descr="How To Use Microsoft OneDrive"/>
          <p:cNvPicPr preferRelativeResize="0"/>
          <p:nvPr/>
        </p:nvPicPr>
        <p:blipFill rotWithShape="1">
          <a:blip r:embed="rId4">
            <a:alphaModFix/>
          </a:blip>
          <a:srcRect/>
          <a:stretch/>
        </p:blipFill>
        <p:spPr>
          <a:xfrm>
            <a:off x="2294678" y="1783080"/>
            <a:ext cx="7599594" cy="4270248"/>
          </a:xfrm>
          <a:prstGeom prst="rect">
            <a:avLst/>
          </a:prstGeom>
          <a:noFill/>
          <a:ln>
            <a:noFill/>
          </a:ln>
        </p:spPr>
      </p:pic>
      <p:pic>
        <p:nvPicPr>
          <p:cNvPr id="189" name="Picture 188" descr="logo_couleur.png"/>
          <p:cNvPicPr>
            <a:picLocks noChangeAspect="1"/>
          </p:cNvPicPr>
          <p:nvPr/>
        </p:nvPicPr>
        <p:blipFill>
          <a:blip r:embed="rId5"/>
          <a:stretch>
            <a:fillRect/>
          </a:stretch>
        </p:blipFill>
        <p:spPr>
          <a:xfrm>
            <a:off x="10387584" y="384048"/>
            <a:ext cx="1389888" cy="498348"/>
          </a:xfrm>
          <a:prstGeom prst="rect">
            <a:avLst/>
          </a:prstGeom>
        </p:spPr>
      </p:pic>
      <p:sp>
        <p:nvSpPr>
          <p:cNvPr id="193" name="Google Shape;193;p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ONEDRIVE</a:t>
            </a:r>
            <a:endParaRPr/>
          </a:p>
        </p:txBody>
      </p:sp>
      <p:sp>
        <p:nvSpPr>
          <p:cNvPr id="196" name="TextBox 19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ONEDRIVE POUR ENTREPRISE</a:t>
            </a:r>
            <a:endParaRPr/>
          </a:p>
        </p:txBody>
      </p:sp>
      <p:sp>
        <p:nvSpPr>
          <p:cNvPr id="195" name="Google Shape;195;p8"/>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0" i="0" u="none">
                <a:solidFill>
                  <a:srgbClr val="334452"/>
                </a:solidFill>
                <a:latin typeface="Calibri"/>
                <a:ea typeface="Calibri"/>
                <a:cs typeface="Calibri"/>
                <a:sym typeface="Calibri"/>
              </a:rPr>
              <a:t>OneDrive Entreprise est le disque personnel de l’utilisateur dans l’environnement Microsoft 365.</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Cet espace remplace votre disque réseau P : </a:t>
            </a:r>
            <a:r>
              <a:rPr lang="fr-CA" sz="1250" b="0" i="0" u="none">
                <a:solidFill>
                  <a:srgbClr val="334452"/>
                </a:solidFill>
                <a:latin typeface="Calibri"/>
                <a:ea typeface="Calibri"/>
                <a:cs typeface="Calibri"/>
                <a:sym typeface="Calibri"/>
              </a:rPr>
              <a:t>(Personnel) ou U: (Utilisateur) et ou même “documents”.</a:t>
            </a:r>
            <a:endParaRPr/>
          </a:p>
          <a:p>
            <a:pPr marL="306000" lvl="0" indent="-306000" algn="l" rtl="0">
              <a:spcBef>
                <a:spcPts val="960"/>
              </a:spcBef>
              <a:spcAft>
                <a:spcPts val="700"/>
              </a:spcAft>
              <a:buSzPts val="1656"/>
              <a:buChar char="▪"/>
            </a:pPr>
            <a:r>
              <a:rPr lang="fr-CA" sz="1250" b="0" i="0" u="none">
                <a:solidFill>
                  <a:srgbClr val="334452"/>
                </a:solidFill>
                <a:latin typeface="Calibri"/>
                <a:ea typeface="Calibri"/>
                <a:cs typeface="Calibri"/>
                <a:sym typeface="Calibri"/>
              </a:rPr>
              <a:t>1 To d’espace disponible pour le stockage de vos fichiers.</a:t>
            </a:r>
            <a:endParaRPr/>
          </a:p>
          <a:p>
            <a:pPr marL="306000" lvl="0" indent="-306000" algn="l" rtl="0">
              <a:spcBef>
                <a:spcPts val="960"/>
              </a:spcBef>
              <a:spcAft>
                <a:spcPts val="700"/>
              </a:spcAft>
              <a:buSzPts val="1656"/>
              <a:buChar char="▪"/>
            </a:pPr>
            <a:r>
              <a:rPr lang="fr-CA" sz="1250" b="0" i="0" u="none">
                <a:solidFill>
                  <a:srgbClr val="334452"/>
                </a:solidFill>
                <a:latin typeface="Calibri"/>
                <a:ea typeface="Calibri"/>
                <a:cs typeface="Calibri"/>
                <a:sym typeface="Calibri"/>
              </a:rPr>
              <a:t>OneDrive est comparable à des services tels que Dropbox, Google Drive et iCloud.</a:t>
            </a:r>
            <a:endParaRPr/>
          </a:p>
        </p:txBody>
      </p:sp>
      <p:pic>
        <p:nvPicPr>
          <p:cNvPr id="194" name="Google Shape;194;p8" descr="Qu'est-ce qu'un disque dur ? - Playhooky"/>
          <p:cNvPicPr preferRelativeResize="0"/>
          <p:nvPr/>
        </p:nvPicPr>
        <p:blipFill rotWithShape="1">
          <a:blip r:embed="rId3">
            <a:alphaModFix/>
          </a:blip>
          <a:srcRect t="28254" b="4745"/>
          <a:stretch/>
        </p:blipFill>
        <p:spPr>
          <a:xfrm>
            <a:off x="731520" y="2227274"/>
            <a:ext cx="5047488" cy="3381859"/>
          </a:xfrm>
          <a:prstGeom prst="rect">
            <a:avLst/>
          </a:prstGeom>
          <a:solidFill>
            <a:srgbClr val="FFFFFF"/>
          </a:solidFill>
          <a:ln>
            <a:noFill/>
          </a:ln>
        </p:spPr>
      </p:pic>
      <p:sp>
        <p:nvSpPr>
          <p:cNvPr id="196" name="TextBox 19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pic>
        <p:nvPicPr>
          <p:cNvPr id="197" name="Picture 196"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POURQUOI UTILISER ONEDRIVE</a:t>
            </a:r>
            <a:endParaRPr dirty="0"/>
          </a:p>
        </p:txBody>
      </p:sp>
      <p:sp>
        <p:nvSpPr>
          <p:cNvPr id="202" name="Google Shape;202;p9"/>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Protéger vos fichiers de travail</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Accéder à vos fichiers depuis tous vos appareils</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Partager à l’intérieur ou à l’extérieur de l’organisation</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Collaborer en temps réel sur les documents Office</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Coéditer un document à plusieurs</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Sauvegarder automatiquement vos documents</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Retrouver et restaurer une version antérieure</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Synchroniser vos fichiers pour le travail hors ligne</a:t>
            </a:r>
            <a:endParaRPr sz="1800" dirty="0"/>
          </a:p>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Retrouver rapidement les fichiers qui vous importent</a:t>
            </a:r>
            <a:endParaRPr sz="1800" dirty="0"/>
          </a:p>
        </p:txBody>
      </p:sp>
      <p:pic>
        <p:nvPicPr>
          <p:cNvPr id="203" name="Google Shape;203;p9"/>
          <p:cNvPicPr preferRelativeResize="0"/>
          <p:nvPr/>
        </p:nvPicPr>
        <p:blipFill rotWithShape="1">
          <a:blip r:embed="rId3">
            <a:alphaModFix/>
          </a:blip>
          <a:srcRect/>
          <a:stretch/>
        </p:blipFill>
        <p:spPr>
          <a:xfrm>
            <a:off x="1341524" y="2457132"/>
            <a:ext cx="3827479" cy="1243930"/>
          </a:xfrm>
          <a:prstGeom prst="rect">
            <a:avLst/>
          </a:prstGeom>
          <a:noFill/>
          <a:ln>
            <a:noFill/>
          </a:ln>
        </p:spPr>
      </p:pic>
      <p:pic>
        <p:nvPicPr>
          <p:cNvPr id="204" name="Google Shape;204;p9"/>
          <p:cNvPicPr preferRelativeResize="0"/>
          <p:nvPr/>
        </p:nvPicPr>
        <p:blipFill rotWithShape="1">
          <a:blip r:embed="rId4">
            <a:alphaModFix/>
          </a:blip>
          <a:srcRect/>
          <a:stretch/>
        </p:blipFill>
        <p:spPr>
          <a:xfrm>
            <a:off x="731520" y="4055606"/>
            <a:ext cx="5047488" cy="1323669"/>
          </a:xfrm>
          <a:prstGeom prst="rect">
            <a:avLst/>
          </a:prstGeom>
          <a:noFill/>
          <a:ln>
            <a:noFill/>
          </a:ln>
        </p:spPr>
      </p:pic>
      <p:sp>
        <p:nvSpPr>
          <p:cNvPr id="205" name="TextBox 20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pic>
        <p:nvPicPr>
          <p:cNvPr id="206" name="Picture 205"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28"/>
          <p:cNvPicPr preferRelativeResize="0"/>
          <p:nvPr/>
        </p:nvPicPr>
        <p:blipFill rotWithShape="1">
          <a:blip r:embed="rId3">
            <a:alphaModFix/>
          </a:blip>
          <a:srcRect/>
          <a:stretch/>
        </p:blipFill>
        <p:spPr>
          <a:xfrm>
            <a:off x="2066485" y="1783080"/>
            <a:ext cx="4087237" cy="4270248"/>
          </a:xfrm>
          <a:prstGeom prst="rect">
            <a:avLst/>
          </a:prstGeom>
          <a:noFill/>
          <a:ln>
            <a:noFill/>
          </a:ln>
        </p:spPr>
      </p:pic>
      <p:pic>
        <p:nvPicPr>
          <p:cNvPr id="357" name="Google Shape;357;p28" descr="A picture containing small, cellphone, parked, holding&#10;&#10;Description automatically generated"/>
          <p:cNvPicPr preferRelativeResize="0"/>
          <p:nvPr/>
        </p:nvPicPr>
        <p:blipFill rotWithShape="1">
          <a:blip r:embed="rId4">
            <a:alphaModFix/>
          </a:blip>
          <a:srcRect/>
          <a:stretch/>
        </p:blipFill>
        <p:spPr>
          <a:xfrm>
            <a:off x="5170945" y="2187352"/>
            <a:ext cx="4951520" cy="3631753"/>
          </a:xfrm>
          <a:prstGeom prst="rect">
            <a:avLst/>
          </a:prstGeom>
          <a:noFill/>
          <a:ln>
            <a:noFill/>
          </a:ln>
        </p:spPr>
      </p:pic>
      <p:pic>
        <p:nvPicPr>
          <p:cNvPr id="358" name="Picture 357" descr="logo_couleur.png"/>
          <p:cNvPicPr>
            <a:picLocks noChangeAspect="1"/>
          </p:cNvPicPr>
          <p:nvPr/>
        </p:nvPicPr>
        <p:blipFill>
          <a:blip r:embed="rId5"/>
          <a:stretch>
            <a:fillRect/>
          </a:stretch>
        </p:blipFill>
        <p:spPr>
          <a:xfrm>
            <a:off x="10387584" y="384048"/>
            <a:ext cx="1389888" cy="498348"/>
          </a:xfrm>
          <a:prstGeom prst="rect">
            <a:avLst/>
          </a:prstGeom>
        </p:spPr>
      </p:pic>
      <p:sp>
        <p:nvSpPr>
          <p:cNvPr id="193" name="Google Shape;193;p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SHAREPOINT</a:t>
            </a:r>
            <a:endParaRPr/>
          </a:p>
        </p:txBody>
      </p:sp>
      <p:sp>
        <p:nvSpPr>
          <p:cNvPr id="196" name="TextBox 19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2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QU’EST-CE QUE SHAREPOINT?</a:t>
            </a:r>
            <a:endParaRPr dirty="0"/>
          </a:p>
        </p:txBody>
      </p:sp>
      <p:sp>
        <p:nvSpPr>
          <p:cNvPr id="364" name="TextBox 363"/>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pic>
        <p:nvPicPr>
          <p:cNvPr id="365" name="Picture 364"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366" name="Rounded Rectangle 365"/>
          <p:cNvSpPr/>
          <p:nvPr/>
        </p:nvSpPr>
        <p:spPr>
          <a:xfrm>
            <a:off x="731520" y="1783080"/>
            <a:ext cx="3393430" cy="1980692"/>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67" name="Picture 366" descr="image.png"/>
          <p:cNvPicPr>
            <a:picLocks noChangeAspect="1"/>
          </p:cNvPicPr>
          <p:nvPr/>
        </p:nvPicPr>
        <p:blipFill>
          <a:blip r:embed="rId4"/>
          <a:stretch>
            <a:fillRect/>
          </a:stretch>
        </p:blipFill>
        <p:spPr>
          <a:xfrm>
            <a:off x="969264" y="2020824"/>
            <a:ext cx="365760" cy="365760"/>
          </a:xfrm>
          <a:prstGeom prst="rect">
            <a:avLst/>
          </a:prstGeom>
        </p:spPr>
      </p:pic>
      <p:sp>
        <p:nvSpPr>
          <p:cNvPr id="368" name="TextBox 367"/>
          <p:cNvSpPr txBox="1"/>
          <p:nvPr/>
        </p:nvSpPr>
        <p:spPr>
          <a:xfrm>
            <a:off x="969264" y="2514600"/>
            <a:ext cx="2917942" cy="274320"/>
          </a:xfrm>
          <a:prstGeom prst="rect">
            <a:avLst/>
          </a:prstGeom>
          <a:noFill/>
        </p:spPr>
        <p:txBody>
          <a:bodyPr wrap="square" lIns="0" tIns="0" rIns="0" bIns="0" anchor="t">
            <a:spAutoFit/>
          </a:bodyPr>
          <a:lstStyle/>
          <a:p>
            <a:pPr algn="l"/>
            <a:r>
              <a:rPr sz="1600" b="1">
                <a:solidFill>
                  <a:srgbClr val="0A2E3D"/>
                </a:solidFill>
                <a:latin typeface="Calibri"/>
              </a:rPr>
              <a:t>Partager et gérer</a:t>
            </a:r>
          </a:p>
        </p:txBody>
      </p:sp>
      <p:sp>
        <p:nvSpPr>
          <p:cNvPr id="369" name="TextBox 368"/>
          <p:cNvSpPr txBox="1"/>
          <p:nvPr/>
        </p:nvSpPr>
        <p:spPr>
          <a:xfrm>
            <a:off x="969264" y="2825496"/>
            <a:ext cx="2917942" cy="748081"/>
          </a:xfrm>
          <a:prstGeom prst="rect">
            <a:avLst/>
          </a:prstGeom>
          <a:noFill/>
        </p:spPr>
        <p:txBody>
          <a:bodyPr wrap="square" lIns="0" tIns="0" rIns="0" bIns="0" anchor="t">
            <a:spAutoFit/>
          </a:bodyPr>
          <a:lstStyle/>
          <a:p>
            <a:pPr algn="l"/>
            <a:r>
              <a:rPr sz="1300" b="0">
                <a:solidFill>
                  <a:srgbClr val="334452"/>
                </a:solidFill>
                <a:latin typeface="Calibri"/>
              </a:rPr>
              <a:t>Du contenu, des connaissances et des applications, pour dynamiser le travail d’équipe.</a:t>
            </a:r>
          </a:p>
        </p:txBody>
      </p:sp>
      <p:sp>
        <p:nvSpPr>
          <p:cNvPr id="370" name="Rounded Rectangle 369"/>
          <p:cNvSpPr/>
          <p:nvPr/>
        </p:nvSpPr>
        <p:spPr>
          <a:xfrm>
            <a:off x="4399270" y="1783080"/>
            <a:ext cx="3393430" cy="1980692"/>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71" name="Picture 370" descr="image.png"/>
          <p:cNvPicPr>
            <a:picLocks noChangeAspect="1"/>
          </p:cNvPicPr>
          <p:nvPr/>
        </p:nvPicPr>
        <p:blipFill>
          <a:blip r:embed="rId5"/>
          <a:stretch>
            <a:fillRect/>
          </a:stretch>
        </p:blipFill>
        <p:spPr>
          <a:xfrm>
            <a:off x="4637014" y="2020824"/>
            <a:ext cx="365760" cy="365760"/>
          </a:xfrm>
          <a:prstGeom prst="rect">
            <a:avLst/>
          </a:prstGeom>
        </p:spPr>
      </p:pic>
      <p:sp>
        <p:nvSpPr>
          <p:cNvPr id="372" name="TextBox 371"/>
          <p:cNvSpPr txBox="1"/>
          <p:nvPr/>
        </p:nvSpPr>
        <p:spPr>
          <a:xfrm>
            <a:off x="4637014" y="2514600"/>
            <a:ext cx="2917942" cy="274320"/>
          </a:xfrm>
          <a:prstGeom prst="rect">
            <a:avLst/>
          </a:prstGeom>
          <a:noFill/>
        </p:spPr>
        <p:txBody>
          <a:bodyPr wrap="square" lIns="0" tIns="0" rIns="0" bIns="0" anchor="t">
            <a:spAutoFit/>
          </a:bodyPr>
          <a:lstStyle/>
          <a:p>
            <a:pPr algn="l"/>
            <a:r>
              <a:rPr sz="1600" b="1">
                <a:solidFill>
                  <a:srgbClr val="0A2E3D"/>
                </a:solidFill>
                <a:latin typeface="Calibri"/>
              </a:rPr>
              <a:t>Centraliser en sécurité</a:t>
            </a:r>
          </a:p>
        </p:txBody>
      </p:sp>
      <p:sp>
        <p:nvSpPr>
          <p:cNvPr id="373" name="TextBox 372"/>
          <p:cNvSpPr txBox="1"/>
          <p:nvPr/>
        </p:nvSpPr>
        <p:spPr>
          <a:xfrm>
            <a:off x="4637014" y="2825496"/>
            <a:ext cx="2917942" cy="748081"/>
          </a:xfrm>
          <a:prstGeom prst="rect">
            <a:avLst/>
          </a:prstGeom>
          <a:noFill/>
        </p:spPr>
        <p:txBody>
          <a:bodyPr wrap="square" lIns="0" tIns="0" rIns="0" bIns="0" anchor="t">
            <a:spAutoFit/>
          </a:bodyPr>
          <a:lstStyle/>
          <a:p>
            <a:pPr algn="l"/>
            <a:r>
              <a:rPr sz="1300" b="0">
                <a:solidFill>
                  <a:srgbClr val="334452"/>
                </a:solidFill>
                <a:latin typeface="Calibri"/>
              </a:rPr>
              <a:t>Créer, stocker, organiser et partager l’information, sans contrainte de lieu ni d’appareil.</a:t>
            </a:r>
          </a:p>
        </p:txBody>
      </p:sp>
      <p:sp>
        <p:nvSpPr>
          <p:cNvPr id="374" name="Rounded Rectangle 373"/>
          <p:cNvSpPr/>
          <p:nvPr/>
        </p:nvSpPr>
        <p:spPr>
          <a:xfrm>
            <a:off x="8067020" y="1783080"/>
            <a:ext cx="3393430" cy="1980692"/>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75" name="Picture 374" descr="image.png"/>
          <p:cNvPicPr>
            <a:picLocks noChangeAspect="1"/>
          </p:cNvPicPr>
          <p:nvPr/>
        </p:nvPicPr>
        <p:blipFill>
          <a:blip r:embed="rId6"/>
          <a:stretch>
            <a:fillRect/>
          </a:stretch>
        </p:blipFill>
        <p:spPr>
          <a:xfrm>
            <a:off x="8304764" y="2020824"/>
            <a:ext cx="365760" cy="365760"/>
          </a:xfrm>
          <a:prstGeom prst="rect">
            <a:avLst/>
          </a:prstGeom>
        </p:spPr>
      </p:pic>
      <p:sp>
        <p:nvSpPr>
          <p:cNvPr id="376" name="TextBox 375"/>
          <p:cNvSpPr txBox="1"/>
          <p:nvPr/>
        </p:nvSpPr>
        <p:spPr>
          <a:xfrm>
            <a:off x="8304764" y="2514600"/>
            <a:ext cx="2917942" cy="274320"/>
          </a:xfrm>
          <a:prstGeom prst="rect">
            <a:avLst/>
          </a:prstGeom>
          <a:noFill/>
        </p:spPr>
        <p:txBody>
          <a:bodyPr wrap="square" lIns="0" tIns="0" rIns="0" bIns="0" anchor="t">
            <a:spAutoFit/>
          </a:bodyPr>
          <a:lstStyle/>
          <a:p>
            <a:pPr algn="l"/>
            <a:r>
              <a:rPr sz="1600" b="1">
                <a:solidFill>
                  <a:srgbClr val="0A2E3D"/>
                </a:solidFill>
                <a:latin typeface="Calibri"/>
              </a:rPr>
              <a:t>Réunir au même endroit</a:t>
            </a:r>
          </a:p>
        </p:txBody>
      </p:sp>
      <p:sp>
        <p:nvSpPr>
          <p:cNvPr id="377" name="TextBox 376"/>
          <p:cNvSpPr txBox="1"/>
          <p:nvPr/>
        </p:nvSpPr>
        <p:spPr>
          <a:xfrm>
            <a:off x="8304764" y="2825496"/>
            <a:ext cx="2917942" cy="748081"/>
          </a:xfrm>
          <a:prstGeom prst="rect">
            <a:avLst/>
          </a:prstGeom>
          <a:noFill/>
        </p:spPr>
        <p:txBody>
          <a:bodyPr wrap="square" lIns="0" tIns="0" rIns="0" bIns="0" anchor="t">
            <a:spAutoFit/>
          </a:bodyPr>
          <a:lstStyle/>
          <a:p>
            <a:pPr algn="l"/>
            <a:r>
              <a:rPr sz="1300" b="0">
                <a:solidFill>
                  <a:srgbClr val="334452"/>
                </a:solidFill>
                <a:latin typeface="Calibri"/>
              </a:rPr>
              <a:t>Bibliothèques de documents, listes, calendriers et pages : tout ce dont l’équipe a besoin.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3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ONEDRIVE VS SHAREPOINT</a:t>
            </a:r>
            <a:endParaRPr/>
          </a:p>
        </p:txBody>
      </p:sp>
      <p:sp>
        <p:nvSpPr>
          <p:cNvPr id="402" name="Google Shape;402;p35"/>
          <p:cNvSpPr txBox="1"/>
          <p:nvPr/>
        </p:nvSpPr>
        <p:spPr>
          <a:xfrm>
            <a:off x="863982" y="2432449"/>
            <a:ext cx="5232018" cy="14773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Espace personnel relié à un compte utilisateur</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L’utilisateur est propriétaire de son espace OneDrive</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1 To par utilisateur</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Accès rapide vers des bibliothèques partagées</a:t>
            </a:r>
            <a:endParaRPr dirty="0">
              <a:solidFill>
                <a:schemeClr val="bg2"/>
              </a:solidFill>
            </a:endParaRPr>
          </a:p>
        </p:txBody>
      </p:sp>
      <p:sp>
        <p:nvSpPr>
          <p:cNvPr id="403" name="Google Shape;403;p35"/>
          <p:cNvSpPr txBox="1"/>
          <p:nvPr/>
        </p:nvSpPr>
        <p:spPr>
          <a:xfrm>
            <a:off x="6663266" y="2349655"/>
            <a:ext cx="4647862" cy="203132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Espace de collaboration mis en commun </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25 To par site </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Notion de </a:t>
            </a:r>
            <a:r>
              <a:rPr lang="fr-CA" sz="1250" b="0" i="0" u="none" dirty="0" err="1">
                <a:solidFill>
                  <a:srgbClr val="334452"/>
                </a:solidFill>
                <a:latin typeface="Calibri"/>
                <a:ea typeface="Calibri"/>
                <a:cs typeface="Calibri"/>
                <a:sym typeface="Calibri"/>
              </a:rPr>
              <a:t>membership</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Notion de pages, actualités, bibliothèques et listes</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Affichages publics et privés</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Métadonnées et alertes</a:t>
            </a:r>
            <a:endParaRPr dirty="0">
              <a:solidFill>
                <a:schemeClr val="bg2"/>
              </a:solidFill>
            </a:endParaRPr>
          </a:p>
        </p:txBody>
      </p:sp>
      <p:sp>
        <p:nvSpPr>
          <p:cNvPr id="404" name="Google Shape;404;p35"/>
          <p:cNvSpPr txBox="1"/>
          <p:nvPr/>
        </p:nvSpPr>
        <p:spPr>
          <a:xfrm>
            <a:off x="969517" y="4784063"/>
            <a:ext cx="3886200" cy="120032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Nouveau, charger, copier et déplacer des documents/dossiers</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Partager des documents</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Synchronisation</a:t>
            </a:r>
            <a:endParaRPr dirty="0">
              <a:solidFill>
                <a:schemeClr val="bg2"/>
              </a:solidFill>
            </a:endParaRPr>
          </a:p>
        </p:txBody>
      </p:sp>
      <p:sp>
        <p:nvSpPr>
          <p:cNvPr id="405" name="Google Shape;405;p35" descr="Onedrive Logo - OneDrive Cloud Storage Logo - CleanPNG / KissPNG"/>
          <p:cNvSpPr/>
          <p:nvPr/>
        </p:nvSpPr>
        <p:spPr>
          <a:xfrm>
            <a:off x="5943600" y="2349655"/>
            <a:ext cx="1092200" cy="1092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06" name="Google Shape;406;p35" descr="OneDrive -"/>
          <p:cNvPicPr preferRelativeResize="0"/>
          <p:nvPr/>
        </p:nvPicPr>
        <p:blipFill rotWithShape="1">
          <a:blip r:embed="rId3">
            <a:alphaModFix/>
          </a:blip>
          <a:srcRect/>
          <a:stretch/>
        </p:blipFill>
        <p:spPr>
          <a:xfrm>
            <a:off x="863982" y="1827248"/>
            <a:ext cx="887942" cy="514561"/>
          </a:xfrm>
          <a:prstGeom prst="rect">
            <a:avLst/>
          </a:prstGeom>
          <a:noFill/>
          <a:ln>
            <a:noFill/>
          </a:ln>
        </p:spPr>
      </p:pic>
      <p:pic>
        <p:nvPicPr>
          <p:cNvPr id="407" name="Google Shape;407;p35" descr="SharePoint: Basics E-Learning Course"/>
          <p:cNvPicPr preferRelativeResize="0"/>
          <p:nvPr/>
        </p:nvPicPr>
        <p:blipFill rotWithShape="1">
          <a:blip r:embed="rId4">
            <a:alphaModFix/>
          </a:blip>
          <a:srcRect/>
          <a:stretch/>
        </p:blipFill>
        <p:spPr>
          <a:xfrm>
            <a:off x="6489699" y="1783080"/>
            <a:ext cx="1092201" cy="602895"/>
          </a:xfrm>
          <a:prstGeom prst="rect">
            <a:avLst/>
          </a:prstGeom>
          <a:noFill/>
          <a:ln>
            <a:noFill/>
          </a:ln>
        </p:spPr>
      </p:pic>
      <p:sp>
        <p:nvSpPr>
          <p:cNvPr id="408" name="Google Shape;408;p35"/>
          <p:cNvSpPr txBox="1"/>
          <p:nvPr/>
        </p:nvSpPr>
        <p:spPr>
          <a:xfrm>
            <a:off x="916522" y="4405587"/>
            <a:ext cx="361367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Caractéristiques communes</a:t>
            </a:r>
            <a:endParaRPr/>
          </a:p>
        </p:txBody>
      </p:sp>
      <p:sp>
        <p:nvSpPr>
          <p:cNvPr id="409" name="Google Shape;409;p35"/>
          <p:cNvSpPr txBox="1"/>
          <p:nvPr/>
        </p:nvSpPr>
        <p:spPr>
          <a:xfrm>
            <a:off x="5242823" y="4739217"/>
            <a:ext cx="3886200" cy="92333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SzPts val="1800"/>
              <a:buFont typeface="Noto Sans Symbols"/>
              <a:buChar char="▪"/>
            </a:pPr>
            <a:r>
              <a:rPr lang="fr-CA" sz="1250" b="0" i="0" u="none" dirty="0" err="1">
                <a:solidFill>
                  <a:srgbClr val="334452"/>
                </a:solidFill>
                <a:latin typeface="Calibri"/>
                <a:ea typeface="Calibri"/>
                <a:cs typeface="Calibri"/>
                <a:sym typeface="Calibri"/>
              </a:rPr>
              <a:t>Co-édition</a:t>
            </a:r>
            <a:endParaRPr sz="1800" dirty="0">
              <a:solidFill>
                <a:schemeClr val="bg2"/>
              </a:solidFill>
              <a:latin typeface="Calibri"/>
              <a:ea typeface="Calibri"/>
              <a:cs typeface="Calibri"/>
              <a:sym typeface="Calibri"/>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Gestion des versions</a:t>
            </a:r>
            <a:endParaRPr dirty="0">
              <a:solidFill>
                <a:schemeClr val="bg2"/>
              </a:solidFill>
            </a:endParaRPr>
          </a:p>
          <a:p>
            <a:pPr marL="285750" marR="0" lvl="0" indent="-285750" algn="l" rtl="0">
              <a:spcBef>
                <a:spcPts val="0"/>
              </a:spcBef>
              <a:spcAft>
                <a:spcPts val="0"/>
              </a:spcAft>
              <a:buSzPts val="1800"/>
              <a:buFont typeface="Noto Sans Symbols"/>
              <a:buChar char="▪"/>
            </a:pPr>
            <a:r>
              <a:rPr lang="fr-CA" sz="1250" b="0" i="0" u="none" dirty="0">
                <a:solidFill>
                  <a:srgbClr val="334452"/>
                </a:solidFill>
                <a:latin typeface="Calibri"/>
                <a:ea typeface="Calibri"/>
                <a:cs typeface="Calibri"/>
                <a:sym typeface="Calibri"/>
              </a:rPr>
              <a:t>Corbeilles</a:t>
            </a:r>
            <a:endParaRPr dirty="0">
              <a:solidFill>
                <a:schemeClr val="bg2"/>
              </a:solidFill>
            </a:endParaRPr>
          </a:p>
        </p:txBody>
      </p:sp>
      <p:sp>
        <p:nvSpPr>
          <p:cNvPr id="410" name="TextBox 409"/>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pic>
        <p:nvPicPr>
          <p:cNvPr id="411" name="Picture 410"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9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dirty="0">
                <a:solidFill>
                  <a:srgbClr val="0A2E3D"/>
                </a:solidFill>
                <a:effectLst/>
              </a:rPr>
              <a:t>RELATION ENTRE SHAREPOINT ET TEAMS</a:t>
            </a:r>
            <a:endParaRPr dirty="0"/>
          </a:p>
        </p:txBody>
      </p:sp>
      <p:sp>
        <p:nvSpPr>
          <p:cNvPr id="981" name="Google Shape;981;p98"/>
          <p:cNvSpPr txBox="1">
            <a:spLocks noGrp="1"/>
          </p:cNvSpPr>
          <p:nvPr>
            <p:ph type="body" idx="1"/>
          </p:nvPr>
        </p:nvSpPr>
        <p:spPr>
          <a:xfrm>
            <a:off x="6419237" y="2349934"/>
            <a:ext cx="5047488" cy="2504639"/>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Chaque équipe Teams est associée à un site SharePoint.</a:t>
            </a:r>
            <a:endParaRPr sz="1600" dirty="0">
              <a:solidFill>
                <a:schemeClr val="bg2"/>
              </a:solidFill>
            </a:endParaRPr>
          </a:p>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Chaque canal correspond à un dossier de la bibliothèque du site.</a:t>
            </a:r>
            <a:endParaRPr sz="1600" dirty="0">
              <a:solidFill>
                <a:schemeClr val="bg2"/>
              </a:solidFill>
            </a:endParaRPr>
          </a:p>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Les canaux privés et partagés créent un site distinct.</a:t>
            </a:r>
            <a:endParaRPr sz="1600" dirty="0">
              <a:solidFill>
                <a:schemeClr val="bg2"/>
              </a:solidFill>
            </a:endParaRPr>
          </a:p>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Les propriétaires de l’équipe sont propriétaires du site (contrôle total).</a:t>
            </a:r>
            <a:endParaRPr sz="1600" dirty="0">
              <a:solidFill>
                <a:schemeClr val="bg2"/>
              </a:solidFill>
            </a:endParaRPr>
          </a:p>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Les membres de l’équipe sont membres du site, avec droit de modification.</a:t>
            </a:r>
            <a:endParaRPr sz="1600" dirty="0">
              <a:solidFill>
                <a:schemeClr val="bg2"/>
              </a:solidFill>
            </a:endParaRPr>
          </a:p>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Teams hérite des autorisations définies sur le site SharePoint.</a:t>
            </a:r>
            <a:endParaRPr sz="1600" dirty="0">
              <a:solidFill>
                <a:schemeClr val="bg2"/>
              </a:solidFill>
            </a:endParaRPr>
          </a:p>
        </p:txBody>
      </p:sp>
      <p:pic>
        <p:nvPicPr>
          <p:cNvPr id="980" name="Google Shape;980;p98" descr="SharePoint and Microsoft Teams: the Differences and Links - nBold"/>
          <p:cNvPicPr preferRelativeResize="0"/>
          <p:nvPr/>
        </p:nvPicPr>
        <p:blipFill rotWithShape="1">
          <a:blip r:embed="rId3">
            <a:alphaModFix/>
          </a:blip>
          <a:srcRect/>
          <a:stretch/>
        </p:blipFill>
        <p:spPr>
          <a:xfrm>
            <a:off x="731520" y="2590642"/>
            <a:ext cx="4720217" cy="2655122"/>
          </a:xfrm>
          <a:prstGeom prst="rect">
            <a:avLst/>
          </a:prstGeom>
          <a:solidFill>
            <a:srgbClr val="FFFFFF"/>
          </a:solidFill>
          <a:ln>
            <a:noFill/>
          </a:ln>
        </p:spPr>
      </p:pic>
      <p:sp>
        <p:nvSpPr>
          <p:cNvPr id="982" name="Google Shape;982;p98" descr="Integrate SharePoint with Microsoft Teams - SSIS Data Integration -  KingswaySoft"/>
          <p:cNvSpPr/>
          <p:nvPr/>
        </p:nvSpPr>
        <p:spPr>
          <a:xfrm>
            <a:off x="5503273" y="2907763"/>
            <a:ext cx="275734" cy="27573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3" name="TextBox 982"/>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pic>
        <p:nvPicPr>
          <p:cNvPr id="984" name="Picture 983"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86"/>
        <p:cNvGrpSpPr/>
        <p:nvPr/>
      </p:nvGrpSpPr>
      <p:grpSpPr>
        <a:xfrm>
          <a:off x="0" y="0"/>
          <a:ext cx="0" cy="0"/>
          <a:chOff x="0" y="0"/>
          <a:chExt cx="0" cy="0"/>
        </a:xfrm>
      </p:grpSpPr>
      <p:sp>
        <p:nvSpPr>
          <p:cNvPr id="987" name="Google Shape;987;p9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latin typeface="Calibri"/>
                <a:ea typeface="Calibri"/>
                <a:cs typeface="Calibri"/>
                <a:sym typeface="Calibri"/>
              </a:rPr>
              <a:t>QUELLE EST LA MEILLEURE PLATEFORME ET QUAND ?</a:t>
            </a:r>
            <a:endParaRPr sz="2800" b="1">
              <a:latin typeface="Calibri"/>
              <a:ea typeface="Calibri"/>
              <a:cs typeface="Calibri"/>
              <a:sym typeface="Calibri"/>
            </a:endParaRPr>
          </a:p>
        </p:txBody>
      </p:sp>
      <p:pic>
        <p:nvPicPr>
          <p:cNvPr id="988" name="Google Shape;988;p99"/>
          <p:cNvPicPr preferRelativeResize="0"/>
          <p:nvPr/>
        </p:nvPicPr>
        <p:blipFill rotWithShape="1">
          <a:blip r:embed="rId3">
            <a:alphaModFix/>
          </a:blip>
          <a:srcRect/>
          <a:stretch/>
        </p:blipFill>
        <p:spPr>
          <a:xfrm>
            <a:off x="2312716" y="1783080"/>
            <a:ext cx="7566536" cy="4270248"/>
          </a:xfrm>
          <a:prstGeom prst="rect">
            <a:avLst/>
          </a:prstGeom>
          <a:noFill/>
          <a:ln>
            <a:noFill/>
          </a:ln>
        </p:spPr>
      </p:pic>
      <p:sp>
        <p:nvSpPr>
          <p:cNvPr id="989" name="TextBox 98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CHOISIR LE BON ESPACE</a:t>
            </a:r>
          </a:p>
        </p:txBody>
      </p:sp>
      <p:pic>
        <p:nvPicPr>
          <p:cNvPr id="990" name="Picture 989"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STRUCTURE D’UN ENVIRONNEMENT SHAREPOINT</a:t>
            </a:r>
            <a:endParaRPr/>
          </a:p>
        </p:txBody>
      </p:sp>
      <p:sp>
        <p:nvSpPr>
          <p:cNvPr id="416" name="Google Shape;416;p36"/>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200844" algn="l" rtl="0">
              <a:spcBef>
                <a:spcPts val="0"/>
              </a:spcBef>
              <a:spcAft>
                <a:spcPts val="700"/>
              </a:spcAft>
              <a:buSzPts val="1656"/>
              <a:buNone/>
            </a:pPr>
            <a:endParaRPr sz="1800" b="0" i="0" u="none" strike="noStrike" dirty="0">
              <a:solidFill>
                <a:schemeClr val="bg2"/>
              </a:solidFill>
              <a:latin typeface="Calibri"/>
              <a:ea typeface="Calibri"/>
              <a:cs typeface="Calibri"/>
              <a:sym typeface="Calibri"/>
            </a:endParaRPr>
          </a:p>
          <a:p>
            <a:pPr marL="0" marR="835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Un site est l’élément principal de SharePoint. </a:t>
            </a:r>
            <a:br>
              <a:rPr lang="fr-CA" sz="1800" b="0" i="0" u="none" strike="noStrike" dirty="0">
                <a:solidFill>
                  <a:schemeClr val="bg2"/>
                </a:solidFill>
                <a:latin typeface="Calibri"/>
                <a:ea typeface="Calibri"/>
                <a:cs typeface="Calibri"/>
                <a:sym typeface="Calibri"/>
              </a:rPr>
            </a:br>
            <a:r>
              <a:rPr lang="fr-CA" sz="1400" b="0" i="0" u="none" strike="noStrike" dirty="0">
                <a:solidFill>
                  <a:srgbClr val="334452"/>
                </a:solidFill>
                <a:latin typeface="Calibri"/>
                <a:ea typeface="Calibri"/>
                <a:cs typeface="Calibri"/>
                <a:sym typeface="Calibri"/>
              </a:rPr>
              <a:t>Il permet de centraliser les activités d’un service.</a:t>
            </a:r>
            <a:endParaRPr dirty="0">
              <a:solidFill>
                <a:schemeClr val="bg2"/>
              </a:solidFill>
            </a:endParaRPr>
          </a:p>
          <a:p>
            <a:pPr marL="0" marR="835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Chaque site peut être composé d’un ensemble de 3 éléments, les bibliothèques, les listes et les pages.</a:t>
            </a:r>
            <a:endParaRPr dirty="0">
              <a:solidFill>
                <a:schemeClr val="bg2"/>
              </a:solidFill>
            </a:endParaRPr>
          </a:p>
          <a:p>
            <a:pPr marL="0" marR="823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La bibliothèque est l’élément le plus utilisé sur un site SharePoint. Comparable à un super-dossier, elle permet de stocker l’information sous forme de fichier et/ou dossier. Cette structure est très semblable à l’architecture d’un disque dur.</a:t>
            </a:r>
            <a:endParaRPr dirty="0">
              <a:solidFill>
                <a:schemeClr val="bg2"/>
              </a:solidFill>
            </a:endParaRPr>
          </a:p>
          <a:p>
            <a:pPr marL="0" marR="8305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La liste permet de stocker de l’information sous forme de tableau personnalisable.</a:t>
            </a:r>
            <a:endParaRPr dirty="0">
              <a:solidFill>
                <a:schemeClr val="bg2"/>
              </a:solidFill>
              <a:latin typeface="Calibri"/>
              <a:ea typeface="Calibri"/>
              <a:cs typeface="Calibri"/>
              <a:sym typeface="Calibri"/>
            </a:endParaRPr>
          </a:p>
        </p:txBody>
      </p:sp>
      <p:pic>
        <p:nvPicPr>
          <p:cNvPr id="415" name="Google Shape;415;p36" descr="Exemple intranet SharePoint et les étapes de réalisation - Eliadis"/>
          <p:cNvPicPr preferRelativeResize="0"/>
          <p:nvPr/>
        </p:nvPicPr>
        <p:blipFill rotWithShape="1">
          <a:blip r:embed="rId3">
            <a:alphaModFix/>
          </a:blip>
          <a:srcRect b="1829"/>
          <a:stretch/>
        </p:blipFill>
        <p:spPr>
          <a:xfrm>
            <a:off x="731520" y="2227274"/>
            <a:ext cx="5047488" cy="3381859"/>
          </a:xfrm>
          <a:prstGeom prst="rect">
            <a:avLst/>
          </a:prstGeom>
          <a:noFill/>
          <a:ln>
            <a:noFill/>
          </a:ln>
        </p:spPr>
      </p:pic>
      <p:sp>
        <p:nvSpPr>
          <p:cNvPr id="417" name="TextBox 41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NAVIGUER DANS SHAREPOINT</a:t>
            </a:r>
          </a:p>
        </p:txBody>
      </p:sp>
      <p:pic>
        <p:nvPicPr>
          <p:cNvPr id="418" name="Picture 417"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5" name="Picture 4">
            <a:extLst>
              <a:ext uri="{FF2B5EF4-FFF2-40B4-BE49-F238E27FC236}">
                <a16:creationId xmlns:a16="http://schemas.microsoft.com/office/drawing/2014/main" id="{D3C20D27-EC47-8B63-3607-2B83CD9A48AE}"/>
              </a:ext>
            </a:extLst>
          </p:cNvPr>
          <p:cNvPicPr>
            <a:picLocks noChangeAspect="1"/>
          </p:cNvPicPr>
          <p:nvPr/>
        </p:nvPicPr>
        <p:blipFill>
          <a:blip r:embed="rId3"/>
          <a:stretch>
            <a:fillRect/>
          </a:stretch>
        </p:blipFill>
        <p:spPr>
          <a:xfrm>
            <a:off x="337235" y="1511142"/>
            <a:ext cx="10176388" cy="3944674"/>
          </a:xfrm>
          <a:prstGeom prst="rect">
            <a:avLst/>
          </a:prstGeom>
        </p:spPr>
      </p:pic>
      <p:sp>
        <p:nvSpPr>
          <p:cNvPr id="465" name="Google Shape;465;p43"/>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STRUCTURE D’UN SITE D’ÉQUIPE</a:t>
            </a:r>
            <a:endParaRPr/>
          </a:p>
        </p:txBody>
      </p:sp>
      <p:sp>
        <p:nvSpPr>
          <p:cNvPr id="469" name="Google Shape;469;p43"/>
          <p:cNvSpPr txBox="1"/>
          <p:nvPr/>
        </p:nvSpPr>
        <p:spPr>
          <a:xfrm>
            <a:off x="2901329" y="3113871"/>
            <a:ext cx="460214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Barre d’action dynamique sur le contenu</a:t>
            </a:r>
            <a:endParaRPr/>
          </a:p>
        </p:txBody>
      </p:sp>
      <p:sp>
        <p:nvSpPr>
          <p:cNvPr id="470" name="Google Shape;470;p43"/>
          <p:cNvSpPr txBox="1"/>
          <p:nvPr/>
        </p:nvSpPr>
        <p:spPr>
          <a:xfrm>
            <a:off x="3832742" y="4496128"/>
            <a:ext cx="1443541"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Contenu </a:t>
            </a:r>
            <a:endParaRPr/>
          </a:p>
        </p:txBody>
      </p:sp>
      <p:sp>
        <p:nvSpPr>
          <p:cNvPr id="471" name="Google Shape;471;p43"/>
          <p:cNvSpPr txBox="1"/>
          <p:nvPr/>
        </p:nvSpPr>
        <p:spPr>
          <a:xfrm>
            <a:off x="132403" y="5234076"/>
            <a:ext cx="384048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Menu de gauche : naviguer dans </a:t>
            </a:r>
            <a:br>
              <a:rPr lang="fr-CA" sz="1800" b="1">
                <a:solidFill>
                  <a:schemeClr val="dk1"/>
                </a:solidFill>
                <a:latin typeface="Calibri"/>
                <a:ea typeface="Calibri"/>
                <a:cs typeface="Calibri"/>
                <a:sym typeface="Calibri"/>
              </a:rPr>
            </a:br>
            <a:r>
              <a:rPr lang="fr-CA" sz="1400" b="0" i="0" u="none">
                <a:solidFill>
                  <a:srgbClr val="334452"/>
                </a:solidFill>
                <a:latin typeface="Calibri"/>
                <a:ea typeface="Calibri"/>
                <a:cs typeface="Calibri"/>
                <a:sym typeface="Calibri"/>
              </a:rPr>
              <a:t>le contenu du site</a:t>
            </a:r>
            <a:endParaRPr/>
          </a:p>
        </p:txBody>
      </p:sp>
      <p:sp>
        <p:nvSpPr>
          <p:cNvPr id="472" name="Google Shape;472;p43"/>
          <p:cNvSpPr txBox="1"/>
          <p:nvPr/>
        </p:nvSpPr>
        <p:spPr>
          <a:xfrm>
            <a:off x="2283892" y="2170226"/>
            <a:ext cx="42203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Identité du site et du groupe M365</a:t>
            </a:r>
            <a:endParaRPr/>
          </a:p>
        </p:txBody>
      </p:sp>
      <p:sp>
        <p:nvSpPr>
          <p:cNvPr id="473" name="Google Shape;473;p43"/>
          <p:cNvSpPr txBox="1"/>
          <p:nvPr/>
        </p:nvSpPr>
        <p:spPr>
          <a:xfrm>
            <a:off x="7768792" y="2092480"/>
            <a:ext cx="203981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1">
                <a:solidFill>
                  <a:schemeClr val="tx1"/>
                </a:solidFill>
                <a:latin typeface="Calibri"/>
                <a:ea typeface="Calibri"/>
                <a:cs typeface="Calibri"/>
                <a:sym typeface="Calibri"/>
              </a:rPr>
              <a:t>Membres du site</a:t>
            </a:r>
            <a:endParaRPr lang="en-US">
              <a:solidFill>
                <a:schemeClr val="tx1"/>
              </a:solidFill>
            </a:endParaRPr>
          </a:p>
        </p:txBody>
      </p:sp>
      <p:sp>
        <p:nvSpPr>
          <p:cNvPr id="474" name="Google Shape;474;p43"/>
          <p:cNvSpPr txBox="1"/>
          <p:nvPr/>
        </p:nvSpPr>
        <p:spPr>
          <a:xfrm>
            <a:off x="8125612" y="1188934"/>
            <a:ext cx="266982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400" b="0" i="0" u="none">
                <a:solidFill>
                  <a:srgbClr val="334452"/>
                </a:solidFill>
                <a:latin typeface="Calibri"/>
                <a:ea typeface="Calibri"/>
                <a:cs typeface="Calibri"/>
                <a:sym typeface="Calibri"/>
              </a:rPr>
              <a:t>Paramètres du site</a:t>
            </a:r>
            <a:endParaRPr/>
          </a:p>
        </p:txBody>
      </p:sp>
      <p:sp>
        <p:nvSpPr>
          <p:cNvPr id="475" name="TextBox 47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NAVIGUER DANS SHAREPOINT</a:t>
            </a:r>
          </a:p>
        </p:txBody>
      </p:sp>
      <p:pic>
        <p:nvPicPr>
          <p:cNvPr id="476" name="Picture 475"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5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LE CONTENU DU SITE</a:t>
            </a:r>
            <a:endParaRPr/>
          </a:p>
        </p:txBody>
      </p:sp>
      <p:sp>
        <p:nvSpPr>
          <p:cNvPr id="577" name="Google Shape;577;p57"/>
          <p:cNvSpPr txBox="1">
            <a:spLocks noGrp="1"/>
          </p:cNvSpPr>
          <p:nvPr>
            <p:ph type="body" idx="1"/>
          </p:nvPr>
        </p:nvSpPr>
        <p:spPr>
          <a:xfrm>
            <a:off x="731520" y="2788920"/>
            <a:ext cx="4846320" cy="3200400"/>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Depuis la page d’accueil de votre site, cliquer sur la roue d’engrenage.</a:t>
            </a:r>
            <a:endParaRPr dirty="0">
              <a:latin typeface="+mj-lt"/>
            </a:endParaRPr>
          </a:p>
          <a:p>
            <a:pPr marL="306000" lvl="0" indent="-306000" algn="l" rtl="0">
              <a:spcBef>
                <a:spcPts val="960"/>
              </a:spcBef>
              <a:spcAft>
                <a:spcPts val="700"/>
              </a:spcAft>
              <a:buSzPts val="1656"/>
              <a:buChar char="▪"/>
            </a:pPr>
            <a:r>
              <a:rPr lang="fr-CA" sz="1250" b="0" i="0" u="none" dirty="0">
                <a:solidFill>
                  <a:srgbClr val="334452"/>
                </a:solidFill>
                <a:latin typeface="Calibri"/>
                <a:ea typeface="Calibri"/>
                <a:cs typeface="Calibri"/>
                <a:sym typeface="Calibri"/>
              </a:rPr>
              <a:t>Cliquer ensuite sur Contenu du site.</a:t>
            </a:r>
            <a:endParaRPr dirty="0">
              <a:latin typeface="+mj-lt"/>
            </a:endParaRPr>
          </a:p>
          <a:p>
            <a:pPr marL="306000" lvl="0" indent="-306000" algn="l" rtl="0">
              <a:spcBef>
                <a:spcPts val="960"/>
              </a:spcBef>
              <a:spcAft>
                <a:spcPts val="700"/>
              </a:spcAft>
              <a:buSzPts val="1656"/>
              <a:buChar char="▪"/>
            </a:pPr>
            <a:r>
              <a:rPr lang="fr-CA" sz="1250" b="0" i="0" u="none" dirty="0">
                <a:solidFill>
                  <a:srgbClr val="334452"/>
                </a:solidFill>
                <a:latin typeface="Calibri"/>
                <a:ea typeface="Calibri"/>
                <a:cs typeface="Calibri"/>
                <a:sym typeface="Calibri"/>
              </a:rPr>
              <a:t>Vous trouverez ici l’ensemble des bibliothèques, listes,  pages et applications qui composent votre site!</a:t>
            </a:r>
            <a:endParaRPr dirty="0"/>
          </a:p>
        </p:txBody>
      </p:sp>
      <p:sp>
        <p:nvSpPr>
          <p:cNvPr id="578" name="Google Shape;578;p57"/>
          <p:cNvSpPr txBox="1"/>
          <p:nvPr/>
        </p:nvSpPr>
        <p:spPr>
          <a:xfrm>
            <a:off x="731520" y="1783080"/>
            <a:ext cx="10728930" cy="76428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700"/>
              </a:spcAft>
              <a:buNone/>
            </a:pPr>
            <a:endParaRPr sz="1200" b="0" i="0" u="none" strike="noStrike" dirty="0">
              <a:solidFill>
                <a:schemeClr val="bg2"/>
              </a:solidFill>
              <a:latin typeface="+mj-lt"/>
              <a:ea typeface="Calibri"/>
              <a:cs typeface="Calibri"/>
              <a:sym typeface="Calibri"/>
            </a:endParaRPr>
          </a:p>
          <a:p>
            <a:pPr marL="0" marR="0" lvl="0" indent="0" algn="just" rtl="0">
              <a:spcBef>
                <a:spcPts val="0"/>
              </a:spcBef>
              <a:spcAft>
                <a:spcPts val="700"/>
              </a:spcAft>
              <a:buNone/>
            </a:pPr>
            <a:r>
              <a:rPr lang="fr-CA" sz="1400" b="0" i="0" u="none" strike="noStrike" dirty="0">
                <a:solidFill>
                  <a:srgbClr val="334452"/>
                </a:solidFill>
                <a:latin typeface="Calibri"/>
                <a:ea typeface="Calibri"/>
                <a:cs typeface="Calibri"/>
                <a:sym typeface="Calibri"/>
              </a:rPr>
              <a:t>La</a:t>
            </a:r>
            <a:r>
              <a:rPr lang="fr-CA" sz="1400" b="0" i="0" u="none" dirty="0">
                <a:solidFill>
                  <a:srgbClr val="334452"/>
                </a:solidFill>
                <a:latin typeface="Calibri"/>
                <a:ea typeface="Calibri"/>
                <a:cs typeface="Calibri"/>
                <a:sym typeface="Calibri"/>
              </a:rPr>
              <a:t> </a:t>
            </a:r>
            <a:r>
              <a:rPr lang="fr-CA" sz="1400" b="0" i="0" u="none" strike="noStrike" dirty="0">
                <a:solidFill>
                  <a:srgbClr val="334452"/>
                </a:solidFill>
                <a:latin typeface="Calibri"/>
                <a:ea typeface="Calibri"/>
                <a:cs typeface="Calibri"/>
                <a:sym typeface="Calibri"/>
              </a:rPr>
              <a:t>section Paramètres permet d’ajouter les bibliothèques et les pages via les menus Ajouter une page et Ajouter une application.</a:t>
            </a:r>
            <a:endParaRPr sz="1800" dirty="0">
              <a:solidFill>
                <a:schemeClr val="bg2"/>
              </a:solidFill>
              <a:latin typeface="+mj-lt"/>
              <a:ea typeface="Calibri"/>
              <a:cs typeface="Calibri"/>
              <a:sym typeface="Calibri"/>
            </a:endParaRPr>
          </a:p>
        </p:txBody>
      </p:sp>
      <p:pic>
        <p:nvPicPr>
          <p:cNvPr id="579" name="Google Shape;579;p57"/>
          <p:cNvPicPr preferRelativeResize="0"/>
          <p:nvPr/>
        </p:nvPicPr>
        <p:blipFill rotWithShape="1">
          <a:blip r:embed="rId3">
            <a:alphaModFix/>
          </a:blip>
          <a:srcRect/>
          <a:stretch/>
        </p:blipFill>
        <p:spPr>
          <a:xfrm>
            <a:off x="5989320" y="3528000"/>
            <a:ext cx="5468112" cy="1722240"/>
          </a:xfrm>
          <a:prstGeom prst="rect">
            <a:avLst/>
          </a:prstGeom>
          <a:noFill/>
          <a:ln>
            <a:noFill/>
          </a:ln>
        </p:spPr>
      </p:pic>
      <p:sp>
        <p:nvSpPr>
          <p:cNvPr id="580" name="TextBox 579"/>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NAVIGUER DANS SHAREPOINT</a:t>
            </a:r>
          </a:p>
        </p:txBody>
      </p:sp>
      <p:pic>
        <p:nvPicPr>
          <p:cNvPr id="581" name="Picture 580"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4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dirty="0">
                <a:solidFill>
                  <a:srgbClr val="0A2E3D"/>
                </a:solidFill>
                <a:effectLst/>
              </a:rPr>
              <a:t>LA RECHERCHE</a:t>
            </a:r>
            <a:endParaRPr dirty="0"/>
          </a:p>
        </p:txBody>
      </p:sp>
      <p:sp>
        <p:nvSpPr>
          <p:cNvPr id="482" name="TextBox 48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NAVIGUER DANS SHAREPOINT</a:t>
            </a:r>
          </a:p>
        </p:txBody>
      </p:sp>
      <p:pic>
        <p:nvPicPr>
          <p:cNvPr id="483" name="Picture 482"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484" name="Rounded Rectangle 483"/>
          <p:cNvSpPr/>
          <p:nvPr/>
        </p:nvSpPr>
        <p:spPr>
          <a:xfrm>
            <a:off x="731520" y="178308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85" name="Picture 484" descr="image.png"/>
          <p:cNvPicPr>
            <a:picLocks noChangeAspect="1"/>
          </p:cNvPicPr>
          <p:nvPr/>
        </p:nvPicPr>
        <p:blipFill>
          <a:blip r:embed="rId4"/>
          <a:stretch>
            <a:fillRect/>
          </a:stretch>
        </p:blipFill>
        <p:spPr>
          <a:xfrm>
            <a:off x="969264" y="2020824"/>
            <a:ext cx="365760" cy="365760"/>
          </a:xfrm>
          <a:prstGeom prst="rect">
            <a:avLst/>
          </a:prstGeom>
        </p:spPr>
      </p:pic>
      <p:sp>
        <p:nvSpPr>
          <p:cNvPr id="486" name="TextBox 485"/>
          <p:cNvSpPr txBox="1"/>
          <p:nvPr/>
        </p:nvSpPr>
        <p:spPr>
          <a:xfrm>
            <a:off x="969264" y="2514600"/>
            <a:ext cx="4751817" cy="274320"/>
          </a:xfrm>
          <a:prstGeom prst="rect">
            <a:avLst/>
          </a:prstGeom>
          <a:noFill/>
        </p:spPr>
        <p:txBody>
          <a:bodyPr wrap="square" lIns="0" tIns="0" rIns="0" bIns="0" anchor="t">
            <a:spAutoFit/>
          </a:bodyPr>
          <a:lstStyle/>
          <a:p>
            <a:pPr algn="l"/>
            <a:r>
              <a:rPr sz="1600" b="1">
                <a:solidFill>
                  <a:srgbClr val="0A2E3D"/>
                </a:solidFill>
                <a:latin typeface="Calibri"/>
              </a:rPr>
              <a:t>Recherche centralisée</a:t>
            </a:r>
          </a:p>
        </p:txBody>
      </p:sp>
      <p:sp>
        <p:nvSpPr>
          <p:cNvPr id="487" name="TextBox 486"/>
          <p:cNvSpPr txBox="1"/>
          <p:nvPr/>
        </p:nvSpPr>
        <p:spPr>
          <a:xfrm>
            <a:off x="969264" y="2825496"/>
            <a:ext cx="4751817" cy="530149"/>
          </a:xfrm>
          <a:prstGeom prst="rect">
            <a:avLst/>
          </a:prstGeom>
          <a:noFill/>
        </p:spPr>
        <p:txBody>
          <a:bodyPr wrap="square" lIns="0" tIns="0" rIns="0" bIns="0" anchor="t">
            <a:spAutoFit/>
          </a:bodyPr>
          <a:lstStyle/>
          <a:p>
            <a:pPr algn="l"/>
            <a:r>
              <a:rPr sz="1300" b="0">
                <a:solidFill>
                  <a:srgbClr val="334452"/>
                </a:solidFill>
                <a:latin typeface="Calibri"/>
              </a:rPr>
              <a:t>Trouvez documents, pages et personnes depuis n’importe quel site.</a:t>
            </a:r>
          </a:p>
        </p:txBody>
      </p:sp>
      <p:sp>
        <p:nvSpPr>
          <p:cNvPr id="488" name="Rounded Rectangle 487"/>
          <p:cNvSpPr/>
          <p:nvPr/>
        </p:nvSpPr>
        <p:spPr>
          <a:xfrm>
            <a:off x="6233145" y="178308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89" name="Picture 488" descr="image.png"/>
          <p:cNvPicPr>
            <a:picLocks noChangeAspect="1"/>
          </p:cNvPicPr>
          <p:nvPr/>
        </p:nvPicPr>
        <p:blipFill>
          <a:blip r:embed="rId5"/>
          <a:stretch>
            <a:fillRect/>
          </a:stretch>
        </p:blipFill>
        <p:spPr>
          <a:xfrm>
            <a:off x="6470889" y="2020824"/>
            <a:ext cx="365760" cy="365760"/>
          </a:xfrm>
          <a:prstGeom prst="rect">
            <a:avLst/>
          </a:prstGeom>
        </p:spPr>
      </p:pic>
      <p:sp>
        <p:nvSpPr>
          <p:cNvPr id="490" name="TextBox 489"/>
          <p:cNvSpPr txBox="1"/>
          <p:nvPr/>
        </p:nvSpPr>
        <p:spPr>
          <a:xfrm>
            <a:off x="6470889" y="2514600"/>
            <a:ext cx="4751817" cy="274320"/>
          </a:xfrm>
          <a:prstGeom prst="rect">
            <a:avLst/>
          </a:prstGeom>
          <a:noFill/>
        </p:spPr>
        <p:txBody>
          <a:bodyPr wrap="square" lIns="0" tIns="0" rIns="0" bIns="0" anchor="t">
            <a:spAutoFit/>
          </a:bodyPr>
          <a:lstStyle/>
          <a:p>
            <a:pPr algn="l"/>
            <a:r>
              <a:rPr sz="1600" b="1">
                <a:solidFill>
                  <a:srgbClr val="0A2E3D"/>
                </a:solidFill>
                <a:latin typeface="Calibri"/>
              </a:rPr>
              <a:t>Recherche contextuelle</a:t>
            </a:r>
          </a:p>
        </p:txBody>
      </p:sp>
      <p:sp>
        <p:nvSpPr>
          <p:cNvPr id="491" name="TextBox 490"/>
          <p:cNvSpPr txBox="1"/>
          <p:nvPr/>
        </p:nvSpPr>
        <p:spPr>
          <a:xfrm>
            <a:off x="6470889" y="2825496"/>
            <a:ext cx="4751817" cy="530149"/>
          </a:xfrm>
          <a:prstGeom prst="rect">
            <a:avLst/>
          </a:prstGeom>
          <a:noFill/>
        </p:spPr>
        <p:txBody>
          <a:bodyPr wrap="square" lIns="0" tIns="0" rIns="0" bIns="0" anchor="t">
            <a:spAutoFit/>
          </a:bodyPr>
          <a:lstStyle/>
          <a:p>
            <a:pPr algn="l"/>
            <a:r>
              <a:rPr sz="1300" b="0">
                <a:solidFill>
                  <a:srgbClr val="334452"/>
                </a:solidFill>
                <a:latin typeface="Calibri"/>
              </a:rPr>
              <a:t>La recherche porte d’abord sur le site où vous êtes, puis s’élargit.</a:t>
            </a:r>
          </a:p>
        </p:txBody>
      </p:sp>
      <p:sp>
        <p:nvSpPr>
          <p:cNvPr id="492" name="Rounded Rectangle 491"/>
          <p:cNvSpPr/>
          <p:nvPr/>
        </p:nvSpPr>
        <p:spPr>
          <a:xfrm>
            <a:off x="731520" y="382016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3" name="Picture 492" descr="image.png"/>
          <p:cNvPicPr>
            <a:picLocks noChangeAspect="1"/>
          </p:cNvPicPr>
          <p:nvPr/>
        </p:nvPicPr>
        <p:blipFill>
          <a:blip r:embed="rId6"/>
          <a:stretch>
            <a:fillRect/>
          </a:stretch>
        </p:blipFill>
        <p:spPr>
          <a:xfrm>
            <a:off x="969264" y="4057904"/>
            <a:ext cx="365760" cy="365760"/>
          </a:xfrm>
          <a:prstGeom prst="rect">
            <a:avLst/>
          </a:prstGeom>
        </p:spPr>
      </p:pic>
      <p:sp>
        <p:nvSpPr>
          <p:cNvPr id="494" name="TextBox 493"/>
          <p:cNvSpPr txBox="1"/>
          <p:nvPr/>
        </p:nvSpPr>
        <p:spPr>
          <a:xfrm>
            <a:off x="969264" y="4551680"/>
            <a:ext cx="4751817" cy="274320"/>
          </a:xfrm>
          <a:prstGeom prst="rect">
            <a:avLst/>
          </a:prstGeom>
          <a:noFill/>
        </p:spPr>
        <p:txBody>
          <a:bodyPr wrap="square" lIns="0" tIns="0" rIns="0" bIns="0" anchor="t">
            <a:spAutoFit/>
          </a:bodyPr>
          <a:lstStyle/>
          <a:p>
            <a:pPr algn="l"/>
            <a:r>
              <a:rPr sz="1600" b="1">
                <a:solidFill>
                  <a:srgbClr val="0A2E3D"/>
                </a:solidFill>
                <a:latin typeface="Calibri"/>
              </a:rPr>
              <a:t>Filtrage et tri</a:t>
            </a:r>
          </a:p>
        </p:txBody>
      </p:sp>
      <p:sp>
        <p:nvSpPr>
          <p:cNvPr id="495" name="TextBox 494"/>
          <p:cNvSpPr txBox="1"/>
          <p:nvPr/>
        </p:nvSpPr>
        <p:spPr>
          <a:xfrm>
            <a:off x="969264" y="4862576"/>
            <a:ext cx="4751817" cy="530149"/>
          </a:xfrm>
          <a:prstGeom prst="rect">
            <a:avLst/>
          </a:prstGeom>
          <a:noFill/>
        </p:spPr>
        <p:txBody>
          <a:bodyPr wrap="square" lIns="0" tIns="0" rIns="0" bIns="0" anchor="t">
            <a:spAutoFit/>
          </a:bodyPr>
          <a:lstStyle/>
          <a:p>
            <a:pPr algn="l"/>
            <a:r>
              <a:rPr sz="1300" b="0">
                <a:solidFill>
                  <a:srgbClr val="334452"/>
                </a:solidFill>
                <a:latin typeface="Calibri"/>
              </a:rPr>
              <a:t>Affinez les résultats par type de fichier, par date ou par auteur.</a:t>
            </a:r>
          </a:p>
        </p:txBody>
      </p:sp>
      <p:sp>
        <p:nvSpPr>
          <p:cNvPr id="496" name="Rounded Rectangle 495"/>
          <p:cNvSpPr/>
          <p:nvPr/>
        </p:nvSpPr>
        <p:spPr>
          <a:xfrm>
            <a:off x="6233145" y="3820160"/>
            <a:ext cx="5227305" cy="176276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97" name="Picture 496" descr="image.png"/>
          <p:cNvPicPr>
            <a:picLocks noChangeAspect="1"/>
          </p:cNvPicPr>
          <p:nvPr/>
        </p:nvPicPr>
        <p:blipFill>
          <a:blip r:embed="rId7"/>
          <a:stretch>
            <a:fillRect/>
          </a:stretch>
        </p:blipFill>
        <p:spPr>
          <a:xfrm>
            <a:off x="6470889" y="4057904"/>
            <a:ext cx="365760" cy="365760"/>
          </a:xfrm>
          <a:prstGeom prst="rect">
            <a:avLst/>
          </a:prstGeom>
        </p:spPr>
      </p:pic>
      <p:sp>
        <p:nvSpPr>
          <p:cNvPr id="498" name="TextBox 497"/>
          <p:cNvSpPr txBox="1"/>
          <p:nvPr/>
        </p:nvSpPr>
        <p:spPr>
          <a:xfrm>
            <a:off x="6470889" y="4551680"/>
            <a:ext cx="4751817" cy="274320"/>
          </a:xfrm>
          <a:prstGeom prst="rect">
            <a:avLst/>
          </a:prstGeom>
          <a:noFill/>
        </p:spPr>
        <p:txBody>
          <a:bodyPr wrap="square" lIns="0" tIns="0" rIns="0" bIns="0" anchor="t">
            <a:spAutoFit/>
          </a:bodyPr>
          <a:lstStyle/>
          <a:p>
            <a:pPr algn="l"/>
            <a:r>
              <a:rPr sz="1600" b="1">
                <a:solidFill>
                  <a:srgbClr val="0A2E3D"/>
                </a:solidFill>
                <a:latin typeface="Calibri"/>
              </a:rPr>
              <a:t>Suggestions automatiques</a:t>
            </a:r>
          </a:p>
        </p:txBody>
      </p:sp>
      <p:sp>
        <p:nvSpPr>
          <p:cNvPr id="499" name="TextBox 498"/>
          <p:cNvSpPr txBox="1"/>
          <p:nvPr/>
        </p:nvSpPr>
        <p:spPr>
          <a:xfrm>
            <a:off x="6470889" y="4862576"/>
            <a:ext cx="4751817" cy="530149"/>
          </a:xfrm>
          <a:prstGeom prst="rect">
            <a:avLst/>
          </a:prstGeom>
          <a:noFill/>
        </p:spPr>
        <p:txBody>
          <a:bodyPr wrap="square" lIns="0" tIns="0" rIns="0" bIns="0" anchor="t">
            <a:spAutoFit/>
          </a:bodyPr>
          <a:lstStyle/>
          <a:p>
            <a:pPr algn="l"/>
            <a:r>
              <a:rPr sz="1300" b="0">
                <a:solidFill>
                  <a:srgbClr val="334452"/>
                </a:solidFill>
                <a:latin typeface="Calibri"/>
              </a:rPr>
              <a:t>Corrections et suggestions pour préciser votre requête.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4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FACILITER LA NAVIGATION DANS SHAREPOINT</a:t>
            </a:r>
            <a:endParaRPr/>
          </a:p>
        </p:txBody>
      </p:sp>
      <p:sp>
        <p:nvSpPr>
          <p:cNvPr id="488" name="Google Shape;488;p45"/>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Page d’accueil : </a:t>
            </a:r>
            <a:r>
              <a:rPr lang="fr-CA" sz="1250" b="0" i="0" u="none">
                <a:solidFill>
                  <a:srgbClr val="334452"/>
                </a:solidFill>
                <a:latin typeface="Calibri"/>
                <a:ea typeface="Calibri"/>
                <a:cs typeface="Calibri"/>
                <a:sym typeface="Calibri"/>
              </a:rPr>
              <a:t>elle propose des liens rapides vers le contenu essentiel du site.</a:t>
            </a:r>
            <a:endParaRPr/>
          </a:p>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Menu de gauche : </a:t>
            </a:r>
            <a:r>
              <a:rPr lang="fr-CA" sz="1250" b="0" i="0" u="none">
                <a:solidFill>
                  <a:srgbClr val="334452"/>
                </a:solidFill>
                <a:latin typeface="Calibri"/>
                <a:ea typeface="Calibri"/>
                <a:cs typeface="Calibri"/>
                <a:sym typeface="Calibri"/>
              </a:rPr>
              <a:t>accès direct aux bibliothèques, aux listes et aux pages du site en cours.</a:t>
            </a:r>
            <a:endParaRPr/>
          </a:p>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Sites favoris : </a:t>
            </a:r>
            <a:r>
              <a:rPr lang="fr-CA" sz="1250" b="0" i="0" u="none">
                <a:solidFill>
                  <a:srgbClr val="334452"/>
                </a:solidFill>
                <a:latin typeface="Calibri"/>
                <a:ea typeface="Calibri"/>
                <a:cs typeface="Calibri"/>
                <a:sym typeface="Calibri"/>
              </a:rPr>
              <a:t>marquez d’une étoile les sites que vous utilisez tous les jours.</a:t>
            </a:r>
            <a:endParaRPr/>
          </a:p>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Barre de recherche : </a:t>
            </a:r>
            <a:r>
              <a:rPr lang="fr-CA" sz="1250" b="0" i="0" u="none">
                <a:solidFill>
                  <a:srgbClr val="334452"/>
                </a:solidFill>
                <a:latin typeface="Calibri"/>
                <a:ea typeface="Calibri"/>
                <a:cs typeface="Calibri"/>
                <a:sym typeface="Calibri"/>
              </a:rPr>
              <a:t>cherchez dans le site courant avant d’élargir à toute l’organisation.</a:t>
            </a:r>
            <a:endParaRPr/>
          </a:p>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Fil d’Ariane : </a:t>
            </a:r>
            <a:r>
              <a:rPr lang="fr-CA" sz="1250" b="0" i="0" u="none">
                <a:solidFill>
                  <a:srgbClr val="334452"/>
                </a:solidFill>
                <a:latin typeface="Calibri"/>
                <a:ea typeface="Calibri"/>
                <a:cs typeface="Calibri"/>
                <a:sym typeface="Calibri"/>
              </a:rPr>
              <a:t>servez-vous du chemin affiché en haut de page pour remonter d’un niveau.</a:t>
            </a:r>
            <a:endParaRPr/>
          </a:p>
        </p:txBody>
      </p:sp>
      <p:pic>
        <p:nvPicPr>
          <p:cNvPr id="487" name="Google Shape;487;p45" descr="Planification Avec Des Punaises Image stock - Image du sens, géographique:  8666257"/>
          <p:cNvPicPr preferRelativeResize="0"/>
          <p:nvPr/>
        </p:nvPicPr>
        <p:blipFill rotWithShape="1">
          <a:blip r:embed="rId3">
            <a:alphaModFix/>
          </a:blip>
          <a:srcRect t="7265"/>
          <a:stretch/>
        </p:blipFill>
        <p:spPr>
          <a:xfrm>
            <a:off x="731520" y="2227274"/>
            <a:ext cx="5047488" cy="3381859"/>
          </a:xfrm>
          <a:prstGeom prst="rect">
            <a:avLst/>
          </a:prstGeom>
          <a:solidFill>
            <a:srgbClr val="FFFFFF"/>
          </a:solidFill>
          <a:ln>
            <a:noFill/>
          </a:ln>
        </p:spPr>
      </p:pic>
      <p:sp>
        <p:nvSpPr>
          <p:cNvPr id="489" name="TextBox 48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NAVIGUER DANS SHAREPOINT</a:t>
            </a:r>
          </a:p>
        </p:txBody>
      </p:sp>
      <p:pic>
        <p:nvPicPr>
          <p:cNvPr id="490" name="Picture 489"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5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LES BIBLIOTHÈQUES DE DOCUMENTS</a:t>
            </a:r>
            <a:endParaRPr/>
          </a:p>
        </p:txBody>
      </p:sp>
      <p:sp>
        <p:nvSpPr>
          <p:cNvPr id="595" name="Google Shape;595;p59"/>
          <p:cNvSpPr txBox="1">
            <a:spLocks noGrp="1"/>
          </p:cNvSpPr>
          <p:nvPr>
            <p:ph type="body" idx="2"/>
          </p:nvPr>
        </p:nvSpPr>
        <p:spPr>
          <a:xfrm>
            <a:off x="6456407" y="192247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1" i="0" u="none">
                <a:solidFill>
                  <a:srgbClr val="0A2E3D"/>
                </a:solidFill>
                <a:latin typeface="Calibri"/>
                <a:ea typeface="Calibri"/>
                <a:cs typeface="Calibri"/>
                <a:sym typeface="Calibri"/>
              </a:rPr>
              <a:t>Emplacement SharePoint : </a:t>
            </a:r>
            <a:r>
              <a:rPr lang="fr-CA" sz="1250" b="0" i="0" u="none">
                <a:solidFill>
                  <a:srgbClr val="334452"/>
                </a:solidFill>
                <a:latin typeface="Calibri"/>
                <a:ea typeface="Calibri"/>
                <a:cs typeface="Calibri"/>
                <a:sym typeface="Calibri"/>
              </a:rPr>
              <a:t>Espace dédié au stockage de fichiers.</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Synchronisation : </a:t>
            </a:r>
            <a:r>
              <a:rPr lang="fr-CA" sz="1250" b="0" i="0" u="none">
                <a:solidFill>
                  <a:srgbClr val="334452"/>
                </a:solidFill>
                <a:latin typeface="Calibri"/>
                <a:ea typeface="Calibri"/>
                <a:cs typeface="Calibri"/>
                <a:sym typeface="Calibri"/>
              </a:rPr>
              <a:t>Possibilité de synchroniser les fichiers.</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Multiples bibliothèques : </a:t>
            </a:r>
            <a:r>
              <a:rPr lang="fr-CA" sz="1250" b="0" i="0" u="none">
                <a:solidFill>
                  <a:srgbClr val="334452"/>
                </a:solidFill>
                <a:latin typeface="Calibri"/>
                <a:ea typeface="Calibri"/>
                <a:cs typeface="Calibri"/>
                <a:sym typeface="Calibri"/>
              </a:rPr>
              <a:t>Un site peut contenir plusieurs bibliothèques de documents.</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Bibliothèque par défaut : </a:t>
            </a:r>
            <a:r>
              <a:rPr lang="fr-CA" sz="1250" b="0" i="0" u="none">
                <a:solidFill>
                  <a:srgbClr val="334452"/>
                </a:solidFill>
                <a:latin typeface="Calibri"/>
                <a:ea typeface="Calibri"/>
                <a:cs typeface="Calibri"/>
                <a:sym typeface="Calibri"/>
              </a:rPr>
              <a:t>Une bibliothèque est créée automatiquement lors de la création du site.</a:t>
            </a:r>
            <a:endParaRPr/>
          </a:p>
          <a:p>
            <a:pPr marL="306000" lvl="0" indent="-306000" algn="l" rtl="0">
              <a:spcBef>
                <a:spcPts val="960"/>
              </a:spcBef>
              <a:spcAft>
                <a:spcPts val="700"/>
              </a:spcAft>
              <a:buSzPts val="1656"/>
              <a:buChar char="▪"/>
            </a:pPr>
            <a:r>
              <a:rPr lang="fr-CA" sz="1250" b="1" i="0" u="none">
                <a:solidFill>
                  <a:srgbClr val="0A2E3D"/>
                </a:solidFill>
                <a:latin typeface="Calibri"/>
                <a:ea typeface="Calibri"/>
                <a:cs typeface="Calibri"/>
                <a:sym typeface="Calibri"/>
              </a:rPr>
              <a:t>Accès rapide : </a:t>
            </a:r>
            <a:r>
              <a:rPr lang="fr-CA" sz="1250" b="0" i="0" u="none">
                <a:solidFill>
                  <a:srgbClr val="334452"/>
                </a:solidFill>
                <a:latin typeface="Calibri"/>
                <a:ea typeface="Calibri"/>
                <a:cs typeface="Calibri"/>
                <a:sym typeface="Calibri"/>
              </a:rPr>
              <a:t>Ajoutez un lien direct dans le menu de gauche pour un accès facile.</a:t>
            </a:r>
            <a:endParaRPr/>
          </a:p>
        </p:txBody>
      </p:sp>
      <p:pic>
        <p:nvPicPr>
          <p:cNvPr id="4" name="Picture 3">
            <a:extLst>
              <a:ext uri="{FF2B5EF4-FFF2-40B4-BE49-F238E27FC236}">
                <a16:creationId xmlns:a16="http://schemas.microsoft.com/office/drawing/2014/main" id="{E0973DD0-7902-ECB9-4C8A-FB1443E4F52E}"/>
              </a:ext>
            </a:extLst>
          </p:cNvPr>
          <p:cNvPicPr>
            <a:picLocks noChangeAspect="1"/>
          </p:cNvPicPr>
          <p:nvPr/>
        </p:nvPicPr>
        <p:blipFill>
          <a:blip r:embed="rId3"/>
          <a:stretch>
            <a:fillRect/>
          </a:stretch>
        </p:blipFill>
        <p:spPr>
          <a:xfrm>
            <a:off x="759398" y="1917419"/>
            <a:ext cx="5047488" cy="2663422"/>
          </a:xfrm>
          <a:prstGeom prst="rect">
            <a:avLst/>
          </a:prstGeom>
        </p:spPr>
      </p:pic>
      <p:sp>
        <p:nvSpPr>
          <p:cNvPr id="596" name="TextBox 595"/>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GÉRER LES DOCUMENTS</a:t>
            </a:r>
          </a:p>
        </p:txBody>
      </p:sp>
      <p:pic>
        <p:nvPicPr>
          <p:cNvPr id="597" name="Picture 596"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61"/>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CRÉER UNE NOUVELLE BIBLIOTHÈQUE</a:t>
            </a:r>
            <a:endParaRPr/>
          </a:p>
        </p:txBody>
      </p:sp>
      <p:sp>
        <p:nvSpPr>
          <p:cNvPr id="607" name="Google Shape;607;p61"/>
          <p:cNvSpPr txBox="1">
            <a:spLocks noGrp="1"/>
          </p:cNvSpPr>
          <p:nvPr>
            <p:ph type="body" idx="1"/>
          </p:nvPr>
        </p:nvSpPr>
        <p:spPr>
          <a:xfrm>
            <a:off x="731520" y="1783080"/>
            <a:ext cx="5047488" cy="4270248"/>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700"/>
              </a:spcAft>
              <a:buSzPts val="1656"/>
            </a:pPr>
            <a:r>
              <a:rPr lang="fr-CA" sz="1250" b="0" i="0" u="none" strike="noStrike" dirty="0">
                <a:solidFill>
                  <a:srgbClr val="334452"/>
                </a:solidFill>
                <a:latin typeface="Calibri"/>
                <a:ea typeface="Calibri"/>
                <a:cs typeface="Calibri"/>
                <a:sym typeface="Calibri"/>
              </a:rPr>
              <a:t>Depuis la page d’accueil de votre site, cliquer sur + Créer, </a:t>
            </a:r>
            <a:br>
              <a:rPr lang="fr-CA" sz="1800" i="0" u="none" strike="noStrike" dirty="0">
                <a:solidFill>
                  <a:schemeClr val="bg2"/>
                </a:solidFill>
                <a:latin typeface="Calibri"/>
                <a:ea typeface="Calibri"/>
                <a:cs typeface="Calibri"/>
                <a:sym typeface="Calibri"/>
              </a:rPr>
            </a:br>
            <a:r>
              <a:rPr lang="fr-CA" sz="1250" b="0" i="0" u="none" strike="noStrike" dirty="0">
                <a:solidFill>
                  <a:srgbClr val="334452"/>
                </a:solidFill>
                <a:latin typeface="Calibri"/>
                <a:ea typeface="Calibri"/>
                <a:cs typeface="Calibri"/>
                <a:sym typeface="Calibri"/>
              </a:rPr>
              <a:t>puis sur Bibliothèque de documents.</a:t>
            </a:r>
            <a:endParaRPr lang="en-US" dirty="0">
              <a:solidFill>
                <a:schemeClr val="bg2"/>
              </a:solidFill>
            </a:endParaRPr>
          </a:p>
          <a:p>
            <a:pPr marL="285750" indent="-285750">
              <a:spcBef>
                <a:spcPts val="960"/>
              </a:spcBef>
              <a:spcAft>
                <a:spcPts val="700"/>
              </a:spcAft>
            </a:pPr>
            <a:r>
              <a:rPr lang="fr-CA" sz="1250" b="0" i="0" u="none" strike="noStrike" dirty="0">
                <a:solidFill>
                  <a:srgbClr val="334452"/>
                </a:solidFill>
                <a:latin typeface="Calibri"/>
                <a:ea typeface="Calibri"/>
                <a:cs typeface="Calibri"/>
                <a:sym typeface="Calibri"/>
              </a:rPr>
              <a:t>Saisir le </a:t>
            </a:r>
            <a:r>
              <a:rPr lang="fr-CA" sz="1250" b="0" i="0" u="none" dirty="0">
                <a:solidFill>
                  <a:srgbClr val="334452"/>
                </a:solidFill>
                <a:latin typeface="Calibri"/>
                <a:ea typeface="Calibri"/>
                <a:cs typeface="Calibri"/>
                <a:sym typeface="Calibri"/>
              </a:rPr>
              <a:t>Nom de</a:t>
            </a:r>
            <a:r>
              <a:rPr lang="fr-CA" sz="1250" b="0" i="0" u="none" strike="noStrike" dirty="0">
                <a:solidFill>
                  <a:srgbClr val="334452"/>
                </a:solidFill>
                <a:latin typeface="Calibri"/>
                <a:ea typeface="Calibri"/>
                <a:cs typeface="Calibri"/>
                <a:sym typeface="Calibri"/>
              </a:rPr>
              <a:t> la bibliothèque; la description est facultative.</a:t>
            </a:r>
            <a:endParaRPr dirty="0">
              <a:solidFill>
                <a:schemeClr val="bg2"/>
              </a:solidFill>
            </a:endParaRPr>
          </a:p>
          <a:p>
            <a:pPr marL="285750" lvl="0" indent="-285750" algn="l" rtl="0">
              <a:spcBef>
                <a:spcPts val="960"/>
              </a:spcBef>
              <a:spcAft>
                <a:spcPts val="700"/>
              </a:spcAft>
              <a:buSzPts val="1656"/>
            </a:pPr>
            <a:r>
              <a:rPr lang="fr-CA" sz="1250" b="0" i="0" u="none" strike="noStrike" dirty="0">
                <a:solidFill>
                  <a:srgbClr val="334452"/>
                </a:solidFill>
                <a:latin typeface="Calibri"/>
                <a:ea typeface="Calibri"/>
                <a:cs typeface="Calibri"/>
                <a:sym typeface="Calibri"/>
              </a:rPr>
              <a:t>Si vous souhaitez que la bibliothèque apparaisse dans le menu de gauche, cocher « Afficher dans la navigation du site ».</a:t>
            </a:r>
            <a:endParaRPr dirty="0">
              <a:solidFill>
                <a:schemeClr val="bg2"/>
              </a:solidFill>
            </a:endParaRPr>
          </a:p>
          <a:p>
            <a:pPr marL="305435" lvl="0" indent="-200660" algn="l" rtl="0">
              <a:spcBef>
                <a:spcPts val="960"/>
              </a:spcBef>
              <a:spcAft>
                <a:spcPts val="700"/>
              </a:spcAft>
              <a:buSzPts val="1656"/>
              <a:buNone/>
            </a:pPr>
            <a:endParaRPr dirty="0">
              <a:solidFill>
                <a:schemeClr val="bg2"/>
              </a:solidFill>
              <a:latin typeface="Calibri"/>
              <a:ea typeface="Calibri"/>
              <a:cs typeface="Calibri"/>
            </a:endParaRPr>
          </a:p>
          <a:p>
            <a:pPr marL="0" lvl="0" indent="0" algn="l" rtl="0">
              <a:spcBef>
                <a:spcPts val="960"/>
              </a:spcBef>
              <a:spcAft>
                <a:spcPts val="700"/>
              </a:spcAft>
              <a:buSzPts val="1656"/>
              <a:buNone/>
            </a:pPr>
            <a:r>
              <a:rPr lang="fr-CA" sz="1400" b="0" i="0" u="none" strike="noStrike" dirty="0">
                <a:solidFill>
                  <a:srgbClr val="334452"/>
                </a:solidFill>
                <a:latin typeface="Calibri"/>
                <a:ea typeface="Calibri"/>
                <a:cs typeface="Calibri"/>
                <a:sym typeface="Calibri"/>
              </a:rPr>
              <a:t>L’URL est à prendre en compte lors de la création d’une nouvelle page ou d’une bibliothèque. Le titre doit être sans accents, signe de ponctuation et espacement sinon cela devient difficile à supporter et à utiliser !</a:t>
            </a:r>
            <a:endParaRPr dirty="0">
              <a:solidFill>
                <a:schemeClr val="bg2"/>
              </a:solidFill>
            </a:endParaRPr>
          </a:p>
        </p:txBody>
      </p:sp>
      <p:pic>
        <p:nvPicPr>
          <p:cNvPr id="609" name="Google Shape;609;p61"/>
          <p:cNvPicPr preferRelativeResize="0"/>
          <p:nvPr/>
        </p:nvPicPr>
        <p:blipFill rotWithShape="1">
          <a:blip r:embed="rId3">
            <a:alphaModFix/>
          </a:blip>
          <a:srcRect/>
          <a:stretch/>
        </p:blipFill>
        <p:spPr>
          <a:xfrm>
            <a:off x="7378803" y="1783080"/>
            <a:ext cx="3109769" cy="1775046"/>
          </a:xfrm>
          <a:prstGeom prst="rect">
            <a:avLst/>
          </a:prstGeom>
          <a:noFill/>
          <a:ln>
            <a:noFill/>
          </a:ln>
        </p:spPr>
      </p:pic>
      <p:pic>
        <p:nvPicPr>
          <p:cNvPr id="610" name="Google Shape;610;p61"/>
          <p:cNvPicPr preferRelativeResize="0"/>
          <p:nvPr/>
        </p:nvPicPr>
        <p:blipFill rotWithShape="1">
          <a:blip r:embed="rId4">
            <a:alphaModFix/>
          </a:blip>
          <a:srcRect/>
          <a:stretch/>
        </p:blipFill>
        <p:spPr>
          <a:xfrm>
            <a:off x="7899134" y="3879240"/>
            <a:ext cx="2339207" cy="2174087"/>
          </a:xfrm>
          <a:prstGeom prst="rect">
            <a:avLst/>
          </a:prstGeom>
          <a:noFill/>
          <a:ln>
            <a:noFill/>
          </a:ln>
        </p:spPr>
      </p:pic>
      <p:sp>
        <p:nvSpPr>
          <p:cNvPr id="611" name="TextBox 610"/>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GÉRER LES DOCUMENTS</a:t>
            </a:r>
          </a:p>
        </p:txBody>
      </p:sp>
      <p:pic>
        <p:nvPicPr>
          <p:cNvPr id="612" name="Picture 611"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6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DÉPLACER VS COPIER</a:t>
            </a:r>
            <a:endParaRPr/>
          </a:p>
        </p:txBody>
      </p:sp>
      <p:sp>
        <p:nvSpPr>
          <p:cNvPr id="661" name="Google Shape;661;p67"/>
          <p:cNvSpPr txBox="1"/>
          <p:nvPr/>
        </p:nvSpPr>
        <p:spPr>
          <a:xfrm>
            <a:off x="431956" y="1783080"/>
            <a:ext cx="6263640" cy="210312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600"/>
              </a:spcAft>
              <a:buSzPts val="1800"/>
              <a:buFont typeface="Calibri"/>
              <a:buChar char="•"/>
            </a:pPr>
            <a:r>
              <a:rPr lang="fr-CA" sz="1250" b="0" i="0" u="none" dirty="0">
                <a:solidFill>
                  <a:srgbClr val="334452"/>
                </a:solidFill>
                <a:latin typeface="Calibri"/>
                <a:ea typeface="Calibri"/>
                <a:cs typeface="Calibri"/>
                <a:sym typeface="Calibri"/>
              </a:rPr>
              <a:t>Sélectionner le fichier ou le dossier à copier ou à déplacer.</a:t>
            </a:r>
            <a:endParaRPr dirty="0">
              <a:solidFill>
                <a:schemeClr val="bg2"/>
              </a:solidFill>
            </a:endParaRPr>
          </a:p>
          <a:p>
            <a:pPr marL="342900" marR="0" lvl="0" indent="-342900" algn="l" rtl="0">
              <a:lnSpc>
                <a:spcPct val="150000"/>
              </a:lnSpc>
              <a:spcBef>
                <a:spcPts val="0"/>
              </a:spcBef>
              <a:spcAft>
                <a:spcPts val="600"/>
              </a:spcAft>
              <a:buSzPts val="1800"/>
              <a:buFont typeface="Calibri"/>
              <a:buChar char="•"/>
            </a:pPr>
            <a:r>
              <a:rPr lang="fr-CA" sz="1250" b="0" i="0" u="none" dirty="0">
                <a:solidFill>
                  <a:srgbClr val="334452"/>
                </a:solidFill>
                <a:latin typeface="Calibri"/>
                <a:ea typeface="Calibri"/>
                <a:cs typeface="Calibri"/>
                <a:sym typeface="Calibri"/>
              </a:rPr>
              <a:t>Dans la barre de commande ou le menu « … », choisir Déplacer vers ou Copier dans.</a:t>
            </a:r>
            <a:endParaRPr dirty="0">
              <a:solidFill>
                <a:schemeClr val="bg2"/>
              </a:solidFill>
            </a:endParaRPr>
          </a:p>
          <a:p>
            <a:pPr marL="342900" marR="0" lvl="0" indent="-342900" algn="l" rtl="0">
              <a:lnSpc>
                <a:spcPct val="150000"/>
              </a:lnSpc>
              <a:spcBef>
                <a:spcPts val="0"/>
              </a:spcBef>
              <a:spcAft>
                <a:spcPts val="600"/>
              </a:spcAft>
              <a:buSzPts val="1800"/>
              <a:buFont typeface="Calibri"/>
              <a:buChar char="•"/>
            </a:pPr>
            <a:r>
              <a:rPr lang="fr-CA" sz="1250" b="0" i="0" u="none" dirty="0">
                <a:solidFill>
                  <a:srgbClr val="334452"/>
                </a:solidFill>
                <a:latin typeface="Calibri"/>
                <a:ea typeface="Calibri"/>
                <a:cs typeface="Calibri"/>
                <a:sym typeface="Calibri"/>
              </a:rPr>
              <a:t>Choisir la destination.</a:t>
            </a:r>
            <a:endParaRPr dirty="0">
              <a:solidFill>
                <a:schemeClr val="bg2"/>
              </a:solidFill>
            </a:endParaRPr>
          </a:p>
          <a:p>
            <a:pPr marL="342900" marR="0" lvl="0" indent="-342900" algn="l" rtl="0">
              <a:lnSpc>
                <a:spcPct val="150000"/>
              </a:lnSpc>
              <a:spcBef>
                <a:spcPts val="0"/>
              </a:spcBef>
              <a:spcAft>
                <a:spcPts val="0"/>
              </a:spcAft>
              <a:buSzPts val="1800"/>
              <a:buFont typeface="Calibri"/>
              <a:buChar char="•"/>
            </a:pPr>
            <a:r>
              <a:rPr lang="fr-CA" sz="1250" b="0" i="0" u="none" dirty="0">
                <a:solidFill>
                  <a:srgbClr val="334452"/>
                </a:solidFill>
                <a:latin typeface="Calibri"/>
                <a:ea typeface="Calibri"/>
                <a:cs typeface="Calibri"/>
                <a:sym typeface="Calibri"/>
              </a:rPr>
              <a:t>Au besoin, créer un nouveau dossier depuis la fenêtre de destination.</a:t>
            </a:r>
            <a:endParaRPr dirty="0">
              <a:solidFill>
                <a:schemeClr val="bg2"/>
              </a:solidFill>
            </a:endParaRPr>
          </a:p>
        </p:txBody>
      </p:sp>
      <p:pic>
        <p:nvPicPr>
          <p:cNvPr id="662" name="Google Shape;662;p67"/>
          <p:cNvPicPr preferRelativeResize="0"/>
          <p:nvPr/>
        </p:nvPicPr>
        <p:blipFill rotWithShape="1">
          <a:blip r:embed="rId3">
            <a:alphaModFix/>
          </a:blip>
          <a:srcRect/>
          <a:stretch/>
        </p:blipFill>
        <p:spPr>
          <a:xfrm>
            <a:off x="6903720" y="2084832"/>
            <a:ext cx="2377440" cy="1627632"/>
          </a:xfrm>
          <a:prstGeom prst="rect">
            <a:avLst/>
          </a:prstGeom>
          <a:noFill/>
          <a:ln>
            <a:noFill/>
          </a:ln>
        </p:spPr>
      </p:pic>
      <p:pic>
        <p:nvPicPr>
          <p:cNvPr id="663" name="Google Shape;663;p67"/>
          <p:cNvPicPr preferRelativeResize="0"/>
          <p:nvPr/>
        </p:nvPicPr>
        <p:blipFill rotWithShape="1">
          <a:blip r:embed="rId4">
            <a:alphaModFix/>
          </a:blip>
          <a:srcRect/>
          <a:stretch/>
        </p:blipFill>
        <p:spPr>
          <a:xfrm>
            <a:off x="9586266" y="2006844"/>
            <a:ext cx="1541546" cy="4420148"/>
          </a:xfrm>
          <a:prstGeom prst="rect">
            <a:avLst/>
          </a:prstGeom>
          <a:noFill/>
          <a:ln>
            <a:noFill/>
          </a:ln>
        </p:spPr>
      </p:pic>
      <p:graphicFrame>
        <p:nvGraphicFramePr>
          <p:cNvPr id="664" name="Google Shape;664;p67"/>
          <p:cNvGraphicFramePr/>
          <p:nvPr>
            <p:extLst>
              <p:ext uri="{D42A27DB-BD31-4B8C-83A1-F6EECF244321}">
                <p14:modId xmlns:p14="http://schemas.microsoft.com/office/powerpoint/2010/main" val="3762424781"/>
              </p:ext>
            </p:extLst>
          </p:nvPr>
        </p:nvGraphicFramePr>
        <p:xfrm>
          <a:off x="431956" y="4160520"/>
          <a:ext cx="9085425" cy="2354575"/>
        </p:xfrm>
        <a:graphic>
          <a:graphicData uri="http://schemas.openxmlformats.org/drawingml/2006/table">
            <a:tbl>
              <a:tblPr firstRow="1" bandRow="1">
                <a:noFill/>
                <a:tableStyleId>{00984B68-F347-4C09-A9B8-E21C1FEC6236}</a:tableStyleId>
              </a:tblPr>
              <a:tblGrid>
                <a:gridCol w="4128375">
                  <a:extLst>
                    <a:ext uri="{9D8B030D-6E8A-4147-A177-3AD203B41FA5}">
                      <a16:colId xmlns:a16="http://schemas.microsoft.com/office/drawing/2014/main" val="20000"/>
                    </a:ext>
                  </a:extLst>
                </a:gridCol>
                <a:gridCol w="4957050">
                  <a:extLst>
                    <a:ext uri="{9D8B030D-6E8A-4147-A177-3AD203B41FA5}">
                      <a16:colId xmlns:a16="http://schemas.microsoft.com/office/drawing/2014/main" val="20001"/>
                    </a:ext>
                  </a:extLst>
                </a:gridCol>
              </a:tblGrid>
              <a:tr h="323750">
                <a:tc>
                  <a:txBody>
                    <a:bodyPr/>
                    <a:lstStyle/>
                    <a:p>
                      <a:pPr marL="0" marR="0" lvl="0" indent="0" algn="l" rtl="0">
                        <a:spcBef>
                          <a:spcPts val="0"/>
                        </a:spcBef>
                        <a:spcAft>
                          <a:spcPts val="0"/>
                        </a:spcAft>
                        <a:buNone/>
                      </a:pPr>
                      <a:r>
                        <a:rPr lang="fr-CA" sz="1400" u="none" strike="noStrike" cap="none">
                          <a:solidFill>
                            <a:schemeClr val="bg2"/>
                          </a:solidFill>
                        </a:rPr>
                        <a:t>Déplacer vers</a:t>
                      </a:r>
                      <a:endParaRPr>
                        <a:solidFill>
                          <a:schemeClr val="bg2"/>
                        </a:solidFill>
                      </a:endParaRPr>
                    </a:p>
                  </a:txBody>
                  <a:tcPr marL="91450" marR="91450" marT="45725" marB="45725"/>
                </a:tc>
                <a:tc>
                  <a:txBody>
                    <a:bodyPr/>
                    <a:lstStyle/>
                    <a:p>
                      <a:pPr marL="0" marR="0" lvl="0" indent="0" algn="l" rtl="0">
                        <a:spcBef>
                          <a:spcPts val="0"/>
                        </a:spcBef>
                        <a:spcAft>
                          <a:spcPts val="0"/>
                        </a:spcAft>
                        <a:buNone/>
                      </a:pPr>
                      <a:r>
                        <a:rPr lang="fr-CA" sz="1400">
                          <a:solidFill>
                            <a:schemeClr val="bg2"/>
                          </a:solidFill>
                        </a:rPr>
                        <a:t>Copier dans</a:t>
                      </a:r>
                      <a:endParaRPr>
                        <a:solidFill>
                          <a:schemeClr val="bg2"/>
                        </a:solidFill>
                      </a:endParaRPr>
                    </a:p>
                  </a:txBody>
                  <a:tcPr marL="91450" marR="91450" marT="45725" marB="45725"/>
                </a:tc>
                <a:extLst>
                  <a:ext uri="{0D108BD9-81ED-4DB2-BD59-A6C34878D82A}">
                    <a16:rowId xmlns:a16="http://schemas.microsoft.com/office/drawing/2014/main" val="10000"/>
                  </a:ext>
                </a:extLst>
              </a:tr>
              <a:tr h="529775">
                <a:tc>
                  <a:txBody>
                    <a:bodyPr/>
                    <a:lstStyle/>
                    <a:p>
                      <a:pPr marL="0" marR="0" lvl="0" indent="0" algn="l" rtl="0">
                        <a:spcBef>
                          <a:spcPts val="0"/>
                        </a:spcBef>
                        <a:spcAft>
                          <a:spcPts val="0"/>
                        </a:spcAft>
                        <a:buNone/>
                      </a:pPr>
                      <a:r>
                        <a:rPr lang="fr-CA" sz="1400" dirty="0">
                          <a:solidFill>
                            <a:schemeClr val="bg2"/>
                          </a:solidFill>
                        </a:rPr>
                        <a:t>L’historique des versions est copié vers la nouvelle destination.</a:t>
                      </a:r>
                      <a:endParaRPr dirty="0">
                        <a:solidFill>
                          <a:schemeClr val="bg2"/>
                        </a:solidFill>
                      </a:endParaRPr>
                    </a:p>
                  </a:txBody>
                  <a:tcPr marL="91450" marR="91450" marT="45725" marB="45725"/>
                </a:tc>
                <a:tc>
                  <a:txBody>
                    <a:bodyPr/>
                    <a:lstStyle/>
                    <a:p>
                      <a:pPr marL="0" marR="0" lvl="0" indent="0" algn="l" rtl="0">
                        <a:spcBef>
                          <a:spcPts val="0"/>
                        </a:spcBef>
                        <a:spcAft>
                          <a:spcPts val="0"/>
                        </a:spcAft>
                        <a:buNone/>
                      </a:pPr>
                      <a:r>
                        <a:rPr lang="fr-CA" sz="1400">
                          <a:solidFill>
                            <a:schemeClr val="bg2"/>
                          </a:solidFill>
                        </a:rPr>
                        <a:t>La dernière version du document initial, devient la première version de la copie.</a:t>
                      </a:r>
                      <a:endParaRPr>
                        <a:solidFill>
                          <a:schemeClr val="bg2"/>
                        </a:solidFill>
                      </a:endParaRPr>
                    </a:p>
                  </a:txBody>
                  <a:tcPr marL="91450" marR="91450" marT="45725" marB="45725"/>
                </a:tc>
                <a:extLst>
                  <a:ext uri="{0D108BD9-81ED-4DB2-BD59-A6C34878D82A}">
                    <a16:rowId xmlns:a16="http://schemas.microsoft.com/office/drawing/2014/main" val="10001"/>
                  </a:ext>
                </a:extLst>
              </a:tr>
              <a:tr h="971275">
                <a:tc>
                  <a:txBody>
                    <a:bodyPr/>
                    <a:lstStyle/>
                    <a:p>
                      <a:pPr marL="0" marR="0" lvl="0" indent="0" algn="l" rtl="0">
                        <a:spcBef>
                          <a:spcPts val="0"/>
                        </a:spcBef>
                        <a:spcAft>
                          <a:spcPts val="0"/>
                        </a:spcAft>
                        <a:buNone/>
                      </a:pPr>
                      <a:r>
                        <a:rPr lang="fr-CA" sz="1400">
                          <a:solidFill>
                            <a:schemeClr val="bg2"/>
                          </a:solidFill>
                        </a:rPr>
                        <a:t>Tant que le fichier n’est pas à la nouvelle destination, on le retrouve dans l’emplacement initial. Une fois déplacer, il est supprimé de l’emplacement initial.</a:t>
                      </a:r>
                      <a:endParaRPr>
                        <a:solidFill>
                          <a:schemeClr val="bg2"/>
                        </a:solidFill>
                      </a:endParaRPr>
                    </a:p>
                  </a:txBody>
                  <a:tcPr marL="91450" marR="91450" marT="45725" marB="45725"/>
                </a:tc>
                <a:tc>
                  <a:txBody>
                    <a:bodyPr/>
                    <a:lstStyle/>
                    <a:p>
                      <a:pPr marL="0" marR="0" lvl="0" indent="0" algn="l" rtl="0">
                        <a:spcBef>
                          <a:spcPts val="0"/>
                        </a:spcBef>
                        <a:spcAft>
                          <a:spcPts val="0"/>
                        </a:spcAft>
                        <a:buNone/>
                      </a:pPr>
                      <a:r>
                        <a:rPr lang="fr-CA" sz="1400" dirty="0">
                          <a:solidFill>
                            <a:schemeClr val="bg2"/>
                          </a:solidFill>
                        </a:rPr>
                        <a:t>Pour restaurer plus d’une version, il faut restaurer la version dans un nouveau document et ensuite copier.</a:t>
                      </a:r>
                      <a:endParaRPr dirty="0">
                        <a:solidFill>
                          <a:schemeClr val="bg2"/>
                        </a:solidFill>
                      </a:endParaRPr>
                    </a:p>
                  </a:txBody>
                  <a:tcPr marL="91450" marR="91450" marT="45725" marB="45725"/>
                </a:tc>
                <a:extLst>
                  <a:ext uri="{0D108BD9-81ED-4DB2-BD59-A6C34878D82A}">
                    <a16:rowId xmlns:a16="http://schemas.microsoft.com/office/drawing/2014/main" val="10002"/>
                  </a:ext>
                </a:extLst>
              </a:tr>
              <a:tr h="529775">
                <a:tc>
                  <a:txBody>
                    <a:bodyPr/>
                    <a:lstStyle/>
                    <a:p>
                      <a:pPr marL="0" marR="0" lvl="0" indent="0" algn="l" rtl="0">
                        <a:spcBef>
                          <a:spcPts val="0"/>
                        </a:spcBef>
                        <a:spcAft>
                          <a:spcPts val="0"/>
                        </a:spcAft>
                        <a:buNone/>
                      </a:pPr>
                      <a:r>
                        <a:rPr lang="fr-CA" sz="1400" dirty="0">
                          <a:solidFill>
                            <a:schemeClr val="bg2"/>
                          </a:solidFill>
                        </a:rPr>
                        <a:t>Le fichier reste dans la corbeille de l’emplacement initial. </a:t>
                      </a:r>
                      <a:endParaRPr dirty="0">
                        <a:solidFill>
                          <a:schemeClr val="bg2"/>
                        </a:solidFill>
                      </a:endParaRPr>
                    </a:p>
                  </a:txBody>
                  <a:tcPr marL="91450" marR="91450" marT="45725" marB="45725"/>
                </a:tc>
                <a:tc>
                  <a:txBody>
                    <a:bodyPr/>
                    <a:lstStyle/>
                    <a:p>
                      <a:pPr marL="0" marR="0" lvl="0" indent="0" algn="l" rtl="0">
                        <a:spcBef>
                          <a:spcPts val="0"/>
                        </a:spcBef>
                        <a:spcAft>
                          <a:spcPts val="0"/>
                        </a:spcAft>
                        <a:buNone/>
                      </a:pPr>
                      <a:endParaRPr sz="1400" dirty="0"/>
                    </a:p>
                  </a:txBody>
                  <a:tcPr marL="91450" marR="91450" marT="45725" marB="45725"/>
                </a:tc>
                <a:extLst>
                  <a:ext uri="{0D108BD9-81ED-4DB2-BD59-A6C34878D82A}">
                    <a16:rowId xmlns:a16="http://schemas.microsoft.com/office/drawing/2014/main" val="10003"/>
                  </a:ext>
                </a:extLst>
              </a:tr>
            </a:tbl>
          </a:graphicData>
        </a:graphic>
      </p:graphicFrame>
      <p:sp>
        <p:nvSpPr>
          <p:cNvPr id="665" name="TextBox 66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GÉRER LES DOCUMENTS</a:t>
            </a:r>
          </a:p>
        </p:txBody>
      </p:sp>
      <p:pic>
        <p:nvPicPr>
          <p:cNvPr id="666" name="Picture 665"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6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dirty="0">
                <a:solidFill>
                  <a:srgbClr val="0A2E3D"/>
                </a:solidFill>
                <a:effectLst/>
              </a:rPr>
              <a:t>BIBLIOTHÈQUES : BONNES PRATIQUES</a:t>
            </a:r>
            <a:endParaRPr dirty="0"/>
          </a:p>
        </p:txBody>
      </p:sp>
      <p:sp>
        <p:nvSpPr>
          <p:cNvPr id="618" name="TextBox 617"/>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GÉRER LES DOCUMENTS</a:t>
            </a:r>
          </a:p>
        </p:txBody>
      </p:sp>
      <p:pic>
        <p:nvPicPr>
          <p:cNvPr id="619" name="Picture 618" descr="image.png"/>
          <p:cNvPicPr>
            <a:picLocks noChangeAspect="1"/>
          </p:cNvPicPr>
          <p:nvPr/>
        </p:nvPicPr>
        <p:blipFill>
          <a:blip r:embed="rId3"/>
          <a:stretch>
            <a:fillRect/>
          </a:stretch>
        </p:blipFill>
        <p:spPr>
          <a:xfrm>
            <a:off x="10387584" y="384048"/>
            <a:ext cx="1389888" cy="498348"/>
          </a:xfrm>
          <a:prstGeom prst="rect">
            <a:avLst/>
          </a:prstGeom>
        </p:spPr>
      </p:pic>
      <p:sp>
        <p:nvSpPr>
          <p:cNvPr id="620" name="Rounded Rectangle 619"/>
          <p:cNvSpPr/>
          <p:nvPr/>
        </p:nvSpPr>
        <p:spPr>
          <a:xfrm>
            <a:off x="7315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21" name="Picture 620" descr="image.png"/>
          <p:cNvPicPr>
            <a:picLocks noChangeAspect="1"/>
          </p:cNvPicPr>
          <p:nvPr/>
        </p:nvPicPr>
        <p:blipFill>
          <a:blip r:embed="rId4"/>
          <a:stretch>
            <a:fillRect/>
          </a:stretch>
        </p:blipFill>
        <p:spPr>
          <a:xfrm>
            <a:off x="969264" y="2020824"/>
            <a:ext cx="365760" cy="365760"/>
          </a:xfrm>
          <a:prstGeom prst="rect">
            <a:avLst/>
          </a:prstGeom>
        </p:spPr>
      </p:pic>
      <p:sp>
        <p:nvSpPr>
          <p:cNvPr id="622" name="TextBox 621"/>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Structure plate</a:t>
            </a:r>
          </a:p>
        </p:txBody>
      </p:sp>
      <p:sp>
        <p:nvSpPr>
          <p:cNvPr id="623" name="TextBox 622"/>
          <p:cNvSpPr txBox="1"/>
          <p:nvPr/>
        </p:nvSpPr>
        <p:spPr>
          <a:xfrm>
            <a:off x="9692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Deux ou trois niveaux de dossiers suffisent.</a:t>
            </a:r>
          </a:p>
        </p:txBody>
      </p:sp>
      <p:sp>
        <p:nvSpPr>
          <p:cNvPr id="624" name="Rounded Rectangle 623"/>
          <p:cNvSpPr/>
          <p:nvPr/>
        </p:nvSpPr>
        <p:spPr>
          <a:xfrm>
            <a:off x="439927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25" name="Picture 624" descr="image.png"/>
          <p:cNvPicPr>
            <a:picLocks noChangeAspect="1"/>
          </p:cNvPicPr>
          <p:nvPr/>
        </p:nvPicPr>
        <p:blipFill>
          <a:blip r:embed="rId5"/>
          <a:stretch>
            <a:fillRect/>
          </a:stretch>
        </p:blipFill>
        <p:spPr>
          <a:xfrm>
            <a:off x="4637014" y="2020824"/>
            <a:ext cx="365760" cy="365760"/>
          </a:xfrm>
          <a:prstGeom prst="rect">
            <a:avLst/>
          </a:prstGeom>
        </p:spPr>
      </p:pic>
      <p:sp>
        <p:nvSpPr>
          <p:cNvPr id="626" name="TextBox 625"/>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Métadonnées</a:t>
            </a:r>
          </a:p>
        </p:txBody>
      </p:sp>
      <p:sp>
        <p:nvSpPr>
          <p:cNvPr id="627" name="TextBox 626"/>
          <p:cNvSpPr txBox="1"/>
          <p:nvPr/>
        </p:nvSpPr>
        <p:spPr>
          <a:xfrm>
            <a:off x="463701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Décrivez le document plutôt que de l’enfouir.</a:t>
            </a:r>
          </a:p>
        </p:txBody>
      </p:sp>
      <p:sp>
        <p:nvSpPr>
          <p:cNvPr id="628" name="Rounded Rectangle 627"/>
          <p:cNvSpPr/>
          <p:nvPr/>
        </p:nvSpPr>
        <p:spPr>
          <a:xfrm>
            <a:off x="80670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29" name="Picture 628" descr="image.png"/>
          <p:cNvPicPr>
            <a:picLocks noChangeAspect="1"/>
          </p:cNvPicPr>
          <p:nvPr/>
        </p:nvPicPr>
        <p:blipFill>
          <a:blip r:embed="rId6"/>
          <a:stretch>
            <a:fillRect/>
          </a:stretch>
        </p:blipFill>
        <p:spPr>
          <a:xfrm>
            <a:off x="8304764" y="2020824"/>
            <a:ext cx="365760" cy="365760"/>
          </a:xfrm>
          <a:prstGeom prst="rect">
            <a:avLst/>
          </a:prstGeom>
        </p:spPr>
      </p:pic>
      <p:sp>
        <p:nvSpPr>
          <p:cNvPr id="630" name="TextBox 629"/>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Chemins courts</a:t>
            </a:r>
          </a:p>
        </p:txBody>
      </p:sp>
      <p:sp>
        <p:nvSpPr>
          <p:cNvPr id="631" name="TextBox 630"/>
          <p:cNvSpPr txBox="1"/>
          <p:nvPr/>
        </p:nvSpPr>
        <p:spPr>
          <a:xfrm>
            <a:off x="83047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L’adresse complète d’un fichier reste sous 256 caractères.</a:t>
            </a:r>
          </a:p>
        </p:txBody>
      </p:sp>
      <p:sp>
        <p:nvSpPr>
          <p:cNvPr id="632" name="Rounded Rectangle 631"/>
          <p:cNvSpPr/>
          <p:nvPr/>
        </p:nvSpPr>
        <p:spPr>
          <a:xfrm>
            <a:off x="7315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33" name="Picture 632" descr="image.png"/>
          <p:cNvPicPr>
            <a:picLocks noChangeAspect="1"/>
          </p:cNvPicPr>
          <p:nvPr/>
        </p:nvPicPr>
        <p:blipFill>
          <a:blip r:embed="rId7"/>
          <a:stretch>
            <a:fillRect/>
          </a:stretch>
        </p:blipFill>
        <p:spPr>
          <a:xfrm>
            <a:off x="969264" y="3976624"/>
            <a:ext cx="365760" cy="365760"/>
          </a:xfrm>
          <a:prstGeom prst="rect">
            <a:avLst/>
          </a:prstGeom>
        </p:spPr>
      </p:pic>
      <p:sp>
        <p:nvSpPr>
          <p:cNvPr id="634" name="TextBox 633"/>
          <p:cNvSpPr txBox="1"/>
          <p:nvPr/>
        </p:nvSpPr>
        <p:spPr>
          <a:xfrm>
            <a:off x="9692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Un affichage par usage</a:t>
            </a:r>
          </a:p>
        </p:txBody>
      </p:sp>
      <p:sp>
        <p:nvSpPr>
          <p:cNvPr id="635" name="TextBox 634"/>
          <p:cNvSpPr txBox="1"/>
          <p:nvPr/>
        </p:nvSpPr>
        <p:spPr>
          <a:xfrm>
            <a:off x="9692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Filtrez au lieu de multiplier les dossiers.</a:t>
            </a:r>
          </a:p>
        </p:txBody>
      </p:sp>
      <p:sp>
        <p:nvSpPr>
          <p:cNvPr id="636" name="Rounded Rectangle 635"/>
          <p:cNvSpPr/>
          <p:nvPr/>
        </p:nvSpPr>
        <p:spPr>
          <a:xfrm>
            <a:off x="439927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37" name="Picture 636" descr="image.png"/>
          <p:cNvPicPr>
            <a:picLocks noChangeAspect="1"/>
          </p:cNvPicPr>
          <p:nvPr/>
        </p:nvPicPr>
        <p:blipFill>
          <a:blip r:embed="rId8"/>
          <a:stretch>
            <a:fillRect/>
          </a:stretch>
        </p:blipFill>
        <p:spPr>
          <a:xfrm>
            <a:off x="4637014" y="3976624"/>
            <a:ext cx="365760" cy="365760"/>
          </a:xfrm>
          <a:prstGeom prst="rect">
            <a:avLst/>
          </a:prstGeom>
        </p:spPr>
      </p:pic>
      <p:sp>
        <p:nvSpPr>
          <p:cNvPr id="638" name="TextBox 637"/>
          <p:cNvSpPr txBox="1"/>
          <p:nvPr/>
        </p:nvSpPr>
        <p:spPr>
          <a:xfrm>
            <a:off x="463701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Intégration</a:t>
            </a:r>
          </a:p>
        </p:txBody>
      </p:sp>
      <p:sp>
        <p:nvSpPr>
          <p:cNvPr id="639" name="TextBox 638"/>
          <p:cNvSpPr txBox="1"/>
          <p:nvPr/>
        </p:nvSpPr>
        <p:spPr>
          <a:xfrm>
            <a:off x="463701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Reliez la bibliothèque à Teams ou à Planner.</a:t>
            </a:r>
          </a:p>
        </p:txBody>
      </p:sp>
      <p:sp>
        <p:nvSpPr>
          <p:cNvPr id="640" name="Rounded Rectangle 639"/>
          <p:cNvSpPr/>
          <p:nvPr/>
        </p:nvSpPr>
        <p:spPr>
          <a:xfrm>
            <a:off x="80670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41" name="Picture 640" descr="image.png"/>
          <p:cNvPicPr>
            <a:picLocks noChangeAspect="1"/>
          </p:cNvPicPr>
          <p:nvPr/>
        </p:nvPicPr>
        <p:blipFill>
          <a:blip r:embed="rId9"/>
          <a:stretch>
            <a:fillRect/>
          </a:stretch>
        </p:blipFill>
        <p:spPr>
          <a:xfrm>
            <a:off x="8304764" y="3976624"/>
            <a:ext cx="365760" cy="365760"/>
          </a:xfrm>
          <a:prstGeom prst="rect">
            <a:avLst/>
          </a:prstGeom>
        </p:spPr>
      </p:pic>
      <p:sp>
        <p:nvSpPr>
          <p:cNvPr id="642" name="TextBox 641"/>
          <p:cNvSpPr txBox="1"/>
          <p:nvPr/>
        </p:nvSpPr>
        <p:spPr>
          <a:xfrm>
            <a:off x="83047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Recherche</a:t>
            </a:r>
          </a:p>
        </p:txBody>
      </p:sp>
      <p:sp>
        <p:nvSpPr>
          <p:cNvPr id="643" name="TextBox 642"/>
          <p:cNvSpPr txBox="1"/>
          <p:nvPr/>
        </p:nvSpPr>
        <p:spPr>
          <a:xfrm>
            <a:off x="83047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Bien décrit, un document se retrouve sans être rangé.</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pic>
        <p:nvPicPr>
          <p:cNvPr id="718" name="Google Shape;718;p74"/>
          <p:cNvPicPr preferRelativeResize="0"/>
          <p:nvPr/>
        </p:nvPicPr>
        <p:blipFill rotWithShape="1">
          <a:blip r:embed="rId3">
            <a:alphaModFix/>
          </a:blip>
          <a:srcRect/>
          <a:stretch/>
        </p:blipFill>
        <p:spPr>
          <a:xfrm>
            <a:off x="6409944" y="2758476"/>
            <a:ext cx="5047488" cy="3083360"/>
          </a:xfrm>
          <a:prstGeom prst="rect">
            <a:avLst/>
          </a:prstGeom>
          <a:noFill/>
          <a:ln>
            <a:noFill/>
          </a:ln>
        </p:spPr>
      </p:pic>
      <p:sp>
        <p:nvSpPr>
          <p:cNvPr id="719" name="Google Shape;719;p7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LA CO-ÉDITION DE VOS DOCUMENTS</a:t>
            </a:r>
            <a:endParaRPr/>
          </a:p>
        </p:txBody>
      </p:sp>
      <p:sp>
        <p:nvSpPr>
          <p:cNvPr id="720" name="Google Shape;720;p74"/>
          <p:cNvSpPr txBox="1">
            <a:spLocks noGrp="1"/>
          </p:cNvSpPr>
          <p:nvPr>
            <p:ph type="body" idx="1"/>
          </p:nvPr>
        </p:nvSpPr>
        <p:spPr>
          <a:xfrm>
            <a:off x="731520" y="2546985"/>
            <a:ext cx="5047488" cy="3506343"/>
          </a:xfrm>
          <a:prstGeom prst="rect">
            <a:avLst/>
          </a:prstGeom>
          <a:noFill/>
          <a:ln>
            <a:noFill/>
          </a:ln>
        </p:spPr>
        <p:txBody>
          <a:bodyPr spcFirstLastPara="1" wrap="square" lIns="91425" tIns="45700" rIns="91425" bIns="45700" anchor="t" anchorCtr="0">
            <a:normAutofit/>
          </a:bodyPr>
          <a:lstStyle/>
          <a:p>
            <a:pPr marL="0" marR="158160" lvl="0" indent="0" algn="l" rtl="0">
              <a:spcBef>
                <a:spcPts val="0"/>
              </a:spcBef>
              <a:spcAft>
                <a:spcPts val="700"/>
              </a:spcAft>
              <a:buSzPts val="1288"/>
              <a:buNone/>
            </a:pPr>
            <a:r>
              <a:rPr lang="fr-CA" sz="1400" b="0" i="0" u="none" strike="noStrike" dirty="0">
                <a:solidFill>
                  <a:srgbClr val="334452"/>
                </a:solidFill>
                <a:latin typeface="Calibri"/>
                <a:ea typeface="Calibri"/>
                <a:cs typeface="Calibri"/>
                <a:sym typeface="Calibri"/>
              </a:rPr>
              <a:t>Les avantages sont :</a:t>
            </a:r>
            <a:endParaRPr sz="1400" b="0" i="0" u="none" strike="noStrike" dirty="0">
              <a:solidFill>
                <a:schemeClr val="bg2"/>
              </a:solidFill>
              <a:latin typeface="+mn-lt"/>
              <a:ea typeface="Calibri"/>
              <a:cs typeface="Calibri"/>
              <a:sym typeface="Calibri"/>
            </a:endParaRPr>
          </a:p>
          <a:p>
            <a:pPr marL="306000" marR="0" lvl="0" indent="-306000" algn="l" rtl="0">
              <a:spcBef>
                <a:spcPts val="880"/>
              </a:spcBef>
              <a:spcAft>
                <a:spcPts val="700"/>
              </a:spcAft>
              <a:buSzPts val="1288"/>
              <a:buChar char="▪"/>
            </a:pPr>
            <a:r>
              <a:rPr lang="fr-CA" sz="1250" b="0" i="0" u="none" strike="noStrike" dirty="0">
                <a:solidFill>
                  <a:srgbClr val="334452"/>
                </a:solidFill>
                <a:latin typeface="Calibri"/>
                <a:ea typeface="Calibri"/>
                <a:cs typeface="Calibri"/>
                <a:sym typeface="Calibri"/>
              </a:rPr>
              <a:t>Éliminer le travail en silo et rester connecté</a:t>
            </a:r>
            <a:endParaRPr dirty="0">
              <a:solidFill>
                <a:schemeClr val="bg2"/>
              </a:solidFill>
              <a:latin typeface="+mn-lt"/>
            </a:endParaRPr>
          </a:p>
          <a:p>
            <a:pPr marL="306000" marR="0" lvl="0" indent="-306000" algn="l" rtl="0">
              <a:spcBef>
                <a:spcPts val="880"/>
              </a:spcBef>
              <a:spcAft>
                <a:spcPts val="700"/>
              </a:spcAft>
              <a:buSzPts val="1288"/>
              <a:buChar char="▪"/>
            </a:pPr>
            <a:r>
              <a:rPr lang="fr-CA" sz="1250" b="0" i="0" u="none" strike="noStrike" dirty="0">
                <a:solidFill>
                  <a:srgbClr val="334452"/>
                </a:solidFill>
                <a:latin typeface="Calibri"/>
                <a:ea typeface="Calibri"/>
                <a:cs typeface="Calibri"/>
                <a:sym typeface="Calibri"/>
              </a:rPr>
              <a:t>Diminution des courriels et des copies conformes (cc) </a:t>
            </a:r>
            <a:br>
              <a:rPr lang="fr-CA" sz="1400" b="0" i="0" u="none" strike="noStrike" dirty="0">
                <a:solidFill>
                  <a:schemeClr val="bg2"/>
                </a:solidFill>
                <a:latin typeface="+mn-lt"/>
                <a:ea typeface="Calibri"/>
                <a:cs typeface="Calibri"/>
                <a:sym typeface="Calibri"/>
              </a:rPr>
            </a:br>
            <a:r>
              <a:rPr lang="fr-CA" sz="1250" b="0" i="0" u="none" strike="noStrike" dirty="0">
                <a:solidFill>
                  <a:srgbClr val="334452"/>
                </a:solidFill>
                <a:latin typeface="Calibri"/>
                <a:ea typeface="Calibri"/>
                <a:cs typeface="Calibri"/>
                <a:sym typeface="Calibri"/>
              </a:rPr>
              <a:t>(envoyer le lien directement à l’utilisateur)</a:t>
            </a:r>
            <a:endParaRPr dirty="0">
              <a:solidFill>
                <a:schemeClr val="bg2"/>
              </a:solidFill>
              <a:latin typeface="+mn-lt"/>
            </a:endParaRPr>
          </a:p>
          <a:p>
            <a:pPr marL="306000" marR="0" lvl="0" indent="-306000" algn="l" rtl="0">
              <a:spcBef>
                <a:spcPts val="880"/>
              </a:spcBef>
              <a:spcAft>
                <a:spcPts val="700"/>
              </a:spcAft>
              <a:buSzPts val="1288"/>
              <a:buChar char="▪"/>
            </a:pPr>
            <a:r>
              <a:rPr lang="fr-CA" sz="1250" b="0" i="0" u="none" strike="noStrike" dirty="0">
                <a:solidFill>
                  <a:srgbClr val="334452"/>
                </a:solidFill>
                <a:latin typeface="Calibri"/>
                <a:ea typeface="Calibri"/>
                <a:cs typeface="Calibri"/>
                <a:sym typeface="Calibri"/>
              </a:rPr>
              <a:t>Avoir une mémoire corporative</a:t>
            </a:r>
            <a:endParaRPr dirty="0">
              <a:solidFill>
                <a:schemeClr val="bg2"/>
              </a:solidFill>
              <a:latin typeface="+mn-lt"/>
            </a:endParaRPr>
          </a:p>
          <a:p>
            <a:pPr marL="306000" marR="0" lvl="0" indent="-306000" algn="l" rtl="0">
              <a:spcBef>
                <a:spcPts val="880"/>
              </a:spcBef>
              <a:spcAft>
                <a:spcPts val="700"/>
              </a:spcAft>
              <a:buSzPts val="1288"/>
              <a:buChar char="▪"/>
            </a:pPr>
            <a:r>
              <a:rPr lang="fr-CA" sz="1250" b="0" i="0" u="none" strike="noStrike" dirty="0">
                <a:solidFill>
                  <a:srgbClr val="334452"/>
                </a:solidFill>
                <a:latin typeface="Calibri"/>
                <a:ea typeface="Calibri"/>
                <a:cs typeface="Calibri"/>
                <a:sym typeface="Calibri"/>
              </a:rPr>
              <a:t>Toujours avoir accès aux dernières versions des documents</a:t>
            </a:r>
            <a:endParaRPr dirty="0">
              <a:solidFill>
                <a:schemeClr val="bg2"/>
              </a:solidFill>
              <a:latin typeface="+mn-lt"/>
            </a:endParaRPr>
          </a:p>
          <a:p>
            <a:pPr marL="306000" marR="0" lvl="0" indent="-306000" algn="l" rtl="0">
              <a:spcBef>
                <a:spcPts val="880"/>
              </a:spcBef>
              <a:spcAft>
                <a:spcPts val="700"/>
              </a:spcAft>
              <a:buSzPts val="1288"/>
              <a:buChar char="▪"/>
            </a:pPr>
            <a:r>
              <a:rPr lang="fr-CA" sz="1250" b="0" i="0" u="none" strike="noStrike" dirty="0">
                <a:solidFill>
                  <a:srgbClr val="334452"/>
                </a:solidFill>
                <a:latin typeface="Calibri"/>
                <a:ea typeface="Calibri"/>
                <a:cs typeface="Calibri"/>
                <a:sym typeface="Calibri"/>
              </a:rPr>
              <a:t>Travail à distance facilité</a:t>
            </a:r>
            <a:endParaRPr dirty="0">
              <a:solidFill>
                <a:schemeClr val="bg2"/>
              </a:solidFill>
              <a:latin typeface="+mn-lt"/>
            </a:endParaRPr>
          </a:p>
          <a:p>
            <a:pPr marL="0" marR="115780" lvl="0" indent="0" algn="l" rtl="0">
              <a:spcBef>
                <a:spcPts val="880"/>
              </a:spcBef>
              <a:spcAft>
                <a:spcPts val="700"/>
              </a:spcAft>
              <a:buSzPts val="1288"/>
              <a:buNone/>
            </a:pPr>
            <a:r>
              <a:rPr lang="fr-CA" sz="1400" b="0" i="0" u="none" strike="noStrike" dirty="0">
                <a:solidFill>
                  <a:srgbClr val="334452"/>
                </a:solidFill>
                <a:latin typeface="Calibri"/>
                <a:ea typeface="Calibri"/>
                <a:cs typeface="Calibri"/>
                <a:sym typeface="Calibri"/>
              </a:rPr>
              <a:t>Faites attention d’être sur la même cellule en même temps pour </a:t>
            </a:r>
            <a:br>
              <a:rPr lang="fr-CA" sz="1400" b="0" i="0" u="none" strike="noStrike" dirty="0">
                <a:solidFill>
                  <a:schemeClr val="bg2"/>
                </a:solidFill>
                <a:latin typeface="+mn-lt"/>
                <a:ea typeface="Calibri"/>
                <a:cs typeface="Calibri"/>
                <a:sym typeface="Calibri"/>
              </a:rPr>
            </a:br>
            <a:r>
              <a:rPr lang="fr-CA" sz="1400" b="0" i="0" u="none" strike="noStrike" dirty="0">
                <a:solidFill>
                  <a:srgbClr val="334452"/>
                </a:solidFill>
                <a:latin typeface="Calibri"/>
                <a:ea typeface="Calibri"/>
                <a:cs typeface="Calibri"/>
                <a:sym typeface="Calibri"/>
              </a:rPr>
              <a:t>cause de conflit. De plus, faire appliquer des filtres ou des tris </a:t>
            </a:r>
            <a:br>
              <a:rPr lang="fr-CA" sz="1400" b="0" i="0" u="none" strike="noStrike" dirty="0">
                <a:solidFill>
                  <a:schemeClr val="bg2"/>
                </a:solidFill>
                <a:latin typeface="+mn-lt"/>
                <a:ea typeface="Calibri"/>
                <a:cs typeface="Calibri"/>
                <a:sym typeface="Calibri"/>
              </a:rPr>
            </a:br>
            <a:r>
              <a:rPr lang="fr-CA" sz="1400" b="0" i="0" u="none" strike="noStrike" dirty="0">
                <a:solidFill>
                  <a:srgbClr val="334452"/>
                </a:solidFill>
                <a:latin typeface="Calibri"/>
                <a:ea typeface="Calibri"/>
                <a:cs typeface="Calibri"/>
                <a:sym typeface="Calibri"/>
              </a:rPr>
              <a:t>peuvent complexifier le travail puisque l’affichage change pour tous !</a:t>
            </a:r>
            <a:endParaRPr sz="1400" b="0" i="0" u="none" strike="noStrike" dirty="0">
              <a:solidFill>
                <a:schemeClr val="bg2"/>
              </a:solidFill>
              <a:latin typeface="+mn-lt"/>
              <a:ea typeface="Calibri"/>
              <a:cs typeface="Calibri"/>
              <a:sym typeface="Calibri"/>
            </a:endParaRPr>
          </a:p>
        </p:txBody>
      </p:sp>
      <p:sp>
        <p:nvSpPr>
          <p:cNvPr id="721" name="Google Shape;721;p74"/>
          <p:cNvSpPr txBox="1"/>
          <p:nvPr/>
        </p:nvSpPr>
        <p:spPr>
          <a:xfrm>
            <a:off x="731520" y="1783080"/>
            <a:ext cx="10728930" cy="526161"/>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700"/>
              </a:spcAft>
              <a:buNone/>
            </a:pPr>
            <a:endParaRPr sz="1600" b="0" i="0" u="none" strike="noStrike" dirty="0">
              <a:solidFill>
                <a:srgbClr val="000000"/>
              </a:solidFill>
              <a:latin typeface="Calibri"/>
              <a:ea typeface="Calibri"/>
              <a:cs typeface="Calibri"/>
              <a:sym typeface="Calibri"/>
            </a:endParaRPr>
          </a:p>
          <a:p>
            <a:pPr marL="0" marR="3370" lvl="0" indent="0" algn="l" rtl="0">
              <a:spcBef>
                <a:spcPts val="0"/>
              </a:spcBef>
              <a:spcAft>
                <a:spcPts val="700"/>
              </a:spcAft>
              <a:buNone/>
            </a:pPr>
            <a:r>
              <a:rPr lang="fr-CA" sz="1400" b="0" i="0" u="none" strike="noStrike" dirty="0">
                <a:solidFill>
                  <a:srgbClr val="334452"/>
                </a:solidFill>
                <a:latin typeface="Calibri"/>
                <a:ea typeface="Calibri"/>
                <a:cs typeface="Calibri"/>
                <a:sym typeface="Calibri"/>
              </a:rPr>
              <a:t>Travailler sur un même fichier qu’un collègue, voilà ce qu’on appelle l’efficacité numérique !</a:t>
            </a:r>
            <a:endParaRPr sz="1600" dirty="0">
              <a:solidFill>
                <a:schemeClr val="bg2"/>
              </a:solidFill>
              <a:latin typeface="+mj-lt"/>
              <a:ea typeface="Calibri"/>
              <a:cs typeface="Calibri"/>
              <a:sym typeface="Calibri"/>
            </a:endParaRPr>
          </a:p>
        </p:txBody>
      </p:sp>
      <p:sp>
        <p:nvSpPr>
          <p:cNvPr id="722" name="TextBox 72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1 · GÉRER LES DOCUMENTS</a:t>
            </a:r>
          </a:p>
        </p:txBody>
      </p:sp>
      <p:pic>
        <p:nvPicPr>
          <p:cNvPr id="723" name="Picture 722"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Shape 117"/>
        <p:cNvGrpSpPr/>
        <p:nvPr/>
      </p:nvGrpSpPr>
      <p:grpSpPr>
        <a:xfrm>
          <a:off x="0" y="0"/>
          <a:ext cx="0" cy="0"/>
          <a:chOff x="0" y="0"/>
          <a:chExt cx="0" cy="0"/>
        </a:xfrm>
      </p:grpSpPr>
      <p:sp>
        <p:nvSpPr>
          <p:cNvPr id="118" name="Google Shape;118;p1"/>
          <p:cNvSpPr/>
          <p:nvPr/>
        </p:nvSpPr>
        <p:spPr>
          <a:xfrm>
            <a:off x="0" y="0"/>
            <a:ext cx="12191969" cy="6858000"/>
          </a:xfrm>
          <a:prstGeom prst="rect">
            <a:avLst/>
          </a:prstGeom>
          <a:solidFill>
            <a:srgbClr val="00AE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AEEF"/>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21" name="Google Shape;121;p1"/>
          <p:cNvSpPr txBox="1">
            <a:spLocks noGrp="1"/>
          </p:cNvSpPr>
          <p:nvPr>
            <p:ph type="ctrTitle"/>
          </p:nvPr>
        </p:nvSpPr>
        <p:spPr>
          <a:xfrm>
            <a:off x="1051560" y="2331720"/>
            <a:ext cx="10058400" cy="1920240"/>
          </a:xfrm>
          <a:prstGeom prst="rect">
            <a:avLst/>
          </a:prstGeom>
          <a:noFill/>
          <a:ln w="9525" cap="flat" cmpd="sng">
            <a:noFill/>
            <a:prstDash val="solid"/>
            <a:round/>
            <a:headEnd type="none" w="sm" len="sm"/>
            <a:tailEnd type="none" w="sm" len="sm"/>
          </a:ln>
          <a:effectLst/>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00AEEF"/>
              </a:buClr>
              <a:buSzPct val="100000"/>
              <a:buFont typeface="Calibri"/>
              <a:buNone/>
            </a:pPr>
            <a:r>
              <a:rPr lang="fr-CA" sz="2400" b="0" u="none" dirty="0">
                <a:solidFill>
                  <a:srgbClr val="0A2E3D"/>
                </a:solidFill>
                <a:effectLst/>
              </a:rPr>
              <a:t>Deuxième partie</a:t>
            </a:r>
            <a:br>
              <a:rPr lang="fr-CA" sz="3600" u="sng" dirty="0">
                <a:solidFill>
                  <a:srgbClr val="3B3838"/>
                </a:solidFill>
              </a:rPr>
            </a:br>
            <a:r>
              <a:rPr lang="fr-CA" sz="3800" b="1" u="none" dirty="0">
                <a:solidFill>
                  <a:srgbClr val="0A2E3D"/>
                </a:solidFill>
                <a:effectLst/>
              </a:rPr>
              <a:t>Partager, restaurer, synchroniser</a:t>
            </a:r>
            <a:endParaRPr dirty="0"/>
          </a:p>
        </p:txBody>
      </p:sp>
      <p:sp>
        <p:nvSpPr>
          <p:cNvPr id="122" name="Google Shape;122;p1"/>
          <p:cNvSpPr txBox="1">
            <a:spLocks noGrp="1"/>
          </p:cNvSpPr>
          <p:nvPr>
            <p:ph type="subTitle" idx="1"/>
          </p:nvPr>
        </p:nvSpPr>
        <p:spPr>
          <a:xfrm>
            <a:off x="1097280" y="4617720"/>
            <a:ext cx="9601200" cy="640080"/>
          </a:xfrm>
          <a:prstGeom prst="rect">
            <a:avLst/>
          </a:prstGeom>
          <a:noFill/>
          <a:ln>
            <a:noFill/>
          </a:ln>
          <a:effectLst/>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00AEEF"/>
              </a:buClr>
              <a:buSzPts val="2000"/>
              <a:buFont typeface="Calibri"/>
              <a:buNone/>
            </a:pPr>
            <a:br>
              <a:rPr lang="fr-CA" dirty="0">
                <a:solidFill>
                  <a:srgbClr val="262626"/>
                </a:solidFill>
              </a:rPr>
            </a:br>
            <a:r>
              <a:rPr lang="fr-CA" sz="1600" b="1" u="none" dirty="0">
                <a:solidFill>
                  <a:srgbClr val="0A2E3D"/>
                </a:solidFill>
                <a:effectLst/>
              </a:rPr>
              <a:t>Partager en sécurité   ·   Versions et récupération   ·   Travail hors ligne</a:t>
            </a:r>
            <a:endParaRPr dirty="0"/>
          </a:p>
        </p:txBody>
      </p:sp>
      <p:pic>
        <p:nvPicPr>
          <p:cNvPr id="123" name="Picture 122"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1"/>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LE PARTAGE</a:t>
            </a:r>
            <a:endParaRPr/>
          </a:p>
        </p:txBody>
      </p:sp>
      <p:sp>
        <p:nvSpPr>
          <p:cNvPr id="300" name="Google Shape;300;p21"/>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1" i="0" u="none" dirty="0">
                <a:solidFill>
                  <a:srgbClr val="0A2E3D"/>
                </a:solidFill>
                <a:latin typeface="Calibri"/>
                <a:ea typeface="Calibri"/>
                <a:cs typeface="Calibri"/>
                <a:sym typeface="Calibri"/>
              </a:rPr>
              <a:t>Contrôle des permissions : </a:t>
            </a:r>
            <a:r>
              <a:rPr lang="fr-CA" sz="1250" b="0" i="0" u="none" dirty="0">
                <a:solidFill>
                  <a:srgbClr val="334452"/>
                </a:solidFill>
                <a:latin typeface="Calibri"/>
                <a:ea typeface="Calibri"/>
                <a:cs typeface="Calibri"/>
                <a:sym typeface="Calibri"/>
              </a:rPr>
              <a:t>Choisissez des niveaux d’accès (lecture, modification) pour chaque partage.</a:t>
            </a:r>
            <a:endParaRPr dirty="0"/>
          </a:p>
          <a:p>
            <a:pPr marL="306000" lvl="0" indent="-306000" algn="l" rtl="0">
              <a:spcBef>
                <a:spcPts val="960"/>
              </a:spcBef>
              <a:spcAft>
                <a:spcPts val="700"/>
              </a:spcAft>
              <a:buSzPts val="1656"/>
              <a:buChar char="▪"/>
            </a:pPr>
            <a:r>
              <a:rPr lang="fr-CA" sz="1250" b="1" i="0" u="none" dirty="0">
                <a:solidFill>
                  <a:srgbClr val="0A2E3D"/>
                </a:solidFill>
                <a:latin typeface="Calibri"/>
                <a:ea typeface="Calibri"/>
                <a:cs typeface="Calibri"/>
                <a:sym typeface="Calibri"/>
              </a:rPr>
              <a:t>Expiration et protection des liens : </a:t>
            </a:r>
            <a:r>
              <a:rPr lang="fr-CA" sz="1250" b="0" i="0" u="none" dirty="0">
                <a:solidFill>
                  <a:srgbClr val="334452"/>
                </a:solidFill>
                <a:latin typeface="Calibri"/>
                <a:ea typeface="Calibri"/>
                <a:cs typeface="Calibri"/>
                <a:sym typeface="Calibri"/>
              </a:rPr>
              <a:t>Définissez des dates d'expiration et des mots de passe pour les liens de partage.</a:t>
            </a:r>
            <a:endParaRPr dirty="0"/>
          </a:p>
          <a:p>
            <a:pPr marL="306000" lvl="0" indent="-306000" algn="l" rtl="0">
              <a:spcBef>
                <a:spcPts val="960"/>
              </a:spcBef>
              <a:spcAft>
                <a:spcPts val="700"/>
              </a:spcAft>
              <a:buSzPts val="1656"/>
              <a:buChar char="▪"/>
            </a:pPr>
            <a:r>
              <a:rPr lang="fr-CA" sz="1250" b="1" i="0" u="none" dirty="0">
                <a:solidFill>
                  <a:srgbClr val="0A2E3D"/>
                </a:solidFill>
                <a:latin typeface="Calibri"/>
                <a:ea typeface="Calibri"/>
                <a:cs typeface="Calibri"/>
                <a:sym typeface="Calibri"/>
              </a:rPr>
              <a:t>Collaboration en temps réel : </a:t>
            </a:r>
            <a:r>
              <a:rPr lang="fr-CA" sz="1250" b="0" i="0" u="none" dirty="0">
                <a:solidFill>
                  <a:srgbClr val="334452"/>
                </a:solidFill>
                <a:latin typeface="Calibri"/>
                <a:ea typeface="Calibri"/>
                <a:cs typeface="Calibri"/>
                <a:sym typeface="Calibri"/>
              </a:rPr>
              <a:t>Travaillez ensemble et voyez les modifications instantanément.</a:t>
            </a:r>
            <a:endParaRPr dirty="0"/>
          </a:p>
          <a:p>
            <a:pPr marL="306000" lvl="0" indent="-306000" algn="l" rtl="0">
              <a:spcBef>
                <a:spcPts val="960"/>
              </a:spcBef>
              <a:spcAft>
                <a:spcPts val="700"/>
              </a:spcAft>
              <a:buSzPts val="1656"/>
              <a:buChar char="▪"/>
            </a:pPr>
            <a:r>
              <a:rPr lang="fr-CA" sz="1250" b="1" i="0" u="none" dirty="0">
                <a:solidFill>
                  <a:srgbClr val="0A2E3D"/>
                </a:solidFill>
                <a:latin typeface="Calibri"/>
                <a:ea typeface="Calibri"/>
                <a:cs typeface="Calibri"/>
                <a:sym typeface="Calibri"/>
              </a:rPr>
              <a:t>Intégration avec Microsoft 365 : </a:t>
            </a:r>
            <a:r>
              <a:rPr lang="fr-CA" sz="1250" b="0" i="0" u="none" dirty="0">
                <a:solidFill>
                  <a:srgbClr val="334452"/>
                </a:solidFill>
                <a:latin typeface="Calibri"/>
                <a:ea typeface="Calibri"/>
                <a:cs typeface="Calibri"/>
                <a:sym typeface="Calibri"/>
              </a:rPr>
              <a:t>Accès facile aux fichiers depuis Outlook, Teams, etc.</a:t>
            </a:r>
            <a:endParaRPr dirty="0"/>
          </a:p>
          <a:p>
            <a:pPr marL="306000" lvl="0" indent="-306000" algn="l" rtl="0">
              <a:spcBef>
                <a:spcPts val="960"/>
              </a:spcBef>
              <a:spcAft>
                <a:spcPts val="700"/>
              </a:spcAft>
              <a:buSzPts val="1656"/>
              <a:buChar char="▪"/>
            </a:pPr>
            <a:r>
              <a:rPr lang="fr-CA" sz="1250" b="1" i="0" u="none" dirty="0">
                <a:solidFill>
                  <a:srgbClr val="0A2E3D"/>
                </a:solidFill>
                <a:latin typeface="Calibri"/>
                <a:ea typeface="Calibri"/>
                <a:cs typeface="Calibri"/>
                <a:sym typeface="Calibri"/>
              </a:rPr>
              <a:t>Gestion des versions : </a:t>
            </a:r>
            <a:r>
              <a:rPr lang="fr-CA" sz="1250" b="0" i="0" u="none" dirty="0">
                <a:solidFill>
                  <a:srgbClr val="334452"/>
                </a:solidFill>
                <a:latin typeface="Calibri"/>
                <a:ea typeface="Calibri"/>
                <a:cs typeface="Calibri"/>
                <a:sym typeface="Calibri"/>
              </a:rPr>
              <a:t>Suivez l’historique des modifications, surtout avec SharePoint.</a:t>
            </a:r>
            <a:endParaRPr dirty="0"/>
          </a:p>
          <a:p>
            <a:pPr marL="306000" lvl="0" indent="-306000" algn="l" rtl="0">
              <a:spcBef>
                <a:spcPts val="960"/>
              </a:spcBef>
              <a:spcAft>
                <a:spcPts val="700"/>
              </a:spcAft>
              <a:buSzPts val="1656"/>
              <a:buChar char="▪"/>
            </a:pPr>
            <a:r>
              <a:rPr lang="fr-CA" sz="1250" b="1" i="0" u="none" dirty="0">
                <a:solidFill>
                  <a:srgbClr val="0A2E3D"/>
                </a:solidFill>
                <a:latin typeface="Calibri"/>
                <a:ea typeface="Calibri"/>
                <a:cs typeface="Calibri"/>
                <a:sym typeface="Calibri"/>
              </a:rPr>
              <a:t>Notifications de partage : </a:t>
            </a:r>
            <a:r>
              <a:rPr lang="fr-CA" sz="1250" b="0" i="0" u="none" dirty="0">
                <a:solidFill>
                  <a:srgbClr val="334452"/>
                </a:solidFill>
                <a:latin typeface="Calibri"/>
                <a:ea typeface="Calibri"/>
                <a:cs typeface="Calibri"/>
                <a:sym typeface="Calibri"/>
              </a:rPr>
              <a:t>Recevez des alertes sur les nouveaux partages et modifications.</a:t>
            </a:r>
            <a:endParaRPr dirty="0">
              <a:latin typeface="Calibri"/>
              <a:ea typeface="Calibri"/>
              <a:cs typeface="Calibri"/>
              <a:sym typeface="Calibri"/>
            </a:endParaRPr>
          </a:p>
        </p:txBody>
      </p:sp>
      <p:pic>
        <p:nvPicPr>
          <p:cNvPr id="2" name="Picture 1">
            <a:extLst>
              <a:ext uri="{FF2B5EF4-FFF2-40B4-BE49-F238E27FC236}">
                <a16:creationId xmlns:a16="http://schemas.microsoft.com/office/drawing/2014/main" id="{B35C476C-45DD-EFCC-77F9-127400ECB23B}"/>
              </a:ext>
            </a:extLst>
          </p:cNvPr>
          <p:cNvPicPr>
            <a:picLocks noChangeAspect="1"/>
          </p:cNvPicPr>
          <p:nvPr/>
        </p:nvPicPr>
        <p:blipFill>
          <a:blip r:embed="rId3"/>
          <a:stretch>
            <a:fillRect/>
          </a:stretch>
        </p:blipFill>
        <p:spPr>
          <a:xfrm>
            <a:off x="731520" y="2263633"/>
            <a:ext cx="5047488" cy="3309141"/>
          </a:xfrm>
          <a:prstGeom prst="rect">
            <a:avLst/>
          </a:prstGeom>
        </p:spPr>
      </p:pic>
      <p:sp>
        <p:nvSpPr>
          <p:cNvPr id="301" name="TextBox 300"/>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PARTAGER EN SÉCURITÉ</a:t>
            </a:r>
          </a:p>
        </p:txBody>
      </p:sp>
      <p:pic>
        <p:nvPicPr>
          <p:cNvPr id="302" name="Picture 301"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pic>
        <p:nvPicPr>
          <p:cNvPr id="3" name="Picture 2">
            <a:extLst>
              <a:ext uri="{FF2B5EF4-FFF2-40B4-BE49-F238E27FC236}">
                <a16:creationId xmlns:a16="http://schemas.microsoft.com/office/drawing/2014/main" id="{46ECBDFD-5DE6-11D4-ABFA-94DD32637464}"/>
              </a:ext>
            </a:extLst>
          </p:cNvPr>
          <p:cNvPicPr>
            <a:picLocks noChangeAspect="1"/>
          </p:cNvPicPr>
          <p:nvPr/>
        </p:nvPicPr>
        <p:blipFill>
          <a:blip r:embed="rId3"/>
          <a:stretch>
            <a:fillRect/>
          </a:stretch>
        </p:blipFill>
        <p:spPr>
          <a:xfrm>
            <a:off x="3802609" y="1795948"/>
            <a:ext cx="4581525" cy="3448050"/>
          </a:xfrm>
          <a:prstGeom prst="rect">
            <a:avLst/>
          </a:prstGeom>
        </p:spPr>
      </p:pic>
      <p:sp>
        <p:nvSpPr>
          <p:cNvPr id="306" name="Google Shape;306;p22"/>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LES DIFFÉRENTS TYPES DE PARTAGE</a:t>
            </a:r>
            <a:endParaRPr/>
          </a:p>
        </p:txBody>
      </p:sp>
      <p:sp>
        <p:nvSpPr>
          <p:cNvPr id="309" name="Google Shape;309;p22"/>
          <p:cNvSpPr/>
          <p:nvPr/>
        </p:nvSpPr>
        <p:spPr>
          <a:xfrm>
            <a:off x="3900267" y="3006598"/>
            <a:ext cx="3622983" cy="313558"/>
          </a:xfrm>
          <a:prstGeom prst="rect">
            <a:avLst/>
          </a:prstGeom>
          <a:noFill/>
          <a:ln w="381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0" name="Google Shape;310;p22"/>
          <p:cNvSpPr/>
          <p:nvPr/>
        </p:nvSpPr>
        <p:spPr>
          <a:xfrm>
            <a:off x="3900268" y="3603625"/>
            <a:ext cx="3622984" cy="313558"/>
          </a:xfrm>
          <a:prstGeom prst="rect">
            <a:avLst/>
          </a:prstGeom>
          <a:noFill/>
          <a:ln w="38100" cap="flat" cmpd="sng">
            <a:solidFill>
              <a:srgbClr val="FFC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1" name="Google Shape;311;p22"/>
          <p:cNvSpPr/>
          <p:nvPr/>
        </p:nvSpPr>
        <p:spPr>
          <a:xfrm>
            <a:off x="3885890" y="4064701"/>
            <a:ext cx="3637361" cy="414199"/>
          </a:xfrm>
          <a:prstGeom prst="rect">
            <a:avLst/>
          </a:prstGeom>
          <a:noFill/>
          <a:ln w="381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2" name="Google Shape;312;p22"/>
          <p:cNvSpPr/>
          <p:nvPr/>
        </p:nvSpPr>
        <p:spPr>
          <a:xfrm>
            <a:off x="3885890" y="4645462"/>
            <a:ext cx="3622984" cy="313558"/>
          </a:xfrm>
          <a:prstGeom prst="rect">
            <a:avLst/>
          </a:prstGeom>
          <a:noFill/>
          <a:ln w="38100" cap="flat" cmpd="sng">
            <a:solidFill>
              <a:srgbClr val="0078D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13" name="Google Shape;313;p22"/>
          <p:cNvSpPr txBox="1"/>
          <p:nvPr/>
        </p:nvSpPr>
        <p:spPr>
          <a:xfrm>
            <a:off x="8664900" y="2346191"/>
            <a:ext cx="3269516" cy="1466795"/>
          </a:xfrm>
          <a:prstGeom prst="rect">
            <a:avLst/>
          </a:prstGeom>
          <a:solidFill>
            <a:schemeClr val="lt2"/>
          </a:solidFill>
          <a:ln w="38100" cap="flat" cmpd="sng">
            <a:solidFill>
              <a:schemeClr val="accent5"/>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Personnes ayant déjà accès: </a:t>
            </a:r>
            <a:br>
              <a:rPr lang="fr-CA" sz="1600" b="1" dirty="0">
                <a:solidFill>
                  <a:schemeClr val="dk2"/>
                </a:solidFill>
                <a:latin typeface="Calibri"/>
                <a:ea typeface="Calibri"/>
                <a:cs typeface="Calibri"/>
                <a:sym typeface="Calibri"/>
              </a:rPr>
            </a:br>
            <a:r>
              <a:rPr lang="fr-CA" sz="1400" b="0" i="0" u="none" dirty="0">
                <a:solidFill>
                  <a:srgbClr val="334452"/>
                </a:solidFill>
                <a:latin typeface="Calibri"/>
                <a:ea typeface="Calibri"/>
                <a:cs typeface="Calibri"/>
                <a:sym typeface="Calibri"/>
              </a:rPr>
              <a:t>Utile pour partager un lien-raccourci vers un dossier/document à un utilisateur déjà autorisé. Aucune autorisation ne sera ajoutée.</a:t>
            </a:r>
            <a:endParaRPr dirty="0"/>
          </a:p>
        </p:txBody>
      </p:sp>
      <p:sp>
        <p:nvSpPr>
          <p:cNvPr id="314" name="Google Shape;314;p22"/>
          <p:cNvSpPr txBox="1"/>
          <p:nvPr/>
        </p:nvSpPr>
        <p:spPr>
          <a:xfrm>
            <a:off x="483870" y="2496592"/>
            <a:ext cx="3240000" cy="1649809"/>
          </a:xfrm>
          <a:prstGeom prst="rect">
            <a:avLst/>
          </a:prstGeom>
          <a:solidFill>
            <a:schemeClr val="lt2"/>
          </a:solidFill>
          <a:ln w="38100" cap="flat" cmpd="sng">
            <a:solidFill>
              <a:schemeClr val="accent2"/>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Toute personne ayant le lien: </a:t>
            </a:r>
            <a:br>
              <a:rPr lang="fr-CA" sz="1600" b="1" dirty="0">
                <a:solidFill>
                  <a:schemeClr val="dk2"/>
                </a:solidFill>
                <a:latin typeface="Calibri"/>
                <a:ea typeface="Calibri"/>
                <a:cs typeface="Calibri"/>
                <a:sym typeface="Calibri"/>
              </a:rPr>
            </a:br>
            <a:r>
              <a:rPr lang="fr-CA" sz="1400" b="0" i="0" u="none" dirty="0">
                <a:solidFill>
                  <a:srgbClr val="334452"/>
                </a:solidFill>
                <a:latin typeface="Calibri"/>
                <a:ea typeface="Calibri"/>
                <a:cs typeface="Calibri"/>
                <a:sym typeface="Calibri"/>
              </a:rPr>
              <a:t>C’est le niveau d’autorisation le plus permissif. Permet à quiconque (interne et externe à l’organisation) possède le lien d’y accéder. Cette option n’est généralement pas recommandée.</a:t>
            </a:r>
            <a:endParaRPr dirty="0"/>
          </a:p>
        </p:txBody>
      </p:sp>
      <p:sp>
        <p:nvSpPr>
          <p:cNvPr id="315" name="Google Shape;315;p22"/>
          <p:cNvSpPr txBox="1"/>
          <p:nvPr/>
        </p:nvSpPr>
        <p:spPr>
          <a:xfrm>
            <a:off x="391886" y="4354469"/>
            <a:ext cx="3331984" cy="2080640"/>
          </a:xfrm>
          <a:prstGeom prst="rect">
            <a:avLst/>
          </a:prstGeom>
          <a:solidFill>
            <a:schemeClr val="lt2"/>
          </a:solidFill>
          <a:ln w="38100" cap="flat" cmpd="sng">
            <a:solidFill>
              <a:srgbClr val="FFC000"/>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b="0" i="0" u="none" dirty="0">
                <a:solidFill>
                  <a:srgbClr val="334452"/>
                </a:solidFill>
                <a:latin typeface="Calibri"/>
                <a:ea typeface="Calibri"/>
                <a:cs typeface="Calibri"/>
                <a:sym typeface="Calibri"/>
              </a:rPr>
              <a:t>Les personnes au sein de l’organisation disposant du lien : tous les membres de l’organisation peuvent ouvrir le fichier. Le contenu reste à l’interne.</a:t>
            </a:r>
            <a:endParaRPr dirty="0"/>
          </a:p>
        </p:txBody>
      </p:sp>
      <p:sp>
        <p:nvSpPr>
          <p:cNvPr id="316" name="Google Shape;316;p22"/>
          <p:cNvSpPr txBox="1"/>
          <p:nvPr/>
        </p:nvSpPr>
        <p:spPr>
          <a:xfrm>
            <a:off x="8664899" y="3920694"/>
            <a:ext cx="3269516" cy="2589834"/>
          </a:xfrm>
          <a:prstGeom prst="rect">
            <a:avLst/>
          </a:prstGeom>
          <a:solidFill>
            <a:schemeClr val="lt2"/>
          </a:solidFill>
          <a:ln w="38100" cap="flat" cmpd="sng">
            <a:solidFill>
              <a:srgbClr val="0078D4"/>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Clr>
                <a:srgbClr val="00AEEF"/>
              </a:buClr>
              <a:buSzPts val="1472"/>
              <a:buFont typeface="Noto Sans Symbols"/>
              <a:buNone/>
            </a:pPr>
            <a:r>
              <a:rPr lang="fr-CA" sz="1400" i="0" u="none" dirty="0">
                <a:solidFill>
                  <a:srgbClr val="0A2E3D"/>
                </a:solidFill>
                <a:latin typeface="Calibri"/>
                <a:ea typeface="Calibri"/>
                <a:cs typeface="Calibri"/>
                <a:sym typeface="Calibri"/>
              </a:rPr>
              <a:t>Des personnes spécifiques : le niveau le plus restrictif et le plus sûr. Vous choisissez exactement qui peut ouvrir le lien. À privilégier.</a:t>
            </a:r>
            <a:endParaRPr lang="fr-FR"/>
          </a:p>
        </p:txBody>
      </p:sp>
      <p:sp>
        <p:nvSpPr>
          <p:cNvPr id="317" name="Google Shape;317;p22"/>
          <p:cNvSpPr txBox="1"/>
          <p:nvPr/>
        </p:nvSpPr>
        <p:spPr>
          <a:xfrm>
            <a:off x="1101191" y="1797279"/>
            <a:ext cx="1628673" cy="423608"/>
          </a:xfrm>
          <a:prstGeom prst="rect">
            <a:avLst/>
          </a:prstGeom>
          <a:solidFill>
            <a:schemeClr val="lt2"/>
          </a:solidFill>
          <a:ln w="38100" cap="flat" cmpd="sng">
            <a:solidFill>
              <a:schemeClr val="accent6"/>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rgbClr val="00AEEF"/>
              </a:buClr>
              <a:buSzPts val="1472"/>
              <a:buFont typeface="Noto Sans Symbols"/>
              <a:buNone/>
            </a:pPr>
            <a:r>
              <a:rPr lang="fr-CA" sz="1400" b="0" i="0" u="none">
                <a:solidFill>
                  <a:srgbClr val="334452"/>
                </a:solidFill>
                <a:latin typeface="Calibri"/>
                <a:ea typeface="Calibri"/>
                <a:cs typeface="Calibri"/>
                <a:sym typeface="Calibri"/>
              </a:rPr>
              <a:t>Plus permissif</a:t>
            </a:r>
            <a:endParaRPr sz="1600">
              <a:solidFill>
                <a:schemeClr val="dk2"/>
              </a:solidFill>
              <a:latin typeface="Calibri"/>
              <a:ea typeface="Calibri"/>
              <a:cs typeface="Calibri"/>
              <a:sym typeface="Calibri"/>
            </a:endParaRPr>
          </a:p>
        </p:txBody>
      </p:sp>
      <p:sp>
        <p:nvSpPr>
          <p:cNvPr id="318" name="Google Shape;318;p22"/>
          <p:cNvSpPr txBox="1"/>
          <p:nvPr/>
        </p:nvSpPr>
        <p:spPr>
          <a:xfrm>
            <a:off x="9462130" y="1716821"/>
            <a:ext cx="1548463" cy="503818"/>
          </a:xfrm>
          <a:prstGeom prst="rect">
            <a:avLst/>
          </a:prstGeom>
          <a:solidFill>
            <a:schemeClr val="lt2"/>
          </a:solidFill>
          <a:ln w="38100" cap="flat" cmpd="sng">
            <a:solidFill>
              <a:schemeClr val="accent6"/>
            </a:solidFill>
            <a:prstDash val="solid"/>
            <a:round/>
            <a:headEnd type="none" w="sm" len="sm"/>
            <a:tailEnd type="none" w="sm" len="sm"/>
          </a:ln>
          <a:effectLst>
            <a:outerShdw blurRad="50800" dist="50800" dir="2700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Clr>
                <a:srgbClr val="00AEEF"/>
              </a:buClr>
              <a:buSzPts val="1472"/>
              <a:buFont typeface="Noto Sans Symbols"/>
              <a:buNone/>
            </a:pPr>
            <a:r>
              <a:rPr lang="fr-CA" sz="1400" b="0" i="0" u="none">
                <a:solidFill>
                  <a:srgbClr val="334452"/>
                </a:solidFill>
                <a:latin typeface="Calibri"/>
                <a:ea typeface="Calibri"/>
                <a:cs typeface="Calibri"/>
                <a:sym typeface="Calibri"/>
              </a:rPr>
              <a:t>Plus restrictif</a:t>
            </a:r>
            <a:endParaRPr sz="1600">
              <a:solidFill>
                <a:schemeClr val="dk2"/>
              </a:solidFill>
              <a:latin typeface="Calibri"/>
              <a:ea typeface="Calibri"/>
              <a:cs typeface="Calibri"/>
              <a:sym typeface="Calibri"/>
            </a:endParaRPr>
          </a:p>
        </p:txBody>
      </p:sp>
      <p:sp>
        <p:nvSpPr>
          <p:cNvPr id="319" name="TextBox 31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PARTAGER EN SÉCURITÉ</a:t>
            </a:r>
          </a:p>
        </p:txBody>
      </p:sp>
      <p:pic>
        <p:nvPicPr>
          <p:cNvPr id="320" name="Picture 319"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additive="base">
                                        <p:cTn id="7" dur="500"/>
                                        <p:tgtEl>
                                          <p:spTgt spid="31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9"/>
                                        </p:tgtEl>
                                        <p:attrNameLst>
                                          <p:attrName>style.visibility</p:attrName>
                                        </p:attrNameLst>
                                      </p:cBhvr>
                                      <p:to>
                                        <p:strVal val="visible"/>
                                      </p:to>
                                    </p:set>
                                    <p:animEffect transition="in" filter="fade">
                                      <p:cBhvr>
                                        <p:cTn id="12" dur="500"/>
                                        <p:tgtEl>
                                          <p:spTgt spid="309"/>
                                        </p:tgtEl>
                                      </p:cBhvr>
                                    </p:animEffect>
                                  </p:childTnLst>
                                </p:cTn>
                              </p:par>
                              <p:par>
                                <p:cTn id="13" presetID="10" presetClass="entr" presetSubtype="0" fill="hold" nodeType="withEffect">
                                  <p:stCondLst>
                                    <p:cond delay="0"/>
                                  </p:stCondLst>
                                  <p:childTnLst>
                                    <p:set>
                                      <p:cBhvr>
                                        <p:cTn id="14" dur="1" fill="hold">
                                          <p:stCondLst>
                                            <p:cond delay="0"/>
                                          </p:stCondLst>
                                        </p:cTn>
                                        <p:tgtEl>
                                          <p:spTgt spid="314"/>
                                        </p:tgtEl>
                                        <p:attrNameLst>
                                          <p:attrName>style.visibility</p:attrName>
                                        </p:attrNameLst>
                                      </p:cBhvr>
                                      <p:to>
                                        <p:strVal val="visible"/>
                                      </p:to>
                                    </p:set>
                                    <p:animEffect transition="in" filter="fade">
                                      <p:cBhvr>
                                        <p:cTn id="15" dur="500"/>
                                        <p:tgtEl>
                                          <p:spTgt spid="3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10"/>
                                        </p:tgtEl>
                                        <p:attrNameLst>
                                          <p:attrName>style.visibility</p:attrName>
                                        </p:attrNameLst>
                                      </p:cBhvr>
                                      <p:to>
                                        <p:strVal val="visible"/>
                                      </p:to>
                                    </p:set>
                                    <p:animEffect transition="in" filter="fade">
                                      <p:cBhvr>
                                        <p:cTn id="20" dur="500"/>
                                        <p:tgtEl>
                                          <p:spTgt spid="310"/>
                                        </p:tgtEl>
                                      </p:cBhvr>
                                    </p:animEffect>
                                  </p:childTnLst>
                                </p:cTn>
                              </p:par>
                              <p:par>
                                <p:cTn id="21" presetID="10" presetClass="entr" presetSubtype="0" fill="hold" nodeType="withEffect">
                                  <p:stCondLst>
                                    <p:cond delay="0"/>
                                  </p:stCondLst>
                                  <p:childTnLst>
                                    <p:set>
                                      <p:cBhvr>
                                        <p:cTn id="22" dur="1" fill="hold">
                                          <p:stCondLst>
                                            <p:cond delay="0"/>
                                          </p:stCondLst>
                                        </p:cTn>
                                        <p:tgtEl>
                                          <p:spTgt spid="315"/>
                                        </p:tgtEl>
                                        <p:attrNameLst>
                                          <p:attrName>style.visibility</p:attrName>
                                        </p:attrNameLst>
                                      </p:cBhvr>
                                      <p:to>
                                        <p:strVal val="visible"/>
                                      </p:to>
                                    </p:set>
                                    <p:animEffect transition="in" filter="fade">
                                      <p:cBhvr>
                                        <p:cTn id="23" dur="500"/>
                                        <p:tgtEl>
                                          <p:spTgt spid="31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18"/>
                                        </p:tgtEl>
                                        <p:attrNameLst>
                                          <p:attrName>style.visibility</p:attrName>
                                        </p:attrNameLst>
                                      </p:cBhvr>
                                      <p:to>
                                        <p:strVal val="visible"/>
                                      </p:to>
                                    </p:set>
                                    <p:anim calcmode="lin" valueType="num">
                                      <p:cBhvr additive="base">
                                        <p:cTn id="28" dur="500"/>
                                        <p:tgtEl>
                                          <p:spTgt spid="3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11"/>
                                        </p:tgtEl>
                                        <p:attrNameLst>
                                          <p:attrName>style.visibility</p:attrName>
                                        </p:attrNameLst>
                                      </p:cBhvr>
                                      <p:to>
                                        <p:strVal val="visible"/>
                                      </p:to>
                                    </p:set>
                                    <p:animEffect transition="in" filter="fade">
                                      <p:cBhvr>
                                        <p:cTn id="33" dur="500"/>
                                        <p:tgtEl>
                                          <p:spTgt spid="311"/>
                                        </p:tgtEl>
                                      </p:cBhvr>
                                    </p:animEffect>
                                  </p:childTnLst>
                                </p:cTn>
                              </p:par>
                              <p:par>
                                <p:cTn id="34" presetID="10" presetClass="entr" presetSubtype="0" fill="hold" nodeType="withEffect">
                                  <p:stCondLst>
                                    <p:cond delay="0"/>
                                  </p:stCondLst>
                                  <p:childTnLst>
                                    <p:set>
                                      <p:cBhvr>
                                        <p:cTn id="35" dur="1" fill="hold">
                                          <p:stCondLst>
                                            <p:cond delay="0"/>
                                          </p:stCondLst>
                                        </p:cTn>
                                        <p:tgtEl>
                                          <p:spTgt spid="313"/>
                                        </p:tgtEl>
                                        <p:attrNameLst>
                                          <p:attrName>style.visibility</p:attrName>
                                        </p:attrNameLst>
                                      </p:cBhvr>
                                      <p:to>
                                        <p:strVal val="visible"/>
                                      </p:to>
                                    </p:set>
                                    <p:animEffect transition="in" filter="fade">
                                      <p:cBhvr>
                                        <p:cTn id="36" dur="500"/>
                                        <p:tgtEl>
                                          <p:spTgt spid="3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500"/>
                                        <p:tgtEl>
                                          <p:spTgt spid="312"/>
                                        </p:tgtEl>
                                      </p:cBhvr>
                                    </p:animEffect>
                                  </p:childTnLst>
                                </p:cTn>
                              </p:par>
                              <p:par>
                                <p:cTn id="42" presetID="10" presetClass="entr" presetSubtype="0" fill="hold" nodeType="withEffect">
                                  <p:stCondLst>
                                    <p:cond delay="0"/>
                                  </p:stCondLst>
                                  <p:childTnLst>
                                    <p:set>
                                      <p:cBhvr>
                                        <p:cTn id="43" dur="1" fill="hold">
                                          <p:stCondLst>
                                            <p:cond delay="0"/>
                                          </p:stCondLst>
                                        </p:cTn>
                                        <p:tgtEl>
                                          <p:spTgt spid="316"/>
                                        </p:tgtEl>
                                        <p:attrNameLst>
                                          <p:attrName>style.visibility</p:attrName>
                                        </p:attrNameLst>
                                      </p:cBhvr>
                                      <p:to>
                                        <p:strVal val="visible"/>
                                      </p:to>
                                    </p:set>
                                    <p:animEffect transition="in" filter="fade">
                                      <p:cBhvr>
                                        <p:cTn id="44" dur="5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PARTAGER EN SÉCURITÉ : BONNES PRATIQUES</a:t>
            </a:r>
            <a:endParaRPr/>
          </a:p>
        </p:txBody>
      </p:sp>
      <p:sp>
        <p:nvSpPr>
          <p:cNvPr id="352" name="TextBox 35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PARTAGER EN SÉCURITÉ</a:t>
            </a:r>
          </a:p>
        </p:txBody>
      </p:sp>
      <p:pic>
        <p:nvPicPr>
          <p:cNvPr id="353" name="Picture 352"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354" name="Oval 353"/>
          <p:cNvSpPr/>
          <p:nvPr/>
        </p:nvSpPr>
        <p:spPr>
          <a:xfrm>
            <a:off x="731520" y="180136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1</a:t>
            </a:r>
          </a:p>
        </p:txBody>
      </p:sp>
      <p:sp>
        <p:nvSpPr>
          <p:cNvPr id="355" name="TextBox 354"/>
          <p:cNvSpPr txBox="1"/>
          <p:nvPr/>
        </p:nvSpPr>
        <p:spPr>
          <a:xfrm>
            <a:off x="1408176" y="1783080"/>
            <a:ext cx="10052274" cy="256032"/>
          </a:xfrm>
          <a:prstGeom prst="rect">
            <a:avLst/>
          </a:prstGeom>
          <a:noFill/>
        </p:spPr>
        <p:txBody>
          <a:bodyPr wrap="square" lIns="0" tIns="0" rIns="0" bIns="0" anchor="t">
            <a:spAutoFit/>
          </a:bodyPr>
          <a:lstStyle/>
          <a:p>
            <a:pPr algn="l"/>
            <a:r>
              <a:rPr sz="1500" b="1">
                <a:solidFill>
                  <a:srgbClr val="0A2E3D"/>
                </a:solidFill>
                <a:latin typeface="Calibri"/>
              </a:rPr>
              <a:t>Choisir « Des personnes spécifiques »</a:t>
            </a:r>
          </a:p>
        </p:txBody>
      </p:sp>
      <p:sp>
        <p:nvSpPr>
          <p:cNvPr id="356" name="TextBox 355"/>
          <p:cNvSpPr txBox="1"/>
          <p:nvPr/>
        </p:nvSpPr>
        <p:spPr>
          <a:xfrm>
            <a:off x="1408176" y="2075688"/>
            <a:ext cx="10052274" cy="444398"/>
          </a:xfrm>
          <a:prstGeom prst="rect">
            <a:avLst/>
          </a:prstGeom>
          <a:noFill/>
        </p:spPr>
        <p:txBody>
          <a:bodyPr wrap="square" lIns="0" tIns="0" rIns="0" bIns="0" anchor="t">
            <a:spAutoFit/>
          </a:bodyPr>
          <a:lstStyle/>
          <a:p>
            <a:pPr algn="l"/>
            <a:r>
              <a:rPr sz="1250" b="0">
                <a:solidFill>
                  <a:srgbClr val="334452"/>
                </a:solidFill>
                <a:latin typeface="Calibri"/>
              </a:rPr>
              <a:t>C’est l’option par défaut la plus sûre.</a:t>
            </a:r>
          </a:p>
        </p:txBody>
      </p:sp>
      <p:sp>
        <p:nvSpPr>
          <p:cNvPr id="357" name="Oval 356"/>
          <p:cNvSpPr/>
          <p:nvPr/>
        </p:nvSpPr>
        <p:spPr>
          <a:xfrm>
            <a:off x="731520" y="268467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2</a:t>
            </a:r>
          </a:p>
        </p:txBody>
      </p:sp>
      <p:sp>
        <p:nvSpPr>
          <p:cNvPr id="358" name="TextBox 357"/>
          <p:cNvSpPr txBox="1"/>
          <p:nvPr/>
        </p:nvSpPr>
        <p:spPr>
          <a:xfrm>
            <a:off x="1408176" y="2666390"/>
            <a:ext cx="10052274" cy="256032"/>
          </a:xfrm>
          <a:prstGeom prst="rect">
            <a:avLst/>
          </a:prstGeom>
          <a:noFill/>
        </p:spPr>
        <p:txBody>
          <a:bodyPr wrap="square" lIns="0" tIns="0" rIns="0" bIns="0" anchor="t">
            <a:spAutoFit/>
          </a:bodyPr>
          <a:lstStyle/>
          <a:p>
            <a:pPr algn="l"/>
            <a:r>
              <a:rPr sz="1500" b="1">
                <a:solidFill>
                  <a:srgbClr val="0A2E3D"/>
                </a:solidFill>
                <a:latin typeface="Calibri"/>
              </a:rPr>
              <a:t>Vérifier avant d’envoyer</a:t>
            </a:r>
          </a:p>
        </p:txBody>
      </p:sp>
      <p:sp>
        <p:nvSpPr>
          <p:cNvPr id="359" name="TextBox 358"/>
          <p:cNvSpPr txBox="1"/>
          <p:nvPr/>
        </p:nvSpPr>
        <p:spPr>
          <a:xfrm>
            <a:off x="1408176" y="2958998"/>
            <a:ext cx="10052274" cy="444398"/>
          </a:xfrm>
          <a:prstGeom prst="rect">
            <a:avLst/>
          </a:prstGeom>
          <a:noFill/>
        </p:spPr>
        <p:txBody>
          <a:bodyPr wrap="square" lIns="0" tIns="0" rIns="0" bIns="0" anchor="t">
            <a:spAutoFit/>
          </a:bodyPr>
          <a:lstStyle/>
          <a:p>
            <a:pPr algn="l"/>
            <a:r>
              <a:rPr sz="1250" b="0">
                <a:solidFill>
                  <a:srgbClr val="334452"/>
                </a:solidFill>
                <a:latin typeface="Calibri"/>
              </a:rPr>
              <a:t>Relisez qui aura accès, et avec quels droits.</a:t>
            </a:r>
          </a:p>
        </p:txBody>
      </p:sp>
      <p:sp>
        <p:nvSpPr>
          <p:cNvPr id="360" name="Oval 359"/>
          <p:cNvSpPr/>
          <p:nvPr/>
        </p:nvSpPr>
        <p:spPr>
          <a:xfrm>
            <a:off x="731520" y="3567989"/>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3</a:t>
            </a:r>
          </a:p>
        </p:txBody>
      </p:sp>
      <p:sp>
        <p:nvSpPr>
          <p:cNvPr id="361" name="TextBox 360"/>
          <p:cNvSpPr txBox="1"/>
          <p:nvPr/>
        </p:nvSpPr>
        <p:spPr>
          <a:xfrm>
            <a:off x="1408176" y="3549701"/>
            <a:ext cx="10052274" cy="256032"/>
          </a:xfrm>
          <a:prstGeom prst="rect">
            <a:avLst/>
          </a:prstGeom>
          <a:noFill/>
        </p:spPr>
        <p:txBody>
          <a:bodyPr wrap="square" lIns="0" tIns="0" rIns="0" bIns="0" anchor="t">
            <a:spAutoFit/>
          </a:bodyPr>
          <a:lstStyle/>
          <a:p>
            <a:pPr algn="l"/>
            <a:r>
              <a:rPr sz="1500" b="1">
                <a:solidFill>
                  <a:srgbClr val="0A2E3D"/>
                </a:solidFill>
                <a:latin typeface="Calibri"/>
              </a:rPr>
              <a:t>Partager un lien, pas une copie</a:t>
            </a:r>
          </a:p>
        </p:txBody>
      </p:sp>
      <p:sp>
        <p:nvSpPr>
          <p:cNvPr id="362" name="TextBox 361"/>
          <p:cNvSpPr txBox="1"/>
          <p:nvPr/>
        </p:nvSpPr>
        <p:spPr>
          <a:xfrm>
            <a:off x="1408176" y="3842309"/>
            <a:ext cx="10052274" cy="444398"/>
          </a:xfrm>
          <a:prstGeom prst="rect">
            <a:avLst/>
          </a:prstGeom>
          <a:noFill/>
        </p:spPr>
        <p:txBody>
          <a:bodyPr wrap="square" lIns="0" tIns="0" rIns="0" bIns="0" anchor="t">
            <a:spAutoFit/>
          </a:bodyPr>
          <a:lstStyle/>
          <a:p>
            <a:pPr algn="l"/>
            <a:r>
              <a:rPr sz="1250" b="0">
                <a:solidFill>
                  <a:srgbClr val="334452"/>
                </a:solidFill>
                <a:latin typeface="Calibri"/>
              </a:rPr>
              <a:t>La pièce jointe crée aussitôt une version parallèle.</a:t>
            </a:r>
          </a:p>
        </p:txBody>
      </p:sp>
      <p:sp>
        <p:nvSpPr>
          <p:cNvPr id="363" name="Oval 362"/>
          <p:cNvSpPr/>
          <p:nvPr/>
        </p:nvSpPr>
        <p:spPr>
          <a:xfrm>
            <a:off x="731520" y="4451299"/>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4</a:t>
            </a:r>
          </a:p>
        </p:txBody>
      </p:sp>
      <p:sp>
        <p:nvSpPr>
          <p:cNvPr id="364" name="TextBox 363"/>
          <p:cNvSpPr txBox="1"/>
          <p:nvPr/>
        </p:nvSpPr>
        <p:spPr>
          <a:xfrm>
            <a:off x="1408176" y="4433011"/>
            <a:ext cx="10052274" cy="256032"/>
          </a:xfrm>
          <a:prstGeom prst="rect">
            <a:avLst/>
          </a:prstGeom>
          <a:noFill/>
        </p:spPr>
        <p:txBody>
          <a:bodyPr wrap="square" lIns="0" tIns="0" rIns="0" bIns="0" anchor="t">
            <a:spAutoFit/>
          </a:bodyPr>
          <a:lstStyle/>
          <a:p>
            <a:pPr algn="l"/>
            <a:r>
              <a:rPr sz="1500" b="1">
                <a:solidFill>
                  <a:srgbClr val="0A2E3D"/>
                </a:solidFill>
                <a:latin typeface="Calibri"/>
              </a:rPr>
              <a:t>Donner le droit minimal</a:t>
            </a:r>
          </a:p>
        </p:txBody>
      </p:sp>
      <p:sp>
        <p:nvSpPr>
          <p:cNvPr id="365" name="TextBox 364"/>
          <p:cNvSpPr txBox="1"/>
          <p:nvPr/>
        </p:nvSpPr>
        <p:spPr>
          <a:xfrm>
            <a:off x="1408176" y="4725619"/>
            <a:ext cx="10052274" cy="444398"/>
          </a:xfrm>
          <a:prstGeom prst="rect">
            <a:avLst/>
          </a:prstGeom>
          <a:noFill/>
        </p:spPr>
        <p:txBody>
          <a:bodyPr wrap="square" lIns="0" tIns="0" rIns="0" bIns="0" anchor="t">
            <a:spAutoFit/>
          </a:bodyPr>
          <a:lstStyle/>
          <a:p>
            <a:pPr algn="l"/>
            <a:r>
              <a:rPr sz="1250" b="0">
                <a:solidFill>
                  <a:srgbClr val="334452"/>
                </a:solidFill>
                <a:latin typeface="Calibri"/>
              </a:rPr>
              <a:t>La lecture suffit quand la modification n’est pas nécessaire.</a:t>
            </a:r>
          </a:p>
        </p:txBody>
      </p:sp>
      <p:sp>
        <p:nvSpPr>
          <p:cNvPr id="366" name="Oval 365"/>
          <p:cNvSpPr/>
          <p:nvPr/>
        </p:nvSpPr>
        <p:spPr>
          <a:xfrm>
            <a:off x="731520" y="5334610"/>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5</a:t>
            </a:r>
          </a:p>
        </p:txBody>
      </p:sp>
      <p:sp>
        <p:nvSpPr>
          <p:cNvPr id="367" name="TextBox 366"/>
          <p:cNvSpPr txBox="1"/>
          <p:nvPr/>
        </p:nvSpPr>
        <p:spPr>
          <a:xfrm>
            <a:off x="1408176" y="5316322"/>
            <a:ext cx="10052274" cy="256032"/>
          </a:xfrm>
          <a:prstGeom prst="rect">
            <a:avLst/>
          </a:prstGeom>
          <a:noFill/>
        </p:spPr>
        <p:txBody>
          <a:bodyPr wrap="square" lIns="0" tIns="0" rIns="0" bIns="0" anchor="t">
            <a:spAutoFit/>
          </a:bodyPr>
          <a:lstStyle/>
          <a:p>
            <a:pPr algn="l"/>
            <a:r>
              <a:rPr sz="1500" b="1">
                <a:solidFill>
                  <a:srgbClr val="0A2E3D"/>
                </a:solidFill>
                <a:latin typeface="Calibri"/>
              </a:rPr>
              <a:t>Faire le ménage</a:t>
            </a:r>
          </a:p>
        </p:txBody>
      </p:sp>
      <p:sp>
        <p:nvSpPr>
          <p:cNvPr id="368" name="TextBox 367"/>
          <p:cNvSpPr txBox="1"/>
          <p:nvPr/>
        </p:nvSpPr>
        <p:spPr>
          <a:xfrm>
            <a:off x="1408176" y="5608930"/>
            <a:ext cx="10052274" cy="444398"/>
          </a:xfrm>
          <a:prstGeom prst="rect">
            <a:avLst/>
          </a:prstGeom>
          <a:noFill/>
        </p:spPr>
        <p:txBody>
          <a:bodyPr wrap="square" lIns="0" tIns="0" rIns="0" bIns="0" anchor="t">
            <a:spAutoFit/>
          </a:bodyPr>
          <a:lstStyle/>
          <a:p>
            <a:pPr algn="l"/>
            <a:r>
              <a:rPr sz="1250" b="0">
                <a:solidFill>
                  <a:srgbClr val="334452"/>
                </a:solidFill>
                <a:latin typeface="Calibri"/>
              </a:rPr>
              <a:t>Revoyez « Gérer l’accès » et retirez les accès devenus inutiles.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6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HISTORIQUE DES VERSIONS</a:t>
            </a:r>
            <a:endParaRPr/>
          </a:p>
        </p:txBody>
      </p:sp>
      <p:sp>
        <p:nvSpPr>
          <p:cNvPr id="676" name="Google Shape;676;p69"/>
          <p:cNvSpPr txBox="1">
            <a:spLocks noGrp="1"/>
          </p:cNvSpPr>
          <p:nvPr>
            <p:ph type="body" idx="1"/>
          </p:nvPr>
        </p:nvSpPr>
        <p:spPr>
          <a:xfrm>
            <a:off x="731520" y="1783080"/>
            <a:ext cx="5047488" cy="427024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ct val="91999"/>
              <a:buChar char="▪"/>
            </a:pPr>
            <a:r>
              <a:rPr lang="fr-CA" sz="1250" b="0" i="0" u="none" dirty="0">
                <a:solidFill>
                  <a:srgbClr val="334452"/>
                </a:solidFill>
                <a:latin typeface="Calibri"/>
                <a:ea typeface="Calibri"/>
                <a:cs typeface="Calibri"/>
                <a:sym typeface="Calibri"/>
              </a:rPr>
              <a:t>Activé par défaut, l’historique conserve les différentes versions d’un document.</a:t>
            </a:r>
            <a:endParaRPr dirty="0">
              <a:solidFill>
                <a:schemeClr val="bg2"/>
              </a:solidFill>
              <a:latin typeface="+mj-lt"/>
            </a:endParaRPr>
          </a:p>
          <a:p>
            <a:pPr marL="306000" lvl="0" indent="-306000" algn="l" rtl="0">
              <a:spcBef>
                <a:spcPts val="933"/>
              </a:spcBef>
              <a:spcAft>
                <a:spcPts val="700"/>
              </a:spcAft>
              <a:buSzPct val="91999"/>
              <a:buChar char="▪"/>
            </a:pPr>
            <a:r>
              <a:rPr lang="fr-CA" sz="1250" b="0" i="0" u="none" dirty="0">
                <a:solidFill>
                  <a:srgbClr val="334452"/>
                </a:solidFill>
                <a:latin typeface="Calibri"/>
                <a:ea typeface="Calibri"/>
                <a:cs typeface="Calibri"/>
                <a:sym typeface="Calibri"/>
              </a:rPr>
              <a:t>Il permet de voir qui a modifié le document et à quelle date.</a:t>
            </a:r>
            <a:endParaRPr dirty="0">
              <a:solidFill>
                <a:schemeClr val="bg2"/>
              </a:solidFill>
              <a:latin typeface="+mj-lt"/>
            </a:endParaRPr>
          </a:p>
          <a:p>
            <a:pPr marL="306000" lvl="0" indent="-306000" algn="l" rtl="0">
              <a:spcBef>
                <a:spcPts val="933"/>
              </a:spcBef>
              <a:spcAft>
                <a:spcPts val="700"/>
              </a:spcAft>
              <a:buSzPct val="91999"/>
              <a:buChar char="▪"/>
            </a:pPr>
            <a:r>
              <a:rPr lang="fr-CA" sz="1250" b="0" i="0" u="none" dirty="0">
                <a:solidFill>
                  <a:srgbClr val="334452"/>
                </a:solidFill>
                <a:latin typeface="Calibri"/>
                <a:ea typeface="Calibri"/>
                <a:cs typeface="Calibri"/>
                <a:sym typeface="Calibri"/>
              </a:rPr>
              <a:t>Dans OneDrive, un maximum de 500 versions peut être conservé.</a:t>
            </a:r>
            <a:endParaRPr dirty="0">
              <a:solidFill>
                <a:schemeClr val="bg2"/>
              </a:solidFill>
              <a:latin typeface="+mj-lt"/>
            </a:endParaRPr>
          </a:p>
          <a:p>
            <a:pPr marL="306000" lvl="0" indent="-306000" algn="l" rtl="0">
              <a:spcBef>
                <a:spcPts val="933"/>
              </a:spcBef>
              <a:spcAft>
                <a:spcPts val="700"/>
              </a:spcAft>
              <a:buSzPct val="91999"/>
              <a:buChar char="▪"/>
            </a:pPr>
            <a:r>
              <a:rPr lang="fr-CA" sz="1250" b="0" i="0" u="none" dirty="0">
                <a:solidFill>
                  <a:srgbClr val="334452"/>
                </a:solidFill>
                <a:latin typeface="Calibri"/>
                <a:ea typeface="Calibri"/>
                <a:cs typeface="Calibri"/>
                <a:sym typeface="Calibri"/>
              </a:rPr>
              <a:t>Dans SharePoint, l’historique des versions peut être augmenté à 50 000 versions</a:t>
            </a:r>
            <a:endParaRPr dirty="0">
              <a:solidFill>
                <a:schemeClr val="bg2"/>
              </a:solidFill>
              <a:latin typeface="+mj-lt"/>
            </a:endParaRPr>
          </a:p>
          <a:p>
            <a:pPr marL="306000" lvl="0" indent="-306000" algn="l" rtl="0">
              <a:spcBef>
                <a:spcPts val="933"/>
              </a:spcBef>
              <a:spcAft>
                <a:spcPts val="700"/>
              </a:spcAft>
              <a:buSzPct val="91999"/>
              <a:buChar char="▪"/>
            </a:pPr>
            <a:r>
              <a:rPr lang="fr-CA" sz="1250" b="0" i="0" u="none" dirty="0">
                <a:solidFill>
                  <a:srgbClr val="334452"/>
                </a:solidFill>
                <a:latin typeface="Calibri"/>
                <a:ea typeface="Calibri"/>
                <a:cs typeface="Calibri"/>
                <a:sym typeface="Calibri"/>
              </a:rPr>
              <a:t>Vous pouvez afficher et restaurer les anciennes versions de vos fichiers dans votre SharePoint. L’historique de version est compatible avec tous les types de fichiers, y compris les fichiers PDF, photos et vidéos.</a:t>
            </a:r>
            <a:endParaRPr dirty="0">
              <a:solidFill>
                <a:schemeClr val="bg2"/>
              </a:solidFill>
              <a:latin typeface="+mj-lt"/>
            </a:endParaRPr>
          </a:p>
        </p:txBody>
      </p:sp>
      <p:pic>
        <p:nvPicPr>
          <p:cNvPr id="677" name="Google Shape;677;p69"/>
          <p:cNvPicPr preferRelativeResize="0"/>
          <p:nvPr/>
        </p:nvPicPr>
        <p:blipFill rotWithShape="1">
          <a:blip r:embed="rId3">
            <a:alphaModFix/>
          </a:blip>
          <a:srcRect/>
          <a:stretch/>
        </p:blipFill>
        <p:spPr>
          <a:xfrm>
            <a:off x="6875579" y="1429958"/>
            <a:ext cx="4061794" cy="2557172"/>
          </a:xfrm>
          <a:prstGeom prst="rect">
            <a:avLst/>
          </a:prstGeom>
          <a:noFill/>
          <a:ln>
            <a:noFill/>
          </a:ln>
        </p:spPr>
      </p:pic>
      <p:pic>
        <p:nvPicPr>
          <p:cNvPr id="678" name="Google Shape;678;p69"/>
          <p:cNvPicPr preferRelativeResize="0"/>
          <p:nvPr/>
        </p:nvPicPr>
        <p:blipFill rotWithShape="1">
          <a:blip r:embed="rId4">
            <a:alphaModFix/>
          </a:blip>
          <a:srcRect/>
          <a:stretch/>
        </p:blipFill>
        <p:spPr>
          <a:xfrm>
            <a:off x="6874246" y="4859330"/>
            <a:ext cx="3950472" cy="1193997"/>
          </a:xfrm>
          <a:prstGeom prst="rect">
            <a:avLst/>
          </a:prstGeom>
          <a:noFill/>
          <a:ln>
            <a:noFill/>
          </a:ln>
        </p:spPr>
      </p:pic>
      <p:sp>
        <p:nvSpPr>
          <p:cNvPr id="679" name="TextBox 67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VERSIONS ET RÉCUPÉRATION</a:t>
            </a:r>
          </a:p>
        </p:txBody>
      </p:sp>
      <p:pic>
        <p:nvPicPr>
          <p:cNvPr id="680" name="Picture 679" descr="logo_couleur.png"/>
          <p:cNvPicPr>
            <a:picLocks noChangeAspect="1"/>
          </p:cNvPicPr>
          <p:nvPr/>
        </p:nvPicPr>
        <p:blipFill>
          <a:blip r:embed="rId5"/>
          <a:stretch>
            <a:fillRect/>
          </a:stretch>
        </p:blipFill>
        <p:spPr>
          <a:xfrm>
            <a:off x="10387584" y="384048"/>
            <a:ext cx="1389888" cy="49834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71"/>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CORBEILLES</a:t>
            </a:r>
            <a:endParaRPr/>
          </a:p>
        </p:txBody>
      </p:sp>
      <p:sp>
        <p:nvSpPr>
          <p:cNvPr id="691" name="Google Shape;691;p71"/>
          <p:cNvSpPr txBox="1"/>
          <p:nvPr/>
        </p:nvSpPr>
        <p:spPr>
          <a:xfrm>
            <a:off x="731520" y="1783080"/>
            <a:ext cx="10728930" cy="1377696"/>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700"/>
              </a:spcAft>
              <a:buNone/>
            </a:pPr>
            <a:endParaRPr sz="1200" b="0" i="0" u="none" strike="noStrike" dirty="0">
              <a:solidFill>
                <a:schemeClr val="bg2"/>
              </a:solidFill>
              <a:latin typeface="+mj-lt"/>
              <a:ea typeface="Calibri"/>
              <a:cs typeface="Calibri"/>
              <a:sym typeface="Calibri"/>
            </a:endParaRPr>
          </a:p>
          <a:p>
            <a:pPr marL="0" marR="0" lvl="0" indent="0" algn="l" rtl="0">
              <a:spcBef>
                <a:spcPts val="0"/>
              </a:spcBef>
              <a:spcAft>
                <a:spcPts val="700"/>
              </a:spcAft>
              <a:buNone/>
            </a:pPr>
            <a:r>
              <a:rPr lang="fr-CA" sz="1400" b="0" i="0" u="none" strike="noStrike" dirty="0">
                <a:solidFill>
                  <a:srgbClr val="334452"/>
                </a:solidFill>
                <a:latin typeface="Calibri"/>
                <a:ea typeface="Calibri"/>
                <a:cs typeface="Calibri"/>
                <a:sym typeface="Calibri"/>
              </a:rPr>
              <a:t>Un fichier supprimé par erreur ? Depuis votre site, cliquer sur la roue d’engrenage, puis sur Contenu du site.</a:t>
            </a:r>
            <a:endParaRPr dirty="0">
              <a:solidFill>
                <a:schemeClr val="bg2"/>
              </a:solidFill>
              <a:latin typeface="+mj-lt"/>
            </a:endParaRPr>
          </a:p>
          <a:p>
            <a:pPr marL="0" marR="0" lvl="0" indent="0" algn="l" rtl="0">
              <a:spcBef>
                <a:spcPts val="0"/>
              </a:spcBef>
              <a:spcAft>
                <a:spcPts val="700"/>
              </a:spcAft>
              <a:buNone/>
            </a:pPr>
            <a:r>
              <a:rPr lang="fr-CA" sz="1400" b="0" i="0" u="none" strike="noStrike" dirty="0">
                <a:solidFill>
                  <a:srgbClr val="334452"/>
                </a:solidFill>
                <a:latin typeface="Calibri"/>
                <a:ea typeface="Calibri"/>
                <a:cs typeface="Calibri"/>
                <a:sym typeface="Calibri"/>
              </a:rPr>
              <a:t>Cliquer sur Corbeille, puis sélectionner le fichier que vous souhaitez Restaurer.</a:t>
            </a:r>
            <a:endParaRPr dirty="0">
              <a:solidFill>
                <a:schemeClr val="bg2"/>
              </a:solidFill>
              <a:latin typeface="+mj-lt"/>
            </a:endParaRPr>
          </a:p>
          <a:p>
            <a:pPr marL="0" marR="22430" lvl="0" indent="0" algn="l" rtl="0">
              <a:spcBef>
                <a:spcPts val="0"/>
              </a:spcBef>
              <a:spcAft>
                <a:spcPts val="700"/>
              </a:spcAft>
              <a:buNone/>
            </a:pPr>
            <a:r>
              <a:rPr lang="fr-CA" sz="1400" b="0" i="0" u="none" strike="noStrike" dirty="0">
                <a:solidFill>
                  <a:srgbClr val="334452"/>
                </a:solidFill>
                <a:latin typeface="Calibri"/>
                <a:ea typeface="Calibri"/>
                <a:cs typeface="Calibri"/>
                <a:sym typeface="Calibri"/>
              </a:rPr>
              <a:t>Les éléments dans la corbeille sont automatiquement supprimés 93 jours après leur suppression. Si la Corbeille est pleine, les éléments les plus anciens sont automatiquement supprimés au bout de trois jours. </a:t>
            </a:r>
            <a:endParaRPr sz="1400" b="0" i="0" u="none" strike="noStrike" dirty="0">
              <a:solidFill>
                <a:schemeClr val="bg2"/>
              </a:solidFill>
              <a:latin typeface="+mj-lt"/>
              <a:ea typeface="Calibri"/>
              <a:cs typeface="Calibri"/>
              <a:sym typeface="Calibri"/>
            </a:endParaRPr>
          </a:p>
        </p:txBody>
      </p:sp>
      <p:pic>
        <p:nvPicPr>
          <p:cNvPr id="694" name="Google Shape;694;p71"/>
          <p:cNvPicPr preferRelativeResize="0"/>
          <p:nvPr/>
        </p:nvPicPr>
        <p:blipFill rotWithShape="1">
          <a:blip r:embed="rId3">
            <a:alphaModFix/>
          </a:blip>
          <a:srcRect/>
          <a:stretch/>
        </p:blipFill>
        <p:spPr>
          <a:xfrm>
            <a:off x="1581463" y="3398520"/>
            <a:ext cx="9029042" cy="2654808"/>
          </a:xfrm>
          <a:prstGeom prst="rect">
            <a:avLst/>
          </a:prstGeom>
          <a:noFill/>
          <a:ln>
            <a:noFill/>
          </a:ln>
        </p:spPr>
      </p:pic>
      <p:sp>
        <p:nvSpPr>
          <p:cNvPr id="695" name="TextBox 6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VERSIONS ET RÉCUPÉRATION</a:t>
            </a:r>
          </a:p>
        </p:txBody>
      </p:sp>
      <p:pic>
        <p:nvPicPr>
          <p:cNvPr id="696" name="Picture 695"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4"/>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SYNCHRONISATION ONEDRIVE</a:t>
            </a:r>
            <a:endParaRPr/>
          </a:p>
        </p:txBody>
      </p:sp>
      <p:sp>
        <p:nvSpPr>
          <p:cNvPr id="241" name="Google Shape;241;p14"/>
          <p:cNvSpPr txBox="1">
            <a:spLocks noGrp="1"/>
          </p:cNvSpPr>
          <p:nvPr>
            <p:ph type="body" idx="1"/>
          </p:nvPr>
        </p:nvSpPr>
        <p:spPr>
          <a:xfrm>
            <a:off x="6409944" y="1783080"/>
            <a:ext cx="5047488" cy="4270248"/>
          </a:xfrm>
          <a:prstGeom prst="rect">
            <a:avLst/>
          </a:prstGeom>
          <a:noFill/>
          <a:ln>
            <a:noFill/>
          </a:ln>
        </p:spPr>
        <p:txBody>
          <a:bodyPr spcFirstLastPara="1" wrap="square" lIns="91425" tIns="45700" rIns="91425" bIns="45700" anchor="t" anchorCtr="0">
            <a:normAutofit/>
          </a:bodyPr>
          <a:lstStyle/>
          <a:p>
            <a:pPr marL="306000" lvl="0" indent="-208730" algn="l" rtl="0">
              <a:spcBef>
                <a:spcPts val="0"/>
              </a:spcBef>
              <a:spcAft>
                <a:spcPts val="700"/>
              </a:spcAft>
              <a:buSzPct val="91999"/>
              <a:buNone/>
            </a:pPr>
            <a:endParaRPr>
              <a:latin typeface="Calibri"/>
              <a:ea typeface="Calibri"/>
              <a:cs typeface="Calibri"/>
              <a:sym typeface="Calibri"/>
            </a:endParaRPr>
          </a:p>
          <a:p>
            <a:pPr marL="306000" lvl="0" indent="-306000" algn="l" rtl="0">
              <a:spcBef>
                <a:spcPts val="933"/>
              </a:spcBef>
              <a:spcAft>
                <a:spcPts val="700"/>
              </a:spcAft>
              <a:buSzPct val="91999"/>
              <a:buChar char="▪"/>
            </a:pPr>
            <a:r>
              <a:rPr lang="fr-CA" sz="1250" b="0" i="0" u="none">
                <a:solidFill>
                  <a:srgbClr val="334452"/>
                </a:solidFill>
                <a:latin typeface="Calibri"/>
                <a:ea typeface="Calibri"/>
                <a:cs typeface="Calibri"/>
                <a:sym typeface="Calibri"/>
              </a:rPr>
              <a:t>La synchronisation OneDrive permet de garder une copie de vos fichiers cloud à jour sur tous vos appareils, même sans connexion Internet (effet miroir).</a:t>
            </a:r>
            <a:endParaRPr/>
          </a:p>
          <a:p>
            <a:pPr marL="306000" lvl="0" indent="-306000" algn="l" rtl="0">
              <a:spcBef>
                <a:spcPts val="933"/>
              </a:spcBef>
              <a:spcAft>
                <a:spcPts val="700"/>
              </a:spcAft>
              <a:buSzPct val="91999"/>
              <a:buChar char="▪"/>
            </a:pPr>
            <a:r>
              <a:rPr lang="fr-CA" sz="1250" b="0" i="0" u="none">
                <a:solidFill>
                  <a:srgbClr val="334452"/>
                </a:solidFill>
                <a:latin typeface="Calibri"/>
                <a:ea typeface="Calibri"/>
                <a:cs typeface="Calibri"/>
                <a:sym typeface="Calibri"/>
              </a:rPr>
              <a:t>Le contenu aux deux endroits est parfaitement identique.</a:t>
            </a:r>
            <a:endParaRPr/>
          </a:p>
          <a:p>
            <a:pPr marL="306000" lvl="0" indent="-306000" algn="l" rtl="0">
              <a:spcBef>
                <a:spcPts val="933"/>
              </a:spcBef>
              <a:spcAft>
                <a:spcPts val="700"/>
              </a:spcAft>
              <a:buSzPct val="91999"/>
              <a:buChar char="▪"/>
            </a:pPr>
            <a:r>
              <a:rPr lang="fr-CA" sz="1250" b="0" i="0" u="none">
                <a:solidFill>
                  <a:srgbClr val="334452"/>
                </a:solidFill>
                <a:latin typeface="Calibri"/>
                <a:ea typeface="Calibri"/>
                <a:cs typeface="Calibri"/>
                <a:sym typeface="Calibri"/>
              </a:rPr>
              <a:t>Supprimer à un endroit supprime à l’autre endroit.</a:t>
            </a:r>
            <a:endParaRPr/>
          </a:p>
          <a:p>
            <a:pPr marL="306000" lvl="0" indent="-306000" algn="l" rtl="0">
              <a:spcBef>
                <a:spcPts val="933"/>
              </a:spcBef>
              <a:spcAft>
                <a:spcPts val="700"/>
              </a:spcAft>
              <a:buSzPct val="91999"/>
              <a:buChar char="▪"/>
            </a:pPr>
            <a:r>
              <a:rPr lang="fr-CA" sz="1250" b="0" i="0" u="none">
                <a:solidFill>
                  <a:srgbClr val="334452"/>
                </a:solidFill>
                <a:latin typeface="Calibri"/>
                <a:ea typeface="Calibri"/>
                <a:cs typeface="Calibri"/>
                <a:sym typeface="Calibri"/>
              </a:rPr>
              <a:t>Les modifications faites hors connexion sur OneDrive se synchronisent automatiquement pour les autres utilisateurs dès que vous vous reconnectez à Internet.</a:t>
            </a:r>
            <a:endParaRPr/>
          </a:p>
        </p:txBody>
      </p:sp>
      <p:pic>
        <p:nvPicPr>
          <p:cNvPr id="240" name="Google Shape;240;p14" descr="Comment synchroniser un dossier OneDrive automatiquement sur Windows 10 ou  Mac | 2021"/>
          <p:cNvPicPr preferRelativeResize="0"/>
          <p:nvPr/>
        </p:nvPicPr>
        <p:blipFill rotWithShape="1">
          <a:blip r:embed="rId3">
            <a:alphaModFix/>
          </a:blip>
          <a:srcRect/>
          <a:stretch/>
        </p:blipFill>
        <p:spPr>
          <a:xfrm>
            <a:off x="731520" y="2593238"/>
            <a:ext cx="5047488" cy="2649930"/>
          </a:xfrm>
          <a:prstGeom prst="rect">
            <a:avLst/>
          </a:prstGeom>
          <a:solidFill>
            <a:srgbClr val="FFFFFF"/>
          </a:solidFill>
          <a:ln>
            <a:noFill/>
          </a:ln>
        </p:spPr>
      </p:pic>
      <p:sp>
        <p:nvSpPr>
          <p:cNvPr id="242" name="TextBox 241"/>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SYNCHRONISATION</a:t>
            </a:r>
          </a:p>
        </p:txBody>
      </p:sp>
      <p:pic>
        <p:nvPicPr>
          <p:cNvPr id="243" name="Picture 242"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5"/>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UTILISER LA SYNCHRONISATION ONEDRIVE</a:t>
            </a:r>
            <a:endParaRPr/>
          </a:p>
        </p:txBody>
      </p:sp>
      <p:sp>
        <p:nvSpPr>
          <p:cNvPr id="248" name="Google Shape;248;p15"/>
          <p:cNvSpPr txBox="1">
            <a:spLocks noGrp="1"/>
          </p:cNvSpPr>
          <p:nvPr>
            <p:ph type="body" idx="1"/>
          </p:nvPr>
        </p:nvSpPr>
        <p:spPr>
          <a:xfrm>
            <a:off x="759398" y="2164080"/>
            <a:ext cx="5019610" cy="3368858"/>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Font typeface="Noto Sans Symbols"/>
              <a:buChar char="▪"/>
            </a:pPr>
            <a:r>
              <a:rPr lang="fr-CA" sz="1250" b="0" i="0" u="none">
                <a:solidFill>
                  <a:srgbClr val="334452"/>
                </a:solidFill>
                <a:latin typeface="Calibri"/>
                <a:ea typeface="Calibri"/>
                <a:cs typeface="Calibri"/>
                <a:sym typeface="Calibri"/>
              </a:rPr>
              <a:t>Lancer la synchro depuis OneDrive en ligne (via la roue d’engrenage).</a:t>
            </a:r>
            <a:endParaRPr/>
          </a:p>
          <a:p>
            <a:pPr marL="306000" lvl="0" indent="-306000" algn="l" rtl="0">
              <a:spcBef>
                <a:spcPts val="960"/>
              </a:spcBef>
              <a:spcAft>
                <a:spcPts val="700"/>
              </a:spcAft>
              <a:buSzPts val="1656"/>
              <a:buFont typeface="Noto Sans Symbols"/>
              <a:buChar char="▪"/>
            </a:pPr>
            <a:r>
              <a:rPr lang="fr-CA" sz="1250" b="0" i="0" u="none">
                <a:solidFill>
                  <a:srgbClr val="334452"/>
                </a:solidFill>
                <a:latin typeface="Calibri"/>
                <a:ea typeface="Calibri"/>
                <a:cs typeface="Calibri"/>
                <a:sym typeface="Calibri"/>
              </a:rPr>
              <a:t>Choisir l’emplacement de stockage dans votre ordinateur.</a:t>
            </a:r>
            <a:endParaRPr/>
          </a:p>
          <a:p>
            <a:pPr marL="306000" lvl="0" indent="-306000" algn="l" rtl="0">
              <a:spcBef>
                <a:spcPts val="960"/>
              </a:spcBef>
              <a:spcAft>
                <a:spcPts val="700"/>
              </a:spcAft>
              <a:buSzPts val="1656"/>
              <a:buFont typeface="Noto Sans Symbols"/>
              <a:buChar char="▪"/>
            </a:pPr>
            <a:r>
              <a:rPr lang="fr-CA" sz="1250" b="0" i="0" u="none">
                <a:solidFill>
                  <a:srgbClr val="334452"/>
                </a:solidFill>
                <a:latin typeface="Calibri"/>
                <a:ea typeface="Calibri"/>
                <a:cs typeface="Calibri"/>
                <a:sym typeface="Calibri"/>
              </a:rPr>
              <a:t>Choisir les dossiers en ligne à synchroniser.</a:t>
            </a:r>
            <a:endParaRPr/>
          </a:p>
          <a:p>
            <a:pPr marL="306000" lvl="0" indent="-306000" algn="l" rtl="0">
              <a:spcBef>
                <a:spcPts val="960"/>
              </a:spcBef>
              <a:spcAft>
                <a:spcPts val="700"/>
              </a:spcAft>
              <a:buSzPts val="1656"/>
              <a:buFont typeface="Noto Sans Symbols"/>
              <a:buChar char="▪"/>
            </a:pPr>
            <a:r>
              <a:rPr lang="fr-CA" sz="1250" b="0" i="0" u="none">
                <a:solidFill>
                  <a:srgbClr val="334452"/>
                </a:solidFill>
                <a:latin typeface="Calibri"/>
                <a:ea typeface="Calibri"/>
                <a:cs typeface="Calibri"/>
                <a:sym typeface="Calibri"/>
              </a:rPr>
              <a:t>Création automatique du dossier « OneDrive –mon entreprise »</a:t>
            </a:r>
            <a:endParaRPr/>
          </a:p>
          <a:p>
            <a:pPr marL="306000" lvl="0" indent="-306000" algn="l" rtl="0">
              <a:spcBef>
                <a:spcPts val="960"/>
              </a:spcBef>
              <a:spcAft>
                <a:spcPts val="700"/>
              </a:spcAft>
              <a:buSzPts val="1656"/>
              <a:buFont typeface="Noto Sans Symbols"/>
              <a:buChar char="▪"/>
            </a:pPr>
            <a:r>
              <a:rPr lang="fr-CA" sz="1250" b="0" i="0" u="none">
                <a:solidFill>
                  <a:srgbClr val="334452"/>
                </a:solidFill>
                <a:latin typeface="Calibri"/>
                <a:ea typeface="Calibri"/>
                <a:cs typeface="Calibri"/>
                <a:sym typeface="Calibri"/>
              </a:rPr>
              <a:t>Paramètres de l’application </a:t>
            </a:r>
            <a:endParaRPr/>
          </a:p>
          <a:p>
            <a:pPr marL="306000" lvl="0" indent="-306000" algn="l" rtl="0">
              <a:spcBef>
                <a:spcPts val="960"/>
              </a:spcBef>
              <a:spcAft>
                <a:spcPts val="700"/>
              </a:spcAft>
              <a:buSzPts val="1656"/>
              <a:buFont typeface="Noto Sans Symbols"/>
              <a:buChar char="▪"/>
            </a:pPr>
            <a:r>
              <a:rPr lang="fr-CA" sz="1250" b="0" i="0" u="none">
                <a:solidFill>
                  <a:srgbClr val="334452"/>
                </a:solidFill>
                <a:latin typeface="Calibri"/>
                <a:ea typeface="Calibri"/>
                <a:cs typeface="Calibri"/>
                <a:sym typeface="Calibri"/>
              </a:rPr>
              <a:t>Fichier à la demande</a:t>
            </a:r>
            <a:endParaRPr>
              <a:latin typeface="Calibri"/>
              <a:ea typeface="Calibri"/>
              <a:cs typeface="Calibri"/>
              <a:sym typeface="Calibri"/>
            </a:endParaRPr>
          </a:p>
        </p:txBody>
      </p:sp>
      <p:pic>
        <p:nvPicPr>
          <p:cNvPr id="247" name="Google Shape;247;p15" descr="Microsoft OneDrive ne synchronisera plus vos fichiers sur Windows 7 et  Windows 8"/>
          <p:cNvPicPr preferRelativeResize="0"/>
          <p:nvPr/>
        </p:nvPicPr>
        <p:blipFill rotWithShape="1">
          <a:blip r:embed="rId3">
            <a:alphaModFix/>
          </a:blip>
          <a:srcRect/>
          <a:stretch/>
        </p:blipFill>
        <p:spPr>
          <a:xfrm>
            <a:off x="6409944" y="2303008"/>
            <a:ext cx="5047488" cy="3230391"/>
          </a:xfrm>
          <a:prstGeom prst="rect">
            <a:avLst/>
          </a:prstGeom>
          <a:solidFill>
            <a:srgbClr val="FFFFFF"/>
          </a:solidFill>
          <a:ln>
            <a:noFill/>
          </a:ln>
        </p:spPr>
      </p:pic>
      <p:sp>
        <p:nvSpPr>
          <p:cNvPr id="249" name="TextBox 248"/>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SYNCHRONISATION</a:t>
            </a:r>
          </a:p>
        </p:txBody>
      </p:sp>
      <p:pic>
        <p:nvPicPr>
          <p:cNvPr id="250" name="Picture 249"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1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00AEEF"/>
              </a:buClr>
              <a:buSzPts val="2800"/>
              <a:buFont typeface="Calibri"/>
              <a:buNone/>
            </a:pPr>
            <a:r>
              <a:rPr lang="fr-CA" sz="2500" b="1" u="none">
                <a:solidFill>
                  <a:srgbClr val="0A2E3D"/>
                </a:solidFill>
                <a:effectLst/>
              </a:rPr>
              <a:t>FICHIER À LA DEMANDE</a:t>
            </a:r>
            <a:endParaRPr/>
          </a:p>
        </p:txBody>
      </p:sp>
      <p:pic>
        <p:nvPicPr>
          <p:cNvPr id="256" name="Google Shape;256;p16" descr="Knowledge Base - Information Technology"/>
          <p:cNvPicPr preferRelativeResize="0">
            <a:picLocks noGrp="1"/>
          </p:cNvPicPr>
          <p:nvPr>
            <p:ph type="body" idx="1"/>
          </p:nvPr>
        </p:nvPicPr>
        <p:blipFill rotWithShape="1">
          <a:blip r:embed="rId3">
            <a:alphaModFix/>
          </a:blip>
          <a:srcRect/>
          <a:stretch/>
        </p:blipFill>
        <p:spPr>
          <a:xfrm>
            <a:off x="990198" y="1783080"/>
            <a:ext cx="4530130" cy="4270248"/>
          </a:xfrm>
          <a:prstGeom prst="rect">
            <a:avLst/>
          </a:prstGeom>
          <a:noFill/>
          <a:ln>
            <a:noFill/>
          </a:ln>
        </p:spPr>
      </p:pic>
      <p:sp>
        <p:nvSpPr>
          <p:cNvPr id="255" name="Google Shape;255;p16"/>
          <p:cNvSpPr txBox="1">
            <a:spLocks noGrp="1"/>
          </p:cNvSpPr>
          <p:nvPr>
            <p:ph type="body" idx="2"/>
          </p:nvPr>
        </p:nvSpPr>
        <p:spPr>
          <a:xfrm>
            <a:off x="6428529" y="2396397"/>
            <a:ext cx="5047488" cy="2067883"/>
          </a:xfrm>
          <a:prstGeom prst="rect">
            <a:avLst/>
          </a:prstGeom>
          <a:noFill/>
          <a:ln>
            <a:noFill/>
          </a:ln>
        </p:spPr>
        <p:txBody>
          <a:bodyPr spcFirstLastPara="1" wrap="square" lIns="91425" tIns="45700" rIns="91425" bIns="45700" anchor="t" anchorCtr="0">
            <a:normAutofit/>
          </a:bodyPr>
          <a:lstStyle/>
          <a:p>
            <a:pPr marL="306000" lvl="0" indent="-306000" algn="l" rtl="0">
              <a:spcBef>
                <a:spcPts val="0"/>
              </a:spcBef>
              <a:spcAft>
                <a:spcPts val="700"/>
              </a:spcAft>
              <a:buSzPts val="1656"/>
              <a:buChar char="▪"/>
            </a:pPr>
            <a:r>
              <a:rPr lang="fr-CA" sz="1250" b="0" i="0" u="none" dirty="0">
                <a:solidFill>
                  <a:srgbClr val="334452"/>
                </a:solidFill>
                <a:latin typeface="Calibri"/>
                <a:ea typeface="Calibri"/>
                <a:cs typeface="Calibri"/>
                <a:sym typeface="Calibri"/>
              </a:rPr>
              <a:t>Activé par défaut</a:t>
            </a:r>
            <a:endParaRPr dirty="0">
              <a:solidFill>
                <a:schemeClr val="bg2"/>
              </a:solidFill>
            </a:endParaRPr>
          </a:p>
          <a:p>
            <a:pPr marL="306000" lvl="0" indent="-306000" algn="l" rtl="0">
              <a:spcBef>
                <a:spcPts val="960"/>
              </a:spcBef>
              <a:spcAft>
                <a:spcPts val="700"/>
              </a:spcAft>
              <a:buSzPts val="1656"/>
              <a:buChar char="▪"/>
            </a:pPr>
            <a:r>
              <a:rPr lang="fr-CA" sz="1250" b="0" i="0" u="none" dirty="0">
                <a:solidFill>
                  <a:srgbClr val="334452"/>
                </a:solidFill>
                <a:latin typeface="Calibri"/>
                <a:ea typeface="Calibri"/>
                <a:cs typeface="Calibri"/>
                <a:sym typeface="Calibri"/>
              </a:rPr>
              <a:t>Économiser de l’espace sur votre appareil en créant des fichiers en ligne uniquement</a:t>
            </a:r>
            <a:endParaRPr dirty="0">
              <a:solidFill>
                <a:schemeClr val="bg2"/>
              </a:solidFill>
            </a:endParaRPr>
          </a:p>
          <a:p>
            <a:pPr marL="306000" lvl="0" indent="-306000" algn="l" rtl="0">
              <a:spcBef>
                <a:spcPts val="960"/>
              </a:spcBef>
              <a:spcAft>
                <a:spcPts val="700"/>
              </a:spcAft>
              <a:buSzPts val="1656"/>
              <a:buChar char="▪"/>
            </a:pPr>
            <a:r>
              <a:rPr lang="fr-CA" sz="1250" b="0" i="0" u="none" dirty="0">
                <a:solidFill>
                  <a:srgbClr val="334452"/>
                </a:solidFill>
                <a:latin typeface="Calibri"/>
                <a:ea typeface="Calibri"/>
                <a:cs typeface="Calibri"/>
                <a:sym typeface="Calibri"/>
              </a:rPr>
              <a:t>Paramétrer des fichiers et des dossiers comme étant toujours disponibles localement sur votre appareil</a:t>
            </a:r>
            <a:endParaRPr dirty="0">
              <a:solidFill>
                <a:schemeClr val="bg2"/>
              </a:solidFill>
              <a:latin typeface="Calibri"/>
              <a:ea typeface="Calibri"/>
              <a:cs typeface="Calibri"/>
              <a:sym typeface="Calibri"/>
            </a:endParaRPr>
          </a:p>
        </p:txBody>
      </p:sp>
      <p:sp>
        <p:nvSpPr>
          <p:cNvPr id="257" name="TextBox 25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SYNCHRONISATION</a:t>
            </a:r>
          </a:p>
        </p:txBody>
      </p:sp>
      <p:pic>
        <p:nvPicPr>
          <p:cNvPr id="258" name="Picture 257" descr="logo_couleur.png"/>
          <p:cNvPicPr>
            <a:picLocks noChangeAspect="1"/>
          </p:cNvPicPr>
          <p:nvPr/>
        </p:nvPicPr>
        <p:blipFill>
          <a:blip r:embed="rId4"/>
          <a:stretch>
            <a:fillRect/>
          </a:stretch>
        </p:blipFill>
        <p:spPr>
          <a:xfrm>
            <a:off x="10387584" y="384048"/>
            <a:ext cx="1389888" cy="49834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7"/>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SIGNIFICATION DES ICÔNES DE SYNCHRONISATION</a:t>
            </a:r>
            <a:endParaRPr/>
          </a:p>
        </p:txBody>
      </p:sp>
      <p:pic>
        <p:nvPicPr>
          <p:cNvPr id="263" name="Google Shape;263;p17"/>
          <p:cNvPicPr preferRelativeResize="0"/>
          <p:nvPr/>
        </p:nvPicPr>
        <p:blipFill rotWithShape="1">
          <a:blip r:embed="rId3">
            <a:alphaModFix/>
          </a:blip>
          <a:srcRect/>
          <a:stretch/>
        </p:blipFill>
        <p:spPr>
          <a:xfrm>
            <a:off x="731520" y="5577840"/>
            <a:ext cx="566928" cy="566928"/>
          </a:xfrm>
          <a:prstGeom prst="rect">
            <a:avLst/>
          </a:prstGeom>
          <a:noFill/>
          <a:ln>
            <a:noFill/>
          </a:ln>
        </p:spPr>
      </p:pic>
      <p:pic>
        <p:nvPicPr>
          <p:cNvPr id="264" name="Google Shape;264;p17"/>
          <p:cNvPicPr preferRelativeResize="0"/>
          <p:nvPr/>
        </p:nvPicPr>
        <p:blipFill rotWithShape="1">
          <a:blip r:embed="rId4">
            <a:alphaModFix/>
          </a:blip>
          <a:srcRect/>
          <a:stretch/>
        </p:blipFill>
        <p:spPr>
          <a:xfrm>
            <a:off x="731520" y="3383280"/>
            <a:ext cx="566928" cy="566928"/>
          </a:xfrm>
          <a:prstGeom prst="rect">
            <a:avLst/>
          </a:prstGeom>
          <a:noFill/>
          <a:ln>
            <a:noFill/>
          </a:ln>
        </p:spPr>
      </p:pic>
      <p:pic>
        <p:nvPicPr>
          <p:cNvPr id="265" name="Google Shape;265;p17"/>
          <p:cNvPicPr preferRelativeResize="0"/>
          <p:nvPr/>
        </p:nvPicPr>
        <p:blipFill rotWithShape="1">
          <a:blip r:embed="rId5">
            <a:alphaModFix/>
          </a:blip>
          <a:srcRect/>
          <a:stretch/>
        </p:blipFill>
        <p:spPr>
          <a:xfrm>
            <a:off x="731520" y="4114800"/>
            <a:ext cx="566928" cy="566928"/>
          </a:xfrm>
          <a:prstGeom prst="rect">
            <a:avLst/>
          </a:prstGeom>
          <a:noFill/>
          <a:ln>
            <a:noFill/>
          </a:ln>
        </p:spPr>
      </p:pic>
      <p:pic>
        <p:nvPicPr>
          <p:cNvPr id="266" name="Google Shape;266;p17"/>
          <p:cNvPicPr preferRelativeResize="0"/>
          <p:nvPr/>
        </p:nvPicPr>
        <p:blipFill rotWithShape="1">
          <a:blip r:embed="rId6">
            <a:alphaModFix/>
          </a:blip>
          <a:srcRect/>
          <a:stretch/>
        </p:blipFill>
        <p:spPr>
          <a:xfrm>
            <a:off x="731520" y="4846320"/>
            <a:ext cx="566928" cy="566928"/>
          </a:xfrm>
          <a:prstGeom prst="rect">
            <a:avLst/>
          </a:prstGeom>
          <a:noFill/>
          <a:ln>
            <a:noFill/>
          </a:ln>
        </p:spPr>
      </p:pic>
      <p:pic>
        <p:nvPicPr>
          <p:cNvPr id="267" name="Google Shape;267;p17"/>
          <p:cNvPicPr preferRelativeResize="0"/>
          <p:nvPr/>
        </p:nvPicPr>
        <p:blipFill rotWithShape="1">
          <a:blip r:embed="rId7">
            <a:alphaModFix/>
          </a:blip>
          <a:srcRect/>
          <a:stretch/>
        </p:blipFill>
        <p:spPr>
          <a:xfrm>
            <a:off x="731520" y="2651760"/>
            <a:ext cx="566928" cy="566928"/>
          </a:xfrm>
          <a:prstGeom prst="rect">
            <a:avLst/>
          </a:prstGeom>
          <a:noFill/>
          <a:ln>
            <a:noFill/>
          </a:ln>
        </p:spPr>
      </p:pic>
      <p:pic>
        <p:nvPicPr>
          <p:cNvPr id="268" name="Google Shape;268;p17"/>
          <p:cNvPicPr preferRelativeResize="0"/>
          <p:nvPr/>
        </p:nvPicPr>
        <p:blipFill rotWithShape="1">
          <a:blip r:embed="rId8">
            <a:alphaModFix/>
          </a:blip>
          <a:srcRect/>
          <a:stretch/>
        </p:blipFill>
        <p:spPr>
          <a:xfrm>
            <a:off x="731520" y="1920240"/>
            <a:ext cx="566928" cy="566928"/>
          </a:xfrm>
          <a:prstGeom prst="rect">
            <a:avLst/>
          </a:prstGeom>
          <a:noFill/>
          <a:ln>
            <a:noFill/>
          </a:ln>
        </p:spPr>
      </p:pic>
      <p:sp>
        <p:nvSpPr>
          <p:cNvPr id="269" name="Google Shape;269;p17"/>
          <p:cNvSpPr txBox="1"/>
          <p:nvPr/>
        </p:nvSpPr>
        <p:spPr>
          <a:xfrm>
            <a:off x="1481328" y="1920240"/>
            <a:ext cx="9966960" cy="65836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700"/>
              </a:spcAft>
              <a:buNone/>
            </a:pPr>
            <a:r>
              <a:rPr lang="fr-CA" sz="1300" b="0" i="0" u="none" dirty="0">
                <a:solidFill>
                  <a:srgbClr val="334452"/>
                </a:solidFill>
                <a:latin typeface="Calibri"/>
                <a:ea typeface="Calibri"/>
                <a:cs typeface="Calibri"/>
                <a:sym typeface="Calibri"/>
              </a:rPr>
              <a:t>Un cercle rouge avec une croix blanche signifie qu’un fichier ou un dossier ne peut pas être synchronisé. Celui-là s’affiche dans l’Explorateur de fichiers ou dans les icônes de la zone de notification de OneDrive.</a:t>
            </a:r>
            <a:endParaRPr sz="1800" dirty="0">
              <a:solidFill>
                <a:schemeClr val="dk1"/>
              </a:solidFill>
              <a:latin typeface="Calibri"/>
              <a:ea typeface="Calibri"/>
              <a:cs typeface="Calibri"/>
              <a:sym typeface="Calibri"/>
            </a:endParaRPr>
          </a:p>
        </p:txBody>
      </p:sp>
      <p:sp>
        <p:nvSpPr>
          <p:cNvPr id="270" name="Google Shape;270;p17"/>
          <p:cNvSpPr txBox="1"/>
          <p:nvPr/>
        </p:nvSpPr>
        <p:spPr>
          <a:xfrm>
            <a:off x="1481328" y="2651760"/>
            <a:ext cx="9966960" cy="6583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300" b="0" i="0" u="none" dirty="0">
                <a:solidFill>
                  <a:srgbClr val="334452"/>
                </a:solidFill>
                <a:latin typeface="Calibri"/>
                <a:ea typeface="Calibri"/>
                <a:cs typeface="Calibri"/>
                <a:sym typeface="Calibri"/>
              </a:rPr>
              <a:t>Si vous vous êtes connecté à l’application de synchronisation OneDrive avec un compte personnel professionnel ou scolaire, deux icônes de synchronisation OneDrive s’affichent.</a:t>
            </a:r>
            <a:endParaRPr sz="1800" dirty="0">
              <a:solidFill>
                <a:schemeClr val="bg2"/>
              </a:solidFill>
              <a:latin typeface="Calibri"/>
              <a:ea typeface="Calibri"/>
              <a:cs typeface="Calibri"/>
              <a:sym typeface="Calibri"/>
            </a:endParaRPr>
          </a:p>
        </p:txBody>
      </p:sp>
      <p:sp>
        <p:nvSpPr>
          <p:cNvPr id="271" name="Google Shape;271;p17"/>
          <p:cNvSpPr txBox="1"/>
          <p:nvPr/>
        </p:nvSpPr>
        <p:spPr>
          <a:xfrm>
            <a:off x="1481328" y="3383280"/>
            <a:ext cx="9966960" cy="6583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300" b="0" i="0" u="none" dirty="0">
                <a:solidFill>
                  <a:srgbClr val="334452"/>
                </a:solidFill>
                <a:latin typeface="Calibri"/>
                <a:ea typeface="Calibri"/>
                <a:cs typeface="Calibri"/>
                <a:sym typeface="Calibri"/>
              </a:rPr>
              <a:t>Le symbole suspendu sur l’icône OneDrive ou OneDrive professionnel ou scolaire signifie que vos fichiers ne sont pas en cours de synchronisation.</a:t>
            </a:r>
            <a:endParaRPr sz="1800" dirty="0">
              <a:solidFill>
                <a:schemeClr val="bg2"/>
              </a:solidFill>
              <a:latin typeface="Calibri"/>
              <a:ea typeface="Calibri"/>
              <a:cs typeface="Calibri"/>
              <a:sym typeface="Calibri"/>
            </a:endParaRPr>
          </a:p>
        </p:txBody>
      </p:sp>
      <p:sp>
        <p:nvSpPr>
          <p:cNvPr id="272" name="Google Shape;272;p17"/>
          <p:cNvSpPr txBox="1"/>
          <p:nvPr/>
        </p:nvSpPr>
        <p:spPr>
          <a:xfrm>
            <a:off x="1481328" y="4846320"/>
            <a:ext cx="9966960" cy="6583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300" b="0" i="0" u="none" dirty="0">
                <a:solidFill>
                  <a:srgbClr val="334452"/>
                </a:solidFill>
                <a:latin typeface="Calibri"/>
                <a:ea typeface="Calibri"/>
                <a:cs typeface="Calibri"/>
                <a:sym typeface="Calibri"/>
              </a:rPr>
              <a:t>Si vous voyez un triangle d’avertissement jaune sur votre icône OneDrive cela signifie que votre compte a besoin d’attention.</a:t>
            </a:r>
            <a:endParaRPr sz="1800" dirty="0">
              <a:solidFill>
                <a:schemeClr val="bg2"/>
              </a:solidFill>
              <a:latin typeface="Calibri"/>
              <a:ea typeface="Calibri"/>
              <a:cs typeface="Calibri"/>
              <a:sym typeface="Calibri"/>
            </a:endParaRPr>
          </a:p>
        </p:txBody>
      </p:sp>
      <p:sp>
        <p:nvSpPr>
          <p:cNvPr id="273" name="Google Shape;273;p17"/>
          <p:cNvSpPr txBox="1"/>
          <p:nvPr/>
        </p:nvSpPr>
        <p:spPr>
          <a:xfrm>
            <a:off x="1481328" y="4114800"/>
            <a:ext cx="9966960" cy="6583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300" b="0" i="0" u="none" dirty="0">
                <a:solidFill>
                  <a:srgbClr val="334452"/>
                </a:solidFill>
                <a:latin typeface="Calibri"/>
                <a:ea typeface="Calibri"/>
                <a:cs typeface="Calibri"/>
                <a:sym typeface="Calibri"/>
              </a:rPr>
              <a:t>Si vous voyez une icône de style rouge « aucune entrée » sur votre icône de OneDrive, cela signifie que votre compte est bloqué.</a:t>
            </a:r>
            <a:endParaRPr sz="1800" dirty="0">
              <a:solidFill>
                <a:schemeClr val="bg2"/>
              </a:solidFill>
              <a:latin typeface="Calibri"/>
              <a:ea typeface="Calibri"/>
              <a:cs typeface="Calibri"/>
              <a:sym typeface="Calibri"/>
            </a:endParaRPr>
          </a:p>
        </p:txBody>
      </p:sp>
      <p:sp>
        <p:nvSpPr>
          <p:cNvPr id="274" name="Google Shape;274;p17"/>
          <p:cNvSpPr txBox="1"/>
          <p:nvPr/>
        </p:nvSpPr>
        <p:spPr>
          <a:xfrm>
            <a:off x="1481328" y="5577840"/>
            <a:ext cx="9966960" cy="6583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CA" sz="1300" b="0" i="0" u="none" dirty="0">
                <a:solidFill>
                  <a:srgbClr val="334452"/>
                </a:solidFill>
                <a:latin typeface="Calibri"/>
                <a:ea typeface="Calibri"/>
                <a:cs typeface="Calibri"/>
                <a:sym typeface="Calibri"/>
              </a:rPr>
              <a:t>Les flèches circulaires au-dessus des icônes de notification signifient que la synchronisation est en cours. </a:t>
            </a:r>
            <a:endParaRPr sz="1800" dirty="0">
              <a:solidFill>
                <a:schemeClr val="bg2"/>
              </a:solidFill>
              <a:latin typeface="Calibri"/>
              <a:ea typeface="Calibri"/>
              <a:cs typeface="Calibri"/>
              <a:sym typeface="Calibri"/>
            </a:endParaRPr>
          </a:p>
        </p:txBody>
      </p:sp>
      <p:sp>
        <p:nvSpPr>
          <p:cNvPr id="275" name="TextBox 27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SYNCHRONISATION</a:t>
            </a:r>
          </a:p>
        </p:txBody>
      </p:sp>
      <p:pic>
        <p:nvPicPr>
          <p:cNvPr id="276" name="Picture 275" descr="logo_couleur.png"/>
          <p:cNvPicPr>
            <a:picLocks noChangeAspect="1"/>
          </p:cNvPicPr>
          <p:nvPr/>
        </p:nvPicPr>
        <p:blipFill>
          <a:blip r:embed="rId9"/>
          <a:stretch>
            <a:fillRect/>
          </a:stretch>
        </p:blipFill>
        <p:spPr>
          <a:xfrm>
            <a:off x="10387584" y="384048"/>
            <a:ext cx="1389888" cy="49834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8"/>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dirty="0">
                <a:solidFill>
                  <a:srgbClr val="0A2E3D"/>
                </a:solidFill>
                <a:effectLst/>
              </a:rPr>
              <a:t>SYNCHRONISATION : BONNES PRATIQUES</a:t>
            </a:r>
            <a:endParaRPr dirty="0"/>
          </a:p>
        </p:txBody>
      </p:sp>
      <p:sp>
        <p:nvSpPr>
          <p:cNvPr id="281" name="TextBox 280"/>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SYNCHRONISATION</a:t>
            </a:r>
          </a:p>
        </p:txBody>
      </p:sp>
      <p:pic>
        <p:nvPicPr>
          <p:cNvPr id="282" name="Picture 281"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283" name="Rounded Rectangle 282"/>
          <p:cNvSpPr/>
          <p:nvPr/>
        </p:nvSpPr>
        <p:spPr>
          <a:xfrm>
            <a:off x="7315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84" name="Picture 283" descr="image.png"/>
          <p:cNvPicPr>
            <a:picLocks noChangeAspect="1"/>
          </p:cNvPicPr>
          <p:nvPr/>
        </p:nvPicPr>
        <p:blipFill>
          <a:blip r:embed="rId4"/>
          <a:stretch>
            <a:fillRect/>
          </a:stretch>
        </p:blipFill>
        <p:spPr>
          <a:xfrm>
            <a:off x="969264" y="2020824"/>
            <a:ext cx="365760" cy="365760"/>
          </a:xfrm>
          <a:prstGeom prst="rect">
            <a:avLst/>
          </a:prstGeom>
        </p:spPr>
      </p:pic>
      <p:sp>
        <p:nvSpPr>
          <p:cNvPr id="285" name="TextBox 284"/>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Peu de dossiers</a:t>
            </a:r>
          </a:p>
        </p:txBody>
      </p:sp>
      <p:sp>
        <p:nvSpPr>
          <p:cNvPr id="286" name="TextBox 285"/>
          <p:cNvSpPr txBox="1"/>
          <p:nvPr/>
        </p:nvSpPr>
        <p:spPr>
          <a:xfrm>
            <a:off x="9692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Ne synchronisez que ce dont vous avez besoin hors ligne.</a:t>
            </a:r>
          </a:p>
        </p:txBody>
      </p:sp>
      <p:sp>
        <p:nvSpPr>
          <p:cNvPr id="287" name="Rounded Rectangle 286"/>
          <p:cNvSpPr/>
          <p:nvPr/>
        </p:nvSpPr>
        <p:spPr>
          <a:xfrm>
            <a:off x="439927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88" name="Picture 287" descr="image.png"/>
          <p:cNvPicPr>
            <a:picLocks noChangeAspect="1"/>
          </p:cNvPicPr>
          <p:nvPr/>
        </p:nvPicPr>
        <p:blipFill>
          <a:blip r:embed="rId5"/>
          <a:stretch>
            <a:fillRect/>
          </a:stretch>
        </p:blipFill>
        <p:spPr>
          <a:xfrm>
            <a:off x="4637014" y="2020824"/>
            <a:ext cx="365760" cy="365760"/>
          </a:xfrm>
          <a:prstGeom prst="rect">
            <a:avLst/>
          </a:prstGeom>
        </p:spPr>
      </p:pic>
      <p:sp>
        <p:nvSpPr>
          <p:cNvPr id="289" name="TextBox 288"/>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En ligne d’abord</a:t>
            </a:r>
          </a:p>
        </p:txBody>
      </p:sp>
      <p:sp>
        <p:nvSpPr>
          <p:cNvPr id="290" name="TextBox 289"/>
          <p:cNvSpPr txBox="1"/>
          <p:nvPr/>
        </p:nvSpPr>
        <p:spPr>
          <a:xfrm>
            <a:off x="463701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Privilégiez l’interface web pour ne pas encombrer le poste.</a:t>
            </a:r>
          </a:p>
        </p:txBody>
      </p:sp>
      <p:sp>
        <p:nvSpPr>
          <p:cNvPr id="291" name="Rounded Rectangle 290"/>
          <p:cNvSpPr/>
          <p:nvPr/>
        </p:nvSpPr>
        <p:spPr>
          <a:xfrm>
            <a:off x="80670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92" name="Picture 291" descr="image.png"/>
          <p:cNvPicPr>
            <a:picLocks noChangeAspect="1"/>
          </p:cNvPicPr>
          <p:nvPr/>
        </p:nvPicPr>
        <p:blipFill>
          <a:blip r:embed="rId6"/>
          <a:stretch>
            <a:fillRect/>
          </a:stretch>
        </p:blipFill>
        <p:spPr>
          <a:xfrm>
            <a:off x="8304764" y="2020824"/>
            <a:ext cx="365760" cy="365760"/>
          </a:xfrm>
          <a:prstGeom prst="rect">
            <a:avLst/>
          </a:prstGeom>
        </p:spPr>
      </p:pic>
      <p:sp>
        <p:nvSpPr>
          <p:cNvPr id="293" name="TextBox 292"/>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Au démarrage</a:t>
            </a:r>
          </a:p>
        </p:txBody>
      </p:sp>
      <p:sp>
        <p:nvSpPr>
          <p:cNvPr id="294" name="TextBox 293"/>
          <p:cNvSpPr txBox="1"/>
          <p:nvPr/>
        </p:nvSpPr>
        <p:spPr>
          <a:xfrm>
            <a:off x="83047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Laissez OneDrive se lancer avec le PC : synchro continue.</a:t>
            </a:r>
          </a:p>
        </p:txBody>
      </p:sp>
      <p:sp>
        <p:nvSpPr>
          <p:cNvPr id="295" name="Rounded Rectangle 294"/>
          <p:cNvSpPr/>
          <p:nvPr/>
        </p:nvSpPr>
        <p:spPr>
          <a:xfrm>
            <a:off x="7315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96" name="Picture 295" descr="image.png"/>
          <p:cNvPicPr>
            <a:picLocks noChangeAspect="1"/>
          </p:cNvPicPr>
          <p:nvPr/>
        </p:nvPicPr>
        <p:blipFill>
          <a:blip r:embed="rId7"/>
          <a:stretch>
            <a:fillRect/>
          </a:stretch>
        </p:blipFill>
        <p:spPr>
          <a:xfrm>
            <a:off x="969264" y="3976624"/>
            <a:ext cx="365760" cy="365760"/>
          </a:xfrm>
          <a:prstGeom prst="rect">
            <a:avLst/>
          </a:prstGeom>
        </p:spPr>
      </p:pic>
      <p:sp>
        <p:nvSpPr>
          <p:cNvPr id="297" name="TextBox 296"/>
          <p:cNvSpPr txBox="1"/>
          <p:nvPr/>
        </p:nvSpPr>
        <p:spPr>
          <a:xfrm>
            <a:off x="9692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Cinq niveaux au plus</a:t>
            </a:r>
          </a:p>
        </p:txBody>
      </p:sp>
      <p:sp>
        <p:nvSpPr>
          <p:cNvPr id="298" name="TextBox 297"/>
          <p:cNvSpPr txBox="1"/>
          <p:nvPr/>
        </p:nvSpPr>
        <p:spPr>
          <a:xfrm>
            <a:off x="9692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Au-delà, l’accès aux fichiers ralentit.</a:t>
            </a:r>
          </a:p>
        </p:txBody>
      </p:sp>
      <p:sp>
        <p:nvSpPr>
          <p:cNvPr id="299" name="Rounded Rectangle 298"/>
          <p:cNvSpPr/>
          <p:nvPr/>
        </p:nvSpPr>
        <p:spPr>
          <a:xfrm>
            <a:off x="439927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00" name="Picture 299" descr="image.png"/>
          <p:cNvPicPr>
            <a:picLocks noChangeAspect="1"/>
          </p:cNvPicPr>
          <p:nvPr/>
        </p:nvPicPr>
        <p:blipFill>
          <a:blip r:embed="rId8"/>
          <a:stretch>
            <a:fillRect/>
          </a:stretch>
        </p:blipFill>
        <p:spPr>
          <a:xfrm>
            <a:off x="4637014" y="3976624"/>
            <a:ext cx="365760" cy="365760"/>
          </a:xfrm>
          <a:prstGeom prst="rect">
            <a:avLst/>
          </a:prstGeom>
        </p:spPr>
      </p:pic>
      <p:sp>
        <p:nvSpPr>
          <p:cNvPr id="301" name="TextBox 300"/>
          <p:cNvSpPr txBox="1"/>
          <p:nvPr/>
        </p:nvSpPr>
        <p:spPr>
          <a:xfrm>
            <a:off x="463701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Noms courts</a:t>
            </a:r>
          </a:p>
        </p:txBody>
      </p:sp>
      <p:sp>
        <p:nvSpPr>
          <p:cNvPr id="302" name="TextBox 301"/>
          <p:cNvSpPr txBox="1"/>
          <p:nvPr/>
        </p:nvSpPr>
        <p:spPr>
          <a:xfrm>
            <a:off x="463701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Sous 256 caractères, sans caractères spéciaux.</a:t>
            </a:r>
          </a:p>
        </p:txBody>
      </p:sp>
      <p:sp>
        <p:nvSpPr>
          <p:cNvPr id="303" name="Rounded Rectangle 302"/>
          <p:cNvSpPr/>
          <p:nvPr/>
        </p:nvSpPr>
        <p:spPr>
          <a:xfrm>
            <a:off x="80670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04" name="Picture 303" descr="image.png"/>
          <p:cNvPicPr>
            <a:picLocks noChangeAspect="1"/>
          </p:cNvPicPr>
          <p:nvPr/>
        </p:nvPicPr>
        <p:blipFill>
          <a:blip r:embed="rId9"/>
          <a:stretch>
            <a:fillRect/>
          </a:stretch>
        </p:blipFill>
        <p:spPr>
          <a:xfrm>
            <a:off x="8304764" y="3976624"/>
            <a:ext cx="365760" cy="365760"/>
          </a:xfrm>
          <a:prstGeom prst="rect">
            <a:avLst/>
          </a:prstGeom>
        </p:spPr>
      </p:pic>
      <p:sp>
        <p:nvSpPr>
          <p:cNvPr id="305" name="TextBox 304"/>
          <p:cNvSpPr txBox="1"/>
          <p:nvPr/>
        </p:nvSpPr>
        <p:spPr>
          <a:xfrm>
            <a:off x="83047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Surveiller l’état</a:t>
            </a:r>
          </a:p>
        </p:txBody>
      </p:sp>
      <p:sp>
        <p:nvSpPr>
          <p:cNvPr id="306" name="TextBox 305"/>
          <p:cNvSpPr txBox="1"/>
          <p:nvPr/>
        </p:nvSpPr>
        <p:spPr>
          <a:xfrm>
            <a:off x="83047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Une icône d’alerte signale un fichier qui ne monte pas.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9"/>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SYNCHRONISATION : CE QU’IL FAUT ÉVITER</a:t>
            </a:r>
            <a:endParaRPr/>
          </a:p>
        </p:txBody>
      </p:sp>
      <p:sp>
        <p:nvSpPr>
          <p:cNvPr id="287" name="TextBox 286"/>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SYNCHRONISATION</a:t>
            </a:r>
          </a:p>
        </p:txBody>
      </p:sp>
      <p:pic>
        <p:nvPicPr>
          <p:cNvPr id="288" name="Picture 287" descr="logo_couleur.png"/>
          <p:cNvPicPr>
            <a:picLocks noChangeAspect="1"/>
          </p:cNvPicPr>
          <p:nvPr/>
        </p:nvPicPr>
        <p:blipFill>
          <a:blip r:embed="rId3"/>
          <a:stretch>
            <a:fillRect/>
          </a:stretch>
        </p:blipFill>
        <p:spPr>
          <a:xfrm>
            <a:off x="10387584" y="384048"/>
            <a:ext cx="1389888" cy="498348"/>
          </a:xfrm>
          <a:prstGeom prst="rect">
            <a:avLst/>
          </a:prstGeom>
        </p:spPr>
      </p:pic>
      <p:sp>
        <p:nvSpPr>
          <p:cNvPr id="289" name="Rounded Rectangle 288"/>
          <p:cNvSpPr/>
          <p:nvPr/>
        </p:nvSpPr>
        <p:spPr>
          <a:xfrm>
            <a:off x="7315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90" name="Picture 289" descr="image.png"/>
          <p:cNvPicPr>
            <a:picLocks noChangeAspect="1"/>
          </p:cNvPicPr>
          <p:nvPr/>
        </p:nvPicPr>
        <p:blipFill>
          <a:blip r:embed="rId4"/>
          <a:stretch>
            <a:fillRect/>
          </a:stretch>
        </p:blipFill>
        <p:spPr>
          <a:xfrm>
            <a:off x="969264" y="2020824"/>
            <a:ext cx="365760" cy="365760"/>
          </a:xfrm>
          <a:prstGeom prst="rect">
            <a:avLst/>
          </a:prstGeom>
        </p:spPr>
      </p:pic>
      <p:sp>
        <p:nvSpPr>
          <p:cNvPr id="291" name="TextBox 290"/>
          <p:cNvSpPr txBox="1"/>
          <p:nvPr/>
        </p:nvSpPr>
        <p:spPr>
          <a:xfrm>
            <a:off x="9692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OneDrive comme espace partagé</a:t>
            </a:r>
          </a:p>
        </p:txBody>
      </p:sp>
      <p:sp>
        <p:nvSpPr>
          <p:cNvPr id="292" name="TextBox 291"/>
          <p:cNvSpPr txBox="1"/>
          <p:nvPr/>
        </p:nvSpPr>
        <p:spPr>
          <a:xfrm>
            <a:off x="9692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Il est destiné à vos documents personnels.</a:t>
            </a:r>
          </a:p>
        </p:txBody>
      </p:sp>
      <p:sp>
        <p:nvSpPr>
          <p:cNvPr id="293" name="Rounded Rectangle 292"/>
          <p:cNvSpPr/>
          <p:nvPr/>
        </p:nvSpPr>
        <p:spPr>
          <a:xfrm>
            <a:off x="439927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94" name="Picture 293" descr="image.png"/>
          <p:cNvPicPr>
            <a:picLocks noChangeAspect="1"/>
          </p:cNvPicPr>
          <p:nvPr/>
        </p:nvPicPr>
        <p:blipFill>
          <a:blip r:embed="rId5"/>
          <a:stretch>
            <a:fillRect/>
          </a:stretch>
        </p:blipFill>
        <p:spPr>
          <a:xfrm>
            <a:off x="4637014" y="2020824"/>
            <a:ext cx="365760" cy="365760"/>
          </a:xfrm>
          <a:prstGeom prst="rect">
            <a:avLst/>
          </a:prstGeom>
        </p:spPr>
      </p:pic>
      <p:sp>
        <p:nvSpPr>
          <p:cNvPr id="295" name="TextBox 294"/>
          <p:cNvSpPr txBox="1"/>
          <p:nvPr/>
        </p:nvSpPr>
        <p:spPr>
          <a:xfrm>
            <a:off x="463701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Les fichiers très lourds</a:t>
            </a:r>
          </a:p>
        </p:txBody>
      </p:sp>
      <p:sp>
        <p:nvSpPr>
          <p:cNvPr id="296" name="TextBox 295"/>
          <p:cNvSpPr txBox="1"/>
          <p:nvPr/>
        </p:nvSpPr>
        <p:spPr>
          <a:xfrm>
            <a:off x="463701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Ils ralentissent toute la synchronisation.</a:t>
            </a:r>
          </a:p>
        </p:txBody>
      </p:sp>
      <p:sp>
        <p:nvSpPr>
          <p:cNvPr id="297" name="Rounded Rectangle 296"/>
          <p:cNvSpPr/>
          <p:nvPr/>
        </p:nvSpPr>
        <p:spPr>
          <a:xfrm>
            <a:off x="8067020" y="17830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98" name="Picture 297" descr="image.png"/>
          <p:cNvPicPr>
            <a:picLocks noChangeAspect="1"/>
          </p:cNvPicPr>
          <p:nvPr/>
        </p:nvPicPr>
        <p:blipFill>
          <a:blip r:embed="rId6"/>
          <a:stretch>
            <a:fillRect/>
          </a:stretch>
        </p:blipFill>
        <p:spPr>
          <a:xfrm>
            <a:off x="8304764" y="2020824"/>
            <a:ext cx="365760" cy="365760"/>
          </a:xfrm>
          <a:prstGeom prst="rect">
            <a:avLst/>
          </a:prstGeom>
        </p:spPr>
      </p:pic>
      <p:sp>
        <p:nvSpPr>
          <p:cNvPr id="299" name="TextBox 298"/>
          <p:cNvSpPr txBox="1"/>
          <p:nvPr/>
        </p:nvSpPr>
        <p:spPr>
          <a:xfrm>
            <a:off x="8304764" y="2514600"/>
            <a:ext cx="2917942" cy="274320"/>
          </a:xfrm>
          <a:prstGeom prst="rect">
            <a:avLst/>
          </a:prstGeom>
          <a:noFill/>
        </p:spPr>
        <p:txBody>
          <a:bodyPr wrap="square" lIns="0" tIns="0" rIns="0" bIns="0" anchor="t">
            <a:spAutoFit/>
          </a:bodyPr>
          <a:lstStyle/>
          <a:p>
            <a:pPr algn="l"/>
            <a:r>
              <a:rPr sz="1400" b="1">
                <a:solidFill>
                  <a:srgbClr val="0A2E3D"/>
                </a:solidFill>
                <a:latin typeface="Calibri"/>
              </a:rPr>
              <a:t>Toutes les bibliothèques</a:t>
            </a:r>
          </a:p>
        </p:txBody>
      </p:sp>
      <p:sp>
        <p:nvSpPr>
          <p:cNvPr id="300" name="TextBox 299"/>
          <p:cNvSpPr txBox="1"/>
          <p:nvPr/>
        </p:nvSpPr>
        <p:spPr>
          <a:xfrm>
            <a:off x="8304764" y="2825496"/>
            <a:ext cx="2917942" cy="448869"/>
          </a:xfrm>
          <a:prstGeom prst="rect">
            <a:avLst/>
          </a:prstGeom>
          <a:noFill/>
        </p:spPr>
        <p:txBody>
          <a:bodyPr wrap="square" lIns="0" tIns="0" rIns="0" bIns="0" anchor="t">
            <a:spAutoFit/>
          </a:bodyPr>
          <a:lstStyle/>
          <a:p>
            <a:pPr algn="l"/>
            <a:r>
              <a:rPr sz="1150" b="0">
                <a:solidFill>
                  <a:srgbClr val="334452"/>
                </a:solidFill>
                <a:latin typeface="Calibri"/>
              </a:rPr>
              <a:t>Ne synchronisez pas l’ensemble de SharePoint.</a:t>
            </a:r>
          </a:p>
        </p:txBody>
      </p:sp>
      <p:sp>
        <p:nvSpPr>
          <p:cNvPr id="301" name="Rounded Rectangle 300"/>
          <p:cNvSpPr/>
          <p:nvPr/>
        </p:nvSpPr>
        <p:spPr>
          <a:xfrm>
            <a:off x="73152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02" name="Picture 301" descr="image.png"/>
          <p:cNvPicPr>
            <a:picLocks noChangeAspect="1"/>
          </p:cNvPicPr>
          <p:nvPr/>
        </p:nvPicPr>
        <p:blipFill>
          <a:blip r:embed="rId7"/>
          <a:stretch>
            <a:fillRect/>
          </a:stretch>
        </p:blipFill>
        <p:spPr>
          <a:xfrm>
            <a:off x="969264" y="3976624"/>
            <a:ext cx="365760" cy="365760"/>
          </a:xfrm>
          <a:prstGeom prst="rect">
            <a:avLst/>
          </a:prstGeom>
        </p:spPr>
      </p:pic>
      <p:sp>
        <p:nvSpPr>
          <p:cNvPr id="303" name="TextBox 302"/>
          <p:cNvSpPr txBox="1"/>
          <p:nvPr/>
        </p:nvSpPr>
        <p:spPr>
          <a:xfrm>
            <a:off x="96926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Les liens entre fichiers</a:t>
            </a:r>
          </a:p>
        </p:txBody>
      </p:sp>
      <p:sp>
        <p:nvSpPr>
          <p:cNvPr id="304" name="TextBox 303"/>
          <p:cNvSpPr txBox="1"/>
          <p:nvPr/>
        </p:nvSpPr>
        <p:spPr>
          <a:xfrm>
            <a:off x="96926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Les chemins changent et les liens se cassent.</a:t>
            </a:r>
          </a:p>
        </p:txBody>
      </p:sp>
      <p:sp>
        <p:nvSpPr>
          <p:cNvPr id="305" name="Rounded Rectangle 304"/>
          <p:cNvSpPr/>
          <p:nvPr/>
        </p:nvSpPr>
        <p:spPr>
          <a:xfrm>
            <a:off x="4399270" y="3738880"/>
            <a:ext cx="3393430" cy="1681480"/>
          </a:xfrm>
          <a:prstGeom prst="roundRect">
            <a:avLst>
              <a:gd name="adj" fmla="val 5500"/>
            </a:avLst>
          </a:prstGeom>
          <a:solidFill>
            <a:srgbClr val="F1F9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306" name="Picture 305" descr="image.png"/>
          <p:cNvPicPr>
            <a:picLocks noChangeAspect="1"/>
          </p:cNvPicPr>
          <p:nvPr/>
        </p:nvPicPr>
        <p:blipFill>
          <a:blip r:embed="rId8"/>
          <a:stretch>
            <a:fillRect/>
          </a:stretch>
        </p:blipFill>
        <p:spPr>
          <a:xfrm>
            <a:off x="4637014" y="3976624"/>
            <a:ext cx="365760" cy="365760"/>
          </a:xfrm>
          <a:prstGeom prst="rect">
            <a:avLst/>
          </a:prstGeom>
        </p:spPr>
      </p:pic>
      <p:sp>
        <p:nvSpPr>
          <p:cNvPr id="307" name="TextBox 306"/>
          <p:cNvSpPr txBox="1"/>
          <p:nvPr/>
        </p:nvSpPr>
        <p:spPr>
          <a:xfrm>
            <a:off x="4637014" y="4470400"/>
            <a:ext cx="2917942" cy="274320"/>
          </a:xfrm>
          <a:prstGeom prst="rect">
            <a:avLst/>
          </a:prstGeom>
          <a:noFill/>
        </p:spPr>
        <p:txBody>
          <a:bodyPr wrap="square" lIns="0" tIns="0" rIns="0" bIns="0" anchor="t">
            <a:spAutoFit/>
          </a:bodyPr>
          <a:lstStyle/>
          <a:p>
            <a:pPr algn="l"/>
            <a:r>
              <a:rPr sz="1400" b="1">
                <a:solidFill>
                  <a:srgbClr val="0A2E3D"/>
                </a:solidFill>
                <a:latin typeface="Calibri"/>
              </a:rPr>
              <a:t>Ignorer les notifications</a:t>
            </a:r>
          </a:p>
        </p:txBody>
      </p:sp>
      <p:sp>
        <p:nvSpPr>
          <p:cNvPr id="308" name="TextBox 307"/>
          <p:cNvSpPr txBox="1"/>
          <p:nvPr/>
        </p:nvSpPr>
        <p:spPr>
          <a:xfrm>
            <a:off x="4637014" y="4781296"/>
            <a:ext cx="2917942" cy="448869"/>
          </a:xfrm>
          <a:prstGeom prst="rect">
            <a:avLst/>
          </a:prstGeom>
          <a:noFill/>
        </p:spPr>
        <p:txBody>
          <a:bodyPr wrap="square" lIns="0" tIns="0" rIns="0" bIns="0" anchor="t">
            <a:spAutoFit/>
          </a:bodyPr>
          <a:lstStyle/>
          <a:p>
            <a:pPr algn="l"/>
            <a:r>
              <a:rPr sz="1150" b="0">
                <a:solidFill>
                  <a:srgbClr val="334452"/>
                </a:solidFill>
                <a:latin typeface="Calibri"/>
              </a:rPr>
              <a:t>Elles signalent les fichiers qui ne montent pas.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46"/>
          <p:cNvSpPr txBox="1">
            <a:spLocks noGrp="1"/>
          </p:cNvSpPr>
          <p:nvPr>
            <p:ph type="title"/>
          </p:nvPr>
        </p:nvSpPr>
        <p:spPr>
          <a:xfrm>
            <a:off x="731520" y="676656"/>
            <a:ext cx="9098280" cy="749808"/>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2500" b="1" u="none">
                <a:solidFill>
                  <a:srgbClr val="0A2E3D"/>
                </a:solidFill>
                <a:effectLst/>
              </a:rPr>
              <a:t>MISE EN PRATIQUE</a:t>
            </a:r>
            <a:endParaRPr/>
          </a:p>
        </p:txBody>
      </p:sp>
      <p:sp>
        <p:nvSpPr>
          <p:cNvPr id="495" name="TextBox 494"/>
          <p:cNvSpPr txBox="1"/>
          <p:nvPr/>
        </p:nvSpPr>
        <p:spPr>
          <a:xfrm>
            <a:off x="758952" y="365760"/>
            <a:ext cx="9052560" cy="256032"/>
          </a:xfrm>
          <a:prstGeom prst="rect">
            <a:avLst/>
          </a:prstGeom>
          <a:noFill/>
        </p:spPr>
        <p:txBody>
          <a:bodyPr wrap="none" lIns="0" tIns="0" bIns="0">
            <a:spAutoFit/>
          </a:bodyPr>
          <a:lstStyle/>
          <a:p>
            <a:pPr algn="l"/>
            <a:r>
              <a:rPr sz="1050" b="1">
                <a:solidFill>
                  <a:srgbClr val="00AEEF"/>
                </a:solidFill>
                <a:latin typeface="Calibri"/>
              </a:rPr>
              <a:t>PARTIE 2 · MISE EN PRATIQUE</a:t>
            </a:r>
          </a:p>
        </p:txBody>
      </p:sp>
      <p:pic>
        <p:nvPicPr>
          <p:cNvPr id="496" name="Picture 495" descr="logo_couleur.png"/>
          <p:cNvPicPr>
            <a:picLocks noChangeAspect="1"/>
          </p:cNvPicPr>
          <p:nvPr/>
        </p:nvPicPr>
        <p:blipFill>
          <a:blip r:embed="rId2"/>
          <a:stretch>
            <a:fillRect/>
          </a:stretch>
        </p:blipFill>
        <p:spPr>
          <a:xfrm>
            <a:off x="10387584" y="384048"/>
            <a:ext cx="1389888" cy="498348"/>
          </a:xfrm>
          <a:prstGeom prst="rect">
            <a:avLst/>
          </a:prstGeom>
        </p:spPr>
      </p:pic>
      <p:sp>
        <p:nvSpPr>
          <p:cNvPr id="497" name="Oval 496"/>
          <p:cNvSpPr/>
          <p:nvPr/>
        </p:nvSpPr>
        <p:spPr>
          <a:xfrm>
            <a:off x="731520" y="180136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1</a:t>
            </a:r>
          </a:p>
        </p:txBody>
      </p:sp>
      <p:sp>
        <p:nvSpPr>
          <p:cNvPr id="498" name="TextBox 497"/>
          <p:cNvSpPr txBox="1"/>
          <p:nvPr/>
        </p:nvSpPr>
        <p:spPr>
          <a:xfrm>
            <a:off x="1408176" y="1783080"/>
            <a:ext cx="10052274" cy="256032"/>
          </a:xfrm>
          <a:prstGeom prst="rect">
            <a:avLst/>
          </a:prstGeom>
          <a:noFill/>
        </p:spPr>
        <p:txBody>
          <a:bodyPr wrap="square" lIns="0" tIns="0" rIns="0" bIns="0" anchor="t">
            <a:spAutoFit/>
          </a:bodyPr>
          <a:lstStyle/>
          <a:p>
            <a:pPr algn="l"/>
            <a:r>
              <a:rPr sz="1500" b="1">
                <a:solidFill>
                  <a:srgbClr val="0A2E3D"/>
                </a:solidFill>
                <a:latin typeface="Calibri"/>
              </a:rPr>
              <a:t>Choisir le bon espace</a:t>
            </a:r>
          </a:p>
        </p:txBody>
      </p:sp>
      <p:sp>
        <p:nvSpPr>
          <p:cNvPr id="499" name="TextBox 498"/>
          <p:cNvSpPr txBox="1"/>
          <p:nvPr/>
        </p:nvSpPr>
        <p:spPr>
          <a:xfrm>
            <a:off x="1408176" y="2075688"/>
            <a:ext cx="10052274" cy="444398"/>
          </a:xfrm>
          <a:prstGeom prst="rect">
            <a:avLst/>
          </a:prstGeom>
          <a:noFill/>
        </p:spPr>
        <p:txBody>
          <a:bodyPr wrap="square" lIns="0" tIns="0" rIns="0" bIns="0" anchor="t">
            <a:spAutoFit/>
          </a:bodyPr>
          <a:lstStyle/>
          <a:p>
            <a:pPr algn="l"/>
            <a:r>
              <a:rPr sz="1250" b="0">
                <a:solidFill>
                  <a:srgbClr val="334452"/>
                </a:solidFill>
                <a:latin typeface="Calibri"/>
              </a:rPr>
              <a:t>Classez trois documents : une note personnelle, un contrat d’équipe, un fichier de projet Teams.</a:t>
            </a:r>
          </a:p>
        </p:txBody>
      </p:sp>
      <p:sp>
        <p:nvSpPr>
          <p:cNvPr id="500" name="Oval 499"/>
          <p:cNvSpPr/>
          <p:nvPr/>
        </p:nvSpPr>
        <p:spPr>
          <a:xfrm>
            <a:off x="731520" y="2684678"/>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2</a:t>
            </a:r>
          </a:p>
        </p:txBody>
      </p:sp>
      <p:sp>
        <p:nvSpPr>
          <p:cNvPr id="501" name="TextBox 500"/>
          <p:cNvSpPr txBox="1"/>
          <p:nvPr/>
        </p:nvSpPr>
        <p:spPr>
          <a:xfrm>
            <a:off x="1408176" y="2666390"/>
            <a:ext cx="10052274" cy="256032"/>
          </a:xfrm>
          <a:prstGeom prst="rect">
            <a:avLst/>
          </a:prstGeom>
          <a:noFill/>
        </p:spPr>
        <p:txBody>
          <a:bodyPr wrap="square" lIns="0" tIns="0" rIns="0" bIns="0" anchor="t">
            <a:spAutoFit/>
          </a:bodyPr>
          <a:lstStyle/>
          <a:p>
            <a:pPr algn="l"/>
            <a:r>
              <a:rPr sz="1500" b="1">
                <a:solidFill>
                  <a:srgbClr val="0A2E3D"/>
                </a:solidFill>
                <a:latin typeface="Calibri"/>
              </a:rPr>
              <a:t>Organiser et retrouver</a:t>
            </a:r>
          </a:p>
        </p:txBody>
      </p:sp>
      <p:sp>
        <p:nvSpPr>
          <p:cNvPr id="502" name="TextBox 501"/>
          <p:cNvSpPr txBox="1"/>
          <p:nvPr/>
        </p:nvSpPr>
        <p:spPr>
          <a:xfrm>
            <a:off x="1408176" y="2958998"/>
            <a:ext cx="10052274" cy="444398"/>
          </a:xfrm>
          <a:prstGeom prst="rect">
            <a:avLst/>
          </a:prstGeom>
          <a:noFill/>
        </p:spPr>
        <p:txBody>
          <a:bodyPr wrap="square" lIns="0" tIns="0" rIns="0" bIns="0" anchor="t">
            <a:spAutoFit/>
          </a:bodyPr>
          <a:lstStyle/>
          <a:p>
            <a:pPr algn="l"/>
            <a:r>
              <a:rPr sz="1250" b="0">
                <a:solidFill>
                  <a:srgbClr val="334452"/>
                </a:solidFill>
                <a:latin typeface="Calibri"/>
              </a:rPr>
              <a:t>Créez un dossier, déplacez un document, ajoutez la bibliothèque à vos favoris.</a:t>
            </a:r>
          </a:p>
        </p:txBody>
      </p:sp>
      <p:sp>
        <p:nvSpPr>
          <p:cNvPr id="503" name="Oval 502"/>
          <p:cNvSpPr/>
          <p:nvPr/>
        </p:nvSpPr>
        <p:spPr>
          <a:xfrm>
            <a:off x="731520" y="3567989"/>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3</a:t>
            </a:r>
          </a:p>
        </p:txBody>
      </p:sp>
      <p:sp>
        <p:nvSpPr>
          <p:cNvPr id="504" name="TextBox 503"/>
          <p:cNvSpPr txBox="1"/>
          <p:nvPr/>
        </p:nvSpPr>
        <p:spPr>
          <a:xfrm>
            <a:off x="1408176" y="3549701"/>
            <a:ext cx="10052274" cy="256032"/>
          </a:xfrm>
          <a:prstGeom prst="rect">
            <a:avLst/>
          </a:prstGeom>
          <a:noFill/>
        </p:spPr>
        <p:txBody>
          <a:bodyPr wrap="square" lIns="0" tIns="0" rIns="0" bIns="0" anchor="t">
            <a:spAutoFit/>
          </a:bodyPr>
          <a:lstStyle/>
          <a:p>
            <a:pPr algn="l"/>
            <a:r>
              <a:rPr sz="1500" b="1">
                <a:solidFill>
                  <a:srgbClr val="0A2E3D"/>
                </a:solidFill>
                <a:latin typeface="Calibri"/>
              </a:rPr>
              <a:t>Partager en sécurité</a:t>
            </a:r>
          </a:p>
        </p:txBody>
      </p:sp>
      <p:sp>
        <p:nvSpPr>
          <p:cNvPr id="505" name="TextBox 504"/>
          <p:cNvSpPr txBox="1"/>
          <p:nvPr/>
        </p:nvSpPr>
        <p:spPr>
          <a:xfrm>
            <a:off x="1408176" y="3842309"/>
            <a:ext cx="10052274" cy="444398"/>
          </a:xfrm>
          <a:prstGeom prst="rect">
            <a:avLst/>
          </a:prstGeom>
          <a:noFill/>
        </p:spPr>
        <p:txBody>
          <a:bodyPr wrap="square" lIns="0" tIns="0" rIns="0" bIns="0" anchor="t">
            <a:spAutoFit/>
          </a:bodyPr>
          <a:lstStyle/>
          <a:p>
            <a:pPr algn="l"/>
            <a:r>
              <a:rPr sz="1250" b="0">
                <a:solidFill>
                  <a:srgbClr val="334452"/>
                </a:solidFill>
                <a:latin typeface="Calibri"/>
              </a:rPr>
              <a:t>Partagez avec « Des personnes spécifiques », puis vérifiez qui a accès.</a:t>
            </a:r>
          </a:p>
        </p:txBody>
      </p:sp>
      <p:sp>
        <p:nvSpPr>
          <p:cNvPr id="506" name="Oval 505"/>
          <p:cNvSpPr/>
          <p:nvPr/>
        </p:nvSpPr>
        <p:spPr>
          <a:xfrm>
            <a:off x="731520" y="4451299"/>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4</a:t>
            </a:r>
          </a:p>
        </p:txBody>
      </p:sp>
      <p:sp>
        <p:nvSpPr>
          <p:cNvPr id="507" name="TextBox 506"/>
          <p:cNvSpPr txBox="1"/>
          <p:nvPr/>
        </p:nvSpPr>
        <p:spPr>
          <a:xfrm>
            <a:off x="1408176" y="4433011"/>
            <a:ext cx="10052274" cy="256032"/>
          </a:xfrm>
          <a:prstGeom prst="rect">
            <a:avLst/>
          </a:prstGeom>
          <a:noFill/>
        </p:spPr>
        <p:txBody>
          <a:bodyPr wrap="square" lIns="0" tIns="0" rIns="0" bIns="0" anchor="t">
            <a:spAutoFit/>
          </a:bodyPr>
          <a:lstStyle/>
          <a:p>
            <a:pPr algn="l"/>
            <a:r>
              <a:rPr sz="1500" b="1">
                <a:solidFill>
                  <a:srgbClr val="0A2E3D"/>
                </a:solidFill>
                <a:latin typeface="Calibri"/>
              </a:rPr>
              <a:t>Restaurer</a:t>
            </a:r>
          </a:p>
        </p:txBody>
      </p:sp>
      <p:sp>
        <p:nvSpPr>
          <p:cNvPr id="508" name="TextBox 507"/>
          <p:cNvSpPr txBox="1"/>
          <p:nvPr/>
        </p:nvSpPr>
        <p:spPr>
          <a:xfrm>
            <a:off x="1408176" y="4725619"/>
            <a:ext cx="10052274" cy="444398"/>
          </a:xfrm>
          <a:prstGeom prst="rect">
            <a:avLst/>
          </a:prstGeom>
          <a:noFill/>
        </p:spPr>
        <p:txBody>
          <a:bodyPr wrap="square" lIns="0" tIns="0" rIns="0" bIns="0" anchor="t">
            <a:spAutoFit/>
          </a:bodyPr>
          <a:lstStyle/>
          <a:p>
            <a:pPr algn="l"/>
            <a:r>
              <a:rPr sz="1250" b="0">
                <a:solidFill>
                  <a:srgbClr val="334452"/>
                </a:solidFill>
                <a:latin typeface="Calibri"/>
              </a:rPr>
              <a:t>Consultez l’historique, revenez à la version précédente, récupérez un fichier dans la corbeille.</a:t>
            </a:r>
          </a:p>
        </p:txBody>
      </p:sp>
      <p:sp>
        <p:nvSpPr>
          <p:cNvPr id="509" name="Oval 508"/>
          <p:cNvSpPr/>
          <p:nvPr/>
        </p:nvSpPr>
        <p:spPr>
          <a:xfrm>
            <a:off x="731520" y="5334610"/>
            <a:ext cx="420624" cy="420624"/>
          </a:xfrm>
          <a:prstGeom prst="ellipse">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400" b="1">
                <a:solidFill>
                  <a:srgbClr val="FFFFFF"/>
                </a:solidFill>
                <a:latin typeface="Calibri"/>
              </a:rPr>
              <a:t>5</a:t>
            </a:r>
          </a:p>
        </p:txBody>
      </p:sp>
      <p:sp>
        <p:nvSpPr>
          <p:cNvPr id="510" name="TextBox 509"/>
          <p:cNvSpPr txBox="1"/>
          <p:nvPr/>
        </p:nvSpPr>
        <p:spPr>
          <a:xfrm>
            <a:off x="1408176" y="5316322"/>
            <a:ext cx="10052274" cy="256032"/>
          </a:xfrm>
          <a:prstGeom prst="rect">
            <a:avLst/>
          </a:prstGeom>
          <a:noFill/>
        </p:spPr>
        <p:txBody>
          <a:bodyPr wrap="square" lIns="0" tIns="0" rIns="0" bIns="0" anchor="t">
            <a:spAutoFit/>
          </a:bodyPr>
          <a:lstStyle/>
          <a:p>
            <a:pPr algn="l"/>
            <a:r>
              <a:rPr sz="1500" b="1">
                <a:solidFill>
                  <a:srgbClr val="0A2E3D"/>
                </a:solidFill>
                <a:latin typeface="Calibri"/>
              </a:rPr>
              <a:t>Synchroniser</a:t>
            </a:r>
          </a:p>
        </p:txBody>
      </p:sp>
      <p:sp>
        <p:nvSpPr>
          <p:cNvPr id="511" name="TextBox 510"/>
          <p:cNvSpPr txBox="1"/>
          <p:nvPr/>
        </p:nvSpPr>
        <p:spPr>
          <a:xfrm>
            <a:off x="1408176" y="5608930"/>
            <a:ext cx="10052274" cy="444398"/>
          </a:xfrm>
          <a:prstGeom prst="rect">
            <a:avLst/>
          </a:prstGeom>
          <a:noFill/>
        </p:spPr>
        <p:txBody>
          <a:bodyPr wrap="square" lIns="0" tIns="0" rIns="0" bIns="0" anchor="t">
            <a:spAutoFit/>
          </a:bodyPr>
          <a:lstStyle/>
          <a:p>
            <a:pPr algn="l"/>
            <a:r>
              <a:rPr sz="1250" b="0">
                <a:solidFill>
                  <a:srgbClr val="334452"/>
                </a:solidFill>
                <a:latin typeface="Calibri"/>
              </a:rPr>
              <a:t>Synchronisez une bibliothèque et repérez les icônes d’état dans l’Explorateur.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5" name="Rectangle 494"/>
          <p:cNvSpPr/>
          <p:nvPr/>
        </p:nvSpPr>
        <p:spPr>
          <a:xfrm>
            <a:off x="0" y="0"/>
            <a:ext cx="12191969" cy="6858000"/>
          </a:xfrm>
          <a:prstGeom prst="rect">
            <a:avLst/>
          </a:prstGeom>
          <a:solidFill>
            <a:srgbClr val="00A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3" name="Google Shape;493;p46"/>
          <p:cNvSpPr txBox="1">
            <a:spLocks noGrp="1"/>
          </p:cNvSpPr>
          <p:nvPr>
            <p:ph type="title"/>
          </p:nvPr>
        </p:nvSpPr>
        <p:spPr>
          <a:xfrm>
            <a:off x="685800" y="640080"/>
            <a:ext cx="10835640" cy="868680"/>
          </a:xfrm>
          <a:prstGeom prst="rect">
            <a:avLst/>
          </a:prstGeom>
          <a:noFill/>
          <a:ln>
            <a:noFill/>
          </a:ln>
        </p:spPr>
        <p:txBody>
          <a:bodyPr spcFirstLastPara="1" wrap="square" lIns="91425" tIns="45700" rIns="91425" bIns="45700" anchor="t" anchorCtr="0">
            <a:normAutofit/>
          </a:bodyPr>
          <a:lstStyle/>
          <a:p>
            <a:pPr marL="0" indent="0" algn="l" rtl="0">
              <a:spcBef>
                <a:spcPts val="0"/>
              </a:spcBef>
              <a:spcAft>
                <a:spcPts val="0"/>
              </a:spcAft>
              <a:buClr>
                <a:srgbClr val="00AEEF"/>
              </a:buClr>
              <a:buSzPts val="2800"/>
              <a:buFont typeface="Calibri"/>
              <a:buNone/>
            </a:pPr>
            <a:r>
              <a:rPr lang="fr-CA" sz="3000" b="1" u="none">
                <a:solidFill>
                  <a:srgbClr val="0A2E3D"/>
                </a:solidFill>
                <a:effectLst/>
              </a:rPr>
              <a:t>CE QU’IL FAUT RETENIR</a:t>
            </a:r>
            <a:endParaRPr/>
          </a:p>
        </p:txBody>
      </p:sp>
      <p:sp>
        <p:nvSpPr>
          <p:cNvPr id="494" name="Google Shape;494;p46"/>
          <p:cNvSpPr txBox="1"/>
          <p:nvPr/>
        </p:nvSpPr>
        <p:spPr>
          <a:xfrm>
            <a:off x="731520" y="1783080"/>
            <a:ext cx="9326880" cy="4270248"/>
          </a:xfrm>
          <a:prstGeom prst="rect">
            <a:avLst/>
          </a:prstGeom>
          <a:noFill/>
          <a:ln>
            <a:noFill/>
          </a:ln>
        </p:spPr>
        <p:txBody>
          <a:bodyPr spcFirstLastPara="1" wrap="square" lIns="91425" tIns="45700" rIns="91425" bIns="45700" anchor="ctr" anchorCtr="0">
            <a:normAutofit/>
          </a:bodyPr>
          <a:lstStyle/>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OneDrive pour vos documents personnels, SharePoint pour le contenu de l’équipe, Teams pour en discuter.</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Un document se partage par un lien, jamais par une copie en pièce jointe.</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 Des personnes spécifiques » reste le partage recommandé par défaut.</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Rien n’est perdu : l’historique des versions et la corbeille (93 jours) rattrapent les erreurs.</a:t>
            </a:r>
            <a:endParaRPr dirty="0">
              <a:solidFill>
                <a:schemeClr val="bg2"/>
              </a:solidFill>
            </a:endParaRPr>
          </a:p>
          <a:p>
            <a:pPr marL="285750" marR="0" lvl="0" indent="-285750" algn="l" rtl="0">
              <a:spcBef>
                <a:spcPts val="0"/>
              </a:spcBef>
              <a:buSzPts val="1800"/>
              <a:buFont typeface="Noto Sans Symbols"/>
              <a:buChar char="▪"/>
            </a:pPr>
            <a:r>
              <a:rPr lang="fr-CA" sz="1850" b="0" u="none" dirty="0">
                <a:solidFill>
                  <a:srgbClr val="0A2E3D"/>
                </a:solidFill>
                <a:effectLst/>
                <a:latin typeface="Calibri"/>
                <a:ea typeface="Calibri"/>
                <a:cs typeface="Calibri"/>
                <a:sym typeface="Calibri"/>
              </a:rPr>
              <a:t>Synchronisez peu de bibliothèques, et seulement celles dont vous avez besoin hors ligne.</a:t>
            </a:r>
            <a:endParaRPr dirty="0">
              <a:solidFill>
                <a:schemeClr val="bg2"/>
              </a:solidFill>
            </a:endParaRPr>
          </a:p>
          <a:p>
            <a:pPr marL="285750" marR="0" lvl="0" indent="-285750" algn="l" rtl="0">
              <a:spcBef>
                <a:spcPts val="2400"/>
              </a:spcBef>
              <a:spcAft>
                <a:spcPts val="700"/>
              </a:spcAft>
              <a:buClr>
                <a:srgbClr val="00AEEF"/>
              </a:buClr>
              <a:buSzPts val="1800"/>
              <a:buFont typeface="Noto Sans Symbols"/>
              <a:buNone/>
            </a:pPr>
            <a:r>
              <a:rPr lang="fr-CA" sz="1850" b="1" u="none" dirty="0">
                <a:solidFill>
                  <a:srgbClr val="0A2E3D"/>
                </a:solidFill>
                <a:effectLst/>
                <a:latin typeface="Calibri"/>
                <a:ea typeface="Calibri"/>
                <a:cs typeface="Calibri"/>
                <a:sym typeface="Calibri"/>
              </a:rPr>
              <a:t>Questions et réponses</a:t>
            </a:r>
            <a:endParaRPr dirty="0">
              <a:solidFill>
                <a:schemeClr val="bg2"/>
              </a:solidFill>
            </a:endParaRPr>
          </a:p>
        </p:txBody>
      </p:sp>
      <p:pic>
        <p:nvPicPr>
          <p:cNvPr id="496" name="Picture 495" descr="logo_blanc.png"/>
          <p:cNvPicPr>
            <a:picLocks noChangeAspect="1"/>
          </p:cNvPicPr>
          <p:nvPr/>
        </p:nvPicPr>
        <p:blipFill>
          <a:blip r:embed="rId2"/>
          <a:stretch>
            <a:fillRect/>
          </a:stretch>
        </p:blipFill>
        <p:spPr>
          <a:xfrm>
            <a:off x="10387584" y="384048"/>
            <a:ext cx="1389888" cy="498348"/>
          </a:xfrm>
          <a:prstGeom prst="rect">
            <a:avLst/>
          </a:prstGeom>
        </p:spPr>
      </p:pic>
    </p:spTree>
  </p:cSld>
  <p:clrMapOvr>
    <a:masterClrMapping/>
  </p:clrMapOvr>
</p:sld>
</file>

<file path=ppt/theme/theme1.xml><?xml version="1.0" encoding="utf-8"?>
<a:theme xmlns:a="http://schemas.openxmlformats.org/drawingml/2006/main" name="AdornVTI">
  <a:themeElements>
    <a:clrScheme name="Formation CAD">
      <a:dk1>
        <a:sysClr val="windowText" lastClr="000000"/>
      </a:dk1>
      <a:lt1>
        <a:sysClr val="window" lastClr="FFFFFF"/>
      </a:lt1>
      <a:dk2>
        <a:srgbClr val="1C2B39"/>
      </a:dk2>
      <a:lt2>
        <a:srgbClr val="FFFFFF"/>
      </a:lt2>
      <a:accent1>
        <a:srgbClr val="00AEEF"/>
      </a:accent1>
      <a:accent2>
        <a:srgbClr val="00AEEF"/>
      </a:accent2>
      <a:accent3>
        <a:srgbClr val="0077A8"/>
      </a:accent3>
      <a:accent4>
        <a:srgbClr val="5A6B7B"/>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6602</TotalTime>
  <Words>9037</Words>
  <Application>Microsoft Office PowerPoint</Application>
  <PresentationFormat>Grand écran</PresentationFormat>
  <Paragraphs>768</Paragraphs>
  <Slides>37</Slides>
  <Notes>32</Notes>
  <HiddenSlides>0</HiddenSlides>
  <MMClips>0</MMClips>
  <ScaleCrop>false</ScaleCrop>
  <HeadingPairs>
    <vt:vector size="4" baseType="variant">
      <vt:variant>
        <vt:lpstr>Thème</vt:lpstr>
      </vt:variant>
      <vt:variant>
        <vt:i4>1</vt:i4>
      </vt:variant>
      <vt:variant>
        <vt:lpstr>Titres des diapositives</vt:lpstr>
      </vt:variant>
      <vt:variant>
        <vt:i4>37</vt:i4>
      </vt:variant>
    </vt:vector>
  </HeadingPairs>
  <TitlesOfParts>
    <vt:vector size="38" baseType="lpstr">
      <vt:lpstr>AdornVTI</vt:lpstr>
      <vt:lpstr>SharePoint Gestion documentaire</vt:lpstr>
      <vt:lpstr>PLAN DE COURS</vt:lpstr>
      <vt:lpstr>LE VIRAGE TECHNOLOGIQUE DES UTILISATEURS</vt:lpstr>
      <vt:lpstr>UNE SUITE COMPLÈTE D’APPLICATIONS MICROSOFT 365</vt:lpstr>
      <vt:lpstr>Première partie Trouver, ranger, retrouver</vt:lpstr>
      <vt:lpstr>ONEDRIVE</vt:lpstr>
      <vt:lpstr>ONEDRIVE POUR ENTREPRISE</vt:lpstr>
      <vt:lpstr>POURQUOI UTILISER ONEDRIVE</vt:lpstr>
      <vt:lpstr>SHAREPOINT</vt:lpstr>
      <vt:lpstr>QU’EST-CE QUE SHAREPOINT?</vt:lpstr>
      <vt:lpstr>ONEDRIVE VS SHAREPOINT</vt:lpstr>
      <vt:lpstr>RELATION ENTRE SHAREPOINT ET TEAMS</vt:lpstr>
      <vt:lpstr>QUELLE EST LA MEILLEURE PLATEFORME ET QUAND ?</vt:lpstr>
      <vt:lpstr>STRUCTURE D’UN ENVIRONNEMENT SHAREPOINT</vt:lpstr>
      <vt:lpstr>LA STRUCTURE D’UN SITE D’ÉQUIPE</vt:lpstr>
      <vt:lpstr>LE CONTENU DU SITE</vt:lpstr>
      <vt:lpstr>LA RECHERCHE</vt:lpstr>
      <vt:lpstr>FACILITER LA NAVIGATION DANS SHAREPOINT</vt:lpstr>
      <vt:lpstr>LES BIBLIOTHÈQUES DE DOCUMENTS</vt:lpstr>
      <vt:lpstr>CRÉER UNE NOUVELLE BIBLIOTHÈQUE</vt:lpstr>
      <vt:lpstr>DÉPLACER VS COPIER</vt:lpstr>
      <vt:lpstr>BIBLIOTHÈQUES : BONNES PRATIQUES</vt:lpstr>
      <vt:lpstr>LA CO-ÉDITION DE VOS DOCUMENTS</vt:lpstr>
      <vt:lpstr>Deuxième partie Partager, restaurer, synchroniser</vt:lpstr>
      <vt:lpstr>LE PARTAGE</vt:lpstr>
      <vt:lpstr>LES DIFFÉRENTS TYPES DE PARTAGE</vt:lpstr>
      <vt:lpstr>PARTAGER EN SÉCURITÉ : BONNES PRATIQUES</vt:lpstr>
      <vt:lpstr>HISTORIQUE DES VERSIONS</vt:lpstr>
      <vt:lpstr>CORBEILLES</vt:lpstr>
      <vt:lpstr>SYNCHRONISATION ONEDRIVE</vt:lpstr>
      <vt:lpstr>UTILISER LA SYNCHRONISATION ONEDRIVE</vt:lpstr>
      <vt:lpstr>FICHIER À LA DEMANDE</vt:lpstr>
      <vt:lpstr>SIGNIFICATION DES ICÔNES DE SYNCHRONISATION</vt:lpstr>
      <vt:lpstr>SYNCHRONISATION : BONNES PRATIQUES</vt:lpstr>
      <vt:lpstr>SYNCHRONISATION : CE QU’IL FAUT ÉVITER</vt:lpstr>
      <vt:lpstr>MISE EN PRATIQUE</vt:lpstr>
      <vt:lpstr>CE QU’IL FAUT RETENIR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SharePoint : Gestion documentaire</dc:title>
  <dc:creator>Formation CAD</dc:creator>
  <dc:description/>
  <cp:lastModifiedBy>Etienne Jean-Marie</cp:lastModifiedBy>
  <cp:revision>171</cp:revision>
  <dcterms:created xsi:type="dcterms:W3CDTF">2024-10-31T12:21:03Z</dcterms:created>
  <dcterms:modified xsi:type="dcterms:W3CDTF">2026-09-19T13:47:23Z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0x010100633D86DE974B63419334873A95EF55E6</vt:lpwstr>
  </property>
  <property fmtid="{D5CDD505-2E9C-101B-9397-08002B2CF9AE}" pid="3" name="MediaServiceImageTags">
    <vt:lpwstr/>
  </property>
</Properties>
</file>