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359" r:id="rId3"/>
    <p:sldId id="283" r:id="rId4"/>
    <p:sldId id="363" r:id="rId5"/>
    <p:sldId id="291" r:id="rId6"/>
    <p:sldId id="360" r:id="rId7"/>
    <p:sldId id="317" r:id="rId8"/>
    <p:sldId id="318" r:id="rId9"/>
    <p:sldId id="357" r:id="rId10"/>
    <p:sldId id="358" r:id="rId11"/>
    <p:sldId id="331" r:id="rId12"/>
    <p:sldId id="332" r:id="rId13"/>
    <p:sldId id="330" r:id="rId14"/>
    <p:sldId id="334" r:id="rId15"/>
    <p:sldId id="335" r:id="rId16"/>
    <p:sldId id="337" r:id="rId17"/>
    <p:sldId id="338" r:id="rId18"/>
    <p:sldId id="340" r:id="rId19"/>
    <p:sldId id="364" r:id="rId20"/>
    <p:sldId id="293" r:id="rId21"/>
    <p:sldId id="294" r:id="rId22"/>
    <p:sldId id="295" r:id="rId23"/>
    <p:sldId id="301" r:id="rId24"/>
    <p:sldId id="298" r:id="rId25"/>
    <p:sldId id="312" r:id="rId26"/>
    <p:sldId id="303" r:id="rId27"/>
    <p:sldId id="304" r:id="rId28"/>
    <p:sldId id="309" r:id="rId29"/>
    <p:sldId id="307" r:id="rId30"/>
    <p:sldId id="305" r:id="rId31"/>
    <p:sldId id="308" r:id="rId32"/>
    <p:sldId id="310" r:id="rId33"/>
    <p:sldId id="311" r:id="rId34"/>
    <p:sldId id="361" r:id="rId35"/>
    <p:sldId id="365" r:id="rId36"/>
    <p:sldId id="362" r:id="rId3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0" roundtripDataSignature="AMtx7mhdu7EQC5WCnai+XXI+fxQLQzKdJ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A9B56B-4BC8-7ACC-F904-1435E098C8E1}" v="115" dt="2026-09-19T13:55:28.735"/>
  </p1510:revLst>
</p1510:revInfo>
</file>

<file path=ppt/tableStyles.xml><?xml version="1.0" encoding="utf-8"?>
<a:tblStyleLst xmlns:a="http://schemas.openxmlformats.org/drawingml/2006/main" def="{00984B68-F347-4C09-A9B8-E21C1FEC6236}">
  <a:tblStyle styleId="{00984B68-F347-4C09-A9B8-E21C1FEC6236}" styleName="Table_0">
    <a:wholeTbl>
      <a:tcTxStyle b="off" i="off">
        <a:font>
          <a:latin typeface="Gill Sans MT"/>
          <a:ea typeface="Gill Sans MT"/>
          <a:cs typeface="Gill Sans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7E7"/>
          </a:solidFill>
        </a:fill>
      </a:tcStyle>
    </a:wholeTbl>
    <a:band1H>
      <a:tcTxStyle/>
      <a:tcStyle>
        <a:tcBdr/>
        <a:fill>
          <a:solidFill>
            <a:srgbClr val="CDCCCC"/>
          </a:solidFill>
        </a:fill>
      </a:tcStyle>
    </a:band1H>
    <a:band2H>
      <a:tcTxStyle/>
      <a:tcStyle>
        <a:tcBdr/>
      </a:tcStyle>
    </a:band2H>
    <a:band1V>
      <a:tcTxStyle/>
      <a:tcStyle>
        <a:tcBdr/>
        <a:fill>
          <a:solidFill>
            <a:srgbClr val="CDCCCC"/>
          </a:solidFill>
        </a:fill>
      </a:tcStyle>
    </a:band1V>
    <a:band2V>
      <a:tcTxStyle/>
      <a:tcStyle>
        <a:tcBdr/>
      </a:tcStyle>
    </a:band2V>
    <a:lastCol>
      <a:tcTxStyle b="on" i="off">
        <a:font>
          <a:latin typeface="Gill Sans MT"/>
          <a:ea typeface="Gill Sans MT"/>
          <a:cs typeface="Gill Sans MT"/>
        </a:font>
        <a:schemeClr val="lt1"/>
      </a:tcTxStyle>
      <a:tcStyle>
        <a:tcBdr/>
        <a:fill>
          <a:solidFill>
            <a:schemeClr val="accent1"/>
          </a:solidFill>
        </a:fill>
      </a:tcStyle>
    </a:lastCol>
    <a:firstCol>
      <a:tcTxStyle b="on" i="off">
        <a:font>
          <a:latin typeface="Gill Sans MT"/>
          <a:ea typeface="Gill Sans MT"/>
          <a:cs typeface="Gill Sans MT"/>
        </a:font>
        <a:schemeClr val="lt1"/>
      </a:tcTxStyle>
      <a:tcStyle>
        <a:tcBdr/>
        <a:fill>
          <a:solidFill>
            <a:schemeClr val="accent1"/>
          </a:solidFill>
        </a:fill>
      </a:tcStyle>
    </a:firstCol>
    <a:lastRow>
      <a:tcTxStyle b="on" i="off">
        <a:font>
          <a:latin typeface="Gill Sans MT"/>
          <a:ea typeface="Gill Sans MT"/>
          <a:cs typeface="Gill Sans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Gill Sans MT"/>
          <a:ea typeface="Gill Sans MT"/>
          <a:cs typeface="Gill Sans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47" autoAdjust="0"/>
  </p:normalViewPr>
  <p:slideViewPr>
    <p:cSldViewPr snapToGrid="0">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12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126" Type="http://schemas.microsoft.com/office/2015/10/relationships/revisionInfo" Target="revisionInfo.xml"/><Relationship Id="rId8" Type="http://schemas.openxmlformats.org/officeDocument/2006/relationships/slide" Target="slides/slide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124" Type="http://schemas.openxmlformats.org/officeDocument/2006/relationships/tableStyles" Target="tableStyles.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tienne - Formation CAD" userId="S::etienne@formation-cad.com::ff60cf74-087b-4d81-ba91-110a66cfec22" providerId="AD" clId="Web-{31A9B56B-4BC8-7ACC-F904-1435E098C8E1}"/>
    <pc:docChg chg="delSld modSld">
      <pc:chgData name="Etienne - Formation CAD" userId="S::etienne@formation-cad.com::ff60cf74-087b-4d81-ba91-110a66cfec22" providerId="AD" clId="Web-{31A9B56B-4BC8-7ACC-F904-1435E098C8E1}" dt="2026-09-19T13:55:28.735" v="65" actId="1076"/>
      <pc:docMkLst>
        <pc:docMk/>
      </pc:docMkLst>
      <pc:sldChg chg="modSp">
        <pc:chgData name="Etienne - Formation CAD" userId="S::etienne@formation-cad.com::ff60cf74-087b-4d81-ba91-110a66cfec22" providerId="AD" clId="Web-{31A9B56B-4BC8-7ACC-F904-1435E098C8E1}" dt="2026-09-19T13:54:08.234" v="44" actId="1076"/>
        <pc:sldMkLst>
          <pc:docMk/>
          <pc:sldMk cId="0" sldId="295"/>
        </pc:sldMkLst>
        <pc:picChg chg="mod">
          <ac:chgData name="Etienne - Formation CAD" userId="S::etienne@formation-cad.com::ff60cf74-087b-4d81-ba91-110a66cfec22" providerId="AD" clId="Web-{31A9B56B-4BC8-7ACC-F904-1435E098C8E1}" dt="2026-09-19T13:54:08.234" v="44" actId="1076"/>
          <ac:picMkLst>
            <pc:docMk/>
            <pc:sldMk cId="0" sldId="295"/>
            <ac:picMk id="444" creationId="{00000000-0000-0000-0000-000000000000}"/>
          </ac:picMkLst>
        </pc:picChg>
      </pc:sldChg>
      <pc:sldChg chg="delSp modSp">
        <pc:chgData name="Etienne - Formation CAD" userId="S::etienne@formation-cad.com::ff60cf74-087b-4d81-ba91-110a66cfec22" providerId="AD" clId="Web-{31A9B56B-4BC8-7ACC-F904-1435E098C8E1}" dt="2026-09-19T13:54:43.078" v="50"/>
        <pc:sldMkLst>
          <pc:docMk/>
          <pc:sldMk cId="0" sldId="298"/>
        </pc:sldMkLst>
        <pc:spChg chg="del">
          <ac:chgData name="Etienne - Formation CAD" userId="S::etienne@formation-cad.com::ff60cf74-087b-4d81-ba91-110a66cfec22" providerId="AD" clId="Web-{31A9B56B-4BC8-7ACC-F904-1435E098C8E1}" dt="2026-09-19T13:54:43.078" v="50"/>
          <ac:spMkLst>
            <pc:docMk/>
            <pc:sldMk cId="0" sldId="298"/>
            <ac:spMk id="466" creationId="{00000000-0000-0000-0000-000000000000}"/>
          </ac:spMkLst>
        </pc:spChg>
        <pc:spChg chg="del">
          <ac:chgData name="Etienne - Formation CAD" userId="S::etienne@formation-cad.com::ff60cf74-087b-4d81-ba91-110a66cfec22" providerId="AD" clId="Web-{31A9B56B-4BC8-7ACC-F904-1435E098C8E1}" dt="2026-09-19T13:54:35.375" v="49"/>
          <ac:spMkLst>
            <pc:docMk/>
            <pc:sldMk cId="0" sldId="298"/>
            <ac:spMk id="467" creationId="{00000000-0000-0000-0000-000000000000}"/>
          </ac:spMkLst>
        </pc:spChg>
        <pc:spChg chg="mod">
          <ac:chgData name="Etienne - Formation CAD" userId="S::etienne@formation-cad.com::ff60cf74-087b-4d81-ba91-110a66cfec22" providerId="AD" clId="Web-{31A9B56B-4BC8-7ACC-F904-1435E098C8E1}" dt="2026-09-19T13:54:24.250" v="48" actId="1076"/>
          <ac:spMkLst>
            <pc:docMk/>
            <pc:sldMk cId="0" sldId="298"/>
            <ac:spMk id="473" creationId="{00000000-0000-0000-0000-000000000000}"/>
          </ac:spMkLst>
        </pc:spChg>
      </pc:sldChg>
      <pc:sldChg chg="modSp">
        <pc:chgData name="Etienne - Formation CAD" userId="S::etienne@formation-cad.com::ff60cf74-087b-4d81-ba91-110a66cfec22" providerId="AD" clId="Web-{31A9B56B-4BC8-7ACC-F904-1435E098C8E1}" dt="2026-09-19T13:54:51.953" v="52" actId="1076"/>
        <pc:sldMkLst>
          <pc:docMk/>
          <pc:sldMk cId="0" sldId="303"/>
        </pc:sldMkLst>
        <pc:picChg chg="mod">
          <ac:chgData name="Etienne - Formation CAD" userId="S::etienne@formation-cad.com::ff60cf74-087b-4d81-ba91-110a66cfec22" providerId="AD" clId="Web-{31A9B56B-4BC8-7ACC-F904-1435E098C8E1}" dt="2026-09-19T13:54:51.953" v="52" actId="1076"/>
          <ac:picMkLst>
            <pc:docMk/>
            <pc:sldMk cId="0" sldId="303"/>
            <ac:picMk id="507" creationId="{00000000-0000-0000-0000-000000000000}"/>
          </ac:picMkLst>
        </pc:picChg>
      </pc:sldChg>
      <pc:sldChg chg="modSp">
        <pc:chgData name="Etienne - Formation CAD" userId="S::etienne@formation-cad.com::ff60cf74-087b-4d81-ba91-110a66cfec22" providerId="AD" clId="Web-{31A9B56B-4BC8-7ACC-F904-1435E098C8E1}" dt="2026-09-19T13:55:28.735" v="65" actId="1076"/>
        <pc:sldMkLst>
          <pc:docMk/>
          <pc:sldMk cId="0" sldId="305"/>
        </pc:sldMkLst>
        <pc:spChg chg="mod">
          <ac:chgData name="Etienne - Formation CAD" userId="S::etienne@formation-cad.com::ff60cf74-087b-4d81-ba91-110a66cfec22" providerId="AD" clId="Web-{31A9B56B-4BC8-7ACC-F904-1435E098C8E1}" dt="2026-09-19T13:55:25.251" v="64" actId="1076"/>
          <ac:spMkLst>
            <pc:docMk/>
            <pc:sldMk cId="0" sldId="305"/>
            <ac:spMk id="521" creationId="{00000000-0000-0000-0000-000000000000}"/>
          </ac:spMkLst>
        </pc:spChg>
        <pc:spChg chg="mod">
          <ac:chgData name="Etienne - Formation CAD" userId="S::etienne@formation-cad.com::ff60cf74-087b-4d81-ba91-110a66cfec22" providerId="AD" clId="Web-{31A9B56B-4BC8-7ACC-F904-1435E098C8E1}" dt="2026-09-19T13:55:28.735" v="65" actId="1076"/>
          <ac:spMkLst>
            <pc:docMk/>
            <pc:sldMk cId="0" sldId="305"/>
            <ac:spMk id="522" creationId="{00000000-0000-0000-0000-000000000000}"/>
          </ac:spMkLst>
        </pc:spChg>
        <pc:spChg chg="mod">
          <ac:chgData name="Etienne - Formation CAD" userId="S::etienne@formation-cad.com::ff60cf74-087b-4d81-ba91-110a66cfec22" providerId="AD" clId="Web-{31A9B56B-4BC8-7ACC-F904-1435E098C8E1}" dt="2026-09-19T13:55:19.485" v="63" actId="20577"/>
          <ac:spMkLst>
            <pc:docMk/>
            <pc:sldMk cId="0" sldId="305"/>
            <ac:spMk id="524" creationId="{00000000-0000-0000-0000-000000000000}"/>
          </ac:spMkLst>
        </pc:spChg>
        <pc:spChg chg="mod">
          <ac:chgData name="Etienne - Formation CAD" userId="S::etienne@formation-cad.com::ff60cf74-087b-4d81-ba91-110a66cfec22" providerId="AD" clId="Web-{31A9B56B-4BC8-7ACC-F904-1435E098C8E1}" dt="2026-09-19T13:55:16.626" v="60" actId="20577"/>
          <ac:spMkLst>
            <pc:docMk/>
            <pc:sldMk cId="0" sldId="305"/>
            <ac:spMk id="525" creationId="{00000000-0000-0000-0000-000000000000}"/>
          </ac:spMkLst>
        </pc:spChg>
      </pc:sldChg>
      <pc:sldChg chg="modSp">
        <pc:chgData name="Etienne - Formation CAD" userId="S::etienne@formation-cad.com::ff60cf74-087b-4d81-ba91-110a66cfec22" providerId="AD" clId="Web-{31A9B56B-4BC8-7ACC-F904-1435E098C8E1}" dt="2026-09-19T13:55:05.282" v="56" actId="1076"/>
        <pc:sldMkLst>
          <pc:docMk/>
          <pc:sldMk cId="0" sldId="307"/>
        </pc:sldMkLst>
        <pc:picChg chg="mod">
          <ac:chgData name="Etienne - Formation CAD" userId="S::etienne@formation-cad.com::ff60cf74-087b-4d81-ba91-110a66cfec22" providerId="AD" clId="Web-{31A9B56B-4BC8-7ACC-F904-1435E098C8E1}" dt="2026-09-19T13:55:05.282" v="56" actId="1076"/>
          <ac:picMkLst>
            <pc:docMk/>
            <pc:sldMk cId="0" sldId="307"/>
            <ac:picMk id="541" creationId="{00000000-0000-0000-0000-000000000000}"/>
          </ac:picMkLst>
        </pc:picChg>
      </pc:sldChg>
      <pc:sldChg chg="modSp">
        <pc:chgData name="Etienne - Formation CAD" userId="S::etienne@formation-cad.com::ff60cf74-087b-4d81-ba91-110a66cfec22" providerId="AD" clId="Web-{31A9B56B-4BC8-7ACC-F904-1435E098C8E1}" dt="2026-09-19T13:55:00.797" v="55" actId="1076"/>
        <pc:sldMkLst>
          <pc:docMk/>
          <pc:sldMk cId="0" sldId="309"/>
        </pc:sldMkLst>
        <pc:picChg chg="mod">
          <ac:chgData name="Etienne - Formation CAD" userId="S::etienne@formation-cad.com::ff60cf74-087b-4d81-ba91-110a66cfec22" providerId="AD" clId="Web-{31A9B56B-4BC8-7ACC-F904-1435E098C8E1}" dt="2026-09-19T13:55:00.797" v="55" actId="1076"/>
          <ac:picMkLst>
            <pc:docMk/>
            <pc:sldMk cId="0" sldId="309"/>
            <ac:picMk id="554" creationId="{00000000-0000-0000-0000-000000000000}"/>
          </ac:picMkLst>
        </pc:picChg>
        <pc:picChg chg="mod">
          <ac:chgData name="Etienne - Formation CAD" userId="S::etienne@formation-cad.com::ff60cf74-087b-4d81-ba91-110a66cfec22" providerId="AD" clId="Web-{31A9B56B-4BC8-7ACC-F904-1435E098C8E1}" dt="2026-09-19T13:54:59.719" v="54" actId="1076"/>
          <ac:picMkLst>
            <pc:docMk/>
            <pc:sldMk cId="0" sldId="309"/>
            <ac:picMk id="555" creationId="{00000000-0000-0000-0000-000000000000}"/>
          </ac:picMkLst>
        </pc:picChg>
      </pc:sldChg>
      <pc:sldChg chg="modSp">
        <pc:chgData name="Etienne - Formation CAD" userId="S::etienne@formation-cad.com::ff60cf74-087b-4d81-ba91-110a66cfec22" providerId="AD" clId="Web-{31A9B56B-4BC8-7ACC-F904-1435E098C8E1}" dt="2026-09-19T13:54:48.485" v="51" actId="1076"/>
        <pc:sldMkLst>
          <pc:docMk/>
          <pc:sldMk cId="0" sldId="312"/>
        </pc:sldMkLst>
        <pc:picChg chg="mod">
          <ac:chgData name="Etienne - Formation CAD" userId="S::etienne@formation-cad.com::ff60cf74-087b-4d81-ba91-110a66cfec22" providerId="AD" clId="Web-{31A9B56B-4BC8-7ACC-F904-1435E098C8E1}" dt="2026-09-19T13:54:48.485" v="51" actId="1076"/>
          <ac:picMkLst>
            <pc:docMk/>
            <pc:sldMk cId="0" sldId="312"/>
            <ac:picMk id="579" creationId="{00000000-0000-0000-0000-000000000000}"/>
          </ac:picMkLst>
        </pc:picChg>
      </pc:sldChg>
      <pc:sldChg chg="modSp">
        <pc:chgData name="Etienne - Formation CAD" userId="S::etienne@formation-cad.com::ff60cf74-087b-4d81-ba91-110a66cfec22" providerId="AD" clId="Web-{31A9B56B-4BC8-7ACC-F904-1435E098C8E1}" dt="2026-09-19T13:50:03.261" v="16" actId="1076"/>
        <pc:sldMkLst>
          <pc:docMk/>
          <pc:sldMk cId="0" sldId="330"/>
        </pc:sldMkLst>
        <pc:picChg chg="mod">
          <ac:chgData name="Etienne - Formation CAD" userId="S::etienne@formation-cad.com::ff60cf74-087b-4d81-ba91-110a66cfec22" providerId="AD" clId="Web-{31A9B56B-4BC8-7ACC-F904-1435E098C8E1}" dt="2026-09-19T13:50:03.261" v="16" actId="1076"/>
          <ac:picMkLst>
            <pc:docMk/>
            <pc:sldMk cId="0" sldId="330"/>
            <ac:picMk id="729" creationId="{00000000-0000-0000-0000-000000000000}"/>
          </ac:picMkLst>
        </pc:picChg>
        <pc:cxnChg chg="mod">
          <ac:chgData name="Etienne - Formation CAD" userId="S::etienne@formation-cad.com::ff60cf74-087b-4d81-ba91-110a66cfec22" providerId="AD" clId="Web-{31A9B56B-4BC8-7ACC-F904-1435E098C8E1}" dt="2026-09-19T13:50:03.261" v="16" actId="1076"/>
          <ac:cxnSpMkLst>
            <pc:docMk/>
            <pc:sldMk cId="0" sldId="330"/>
            <ac:cxnSpMk id="731" creationId="{00000000-0000-0000-0000-000000000000}"/>
          </ac:cxnSpMkLst>
        </pc:cxnChg>
      </pc:sldChg>
      <pc:sldChg chg="delSp modSp">
        <pc:chgData name="Etienne - Formation CAD" userId="S::etienne@formation-cad.com::ff60cf74-087b-4d81-ba91-110a66cfec22" providerId="AD" clId="Web-{31A9B56B-4BC8-7ACC-F904-1435E098C8E1}" dt="2026-09-19T13:49:51.652" v="15" actId="1076"/>
        <pc:sldMkLst>
          <pc:docMk/>
          <pc:sldMk cId="0" sldId="331"/>
        </pc:sldMkLst>
        <pc:spChg chg="mod">
          <ac:chgData name="Etienne - Formation CAD" userId="S::etienne@formation-cad.com::ff60cf74-087b-4d81-ba91-110a66cfec22" providerId="AD" clId="Web-{31A9B56B-4BC8-7ACC-F904-1435E098C8E1}" dt="2026-09-19T13:49:23.432" v="5" actId="20577"/>
          <ac:spMkLst>
            <pc:docMk/>
            <pc:sldMk cId="0" sldId="331"/>
            <ac:spMk id="739" creationId="{00000000-0000-0000-0000-000000000000}"/>
          </ac:spMkLst>
        </pc:spChg>
        <pc:spChg chg="mod">
          <ac:chgData name="Etienne - Formation CAD" userId="S::etienne@formation-cad.com::ff60cf74-087b-4d81-ba91-110a66cfec22" providerId="AD" clId="Web-{31A9B56B-4BC8-7ACC-F904-1435E098C8E1}" dt="2026-09-19T13:49:51.652" v="15" actId="1076"/>
          <ac:spMkLst>
            <pc:docMk/>
            <pc:sldMk cId="0" sldId="331"/>
            <ac:spMk id="741" creationId="{00000000-0000-0000-0000-000000000000}"/>
          </ac:spMkLst>
        </pc:spChg>
        <pc:spChg chg="del mod">
          <ac:chgData name="Etienne - Formation CAD" userId="S::etienne@formation-cad.com::ff60cf74-087b-4d81-ba91-110a66cfec22" providerId="AD" clId="Web-{31A9B56B-4BC8-7ACC-F904-1435E098C8E1}" dt="2026-09-19T13:49:41.792" v="12"/>
          <ac:spMkLst>
            <pc:docMk/>
            <pc:sldMk cId="0" sldId="331"/>
            <ac:spMk id="743" creationId="{00000000-0000-0000-0000-000000000000}"/>
          </ac:spMkLst>
        </pc:spChg>
        <pc:picChg chg="mod">
          <ac:chgData name="Etienne - Formation CAD" userId="S::etienne@formation-cad.com::ff60cf74-087b-4d81-ba91-110a66cfec22" providerId="AD" clId="Web-{31A9B56B-4BC8-7ACC-F904-1435E098C8E1}" dt="2026-09-19T13:49:47.277" v="14" actId="1076"/>
          <ac:picMkLst>
            <pc:docMk/>
            <pc:sldMk cId="0" sldId="331"/>
            <ac:picMk id="737" creationId="{00000000-0000-0000-0000-000000000000}"/>
          </ac:picMkLst>
        </pc:picChg>
        <pc:picChg chg="mod">
          <ac:chgData name="Etienne - Formation CAD" userId="S::etienne@formation-cad.com::ff60cf74-087b-4d81-ba91-110a66cfec22" providerId="AD" clId="Web-{31A9B56B-4BC8-7ACC-F904-1435E098C8E1}" dt="2026-09-19T13:49:44.448" v="13" actId="1076"/>
          <ac:picMkLst>
            <pc:docMk/>
            <pc:sldMk cId="0" sldId="331"/>
            <ac:picMk id="740" creationId="{00000000-0000-0000-0000-000000000000}"/>
          </ac:picMkLst>
        </pc:picChg>
      </pc:sldChg>
      <pc:sldChg chg="del">
        <pc:chgData name="Etienne - Formation CAD" userId="S::etienne@formation-cad.com::ff60cf74-087b-4d81-ba91-110a66cfec22" providerId="AD" clId="Web-{31A9B56B-4BC8-7ACC-F904-1435E098C8E1}" dt="2026-09-19T13:48:44.494" v="2"/>
        <pc:sldMkLst>
          <pc:docMk/>
          <pc:sldMk cId="0" sldId="333"/>
        </pc:sldMkLst>
      </pc:sldChg>
      <pc:sldChg chg="modSp">
        <pc:chgData name="Etienne - Formation CAD" userId="S::etienne@formation-cad.com::ff60cf74-087b-4d81-ba91-110a66cfec22" providerId="AD" clId="Web-{31A9B56B-4BC8-7ACC-F904-1435E098C8E1}" dt="2026-09-19T13:50:07.964" v="17" actId="1076"/>
        <pc:sldMkLst>
          <pc:docMk/>
          <pc:sldMk cId="0" sldId="334"/>
        </pc:sldMkLst>
        <pc:picChg chg="mod">
          <ac:chgData name="Etienne - Formation CAD" userId="S::etienne@formation-cad.com::ff60cf74-087b-4d81-ba91-110a66cfec22" providerId="AD" clId="Web-{31A9B56B-4BC8-7ACC-F904-1435E098C8E1}" dt="2026-09-19T13:50:07.964" v="17" actId="1076"/>
          <ac:picMkLst>
            <pc:docMk/>
            <pc:sldMk cId="0" sldId="334"/>
            <ac:picMk id="771" creationId="{00000000-0000-0000-0000-000000000000}"/>
          </ac:picMkLst>
        </pc:picChg>
      </pc:sldChg>
      <pc:sldChg chg="modSp">
        <pc:chgData name="Etienne - Formation CAD" userId="S::etienne@formation-cad.com::ff60cf74-087b-4d81-ba91-110a66cfec22" providerId="AD" clId="Web-{31A9B56B-4BC8-7ACC-F904-1435E098C8E1}" dt="2026-09-19T13:51:50.544" v="43" actId="1076"/>
        <pc:sldMkLst>
          <pc:docMk/>
          <pc:sldMk cId="0" sldId="335"/>
        </pc:sldMkLst>
        <pc:spChg chg="mod">
          <ac:chgData name="Etienne - Formation CAD" userId="S::etienne@formation-cad.com::ff60cf74-087b-4d81-ba91-110a66cfec22" providerId="AD" clId="Web-{31A9B56B-4BC8-7ACC-F904-1435E098C8E1}" dt="2026-09-19T13:51:50.544" v="43" actId="1076"/>
          <ac:spMkLst>
            <pc:docMk/>
            <pc:sldMk cId="0" sldId="335"/>
            <ac:spMk id="777" creationId="{00000000-0000-0000-0000-000000000000}"/>
          </ac:spMkLst>
        </pc:spChg>
        <pc:spChg chg="mod">
          <ac:chgData name="Etienne - Formation CAD" userId="S::etienne@formation-cad.com::ff60cf74-087b-4d81-ba91-110a66cfec22" providerId="AD" clId="Web-{31A9B56B-4BC8-7ACC-F904-1435E098C8E1}" dt="2026-09-19T13:51:20.966" v="33" actId="20577"/>
          <ac:spMkLst>
            <pc:docMk/>
            <pc:sldMk cId="0" sldId="335"/>
            <ac:spMk id="780" creationId="{00000000-0000-0000-0000-000000000000}"/>
          </ac:spMkLst>
        </pc:spChg>
        <pc:spChg chg="mod">
          <ac:chgData name="Etienne - Formation CAD" userId="S::etienne@formation-cad.com::ff60cf74-087b-4d81-ba91-110a66cfec22" providerId="AD" clId="Web-{31A9B56B-4BC8-7ACC-F904-1435E098C8E1}" dt="2026-09-19T13:51:25.341" v="34" actId="20577"/>
          <ac:spMkLst>
            <pc:docMk/>
            <pc:sldMk cId="0" sldId="335"/>
            <ac:spMk id="782" creationId="{00000000-0000-0000-0000-000000000000}"/>
          </ac:spMkLst>
        </pc:spChg>
        <pc:spChg chg="mod">
          <ac:chgData name="Etienne - Formation CAD" userId="S::etienne@formation-cad.com::ff60cf74-087b-4d81-ba91-110a66cfec22" providerId="AD" clId="Web-{31A9B56B-4BC8-7ACC-F904-1435E098C8E1}" dt="2026-09-19T13:51:28.497" v="36" actId="20577"/>
          <ac:spMkLst>
            <pc:docMk/>
            <pc:sldMk cId="0" sldId="335"/>
            <ac:spMk id="784" creationId="{00000000-0000-0000-0000-000000000000}"/>
          </ac:spMkLst>
        </pc:spChg>
        <pc:spChg chg="mod">
          <ac:chgData name="Etienne - Formation CAD" userId="S::etienne@formation-cad.com::ff60cf74-087b-4d81-ba91-110a66cfec22" providerId="AD" clId="Web-{31A9B56B-4BC8-7ACC-F904-1435E098C8E1}" dt="2026-09-19T13:51:30.716" v="38" actId="20577"/>
          <ac:spMkLst>
            <pc:docMk/>
            <pc:sldMk cId="0" sldId="335"/>
            <ac:spMk id="786" creationId="{00000000-0000-0000-0000-000000000000}"/>
          </ac:spMkLst>
        </pc:spChg>
        <pc:spChg chg="mod">
          <ac:chgData name="Etienne - Formation CAD" userId="S::etienne@formation-cad.com::ff60cf74-087b-4d81-ba91-110a66cfec22" providerId="AD" clId="Web-{31A9B56B-4BC8-7ACC-F904-1435E098C8E1}" dt="2026-09-19T13:51:42.700" v="42" actId="20577"/>
          <ac:spMkLst>
            <pc:docMk/>
            <pc:sldMk cId="0" sldId="335"/>
            <ac:spMk id="788" creationId="{00000000-0000-0000-0000-000000000000}"/>
          </ac:spMkLst>
        </pc:spChg>
        <pc:spChg chg="mod">
          <ac:chgData name="Etienne - Formation CAD" userId="S::etienne@formation-cad.com::ff60cf74-087b-4d81-ba91-110a66cfec22" providerId="AD" clId="Web-{31A9B56B-4BC8-7ACC-F904-1435E098C8E1}" dt="2026-09-19T13:51:12.544" v="32" actId="20577"/>
          <ac:spMkLst>
            <pc:docMk/>
            <pc:sldMk cId="0" sldId="335"/>
            <ac:spMk id="790" creationId="{00000000-0000-0000-0000-000000000000}"/>
          </ac:spMkLst>
        </pc:spChg>
        <pc:spChg chg="mod">
          <ac:chgData name="Etienne - Formation CAD" userId="S::etienne@formation-cad.com::ff60cf74-087b-4d81-ba91-110a66cfec22" providerId="AD" clId="Web-{31A9B56B-4BC8-7ACC-F904-1435E098C8E1}" dt="2026-09-19T13:50:54.543" v="31" actId="20577"/>
          <ac:spMkLst>
            <pc:docMk/>
            <pc:sldMk cId="0" sldId="335"/>
            <ac:spMk id="792" creationId="{00000000-0000-0000-0000-000000000000}"/>
          </ac:spMkLst>
        </pc:spChg>
        <pc:spChg chg="mod">
          <ac:chgData name="Etienne - Formation CAD" userId="S::etienne@formation-cad.com::ff60cf74-087b-4d81-ba91-110a66cfec22" providerId="AD" clId="Web-{31A9B56B-4BC8-7ACC-F904-1435E098C8E1}" dt="2026-09-19T13:50:52.043" v="29" actId="20577"/>
          <ac:spMkLst>
            <pc:docMk/>
            <pc:sldMk cId="0" sldId="335"/>
            <ac:spMk id="794" creationId="{00000000-0000-0000-0000-000000000000}"/>
          </ac:spMkLst>
        </pc:spChg>
        <pc:spChg chg="mod">
          <ac:chgData name="Etienne - Formation CAD" userId="S::etienne@formation-cad.com::ff60cf74-087b-4d81-ba91-110a66cfec22" providerId="AD" clId="Web-{31A9B56B-4BC8-7ACC-F904-1435E098C8E1}" dt="2026-09-19T13:50:49.481" v="27" actId="20577"/>
          <ac:spMkLst>
            <pc:docMk/>
            <pc:sldMk cId="0" sldId="335"/>
            <ac:spMk id="796" creationId="{00000000-0000-0000-0000-000000000000}"/>
          </ac:spMkLst>
        </pc:spChg>
        <pc:spChg chg="mod">
          <ac:chgData name="Etienne - Formation CAD" userId="S::etienne@formation-cad.com::ff60cf74-087b-4d81-ba91-110a66cfec22" providerId="AD" clId="Web-{31A9B56B-4BC8-7ACC-F904-1435E098C8E1}" dt="2026-09-19T13:50:46.996" v="25" actId="20577"/>
          <ac:spMkLst>
            <pc:docMk/>
            <pc:sldMk cId="0" sldId="335"/>
            <ac:spMk id="798" creationId="{00000000-0000-0000-0000-000000000000}"/>
          </ac:spMkLst>
        </pc:spChg>
      </pc:sldChg>
      <pc:sldChg chg="modSp">
        <pc:chgData name="Etienne - Formation CAD" userId="S::etienne@formation-cad.com::ff60cf74-087b-4d81-ba91-110a66cfec22" providerId="AD" clId="Web-{31A9B56B-4BC8-7ACC-F904-1435E098C8E1}" dt="2026-09-19T13:48:02.993" v="0"/>
        <pc:sldMkLst>
          <pc:docMk/>
          <pc:sldMk cId="692995665" sldId="357"/>
        </pc:sldMkLst>
        <pc:graphicFrameChg chg="modGraphic">
          <ac:chgData name="Etienne - Formation CAD" userId="S::etienne@formation-cad.com::ff60cf74-087b-4d81-ba91-110a66cfec22" providerId="AD" clId="Web-{31A9B56B-4BC8-7ACC-F904-1435E098C8E1}" dt="2026-09-19T13:48:02.993" v="0"/>
          <ac:graphicFrameMkLst>
            <pc:docMk/>
            <pc:sldMk cId="692995665" sldId="357"/>
            <ac:graphicFrameMk id="5" creationId="{AE9823BB-DF2A-322D-A06B-9F49C90FAE4D}"/>
          </ac:graphicFrameMkLst>
        </pc:graphicFrameChg>
      </pc:sldChg>
      <pc:sldChg chg="modSp">
        <pc:chgData name="Etienne - Formation CAD" userId="S::etienne@formation-cad.com::ff60cf74-087b-4d81-ba91-110a66cfec22" providerId="AD" clId="Web-{31A9B56B-4BC8-7ACC-F904-1435E098C8E1}" dt="2026-09-19T13:48:12.103" v="1"/>
        <pc:sldMkLst>
          <pc:docMk/>
          <pc:sldMk cId="1221922339" sldId="358"/>
        </pc:sldMkLst>
        <pc:graphicFrameChg chg="modGraphic">
          <ac:chgData name="Etienne - Formation CAD" userId="S::etienne@formation-cad.com::ff60cf74-087b-4d81-ba91-110a66cfec22" providerId="AD" clId="Web-{31A9B56B-4BC8-7ACC-F904-1435E098C8E1}" dt="2026-09-19T13:48:12.103" v="1"/>
          <ac:graphicFrameMkLst>
            <pc:docMk/>
            <pc:sldMk cId="1221922339" sldId="358"/>
            <ac:graphicFrameMk id="4" creationId="{E29F065D-5ABD-6612-30F9-7E540379DB4B}"/>
          </ac:graphicFrameMkLst>
        </pc:graphicFrameChg>
      </pc:sldChg>
    </pc:docChg>
  </pc:docChgLst>
  <pc:docChgLst>
    <pc:chgData name="Etienne Jean-Marie" userId="S::e.jeanmarie@publiamedia.onmicrosoft.com::f799eada-c99f-4a5e-971d-84d59ee32130" providerId="AD" clId="Web-{2FF4A864-96DE-A389-6EE9-2DB7BC80F0C6}"/>
    <pc:docChg chg="delSld">
      <pc:chgData name="Etienne Jean-Marie" userId="S::e.jeanmarie@publiamedia.onmicrosoft.com::f799eada-c99f-4a5e-971d-84d59ee32130" providerId="AD" clId="Web-{2FF4A864-96DE-A389-6EE9-2DB7BC80F0C6}" dt="2026-08-31T18:45:35.132" v="0"/>
      <pc:docMkLst>
        <pc:docMk/>
      </pc:docMkLst>
    </pc:docChg>
  </pc:docChgLst>
  <pc:docChgLst>
    <pc:chgData name="Etienne Jean-Marie" userId="S::e.jeanmarie@publiamedia.onmicrosoft.com::f799eada-c99f-4a5e-971d-84d59ee32130" providerId="AD" clId="Web-{333AF378-E5AF-96A0-44B2-8F895C0CBB4F}"/>
    <pc:docChg chg="modSld">
      <pc:chgData name="Etienne Jean-Marie" userId="S::e.jeanmarie@publiamedia.onmicrosoft.com::f799eada-c99f-4a5e-971d-84d59ee32130" providerId="AD" clId="Web-{333AF378-E5AF-96A0-44B2-8F895C0CBB4F}" dt="2026-09-01T01:40:50.506" v="1" actId="1076"/>
      <pc:docMkLst>
        <pc:docMk/>
      </pc:docMkLst>
      <pc:sldChg chg="modSp">
        <pc:chgData name="Etienne Jean-Marie" userId="S::e.jeanmarie@publiamedia.onmicrosoft.com::f799eada-c99f-4a5e-971d-84d59ee32130" providerId="AD" clId="Web-{333AF378-E5AF-96A0-44B2-8F895C0CBB4F}" dt="2026-09-01T01:40:42.959" v="0" actId="1076"/>
        <pc:sldMkLst>
          <pc:docMk/>
          <pc:sldMk cId="0" sldId="330"/>
        </pc:sldMkLst>
        <pc:spChg chg="mod">
          <ac:chgData name="Etienne Jean-Marie" userId="S::e.jeanmarie@publiamedia.onmicrosoft.com::f799eada-c99f-4a5e-971d-84d59ee32130" providerId="AD" clId="Web-{333AF378-E5AF-96A0-44B2-8F895C0CBB4F}" dt="2026-09-01T01:40:42.959" v="0" actId="1076"/>
          <ac:spMkLst>
            <pc:docMk/>
            <pc:sldMk cId="0" sldId="330"/>
            <ac:spMk id="730" creationId="{00000000-0000-0000-0000-000000000000}"/>
          </ac:spMkLst>
        </pc:spChg>
      </pc:sldChg>
      <pc:sldChg chg="modSp">
        <pc:chgData name="Etienne Jean-Marie" userId="S::e.jeanmarie@publiamedia.onmicrosoft.com::f799eada-c99f-4a5e-971d-84d59ee32130" providerId="AD" clId="Web-{333AF378-E5AF-96A0-44B2-8F895C0CBB4F}" dt="2026-09-01T01:40:50.506" v="1" actId="1076"/>
        <pc:sldMkLst>
          <pc:docMk/>
          <pc:sldMk cId="0" sldId="331"/>
        </pc:sldMkLst>
        <pc:spChg chg="mod">
          <ac:chgData name="Etienne Jean-Marie" userId="S::e.jeanmarie@publiamedia.onmicrosoft.com::f799eada-c99f-4a5e-971d-84d59ee32130" providerId="AD" clId="Web-{333AF378-E5AF-96A0-44B2-8F895C0CBB4F}" dt="2026-09-01T01:40:50.506" v="1" actId="1076"/>
          <ac:spMkLst>
            <pc:docMk/>
            <pc:sldMk cId="0" sldId="331"/>
            <ac:spMk id="74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C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13" name="Google Shape;613;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Play"/>
              <a:buNone/>
            </a:pPr>
            <a:r>
              <a:rPr lang="fr-CA" b="0" i="0"/>
              <a:t>[Lire la slide, puis]</a:t>
            </a:r>
            <a:endParaRPr/>
          </a:p>
          <a:p>
            <a:pPr marL="228600" marR="0" lvl="0" indent="-228600" algn="l" rtl="0">
              <a:lnSpc>
                <a:spcPct val="100000"/>
              </a:lnSpc>
              <a:spcBef>
                <a:spcPts val="0"/>
              </a:spcBef>
              <a:spcAft>
                <a:spcPts val="0"/>
              </a:spcAft>
              <a:buClr>
                <a:schemeClr val="dk1"/>
              </a:buClr>
              <a:buSzPts val="1200"/>
              <a:buFont typeface="Play"/>
              <a:buAutoNum type="arabicPeriod"/>
            </a:pPr>
            <a:r>
              <a:rPr lang="fr-CA" b="0" i="0"/>
              <a:t>Quelques exemples de types de Métadonnées </a:t>
            </a:r>
            <a:endParaRPr/>
          </a:p>
          <a:p>
            <a:pPr marL="685800" marR="0" lvl="1" indent="-228600" algn="l" rtl="0">
              <a:lnSpc>
                <a:spcPct val="100000"/>
              </a:lnSpc>
              <a:spcBef>
                <a:spcPts val="0"/>
              </a:spcBef>
              <a:spcAft>
                <a:spcPts val="0"/>
              </a:spcAft>
              <a:buClr>
                <a:schemeClr val="dk1"/>
              </a:buClr>
              <a:buSzPts val="1200"/>
              <a:buFont typeface="Play"/>
              <a:buAutoNum type="arabicPeriod"/>
            </a:pPr>
            <a:r>
              <a:rPr lang="fr-CA" b="0" i="0"/>
              <a:t>Descriptives : Décrivent le document (nom, type de fichier, etc.)</a:t>
            </a:r>
            <a:endParaRPr/>
          </a:p>
          <a:p>
            <a:pPr marL="685800" marR="0" lvl="1" indent="-228600" algn="l" rtl="0">
              <a:lnSpc>
                <a:spcPct val="100000"/>
              </a:lnSpc>
              <a:spcBef>
                <a:spcPts val="0"/>
              </a:spcBef>
              <a:spcAft>
                <a:spcPts val="0"/>
              </a:spcAft>
              <a:buClr>
                <a:schemeClr val="dk1"/>
              </a:buClr>
              <a:buSzPts val="1200"/>
              <a:buFont typeface="Play"/>
              <a:buAutoNum type="arabicPeriod"/>
            </a:pPr>
            <a:r>
              <a:rPr lang="fr-CA" b="0" i="0"/>
              <a:t>Structure : chemin (path) </a:t>
            </a:r>
            <a:endParaRPr/>
          </a:p>
          <a:p>
            <a:pPr marL="685800" marR="0" lvl="1" indent="-228600" algn="l" rtl="0">
              <a:lnSpc>
                <a:spcPct val="100000"/>
              </a:lnSpc>
              <a:spcBef>
                <a:spcPts val="0"/>
              </a:spcBef>
              <a:spcAft>
                <a:spcPts val="0"/>
              </a:spcAft>
              <a:buClr>
                <a:schemeClr val="dk1"/>
              </a:buClr>
              <a:buSzPts val="1200"/>
              <a:buFont typeface="Play"/>
              <a:buAutoNum type="arabicPeriod"/>
            </a:pPr>
            <a:r>
              <a:rPr lang="fr-CA" b="0" i="0"/>
              <a:t>Données administrative (SAE = Système d’archivage électronique) : Gérer la rétention.</a:t>
            </a:r>
            <a:endParaRPr/>
          </a:p>
          <a:p>
            <a:pPr marL="685800" marR="0" lvl="1" indent="-228600" algn="l" rtl="0">
              <a:lnSpc>
                <a:spcPct val="100000"/>
              </a:lnSpc>
              <a:spcBef>
                <a:spcPts val="0"/>
              </a:spcBef>
              <a:spcAft>
                <a:spcPts val="0"/>
              </a:spcAft>
              <a:buClr>
                <a:schemeClr val="dk1"/>
              </a:buClr>
              <a:buSzPts val="1200"/>
              <a:buFont typeface="Play"/>
              <a:buAutoNum type="arabicPeriod"/>
            </a:pPr>
            <a:r>
              <a:rPr lang="fr-CA" b="0" i="0"/>
              <a:t>Techniques : Semblables aux données de structure, mais personnalisées au sein d’une organisation</a:t>
            </a:r>
            <a:endParaRPr/>
          </a:p>
          <a:p>
            <a:pPr marL="685800" marR="0" lvl="1" indent="-152400" algn="l" rtl="0">
              <a:lnSpc>
                <a:spcPct val="100000"/>
              </a:lnSpc>
              <a:spcBef>
                <a:spcPts val="0"/>
              </a:spcBef>
              <a:spcAft>
                <a:spcPts val="0"/>
              </a:spcAft>
              <a:buClr>
                <a:schemeClr val="dk1"/>
              </a:buClr>
              <a:buSzPts val="1200"/>
              <a:buFont typeface="Play"/>
              <a:buNone/>
            </a:pPr>
            <a:endParaRPr b="0" i="0"/>
          </a:p>
          <a:p>
            <a:pPr marL="228600" marR="0" lvl="0" indent="-228600" algn="l" rtl="0">
              <a:lnSpc>
                <a:spcPct val="100000"/>
              </a:lnSpc>
              <a:spcBef>
                <a:spcPts val="0"/>
              </a:spcBef>
              <a:spcAft>
                <a:spcPts val="0"/>
              </a:spcAft>
              <a:buClr>
                <a:schemeClr val="dk1"/>
              </a:buClr>
              <a:buSzPts val="1200"/>
              <a:buFont typeface="Play"/>
              <a:buAutoNum type="arabicPeriod"/>
            </a:pPr>
            <a:r>
              <a:rPr lang="fr-CA" b="0" i="0"/>
              <a:t>Ex : </a:t>
            </a:r>
            <a:endParaRPr/>
          </a:p>
          <a:p>
            <a:pPr marL="685800" marR="0" lvl="1" indent="-228600" algn="l" rtl="0">
              <a:lnSpc>
                <a:spcPct val="100000"/>
              </a:lnSpc>
              <a:spcBef>
                <a:spcPts val="0"/>
              </a:spcBef>
              <a:spcAft>
                <a:spcPts val="0"/>
              </a:spcAft>
              <a:buClr>
                <a:schemeClr val="dk1"/>
              </a:buClr>
              <a:buSzPts val="1200"/>
              <a:buFont typeface="Play"/>
              <a:buAutoNum type="arabicPeriod"/>
            </a:pPr>
            <a:r>
              <a:rPr lang="fr-CA" b="0" i="0"/>
              <a:t>Les informations de date/heure, de géolocalisation et de l’appareil utilisé pour une photo</a:t>
            </a:r>
            <a:endParaRPr/>
          </a:p>
          <a:p>
            <a:pPr marL="685800" marR="0" lvl="1" indent="-228600" algn="l" rtl="0">
              <a:lnSpc>
                <a:spcPct val="100000"/>
              </a:lnSpc>
              <a:spcBef>
                <a:spcPts val="0"/>
              </a:spcBef>
              <a:spcAft>
                <a:spcPts val="0"/>
              </a:spcAft>
              <a:buClr>
                <a:schemeClr val="dk1"/>
              </a:buClr>
              <a:buSzPts val="1200"/>
              <a:buFont typeface="Play"/>
              <a:buAutoNum type="arabicPeriod"/>
            </a:pPr>
            <a:r>
              <a:rPr lang="fr-CA" b="0" i="0"/>
              <a:t>Date de création/modification sur un dossier/fichier</a:t>
            </a:r>
            <a:endParaRPr/>
          </a:p>
          <a:p>
            <a:pPr marL="685800" marR="0" lvl="1" indent="-228600" algn="l" rtl="0">
              <a:lnSpc>
                <a:spcPct val="100000"/>
              </a:lnSpc>
              <a:spcBef>
                <a:spcPts val="0"/>
              </a:spcBef>
              <a:spcAft>
                <a:spcPts val="0"/>
              </a:spcAft>
              <a:buClr>
                <a:schemeClr val="dk1"/>
              </a:buClr>
              <a:buSzPts val="1200"/>
              <a:buFont typeface="Play"/>
              <a:buAutoNum type="arabicPeriod"/>
            </a:pPr>
            <a:r>
              <a:rPr lang="fr-CA" b="0" i="0"/>
              <a:t>Le numéro de piste, le nom de l’album et de l'artiste et la photo de pochette pour un fichier musical</a:t>
            </a:r>
            <a:endParaRPr/>
          </a:p>
        </p:txBody>
      </p:sp>
      <p:sp>
        <p:nvSpPr>
          <p:cNvPr id="621" name="Google Shape;621;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8</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6" name="Google Shape;746;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7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5" name="Google Shape;775;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7" name="Google Shape;807;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[Lire les 2 slides, puis atelier]</a:t>
            </a:r>
            <a:endParaRPr/>
          </a:p>
        </p:txBody>
      </p:sp>
      <p:sp>
        <p:nvSpPr>
          <p:cNvPr id="808" name="Google Shape;808;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17</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9" name="Google Shape;819;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[Lire la slide puis montrer dans SP]</a:t>
            </a:r>
            <a:endParaRPr/>
          </a:p>
          <a:p>
            <a:pPr marL="0" lvl="0" indent="0" algn="l" rtl="0">
              <a:spcBef>
                <a:spcPts val="0"/>
              </a:spcBef>
              <a:spcAft>
                <a:spcPts val="0"/>
              </a:spcAft>
              <a:buNone/>
            </a:pPr>
            <a:r>
              <a:rPr lang="fr-CA"/>
              <a:t>Créer et modifier affichage</a:t>
            </a:r>
            <a:endParaRPr/>
          </a:p>
          <a:p>
            <a:pPr marL="0" lvl="0" indent="0" algn="l" rtl="0">
              <a:spcBef>
                <a:spcPts val="0"/>
              </a:spcBef>
              <a:spcAft>
                <a:spcPts val="0"/>
              </a:spcAft>
              <a:buNone/>
            </a:pPr>
            <a:r>
              <a:rPr lang="fr-CA"/>
              <a:t>Public vs privé</a:t>
            </a:r>
            <a:endParaRPr/>
          </a:p>
        </p:txBody>
      </p:sp>
      <p:sp>
        <p:nvSpPr>
          <p:cNvPr id="820" name="Google Shape;820;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18</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8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9" name="Google Shape;839;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1" name="Google Shape;44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25</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4" name="Google Shape;50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18" name="Google Shape;518;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sp>
        <p:nvSpPr>
          <p:cNvPr id="17" name="Google Shape;17;p101"/>
          <p:cNvSpPr/>
          <p:nvPr/>
        </p:nvSpPr>
        <p:spPr>
          <a:xfrm>
            <a:off x="160920" y="157606"/>
            <a:ext cx="11870161" cy="654278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8;p101"/>
          <p:cNvSpPr txBox="1">
            <a:spLocks noGrp="1"/>
          </p:cNvSpPr>
          <p:nvPr>
            <p:ph type="ctrTitle"/>
          </p:nvPr>
        </p:nvSpPr>
        <p:spPr>
          <a:xfrm>
            <a:off x="2035130" y="1066800"/>
            <a:ext cx="8112369" cy="2073119"/>
          </a:xfrm>
          <a:prstGeom prst="rect">
            <a:avLst/>
          </a:prstGeom>
          <a:noFill/>
          <a:ln>
            <a:noFill/>
          </a:ln>
        </p:spPr>
        <p:txBody>
          <a:bodyPr spcFirstLastPara="1" wrap="square" lIns="91425" tIns="45700" rIns="91425" bIns="45700" anchor="b" anchorCtr="0">
            <a:normAutofit/>
          </a:bodyPr>
          <a:lstStyle>
            <a:lvl1pPr lvl="0" algn="ctr">
              <a:lnSpc>
                <a:spcPct val="110000"/>
              </a:lnSpc>
              <a:spcBef>
                <a:spcPts val="0"/>
              </a:spcBef>
              <a:spcAft>
                <a:spcPts val="0"/>
              </a:spcAft>
              <a:buClr>
                <a:srgbClr val="00AEEF"/>
              </a:buClr>
              <a:buSzPts val="2800"/>
              <a:buFont typeface="Calibri"/>
              <a:buNone/>
              <a:defRPr sz="2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01"/>
          <p:cNvSpPr txBox="1">
            <a:spLocks noGrp="1"/>
          </p:cNvSpPr>
          <p:nvPr>
            <p:ph type="subTitle" idx="1"/>
          </p:nvPr>
        </p:nvSpPr>
        <p:spPr>
          <a:xfrm>
            <a:off x="2175804" y="4876802"/>
            <a:ext cx="7821637" cy="102869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rgbClr val="00AEEF"/>
              </a:buClr>
              <a:buSzPts val="2000"/>
              <a:buFont typeface="Calibri"/>
              <a:buNone/>
              <a:defRPr sz="2000"/>
            </a:lvl1pPr>
            <a:lvl2pPr lvl="1" algn="ctr">
              <a:lnSpc>
                <a:spcPct val="110000"/>
              </a:lnSpc>
              <a:spcBef>
                <a:spcPts val="500"/>
              </a:spcBef>
              <a:spcAft>
                <a:spcPts val="0"/>
              </a:spcAft>
              <a:buClr>
                <a:srgbClr val="00AEEF"/>
              </a:buClr>
              <a:buSzPts val="1700"/>
              <a:buNone/>
              <a:defRPr sz="2000"/>
            </a:lvl2pPr>
            <a:lvl3pPr lvl="2" algn="ctr">
              <a:lnSpc>
                <a:spcPct val="110000"/>
              </a:lnSpc>
              <a:spcBef>
                <a:spcPts val="500"/>
              </a:spcBef>
              <a:spcAft>
                <a:spcPts val="0"/>
              </a:spcAft>
              <a:buClr>
                <a:srgbClr val="00AEEF"/>
              </a:buClr>
              <a:buSzPts val="1800"/>
              <a:buFont typeface="Calibri"/>
              <a:buNone/>
              <a:defRPr sz="1800"/>
            </a:lvl3pPr>
            <a:lvl4pPr lvl="3" algn="ctr">
              <a:lnSpc>
                <a:spcPct val="110000"/>
              </a:lnSpc>
              <a:spcBef>
                <a:spcPts val="500"/>
              </a:spcBef>
              <a:spcAft>
                <a:spcPts val="0"/>
              </a:spcAft>
              <a:buClr>
                <a:srgbClr val="00AEEF"/>
              </a:buClr>
              <a:buSzPts val="1600"/>
              <a:buNone/>
              <a:defRPr sz="1600"/>
            </a:lvl4pPr>
            <a:lvl5pPr lvl="4" algn="ctr">
              <a:lnSpc>
                <a:spcPct val="110000"/>
              </a:lnSpc>
              <a:spcBef>
                <a:spcPts val="500"/>
              </a:spcBef>
              <a:spcAft>
                <a:spcPts val="0"/>
              </a:spcAft>
              <a:buClr>
                <a:srgbClr val="00AEEF"/>
              </a:buClr>
              <a:buSzPts val="1600"/>
              <a:buFont typeface="Calibri"/>
              <a:buNone/>
              <a:defRPr sz="1600"/>
            </a:lvl5pPr>
            <a:lvl6pPr lvl="5" algn="ctr">
              <a:lnSpc>
                <a:spcPct val="90000"/>
              </a:lnSpc>
              <a:spcBef>
                <a:spcPts val="500"/>
              </a:spcBef>
              <a:spcAft>
                <a:spcPts val="0"/>
              </a:spcAft>
              <a:buClr>
                <a:srgbClr val="00AEEF"/>
              </a:buClr>
              <a:buSzPts val="1600"/>
              <a:buNone/>
              <a:defRPr sz="1600"/>
            </a:lvl6pPr>
            <a:lvl7pPr lvl="6" algn="ctr">
              <a:lnSpc>
                <a:spcPct val="90000"/>
              </a:lnSpc>
              <a:spcBef>
                <a:spcPts val="500"/>
              </a:spcBef>
              <a:spcAft>
                <a:spcPts val="0"/>
              </a:spcAft>
              <a:buClr>
                <a:srgbClr val="00AEEF"/>
              </a:buClr>
              <a:buSzPts val="1600"/>
              <a:buNone/>
              <a:defRPr sz="1600"/>
            </a:lvl7pPr>
            <a:lvl8pPr lvl="7" algn="ctr">
              <a:lnSpc>
                <a:spcPct val="90000"/>
              </a:lnSpc>
              <a:spcBef>
                <a:spcPts val="500"/>
              </a:spcBef>
              <a:spcAft>
                <a:spcPts val="0"/>
              </a:spcAft>
              <a:buClr>
                <a:srgbClr val="00AEEF"/>
              </a:buClr>
              <a:buSzPts val="1600"/>
              <a:buNone/>
              <a:defRPr sz="1600"/>
            </a:lvl8pPr>
            <a:lvl9pPr lvl="8" algn="ctr">
              <a:lnSpc>
                <a:spcPct val="90000"/>
              </a:lnSpc>
              <a:spcBef>
                <a:spcPts val="500"/>
              </a:spcBef>
              <a:spcAft>
                <a:spcPts val="0"/>
              </a:spcAft>
              <a:buClr>
                <a:srgbClr val="00AEEF"/>
              </a:buClr>
              <a:buSzPts val="1600"/>
              <a:buNone/>
              <a:defRPr sz="1600"/>
            </a:lvl9pPr>
          </a:lstStyle>
          <a:p>
            <a:endParaRPr/>
          </a:p>
        </p:txBody>
      </p:sp>
      <p:sp>
        <p:nvSpPr>
          <p:cNvPr id="20" name="Google Shape;20;p101"/>
          <p:cNvSpPr txBox="1">
            <a:spLocks noGrp="1"/>
          </p:cNvSpPr>
          <p:nvPr>
            <p:ph type="dt" idx="10"/>
          </p:nvPr>
        </p:nvSpPr>
        <p:spPr>
          <a:xfrm>
            <a:off x="354841" y="6245032"/>
            <a:ext cx="265938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01"/>
          <p:cNvSpPr txBox="1">
            <a:spLocks noGrp="1"/>
          </p:cNvSpPr>
          <p:nvPr>
            <p:ph type="ftr" idx="11"/>
          </p:nvPr>
        </p:nvSpPr>
        <p:spPr>
          <a:xfrm>
            <a:off x="7279965" y="6245352"/>
            <a:ext cx="41148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01"/>
          <p:cNvSpPr txBox="1">
            <a:spLocks noGrp="1"/>
          </p:cNvSpPr>
          <p:nvPr>
            <p:ph type="sldNum" idx="12"/>
          </p:nvPr>
        </p:nvSpPr>
        <p:spPr>
          <a:xfrm>
            <a:off x="11394765" y="6245032"/>
            <a:ext cx="52449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grpSp>
        <p:nvGrpSpPr>
          <p:cNvPr id="23" name="Google Shape;23;p101"/>
          <p:cNvGrpSpPr/>
          <p:nvPr/>
        </p:nvGrpSpPr>
        <p:grpSpPr>
          <a:xfrm>
            <a:off x="5662258" y="4216652"/>
            <a:ext cx="867485" cy="163226"/>
            <a:chOff x="8910933" y="1837414"/>
            <a:chExt cx="867485" cy="163226"/>
          </a:xfrm>
        </p:grpSpPr>
        <p:sp>
          <p:nvSpPr>
            <p:cNvPr id="24" name="Google Shape;24;p101"/>
            <p:cNvSpPr/>
            <p:nvPr/>
          </p:nvSpPr>
          <p:spPr>
            <a:xfrm rot="-2635175" flipH="1">
              <a:off x="9286956" y="1861308"/>
              <a:ext cx="115439" cy="115439"/>
            </a:xfrm>
            <a:prstGeom prst="rect">
              <a:avLst/>
            </a:prstGeom>
            <a:noFill/>
            <a:ln w="158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5" name="Google Shape;25;p101"/>
            <p:cNvCxnSpPr/>
            <p:nvPr/>
          </p:nvCxnSpPr>
          <p:spPr>
            <a:xfrm>
              <a:off x="9426289" y="1919027"/>
              <a:ext cx="352129" cy="0"/>
            </a:xfrm>
            <a:prstGeom prst="straightConnector1">
              <a:avLst/>
            </a:prstGeom>
            <a:noFill/>
            <a:ln w="15875" cap="flat" cmpd="sng">
              <a:solidFill>
                <a:schemeClr val="dk2"/>
              </a:solidFill>
              <a:prstDash val="solid"/>
              <a:miter lim="800000"/>
              <a:headEnd type="none" w="sm" len="sm"/>
              <a:tailEnd type="none" w="sm" len="sm"/>
            </a:ln>
          </p:spPr>
        </p:cxnSp>
        <p:cxnSp>
          <p:nvCxnSpPr>
            <p:cNvPr id="26" name="Google Shape;26;p101"/>
            <p:cNvCxnSpPr/>
            <p:nvPr/>
          </p:nvCxnSpPr>
          <p:spPr>
            <a:xfrm>
              <a:off x="8910933" y="1919027"/>
              <a:ext cx="352129" cy="0"/>
            </a:xfrm>
            <a:prstGeom prst="straightConnector1">
              <a:avLst/>
            </a:prstGeom>
            <a:noFill/>
            <a:ln w="15875" cap="flat" cmpd="sng">
              <a:solidFill>
                <a:schemeClr val="dk2"/>
              </a:solidFill>
              <a:prstDash val="solid"/>
              <a:miter lim="800000"/>
              <a:headEnd type="none" w="sm" len="sm"/>
              <a:tailEnd type="none" w="sm" len="sm"/>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36"/>
        <p:cNvGrpSpPr/>
        <p:nvPr/>
      </p:nvGrpSpPr>
      <p:grpSpPr>
        <a:xfrm>
          <a:off x="0" y="0"/>
          <a:ext cx="0" cy="0"/>
          <a:chOff x="0" y="0"/>
          <a:chExt cx="0" cy="0"/>
        </a:xfrm>
      </p:grpSpPr>
      <p:sp>
        <p:nvSpPr>
          <p:cNvPr id="38" name="Google Shape;38;p103"/>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3"/>
          <p:cNvSpPr txBox="1">
            <a:spLocks noGrp="1"/>
          </p:cNvSpPr>
          <p:nvPr>
            <p:ph type="body" idx="1"/>
          </p:nvPr>
        </p:nvSpPr>
        <p:spPr>
          <a:xfrm>
            <a:off x="581192" y="2180496"/>
            <a:ext cx="11029615" cy="3678303"/>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40" name="Google Shape;40;p10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0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3"/>
          <p:cNvSpPr txBox="1">
            <a:spLocks noGrp="1"/>
          </p:cNvSpPr>
          <p:nvPr>
            <p:ph type="sldNum" idx="12"/>
          </p:nvPr>
        </p:nvSpPr>
        <p:spPr>
          <a:xfrm>
            <a:off x="10558300" y="5956137"/>
            <a:ext cx="105250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1902537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43"/>
        <p:cNvGrpSpPr/>
        <p:nvPr/>
      </p:nvGrpSpPr>
      <p:grpSpPr>
        <a:xfrm>
          <a:off x="0" y="0"/>
          <a:ext cx="0" cy="0"/>
          <a:chOff x="0" y="0"/>
          <a:chExt cx="0" cy="0"/>
        </a:xfrm>
      </p:grpSpPr>
      <p:sp>
        <p:nvSpPr>
          <p:cNvPr id="44" name="Google Shape;44;p104"/>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04"/>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04"/>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2946527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47"/>
        <p:cNvGrpSpPr/>
        <p:nvPr/>
      </p:nvGrpSpPr>
      <p:grpSpPr>
        <a:xfrm>
          <a:off x="0" y="0"/>
          <a:ext cx="0" cy="0"/>
          <a:chOff x="0" y="0"/>
          <a:chExt cx="0" cy="0"/>
        </a:xfrm>
      </p:grpSpPr>
      <p:sp>
        <p:nvSpPr>
          <p:cNvPr id="49" name="Google Shape;49;p105"/>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5"/>
          <p:cNvSpPr txBox="1">
            <a:spLocks noGrp="1"/>
          </p:cNvSpPr>
          <p:nvPr>
            <p:ph type="body" idx="1"/>
          </p:nvPr>
        </p:nvSpPr>
        <p:spPr>
          <a:xfrm>
            <a:off x="581193" y="2228003"/>
            <a:ext cx="5422390"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1" name="Google Shape;51;p105"/>
          <p:cNvSpPr txBox="1">
            <a:spLocks noGrp="1"/>
          </p:cNvSpPr>
          <p:nvPr>
            <p:ph type="body" idx="2"/>
          </p:nvPr>
        </p:nvSpPr>
        <p:spPr>
          <a:xfrm>
            <a:off x="6188417" y="2228003"/>
            <a:ext cx="5422392"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2" name="Google Shape;52;p105"/>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05"/>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1617762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55"/>
        <p:cNvGrpSpPr/>
        <p:nvPr/>
      </p:nvGrpSpPr>
      <p:grpSpPr>
        <a:xfrm>
          <a:off x="0" y="0"/>
          <a:ext cx="0" cy="0"/>
          <a:chOff x="0" y="0"/>
          <a:chExt cx="0" cy="0"/>
        </a:xfrm>
      </p:grpSpPr>
      <p:sp>
        <p:nvSpPr>
          <p:cNvPr id="57" name="Google Shape;57;p106"/>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06"/>
          <p:cNvSpPr txBox="1">
            <a:spLocks noGrp="1"/>
          </p:cNvSpPr>
          <p:nvPr>
            <p:ph type="body" idx="1"/>
          </p:nvPr>
        </p:nvSpPr>
        <p:spPr>
          <a:xfrm>
            <a:off x="887219" y="2250892"/>
            <a:ext cx="5087075" cy="536005"/>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59" name="Google Shape;59;p106"/>
          <p:cNvSpPr txBox="1">
            <a:spLocks noGrp="1"/>
          </p:cNvSpPr>
          <p:nvPr>
            <p:ph type="body" idx="2"/>
          </p:nvPr>
        </p:nvSpPr>
        <p:spPr>
          <a:xfrm>
            <a:off x="581194"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0" name="Google Shape;60;p106"/>
          <p:cNvSpPr txBox="1">
            <a:spLocks noGrp="1"/>
          </p:cNvSpPr>
          <p:nvPr>
            <p:ph type="body" idx="3"/>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61" name="Google Shape;61;p106"/>
          <p:cNvSpPr txBox="1">
            <a:spLocks noGrp="1"/>
          </p:cNvSpPr>
          <p:nvPr>
            <p:ph type="body" idx="4"/>
          </p:nvPr>
        </p:nvSpPr>
        <p:spPr>
          <a:xfrm>
            <a:off x="6217709"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2" name="Google Shape;62;p106"/>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6"/>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6"/>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8626220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0"/>
          <p:cNvSpPr txBox="1">
            <a:spLocks noGrp="1"/>
          </p:cNvSpPr>
          <p:nvPr>
            <p:ph type="title"/>
          </p:nvPr>
        </p:nvSpPr>
        <p:spPr>
          <a:xfrm>
            <a:off x="1028700" y="723900"/>
            <a:ext cx="10134600" cy="1288489"/>
          </a:xfrm>
          <a:prstGeom prst="rect">
            <a:avLst/>
          </a:prstGeom>
          <a:noFill/>
          <a:ln>
            <a:noFill/>
          </a:ln>
        </p:spPr>
        <p:txBody>
          <a:bodyPr spcFirstLastPara="1" wrap="square" lIns="91425" tIns="45700" rIns="91425" bIns="45700" anchor="b" anchorCtr="0">
            <a:normAutofit/>
          </a:bodyPr>
          <a:lstStyle>
            <a:lvl1pPr marR="0" lvl="0" algn="l" rtl="0">
              <a:lnSpc>
                <a:spcPct val="110000"/>
              </a:lnSpc>
              <a:spcBef>
                <a:spcPts val="0"/>
              </a:spcBef>
              <a:spcAft>
                <a:spcPts val="0"/>
              </a:spcAft>
              <a:buClr>
                <a:srgbClr val="00AEEF"/>
              </a:buClr>
              <a:buSzPts val="3200"/>
              <a:buFont typeface="Calibri"/>
              <a:buNone/>
              <a:defRPr sz="32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0"/>
          <p:cNvSpPr txBox="1">
            <a:spLocks noGrp="1"/>
          </p:cNvSpPr>
          <p:nvPr>
            <p:ph type="body" idx="1"/>
          </p:nvPr>
        </p:nvSpPr>
        <p:spPr>
          <a:xfrm>
            <a:off x="1028700" y="2161903"/>
            <a:ext cx="10134600" cy="396934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0000"/>
              </a:lnSpc>
              <a:spcBef>
                <a:spcPts val="1000"/>
              </a:spcBef>
              <a:spcAft>
                <a:spcPts val="0"/>
              </a:spcAft>
              <a:buClr>
                <a:srgbClr val="00AEEF"/>
              </a:buClr>
              <a:buSzPts val="2000"/>
              <a:buFont typeface="Calibri"/>
              <a:buNone/>
              <a:defRPr sz="2000" b="0" i="0" u="none" strike="noStrike" cap="none">
                <a:solidFill>
                  <a:schemeClr val="dk2"/>
                </a:solidFill>
                <a:latin typeface="Calibri"/>
                <a:ea typeface="Calibri"/>
                <a:cs typeface="Calibri"/>
                <a:sym typeface="Calibri"/>
              </a:defRPr>
            </a:lvl1pPr>
            <a:lvl2pPr marL="914400" marR="0" lvl="1" indent="-325755" algn="l" rtl="0">
              <a:lnSpc>
                <a:spcPct val="110000"/>
              </a:lnSpc>
              <a:spcBef>
                <a:spcPts val="500"/>
              </a:spcBef>
              <a:spcAft>
                <a:spcPts val="0"/>
              </a:spcAft>
              <a:buClr>
                <a:srgbClr val="00AEEF"/>
              </a:buClr>
              <a:buSzPts val="1530"/>
              <a:buFont typeface="Calibri"/>
              <a:buChar char="•"/>
              <a:defRPr sz="1800" b="0" i="0" u="none" strike="noStrike" cap="none">
                <a:solidFill>
                  <a:schemeClr val="dk2"/>
                </a:solidFill>
                <a:latin typeface="Calibri"/>
                <a:ea typeface="Calibri"/>
                <a:cs typeface="Calibri"/>
                <a:sym typeface="Calibri"/>
              </a:defRPr>
            </a:lvl2pPr>
            <a:lvl3pPr marL="1371600" marR="0" lvl="2" indent="-228600" algn="l" rtl="0">
              <a:lnSpc>
                <a:spcPct val="110000"/>
              </a:lnSpc>
              <a:spcBef>
                <a:spcPts val="500"/>
              </a:spcBef>
              <a:spcAft>
                <a:spcPts val="0"/>
              </a:spcAft>
              <a:buClr>
                <a:srgbClr val="00AEEF"/>
              </a:buClr>
              <a:buSzPts val="1600"/>
              <a:buFont typeface="Calibri"/>
              <a:buNone/>
              <a:defRPr sz="1600" b="0" i="0" u="none" strike="noStrike" cap="none">
                <a:solidFill>
                  <a:schemeClr val="dk2"/>
                </a:solidFill>
                <a:latin typeface="Calibri"/>
                <a:ea typeface="Calibri"/>
                <a:cs typeface="Calibri"/>
                <a:sym typeface="Calibri"/>
              </a:defRPr>
            </a:lvl3pPr>
            <a:lvl4pPr marL="1828800" marR="0" lvl="3" indent="-317500" algn="l" rtl="0">
              <a:lnSpc>
                <a:spcPct val="110000"/>
              </a:lnSpc>
              <a:spcBef>
                <a:spcPts val="500"/>
              </a:spcBef>
              <a:spcAft>
                <a:spcPts val="0"/>
              </a:spcAft>
              <a:buClr>
                <a:srgbClr val="00AEEF"/>
              </a:buClr>
              <a:buSzPts val="1400"/>
              <a:buFont typeface="Calibri"/>
              <a:buChar char="•"/>
              <a:defRPr sz="1400" b="0" i="0" u="none" strike="noStrike" cap="none">
                <a:solidFill>
                  <a:schemeClr val="dk2"/>
                </a:solidFill>
                <a:latin typeface="Calibri"/>
                <a:ea typeface="Calibri"/>
                <a:cs typeface="Calibri"/>
                <a:sym typeface="Calibri"/>
              </a:defRPr>
            </a:lvl4pPr>
            <a:lvl5pPr marL="2286000" marR="0" lvl="4" indent="-228600" algn="l" rtl="0">
              <a:lnSpc>
                <a:spcPct val="110000"/>
              </a:lnSpc>
              <a:spcBef>
                <a:spcPts val="500"/>
              </a:spcBef>
              <a:spcAft>
                <a:spcPts val="0"/>
              </a:spcAft>
              <a:buClr>
                <a:srgbClr val="00AEEF"/>
              </a:buClr>
              <a:buSzPts val="1400"/>
              <a:buFont typeface="Calibri"/>
              <a:buNone/>
              <a:defRPr sz="1400" b="0" i="0" u="none" strike="noStrike" cap="none">
                <a:solidFill>
                  <a:schemeClr val="dk2"/>
                </a:solidFill>
                <a:latin typeface="Calibri"/>
                <a:ea typeface="Calibri"/>
                <a:cs typeface="Calibri"/>
                <a:sym typeface="Calibri"/>
              </a:defRPr>
            </a:lvl5pPr>
            <a:lvl6pPr marL="2743200" marR="0" lvl="5"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0"/>
          <p:cNvSpPr txBox="1">
            <a:spLocks noGrp="1"/>
          </p:cNvSpPr>
          <p:nvPr>
            <p:ph type="sldNum" idx="12"/>
          </p:nvPr>
        </p:nvSpPr>
        <p:spPr>
          <a:xfrm>
            <a:off x="11394765" y="6245032"/>
            <a:ext cx="52449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dk2"/>
                </a:solidFill>
                <a:latin typeface="Calibri"/>
                <a:ea typeface="Calibri"/>
                <a:cs typeface="Calibri"/>
                <a:sym typeface="Calibri"/>
              </a:defRPr>
            </a:lvl1pPr>
            <a:lvl2pPr marL="0" marR="0" lvl="1" indent="0" algn="r" rtl="0">
              <a:spcBef>
                <a:spcPts val="0"/>
              </a:spcBef>
              <a:buNone/>
              <a:defRPr sz="1050" b="0" i="0" u="none" strike="noStrike" cap="none">
                <a:solidFill>
                  <a:schemeClr val="dk2"/>
                </a:solidFill>
                <a:latin typeface="Calibri"/>
                <a:ea typeface="Calibri"/>
                <a:cs typeface="Calibri"/>
                <a:sym typeface="Calibri"/>
              </a:defRPr>
            </a:lvl2pPr>
            <a:lvl3pPr marL="0" marR="0" lvl="2" indent="0" algn="r" rtl="0">
              <a:spcBef>
                <a:spcPts val="0"/>
              </a:spcBef>
              <a:buNone/>
              <a:defRPr sz="1050" b="0" i="0" u="none" strike="noStrike" cap="none">
                <a:solidFill>
                  <a:schemeClr val="dk2"/>
                </a:solidFill>
                <a:latin typeface="Calibri"/>
                <a:ea typeface="Calibri"/>
                <a:cs typeface="Calibri"/>
                <a:sym typeface="Calibri"/>
              </a:defRPr>
            </a:lvl3pPr>
            <a:lvl4pPr marL="0" marR="0" lvl="3" indent="0" algn="r" rtl="0">
              <a:spcBef>
                <a:spcPts val="0"/>
              </a:spcBef>
              <a:buNone/>
              <a:defRPr sz="1050" b="0" i="0" u="none" strike="noStrike" cap="none">
                <a:solidFill>
                  <a:schemeClr val="dk2"/>
                </a:solidFill>
                <a:latin typeface="Calibri"/>
                <a:ea typeface="Calibri"/>
                <a:cs typeface="Calibri"/>
                <a:sym typeface="Calibri"/>
              </a:defRPr>
            </a:lvl4pPr>
            <a:lvl5pPr marL="0" marR="0" lvl="4" indent="0" algn="r" rtl="0">
              <a:spcBef>
                <a:spcPts val="0"/>
              </a:spcBef>
              <a:buNone/>
              <a:defRPr sz="1050" b="0" i="0" u="none" strike="noStrike" cap="none">
                <a:solidFill>
                  <a:schemeClr val="dk2"/>
                </a:solidFill>
                <a:latin typeface="Calibri"/>
                <a:ea typeface="Calibri"/>
                <a:cs typeface="Calibri"/>
                <a:sym typeface="Calibri"/>
              </a:defRPr>
            </a:lvl5pPr>
            <a:lvl6pPr marL="0" marR="0" lvl="5" indent="0" algn="r" rtl="0">
              <a:spcBef>
                <a:spcPts val="0"/>
              </a:spcBef>
              <a:buNone/>
              <a:defRPr sz="1050" b="0" i="0" u="none" strike="noStrike" cap="none">
                <a:solidFill>
                  <a:schemeClr val="dk2"/>
                </a:solidFill>
                <a:latin typeface="Calibri"/>
                <a:ea typeface="Calibri"/>
                <a:cs typeface="Calibri"/>
                <a:sym typeface="Calibri"/>
              </a:defRPr>
            </a:lvl6pPr>
            <a:lvl7pPr marL="0" marR="0" lvl="6" indent="0" algn="r" rtl="0">
              <a:spcBef>
                <a:spcPts val="0"/>
              </a:spcBef>
              <a:buNone/>
              <a:defRPr sz="1050" b="0" i="0" u="none" strike="noStrike" cap="none">
                <a:solidFill>
                  <a:schemeClr val="dk2"/>
                </a:solidFill>
                <a:latin typeface="Calibri"/>
                <a:ea typeface="Calibri"/>
                <a:cs typeface="Calibri"/>
                <a:sym typeface="Calibri"/>
              </a:defRPr>
            </a:lvl7pPr>
            <a:lvl8pPr marL="0" marR="0" lvl="7" indent="0" algn="r" rtl="0">
              <a:spcBef>
                <a:spcPts val="0"/>
              </a:spcBef>
              <a:buNone/>
              <a:defRPr sz="1050" b="0" i="0" u="none" strike="noStrike" cap="none">
                <a:solidFill>
                  <a:schemeClr val="dk2"/>
                </a:solidFill>
                <a:latin typeface="Calibri"/>
                <a:ea typeface="Calibri"/>
                <a:cs typeface="Calibri"/>
                <a:sym typeface="Calibri"/>
              </a:defRPr>
            </a:lvl8pPr>
            <a:lvl9pPr marL="0" marR="0" lvl="8" indent="0" algn="r" rtl="0">
              <a:spcBef>
                <a:spcPts val="0"/>
              </a:spcBef>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CA"/>
              <a:t>‹n°›</a:t>
            </a:fld>
            <a:endParaRPr/>
          </a:p>
        </p:txBody>
      </p:sp>
      <p:sp>
        <p:nvSpPr>
          <p:cNvPr id="13" name="Google Shape;13;p100"/>
          <p:cNvSpPr txBox="1">
            <a:spLocks noGrp="1"/>
          </p:cNvSpPr>
          <p:nvPr>
            <p:ph type="dt" idx="10"/>
          </p:nvPr>
        </p:nvSpPr>
        <p:spPr>
          <a:xfrm>
            <a:off x="354841" y="6245032"/>
            <a:ext cx="265938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50" b="0" i="0" u="none" strike="noStrike" cap="none">
                <a:solidFill>
                  <a:schemeClr val="dk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0"/>
          <p:cNvSpPr txBox="1">
            <a:spLocks noGrp="1"/>
          </p:cNvSpPr>
          <p:nvPr>
            <p:ph type="ftr" idx="11"/>
          </p:nvPr>
        </p:nvSpPr>
        <p:spPr>
          <a:xfrm>
            <a:off x="7279964" y="6245033"/>
            <a:ext cx="4112222"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chemeClr val="dk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00"/>
          <p:cNvSpPr/>
          <p:nvPr/>
        </p:nvSpPr>
        <p:spPr>
          <a:xfrm>
            <a:off x="0" y="0"/>
            <a:ext cx="12192000" cy="6858000"/>
          </a:xfrm>
          <a:custGeom>
            <a:avLst/>
            <a:gdLst/>
            <a:ahLst/>
            <a:cxnLst/>
            <a:rect l="l" t="t" r="r" b="b"/>
            <a:pathLst>
              <a:path w="12192000" h="6858000" extrusionOk="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 id="214748366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7"/>
        <p:cNvGrpSpPr/>
        <p:nvPr/>
      </p:nvGrpSpPr>
      <p:grpSpPr>
        <a:xfrm>
          <a:off x="0" y="0"/>
          <a:ext cx="0" cy="0"/>
          <a:chOff x="0" y="0"/>
          <a:chExt cx="0" cy="0"/>
        </a:xfrm>
      </p:grpSpPr>
      <p:sp>
        <p:nvSpPr>
          <p:cNvPr id="118" name="Google Shape;118;p1"/>
          <p:cNvSpPr/>
          <p:nvPr/>
        </p:nvSpPr>
        <p:spPr>
          <a:xfrm>
            <a:off x="0" y="0"/>
            <a:ext cx="12191969" cy="6858000"/>
          </a:xfrm>
          <a:prstGeom prst="rect">
            <a:avLst/>
          </a:prstGeom>
          <a:solidFill>
            <a:srgbClr val="00AE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1" name="Google Shape;121;p1"/>
          <p:cNvSpPr txBox="1">
            <a:spLocks noGrp="1"/>
          </p:cNvSpPr>
          <p:nvPr>
            <p:ph type="ctrTitle"/>
          </p:nvPr>
        </p:nvSpPr>
        <p:spPr>
          <a:xfrm>
            <a:off x="1051560" y="2331720"/>
            <a:ext cx="10058400" cy="1920240"/>
          </a:xfrm>
          <a:prstGeom prst="rect">
            <a:avLst/>
          </a:prstGeom>
          <a:noFill/>
          <a:ln w="9525" cap="flat" cmpd="sng">
            <a:noFill/>
            <a:prstDash val="solid"/>
            <a:round/>
            <a:headEnd type="none" w="sm" len="sm"/>
            <a:tailEnd type="none" w="sm" len="sm"/>
          </a:ln>
          <a:effectLst/>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AEEF"/>
              </a:buClr>
              <a:buSzPct val="100000"/>
              <a:buFont typeface="Calibri"/>
              <a:buNone/>
            </a:pPr>
            <a:r>
              <a:rPr lang="fr-CA" sz="2800" b="0" u="none" dirty="0">
                <a:solidFill>
                  <a:srgbClr val="0A2E3D"/>
                </a:solidFill>
                <a:effectLst/>
              </a:rPr>
              <a:t>SharePoint</a:t>
            </a:r>
            <a:br>
              <a:rPr lang="fr-CA" sz="3600" u="sng" dirty="0">
                <a:solidFill>
                  <a:srgbClr val="3B3838"/>
                </a:solidFill>
              </a:rPr>
            </a:br>
            <a:r>
              <a:rPr lang="fr-CA" sz="4400" b="1" u="none" dirty="0">
                <a:solidFill>
                  <a:srgbClr val="0A2E3D"/>
                </a:solidFill>
                <a:effectLst/>
              </a:rPr>
              <a:t>Structurer et concevoir</a:t>
            </a:r>
            <a:endParaRPr dirty="0"/>
          </a:p>
        </p:txBody>
      </p:sp>
      <p:sp>
        <p:nvSpPr>
          <p:cNvPr id="122" name="Google Shape;122;p1"/>
          <p:cNvSpPr txBox="1">
            <a:spLocks noGrp="1"/>
          </p:cNvSpPr>
          <p:nvPr>
            <p:ph type="subTitle" idx="1"/>
          </p:nvPr>
        </p:nvSpPr>
        <p:spPr>
          <a:xfrm>
            <a:off x="1097280" y="4617720"/>
            <a:ext cx="9601200" cy="640080"/>
          </a:xfrm>
          <a:prstGeom prst="rect">
            <a:avLst/>
          </a:prstGeom>
          <a:noFill/>
          <a:ln>
            <a:noFill/>
          </a:ln>
          <a:effectLst/>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AEEF"/>
              </a:buClr>
              <a:buSzPts val="2000"/>
              <a:buFont typeface="Calibri"/>
              <a:buNone/>
            </a:pPr>
            <a:br>
              <a:rPr lang="fr-CA" dirty="0">
                <a:solidFill>
                  <a:srgbClr val="262626"/>
                </a:solidFill>
              </a:rPr>
            </a:br>
            <a:r>
              <a:rPr lang="fr-CA" sz="1600" b="1" u="none" dirty="0">
                <a:solidFill>
                  <a:srgbClr val="0A2E3D"/>
                </a:solidFill>
                <a:effectLst/>
              </a:rPr>
              <a:t>Formation CAD   ·   3 heures</a:t>
            </a:r>
            <a:endParaRPr dirty="0"/>
          </a:p>
        </p:txBody>
      </p:sp>
      <p:pic>
        <p:nvPicPr>
          <p:cNvPr id="123" name="Picture 122" descr="logo_blanc.png"/>
          <p:cNvPicPr>
            <a:picLocks noChangeAspect="1"/>
          </p:cNvPicPr>
          <p:nvPr/>
        </p:nvPicPr>
        <p:blipFill>
          <a:blip r:embed="rId3"/>
          <a:stretch>
            <a:fillRect/>
          </a:stretch>
        </p:blipFill>
        <p:spPr>
          <a:xfrm>
            <a:off x="1051560" y="777240"/>
            <a:ext cx="2103120" cy="7543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PLAN DE COURS</a:t>
            </a:r>
            <a:endParaRPr/>
          </a:p>
        </p:txBody>
      </p:sp>
      <p:sp>
        <p:nvSpPr>
          <p:cNvPr id="494" name="Google Shape;494;p46"/>
          <p:cNvSpPr txBox="1"/>
          <p:nvPr/>
        </p:nvSpPr>
        <p:spPr>
          <a:xfrm>
            <a:off x="731520" y="1783080"/>
            <a:ext cx="5047488" cy="42702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600"/>
              </a:spcAft>
              <a:buSzPts val="1800"/>
              <a:buFont typeface="Noto Sans Symbols"/>
              <a:buChar char="▪"/>
            </a:pPr>
            <a:r>
              <a:rPr lang="fr-CA" sz="1700" b="1" dirty="0">
                <a:solidFill>
                  <a:schemeClr val="bg2"/>
                </a:solidFill>
                <a:latin typeface="Calibri"/>
                <a:ea typeface="Calibri"/>
                <a:cs typeface="Calibri"/>
                <a:sym typeface="Calibri"/>
              </a:rPr>
              <a:t>Première partie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1.  Structurer l’information dans SharePoint</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Métadonnées, plan de classement, dossiers ou colonnes</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2.  Colonnes et métadonnées</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Créer, typer et rendre obligatoire une colonne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3.  Affichages et Microsoft Lists</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Trier, filtrer, regrouper ; créer et gérer une liste</a:t>
            </a:r>
            <a:endParaRPr dirty="0">
              <a:solidFill>
                <a:schemeClr val="bg2"/>
              </a:solidFill>
            </a:endParaRPr>
          </a:p>
        </p:txBody>
      </p:sp>
      <p:sp>
        <p:nvSpPr>
          <p:cNvPr id="2" name="Google Shape;494;p46"/>
          <p:cNvSpPr txBox="1"/>
          <p:nvPr/>
        </p:nvSpPr>
        <p:spPr>
          <a:xfrm>
            <a:off x="6409944" y="1783080"/>
            <a:ext cx="5047488" cy="42702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600"/>
              </a:spcAft>
              <a:buSzPts val="1800"/>
              <a:buFont typeface="Noto Sans Symbols"/>
              <a:buChar char="▪"/>
            </a:pPr>
            <a:r>
              <a:rPr lang="fr-CA" sz="1700" b="1" dirty="0">
                <a:solidFill>
                  <a:schemeClr val="bg2"/>
                </a:solidFill>
                <a:latin typeface="Calibri"/>
                <a:ea typeface="Calibri"/>
                <a:cs typeface="Calibri"/>
                <a:sym typeface="Calibri"/>
              </a:rPr>
              <a:t>Deuxième partie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1.  Comprendre la structure d’un site</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Site d’équipe ou de communication, rôles, navigation</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2.  Concevoir une page SharePoint</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Sections, colonnes, enregistrement et publication</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3.  Utiliser les composants Web Parts</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Texte, images, documents, listes, liens rapides</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4.  Actualités, événements et calendriers</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5.  Questions et réponses</a:t>
            </a:r>
            <a:endParaRPr dirty="0">
              <a:solidFill>
                <a:schemeClr val="bg2"/>
              </a:solidFill>
            </a:endParaRPr>
          </a:p>
        </p:txBody>
      </p:sp>
      <p:sp>
        <p:nvSpPr>
          <p:cNvPr id="495" name="TextBox 494"/>
          <p:cNvSpPr txBox="1"/>
          <p:nvPr/>
        </p:nvSpPr>
        <p:spPr>
          <a:xfrm>
            <a:off x="758952" y="365760"/>
            <a:ext cx="9144000" cy="292608"/>
          </a:xfrm>
          <a:prstGeom prst="rect">
            <a:avLst/>
          </a:prstGeom>
          <a:noFill/>
        </p:spPr>
        <p:txBody>
          <a:bodyPr wrap="none" lIns="0" tIns="0" bIns="0">
            <a:spAutoFit/>
          </a:bodyPr>
          <a:lstStyle/>
          <a:p>
            <a:pPr algn="l"/>
            <a:r>
              <a:rPr sz="1050" b="1">
                <a:solidFill>
                  <a:srgbClr val="00AEEF"/>
                </a:solidFill>
                <a:latin typeface="Calibri"/>
              </a:rPr>
              <a:t>FORMATION CAD</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28"/>
          <p:cNvPicPr preferRelativeResize="0"/>
          <p:nvPr/>
        </p:nvPicPr>
        <p:blipFill rotWithShape="1">
          <a:blip r:embed="rId3">
            <a:alphaModFix/>
          </a:blip>
          <a:srcRect/>
          <a:stretch/>
        </p:blipFill>
        <p:spPr>
          <a:xfrm>
            <a:off x="2066485" y="1783080"/>
            <a:ext cx="4087237" cy="4270248"/>
          </a:xfrm>
          <a:prstGeom prst="rect">
            <a:avLst/>
          </a:prstGeom>
          <a:noFill/>
          <a:ln>
            <a:noFill/>
          </a:ln>
        </p:spPr>
      </p:pic>
      <p:pic>
        <p:nvPicPr>
          <p:cNvPr id="357" name="Google Shape;357;p28" descr="A picture containing small, cellphone, parked, holding&#10;&#10;Description automatically generated"/>
          <p:cNvPicPr preferRelativeResize="0"/>
          <p:nvPr/>
        </p:nvPicPr>
        <p:blipFill rotWithShape="1">
          <a:blip r:embed="rId4">
            <a:alphaModFix/>
          </a:blip>
          <a:srcRect/>
          <a:stretch/>
        </p:blipFill>
        <p:spPr>
          <a:xfrm>
            <a:off x="5170945" y="2187352"/>
            <a:ext cx="4951520" cy="3631753"/>
          </a:xfrm>
          <a:prstGeom prst="rect">
            <a:avLst/>
          </a:prstGeom>
          <a:noFill/>
          <a:ln>
            <a:noFill/>
          </a:ln>
        </p:spPr>
      </p:pic>
      <p:pic>
        <p:nvPicPr>
          <p:cNvPr id="358" name="Picture 357" descr="logo_couleur.png"/>
          <p:cNvPicPr>
            <a:picLocks noChangeAspect="1"/>
          </p:cNvPicPr>
          <p:nvPr/>
        </p:nvPicPr>
        <p:blipFill>
          <a:blip r:embed="rId5"/>
          <a:stretch>
            <a:fillRect/>
          </a:stretch>
        </p:blipFill>
        <p:spPr>
          <a:xfrm>
            <a:off x="10387584" y="384048"/>
            <a:ext cx="1389888" cy="498348"/>
          </a:xfrm>
          <a:prstGeom prst="rect">
            <a:avLst/>
          </a:prstGeom>
        </p:spPr>
      </p:pic>
      <p:sp>
        <p:nvSpPr>
          <p:cNvPr id="414" name="Google Shape;414;p3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SHAREPOINT</a:t>
            </a:r>
            <a:endParaRPr/>
          </a:p>
        </p:txBody>
      </p:sp>
      <p:sp>
        <p:nvSpPr>
          <p:cNvPr id="417" name="TextBox 41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MISE EN CONTEXTE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7"/>
        <p:cNvGrpSpPr/>
        <p:nvPr/>
      </p:nvGrpSpPr>
      <p:grpSpPr>
        <a:xfrm>
          <a:off x="0" y="0"/>
          <a:ext cx="0" cy="0"/>
          <a:chOff x="0" y="0"/>
          <a:chExt cx="0" cy="0"/>
        </a:xfrm>
      </p:grpSpPr>
      <p:sp>
        <p:nvSpPr>
          <p:cNvPr id="118" name="Google Shape;118;p1"/>
          <p:cNvSpPr/>
          <p:nvPr/>
        </p:nvSpPr>
        <p:spPr>
          <a:xfrm>
            <a:off x="0" y="0"/>
            <a:ext cx="12191969" cy="6858000"/>
          </a:xfrm>
          <a:prstGeom prst="rect">
            <a:avLst/>
          </a:prstGeom>
          <a:solidFill>
            <a:srgbClr val="00AE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1" name="Google Shape;121;p1"/>
          <p:cNvSpPr txBox="1">
            <a:spLocks noGrp="1"/>
          </p:cNvSpPr>
          <p:nvPr>
            <p:ph type="ctrTitle"/>
          </p:nvPr>
        </p:nvSpPr>
        <p:spPr>
          <a:xfrm>
            <a:off x="1051560" y="2331720"/>
            <a:ext cx="10058400" cy="1920240"/>
          </a:xfrm>
          <a:prstGeom prst="rect">
            <a:avLst/>
          </a:prstGeom>
          <a:noFill/>
          <a:ln w="9525" cap="flat" cmpd="sng">
            <a:noFill/>
            <a:prstDash val="solid"/>
            <a:round/>
            <a:headEnd type="none" w="sm" len="sm"/>
            <a:tailEnd type="none" w="sm" len="sm"/>
          </a:ln>
          <a:effectLst/>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AEEF"/>
              </a:buClr>
              <a:buSzPct val="100000"/>
              <a:buFont typeface="Calibri"/>
              <a:buNone/>
            </a:pPr>
            <a:r>
              <a:rPr lang="fr-CA" sz="2400" b="0" u="none" dirty="0">
                <a:solidFill>
                  <a:srgbClr val="0A2E3D"/>
                </a:solidFill>
                <a:effectLst/>
              </a:rPr>
              <a:t>Première partie</a:t>
            </a:r>
            <a:br>
              <a:rPr lang="fr-CA" sz="3600" u="sng" dirty="0">
                <a:solidFill>
                  <a:srgbClr val="3B3838"/>
                </a:solidFill>
              </a:rPr>
            </a:br>
            <a:r>
              <a:rPr lang="fr-CA" sz="3800" b="1" u="none" dirty="0">
                <a:solidFill>
                  <a:srgbClr val="0A2E3D"/>
                </a:solidFill>
                <a:effectLst/>
              </a:rPr>
              <a:t>Structurer l’information</a:t>
            </a:r>
            <a:endParaRPr dirty="0"/>
          </a:p>
        </p:txBody>
      </p:sp>
      <p:sp>
        <p:nvSpPr>
          <p:cNvPr id="122" name="Google Shape;122;p1"/>
          <p:cNvSpPr txBox="1">
            <a:spLocks noGrp="1"/>
          </p:cNvSpPr>
          <p:nvPr>
            <p:ph type="subTitle" idx="1"/>
          </p:nvPr>
        </p:nvSpPr>
        <p:spPr>
          <a:xfrm>
            <a:off x="1097280" y="4617720"/>
            <a:ext cx="9601200" cy="640080"/>
          </a:xfrm>
          <a:prstGeom prst="rect">
            <a:avLst/>
          </a:prstGeom>
          <a:noFill/>
          <a:ln>
            <a:noFill/>
          </a:ln>
          <a:effectLst/>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AEEF"/>
              </a:buClr>
              <a:buSzPts val="2000"/>
              <a:buFont typeface="Calibri"/>
              <a:buNone/>
            </a:pPr>
            <a:br>
              <a:rPr lang="fr-CA" dirty="0">
                <a:solidFill>
                  <a:srgbClr val="262626"/>
                </a:solidFill>
              </a:rPr>
            </a:br>
            <a:r>
              <a:rPr lang="fr-CA" sz="1600" b="1" u="none" dirty="0">
                <a:solidFill>
                  <a:srgbClr val="0A2E3D"/>
                </a:solidFill>
                <a:effectLst/>
              </a:rPr>
              <a:t>Métadonnées et colonnes   ·   Affichages   ·   Microsoft Lists</a:t>
            </a:r>
            <a:endParaRPr dirty="0"/>
          </a:p>
        </p:txBody>
      </p:sp>
      <p:pic>
        <p:nvPicPr>
          <p:cNvPr id="123" name="Picture 122"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STRUCTURE D’UN ENVIRONNEMENT SHAREPOINT</a:t>
            </a:r>
            <a:endParaRPr/>
          </a:p>
        </p:txBody>
      </p:sp>
      <p:sp>
        <p:nvSpPr>
          <p:cNvPr id="416" name="Google Shape;416;p36"/>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200844" algn="l" rtl="0">
              <a:spcBef>
                <a:spcPts val="0"/>
              </a:spcBef>
              <a:spcAft>
                <a:spcPts val="700"/>
              </a:spcAft>
              <a:buSzPts val="1656"/>
              <a:buNone/>
            </a:pPr>
            <a:endParaRPr sz="1800" b="0" i="0" u="none" strike="noStrike" dirty="0">
              <a:solidFill>
                <a:schemeClr val="bg2"/>
              </a:solidFill>
              <a:latin typeface="Calibri"/>
              <a:ea typeface="Calibri"/>
              <a:cs typeface="Calibri"/>
              <a:sym typeface="Calibri"/>
            </a:endParaRPr>
          </a:p>
          <a:p>
            <a:pPr marL="0" marR="835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Un site est l’élément principal de SharePoint. </a:t>
            </a:r>
            <a:br>
              <a:rPr lang="fr-CA" sz="1800" b="0" i="0" u="none" strike="noStrike" dirty="0">
                <a:solidFill>
                  <a:schemeClr val="bg2"/>
                </a:solidFill>
                <a:latin typeface="Calibri"/>
                <a:ea typeface="Calibri"/>
                <a:cs typeface="Calibri"/>
                <a:sym typeface="Calibri"/>
              </a:rPr>
            </a:br>
            <a:r>
              <a:rPr lang="fr-CA" sz="1400" b="0" i="0" u="none" strike="noStrike" dirty="0">
                <a:solidFill>
                  <a:srgbClr val="334452"/>
                </a:solidFill>
                <a:latin typeface="Calibri"/>
                <a:ea typeface="Calibri"/>
                <a:cs typeface="Calibri"/>
                <a:sym typeface="Calibri"/>
              </a:rPr>
              <a:t>Il permet de centraliser les activités d’un service.</a:t>
            </a:r>
            <a:endParaRPr dirty="0">
              <a:solidFill>
                <a:schemeClr val="bg2"/>
              </a:solidFill>
            </a:endParaRPr>
          </a:p>
          <a:p>
            <a:pPr marL="0" marR="835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Chaque site peut être composé d’un ensemble de 3 éléments, les bibliothèques, les listes et les pages.</a:t>
            </a:r>
            <a:endParaRPr dirty="0">
              <a:solidFill>
                <a:schemeClr val="bg2"/>
              </a:solidFill>
            </a:endParaRPr>
          </a:p>
          <a:p>
            <a:pPr marL="0" marR="823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La bibliothèque est l’élément le plus utilisé sur un site SharePoint. Comparable à un super-dossier, elle permet de stocker l’information sous forme de fichier et/ou dossier. Cette structure est très semblable à l’architecture d’un disque dur.</a:t>
            </a:r>
            <a:endParaRPr dirty="0">
              <a:solidFill>
                <a:schemeClr val="bg2"/>
              </a:solidFill>
            </a:endParaRPr>
          </a:p>
          <a:p>
            <a:pPr marL="0" marR="830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La liste permet de stocker de l’information sous forme de tableau personnalisable.</a:t>
            </a:r>
            <a:endParaRPr dirty="0">
              <a:solidFill>
                <a:schemeClr val="bg2"/>
              </a:solidFill>
              <a:latin typeface="Calibri"/>
              <a:ea typeface="Calibri"/>
              <a:cs typeface="Calibri"/>
              <a:sym typeface="Calibri"/>
            </a:endParaRPr>
          </a:p>
        </p:txBody>
      </p:sp>
      <p:pic>
        <p:nvPicPr>
          <p:cNvPr id="415" name="Google Shape;415;p36" descr="Exemple intranet SharePoint et les étapes de réalisation - Eliadis"/>
          <p:cNvPicPr preferRelativeResize="0"/>
          <p:nvPr/>
        </p:nvPicPr>
        <p:blipFill rotWithShape="1">
          <a:blip r:embed="rId3">
            <a:alphaModFix/>
          </a:blip>
          <a:srcRect b="1829"/>
          <a:stretch/>
        </p:blipFill>
        <p:spPr>
          <a:xfrm>
            <a:off x="731520" y="2227274"/>
            <a:ext cx="5047488" cy="3381859"/>
          </a:xfrm>
          <a:prstGeom prst="rect">
            <a:avLst/>
          </a:prstGeom>
          <a:noFill/>
          <a:ln>
            <a:noFill/>
          </a:ln>
        </p:spPr>
      </p:pic>
      <p:sp>
        <p:nvSpPr>
          <p:cNvPr id="417" name="TextBox 41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STRUCTURER L’INFORMATION</a:t>
            </a:r>
          </a:p>
        </p:txBody>
      </p:sp>
      <p:pic>
        <p:nvPicPr>
          <p:cNvPr id="418" name="Picture 417"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DOSSIERS OU MÉTADONNÉES ?</a:t>
            </a:r>
            <a:endParaRPr/>
          </a:p>
        </p:txBody>
      </p:sp>
      <p:sp>
        <p:nvSpPr>
          <p:cNvPr id="494" name="Google Shape;494;p46"/>
          <p:cNvSpPr txBox="1"/>
          <p:nvPr/>
        </p:nvSpPr>
        <p:spPr>
          <a:xfrm>
            <a:off x="640080" y="1783080"/>
            <a:ext cx="5257800" cy="233172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Ranger par dossiers</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1" i="0" u="none" dirty="0">
                <a:solidFill>
                  <a:srgbClr val="0A2E3D"/>
                </a:solidFill>
                <a:latin typeface="Calibri"/>
                <a:ea typeface="Calibri"/>
                <a:cs typeface="Calibri"/>
                <a:sym typeface="Calibri"/>
              </a:rPr>
              <a:t>Un document est à un seul endroit : </a:t>
            </a:r>
            <a:r>
              <a:rPr lang="fr-CA" sz="1250" b="0" i="0" u="none" dirty="0">
                <a:solidFill>
                  <a:srgbClr val="334452"/>
                </a:solidFill>
                <a:latin typeface="Calibri"/>
                <a:ea typeface="Calibri"/>
                <a:cs typeface="Calibri"/>
                <a:sym typeface="Calibri"/>
              </a:rPr>
              <a:t>celui qui l’a rangé.</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Simple au départ, mais l’arborescence s’allonge vite.</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Chemins longs, doublons, documents introuvables.</a:t>
            </a:r>
            <a:endParaRPr dirty="0">
              <a:solidFill>
                <a:schemeClr val="bg2"/>
              </a:solidFill>
            </a:endParaRPr>
          </a:p>
        </p:txBody>
      </p:sp>
      <p:sp>
        <p:nvSpPr>
          <p:cNvPr id="2" name="Google Shape;494;p46"/>
          <p:cNvSpPr txBox="1"/>
          <p:nvPr/>
        </p:nvSpPr>
        <p:spPr>
          <a:xfrm>
            <a:off x="6355080" y="1783080"/>
            <a:ext cx="5257800" cy="233172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Décrire par métadonnées</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1" i="0" u="none" dirty="0">
                <a:solidFill>
                  <a:srgbClr val="0A2E3D"/>
                </a:solidFill>
                <a:latin typeface="Calibri"/>
                <a:ea typeface="Calibri"/>
                <a:cs typeface="Calibri"/>
                <a:sym typeface="Calibri"/>
              </a:rPr>
              <a:t>Le document porte ses informations : </a:t>
            </a:r>
            <a:r>
              <a:rPr lang="fr-CA" sz="1250" b="0" i="0" u="none" dirty="0">
                <a:solidFill>
                  <a:srgbClr val="334452"/>
                </a:solidFill>
                <a:latin typeface="Calibri"/>
                <a:ea typeface="Calibri"/>
                <a:cs typeface="Calibri"/>
                <a:sym typeface="Calibri"/>
              </a:rPr>
              <a:t>type, client, année, statut.</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Il apparaît dans plusieurs affichages sans être dupliqué.</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Trier, filtrer et regrouper remplacent les sous-dossiers.</a:t>
            </a:r>
            <a:endParaRPr dirty="0">
              <a:solidFill>
                <a:schemeClr val="bg2"/>
              </a:solidFill>
            </a:endParaRPr>
          </a:p>
        </p:txBody>
      </p:sp>
      <p:sp>
        <p:nvSpPr>
          <p:cNvPr id="3" name="Google Shape;494;p46"/>
          <p:cNvSpPr txBox="1"/>
          <p:nvPr/>
        </p:nvSpPr>
        <p:spPr>
          <a:xfrm>
            <a:off x="640080" y="3520441"/>
            <a:ext cx="10972800" cy="155448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En pratique</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1" i="0" u="none" dirty="0">
                <a:solidFill>
                  <a:srgbClr val="0A2E3D"/>
                </a:solidFill>
                <a:latin typeface="Calibri"/>
                <a:ea typeface="Calibri"/>
                <a:cs typeface="Calibri"/>
                <a:sym typeface="Calibri"/>
              </a:rPr>
              <a:t>Gardez une structure plate : </a:t>
            </a:r>
            <a:r>
              <a:rPr lang="fr-CA" sz="1250" b="0" i="0" u="none" dirty="0">
                <a:solidFill>
                  <a:srgbClr val="334452"/>
                </a:solidFill>
                <a:latin typeface="Calibri"/>
                <a:ea typeface="Calibri"/>
                <a:cs typeface="Calibri"/>
                <a:sym typeface="Calibri"/>
              </a:rPr>
              <a:t>deux ou trois niveaux de dossiers suffisent.</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Ajoutez trois à cinq colonnes vraiment utiles — une métadonnée que personne ne remplit ne sert à rien.</a:t>
            </a:r>
            <a:endParaRPr dirty="0">
              <a:solidFill>
                <a:schemeClr val="bg2"/>
              </a:solidFill>
            </a:endParaRPr>
          </a:p>
          <a:p>
            <a:pPr marL="285750" marR="0" lvl="0" indent="-285750" algn="l" rtl="0">
              <a:spcBef>
                <a:spcPts val="0"/>
              </a:spcBef>
              <a:spcAft>
                <a:spcPts val="600"/>
              </a:spcAft>
              <a:buSzPts val="1800"/>
              <a:buFont typeface="Noto Sans Symbols"/>
              <a:buChar char="▪"/>
            </a:pPr>
            <a:r>
              <a:rPr lang="fr-CA" sz="1250" b="0" i="0" u="none" dirty="0">
                <a:solidFill>
                  <a:srgbClr val="334452"/>
                </a:solidFill>
                <a:latin typeface="Calibri"/>
                <a:ea typeface="Calibri"/>
                <a:cs typeface="Calibri"/>
                <a:sym typeface="Calibri"/>
              </a:rPr>
              <a:t>Décidez dès le départ qui remplit quoi, et à quel moment.</a:t>
            </a:r>
            <a:endParaRPr dirty="0">
              <a:solidFill>
                <a:schemeClr val="bg2"/>
              </a:solidFill>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STRUCTURER L’INFORMATION</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62"/>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dirty="0">
                <a:solidFill>
                  <a:srgbClr val="0A2E3D"/>
                </a:solidFill>
                <a:effectLst/>
              </a:rPr>
              <a:t>STRUCTURE ET CLASSEMENT : BONNES PRATIQUES</a:t>
            </a:r>
            <a:endParaRPr dirty="0"/>
          </a:p>
        </p:txBody>
      </p:sp>
      <p:sp>
        <p:nvSpPr>
          <p:cNvPr id="618" name="TextBox 617"/>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STRUCTURER L’INFORMATION</a:t>
            </a:r>
          </a:p>
        </p:txBody>
      </p:sp>
      <p:pic>
        <p:nvPicPr>
          <p:cNvPr id="619" name="Picture 618"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620" name="Rounded Rectangle 619"/>
          <p:cNvSpPr/>
          <p:nvPr/>
        </p:nvSpPr>
        <p:spPr>
          <a:xfrm>
            <a:off x="7315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21" name="Picture 620" descr="image.png"/>
          <p:cNvPicPr>
            <a:picLocks noChangeAspect="1"/>
          </p:cNvPicPr>
          <p:nvPr/>
        </p:nvPicPr>
        <p:blipFill>
          <a:blip r:embed="rId4"/>
          <a:stretch>
            <a:fillRect/>
          </a:stretch>
        </p:blipFill>
        <p:spPr>
          <a:xfrm>
            <a:off x="969264" y="2020824"/>
            <a:ext cx="365760" cy="365760"/>
          </a:xfrm>
          <a:prstGeom prst="rect">
            <a:avLst/>
          </a:prstGeom>
        </p:spPr>
      </p:pic>
      <p:sp>
        <p:nvSpPr>
          <p:cNvPr id="622" name="TextBox 621"/>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Structure plate</a:t>
            </a:r>
          </a:p>
        </p:txBody>
      </p:sp>
      <p:sp>
        <p:nvSpPr>
          <p:cNvPr id="623" name="TextBox 622"/>
          <p:cNvSpPr txBox="1"/>
          <p:nvPr/>
        </p:nvSpPr>
        <p:spPr>
          <a:xfrm>
            <a:off x="9692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Deux ou trois niveaux de dossiers suffisent.</a:t>
            </a:r>
          </a:p>
        </p:txBody>
      </p:sp>
      <p:sp>
        <p:nvSpPr>
          <p:cNvPr id="624" name="Rounded Rectangle 623"/>
          <p:cNvSpPr/>
          <p:nvPr/>
        </p:nvSpPr>
        <p:spPr>
          <a:xfrm>
            <a:off x="439927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25" name="Picture 624" descr="image.png"/>
          <p:cNvPicPr>
            <a:picLocks noChangeAspect="1"/>
          </p:cNvPicPr>
          <p:nvPr/>
        </p:nvPicPr>
        <p:blipFill>
          <a:blip r:embed="rId5"/>
          <a:stretch>
            <a:fillRect/>
          </a:stretch>
        </p:blipFill>
        <p:spPr>
          <a:xfrm>
            <a:off x="4637014" y="2020824"/>
            <a:ext cx="365760" cy="365760"/>
          </a:xfrm>
          <a:prstGeom prst="rect">
            <a:avLst/>
          </a:prstGeom>
        </p:spPr>
      </p:pic>
      <p:sp>
        <p:nvSpPr>
          <p:cNvPr id="626" name="TextBox 625"/>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Métadonnées d’abord</a:t>
            </a:r>
          </a:p>
        </p:txBody>
      </p:sp>
      <p:sp>
        <p:nvSpPr>
          <p:cNvPr id="627" name="TextBox 626"/>
          <p:cNvSpPr txBox="1"/>
          <p:nvPr/>
        </p:nvSpPr>
        <p:spPr>
          <a:xfrm>
            <a:off x="463701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Décrivez le document au lieu de l’enfouir.</a:t>
            </a:r>
          </a:p>
        </p:txBody>
      </p:sp>
      <p:sp>
        <p:nvSpPr>
          <p:cNvPr id="628" name="Rounded Rectangle 627"/>
          <p:cNvSpPr/>
          <p:nvPr/>
        </p:nvSpPr>
        <p:spPr>
          <a:xfrm>
            <a:off x="80670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29" name="Picture 628" descr="image.png"/>
          <p:cNvPicPr>
            <a:picLocks noChangeAspect="1"/>
          </p:cNvPicPr>
          <p:nvPr/>
        </p:nvPicPr>
        <p:blipFill>
          <a:blip r:embed="rId6"/>
          <a:stretch>
            <a:fillRect/>
          </a:stretch>
        </p:blipFill>
        <p:spPr>
          <a:xfrm>
            <a:off x="8304764" y="2020824"/>
            <a:ext cx="365760" cy="365760"/>
          </a:xfrm>
          <a:prstGeom prst="rect">
            <a:avLst/>
          </a:prstGeom>
        </p:spPr>
      </p:pic>
      <p:sp>
        <p:nvSpPr>
          <p:cNvPr id="630" name="TextBox 629"/>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Chemins courts</a:t>
            </a:r>
          </a:p>
        </p:txBody>
      </p:sp>
      <p:sp>
        <p:nvSpPr>
          <p:cNvPr id="631" name="TextBox 630"/>
          <p:cNvSpPr txBox="1"/>
          <p:nvPr/>
        </p:nvSpPr>
        <p:spPr>
          <a:xfrm>
            <a:off x="83047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L’adresse complète ne dépasse pas 256 caractères.</a:t>
            </a:r>
          </a:p>
        </p:txBody>
      </p:sp>
      <p:sp>
        <p:nvSpPr>
          <p:cNvPr id="632" name="Rounded Rectangle 631"/>
          <p:cNvSpPr/>
          <p:nvPr/>
        </p:nvSpPr>
        <p:spPr>
          <a:xfrm>
            <a:off x="73152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33" name="Picture 632" descr="image.png"/>
          <p:cNvPicPr>
            <a:picLocks noChangeAspect="1"/>
          </p:cNvPicPr>
          <p:nvPr/>
        </p:nvPicPr>
        <p:blipFill>
          <a:blip r:embed="rId7"/>
          <a:stretch>
            <a:fillRect/>
          </a:stretch>
        </p:blipFill>
        <p:spPr>
          <a:xfrm>
            <a:off x="969264" y="3976624"/>
            <a:ext cx="365760" cy="365760"/>
          </a:xfrm>
          <a:prstGeom prst="rect">
            <a:avLst/>
          </a:prstGeom>
        </p:spPr>
      </p:pic>
      <p:sp>
        <p:nvSpPr>
          <p:cNvPr id="634" name="TextBox 633"/>
          <p:cNvSpPr txBox="1"/>
          <p:nvPr/>
        </p:nvSpPr>
        <p:spPr>
          <a:xfrm>
            <a:off x="96926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Noms simples</a:t>
            </a:r>
          </a:p>
        </p:txBody>
      </p:sp>
      <p:sp>
        <p:nvSpPr>
          <p:cNvPr id="635" name="TextBox 634"/>
          <p:cNvSpPr txBox="1"/>
          <p:nvPr/>
        </p:nvSpPr>
        <p:spPr>
          <a:xfrm>
            <a:off x="96926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Pas d’accents ni de ponctuation dans le nom d’une bibliothèque.</a:t>
            </a:r>
          </a:p>
        </p:txBody>
      </p:sp>
      <p:sp>
        <p:nvSpPr>
          <p:cNvPr id="636" name="Rounded Rectangle 635"/>
          <p:cNvSpPr/>
          <p:nvPr/>
        </p:nvSpPr>
        <p:spPr>
          <a:xfrm>
            <a:off x="439927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37" name="Picture 636" descr="image.png"/>
          <p:cNvPicPr>
            <a:picLocks noChangeAspect="1"/>
          </p:cNvPicPr>
          <p:nvPr/>
        </p:nvPicPr>
        <p:blipFill>
          <a:blip r:embed="rId8"/>
          <a:stretch>
            <a:fillRect/>
          </a:stretch>
        </p:blipFill>
        <p:spPr>
          <a:xfrm>
            <a:off x="4637014" y="3976624"/>
            <a:ext cx="365760" cy="365760"/>
          </a:xfrm>
          <a:prstGeom prst="rect">
            <a:avLst/>
          </a:prstGeom>
        </p:spPr>
      </p:pic>
      <p:sp>
        <p:nvSpPr>
          <p:cNvPr id="638" name="TextBox 637"/>
          <p:cNvSpPr txBox="1"/>
          <p:nvPr/>
        </p:nvSpPr>
        <p:spPr>
          <a:xfrm>
            <a:off x="463701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Un affichage par usage</a:t>
            </a:r>
          </a:p>
        </p:txBody>
      </p:sp>
      <p:sp>
        <p:nvSpPr>
          <p:cNvPr id="639" name="TextBox 638"/>
          <p:cNvSpPr txBox="1"/>
          <p:nvPr/>
        </p:nvSpPr>
        <p:spPr>
          <a:xfrm>
            <a:off x="463701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Filtrez plutôt que de multiplier les dossiers.</a:t>
            </a:r>
          </a:p>
        </p:txBody>
      </p:sp>
      <p:sp>
        <p:nvSpPr>
          <p:cNvPr id="640" name="Rounded Rectangle 639"/>
          <p:cNvSpPr/>
          <p:nvPr/>
        </p:nvSpPr>
        <p:spPr>
          <a:xfrm>
            <a:off x="806702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41" name="Picture 640" descr="image.png"/>
          <p:cNvPicPr>
            <a:picLocks noChangeAspect="1"/>
          </p:cNvPicPr>
          <p:nvPr/>
        </p:nvPicPr>
        <p:blipFill>
          <a:blip r:embed="rId9"/>
          <a:stretch>
            <a:fillRect/>
          </a:stretch>
        </p:blipFill>
        <p:spPr>
          <a:xfrm>
            <a:off x="8304764" y="3976624"/>
            <a:ext cx="365760" cy="365760"/>
          </a:xfrm>
          <a:prstGeom prst="rect">
            <a:avLst/>
          </a:prstGeom>
        </p:spPr>
      </p:pic>
      <p:sp>
        <p:nvSpPr>
          <p:cNvPr id="642" name="TextBox 641"/>
          <p:cNvSpPr txBox="1"/>
          <p:nvPr/>
        </p:nvSpPr>
        <p:spPr>
          <a:xfrm>
            <a:off x="830476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Recherche intégrée</a:t>
            </a:r>
          </a:p>
        </p:txBody>
      </p:sp>
      <p:sp>
        <p:nvSpPr>
          <p:cNvPr id="643" name="TextBox 642"/>
          <p:cNvSpPr txBox="1"/>
          <p:nvPr/>
        </p:nvSpPr>
        <p:spPr>
          <a:xfrm>
            <a:off x="830476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Bien décrit, un document se retrouve sans être rangé.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63"/>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MÉTADONNÉES</a:t>
            </a:r>
            <a:endParaRPr/>
          </a:p>
        </p:txBody>
      </p:sp>
      <p:sp>
        <p:nvSpPr>
          <p:cNvPr id="624" name="Google Shape;624;p63"/>
          <p:cNvSpPr txBox="1">
            <a:spLocks noGrp="1"/>
          </p:cNvSpPr>
          <p:nvPr>
            <p:ph type="body" idx="1"/>
          </p:nvPr>
        </p:nvSpPr>
        <p:spPr>
          <a:xfrm>
            <a:off x="731520" y="1783080"/>
            <a:ext cx="5047488" cy="4270248"/>
          </a:xfrm>
          <a:prstGeom prst="rect">
            <a:avLst/>
          </a:prstGeom>
          <a:solidFill>
            <a:schemeClr val="lt2"/>
          </a:solidFill>
          <a:ln w="9525" cap="flat" cmpd="sng">
            <a:solidFill>
              <a:schemeClr val="accent1"/>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t" anchorCtr="0">
            <a:normAutofit/>
          </a:bodyPr>
          <a:lstStyle/>
          <a:p>
            <a:pPr marL="306000" lvl="0" indent="-306000" algn="l" rtl="0">
              <a:spcBef>
                <a:spcPts val="0"/>
              </a:spcBef>
              <a:spcAft>
                <a:spcPts val="700"/>
              </a:spcAft>
              <a:buSzPts val="1472"/>
              <a:buChar char="▪"/>
            </a:pPr>
            <a:r>
              <a:rPr lang="fr-CA" sz="1250" b="1" i="0" u="none">
                <a:solidFill>
                  <a:srgbClr val="0A2E3D"/>
                </a:solidFill>
                <a:latin typeface="Calibri"/>
                <a:ea typeface="Calibri"/>
                <a:cs typeface="Calibri"/>
                <a:sym typeface="Calibri"/>
              </a:rPr>
              <a:t>Les métadonnées : </a:t>
            </a:r>
            <a:r>
              <a:rPr lang="fr-CA" sz="1250" b="0" i="0" u="none">
                <a:solidFill>
                  <a:srgbClr val="334452"/>
                </a:solidFill>
                <a:latin typeface="Calibri"/>
                <a:ea typeface="Calibri"/>
                <a:cs typeface="Calibri"/>
                <a:sym typeface="Calibri"/>
              </a:rPr>
              <a:t>des informations supplémentaires sur une donnée ou un sur ensemble de données.</a:t>
            </a:r>
            <a:endParaRPr/>
          </a:p>
          <a:p>
            <a:pPr marL="630000" lvl="1" indent="-306000" algn="l" rtl="0">
              <a:spcBef>
                <a:spcPts val="600"/>
              </a:spcBef>
              <a:spcAft>
                <a:spcPts val="700"/>
              </a:spcAft>
              <a:buSzPts val="1288"/>
              <a:buChar char="▪"/>
            </a:pPr>
            <a:r>
              <a:rPr lang="fr-CA" sz="1250" b="1" i="0" u="none">
                <a:solidFill>
                  <a:srgbClr val="0A2E3D"/>
                </a:solidFill>
                <a:latin typeface="Calibri"/>
                <a:ea typeface="Calibri"/>
                <a:cs typeface="Calibri"/>
                <a:sym typeface="Calibri"/>
              </a:rPr>
              <a:t>Exemples : </a:t>
            </a:r>
            <a:r>
              <a:rPr lang="fr-CA" sz="1250" b="0" i="0" u="none">
                <a:solidFill>
                  <a:srgbClr val="334452"/>
                </a:solidFill>
                <a:latin typeface="Calibri"/>
                <a:ea typeface="Calibri"/>
                <a:cs typeface="Calibri"/>
                <a:sym typeface="Calibri"/>
              </a:rPr>
              <a:t>géolocalisation, date de création, numéro de piste, etc.</a:t>
            </a:r>
            <a:endParaRPr sz="1400" b="0" i="0">
              <a:latin typeface="Calibri"/>
              <a:ea typeface="Calibri"/>
              <a:cs typeface="Calibri"/>
              <a:sym typeface="Calibri"/>
            </a:endParaRPr>
          </a:p>
          <a:p>
            <a:pPr marL="306000" lvl="0" indent="-306000" algn="l" rtl="0">
              <a:spcBef>
                <a:spcPts val="600"/>
              </a:spcBef>
              <a:spcAft>
                <a:spcPts val="700"/>
              </a:spcAft>
              <a:buSzPts val="1472"/>
              <a:buChar char="▪"/>
            </a:pPr>
            <a:r>
              <a:rPr lang="fr-CA" sz="1250" b="1" i="0" u="none">
                <a:solidFill>
                  <a:srgbClr val="0A2E3D"/>
                </a:solidFill>
                <a:latin typeface="Calibri"/>
                <a:ea typeface="Calibri"/>
                <a:cs typeface="Calibri"/>
                <a:sym typeface="Calibri"/>
              </a:rPr>
              <a:t>Dans SharePoint : </a:t>
            </a:r>
            <a:r>
              <a:rPr lang="fr-CA" sz="1250" b="0" i="0" u="none">
                <a:solidFill>
                  <a:srgbClr val="334452"/>
                </a:solidFill>
                <a:latin typeface="Calibri"/>
                <a:ea typeface="Calibri"/>
                <a:cs typeface="Calibri"/>
                <a:sym typeface="Calibri"/>
              </a:rPr>
              <a:t>les métadonnées par défaut peuvent inclure :</a:t>
            </a:r>
            <a:endParaRPr/>
          </a:p>
          <a:p>
            <a:pPr marL="742950" lvl="1" indent="-285750" algn="l" rtl="0">
              <a:spcBef>
                <a:spcPts val="600"/>
              </a:spcBef>
              <a:spcAft>
                <a:spcPts val="700"/>
              </a:spcAft>
              <a:buSzPts val="1288"/>
              <a:buFont typeface="Calibri"/>
              <a:buAutoNum type="alphaLcPeriod"/>
            </a:pPr>
            <a:r>
              <a:rPr lang="fr-CA" sz="1250" b="0" i="0" u="none">
                <a:solidFill>
                  <a:srgbClr val="334452"/>
                </a:solidFill>
                <a:latin typeface="Calibri"/>
                <a:ea typeface="Calibri"/>
                <a:cs typeface="Calibri"/>
                <a:sym typeface="Calibri"/>
              </a:rPr>
              <a:t>Date de création du dossier/fichier</a:t>
            </a:r>
            <a:endParaRPr/>
          </a:p>
          <a:p>
            <a:pPr marL="742950" lvl="1" indent="-285750" algn="l" rtl="0">
              <a:spcBef>
                <a:spcPts val="600"/>
              </a:spcBef>
              <a:spcAft>
                <a:spcPts val="700"/>
              </a:spcAft>
              <a:buSzPts val="1288"/>
              <a:buFont typeface="Calibri"/>
              <a:buAutoNum type="alphaLcPeriod"/>
            </a:pPr>
            <a:r>
              <a:rPr lang="fr-CA" sz="1250" b="0" i="0" u="none">
                <a:solidFill>
                  <a:srgbClr val="334452"/>
                </a:solidFill>
                <a:latin typeface="Calibri"/>
                <a:ea typeface="Calibri"/>
                <a:cs typeface="Calibri"/>
                <a:sym typeface="Calibri"/>
              </a:rPr>
              <a:t>Nom de la personne qui a créé/modifié le dossier/fichier</a:t>
            </a:r>
            <a:endParaRPr/>
          </a:p>
          <a:p>
            <a:pPr marL="742950" lvl="1" indent="-285750" algn="l" rtl="0">
              <a:spcBef>
                <a:spcPts val="600"/>
              </a:spcBef>
              <a:spcAft>
                <a:spcPts val="700"/>
              </a:spcAft>
              <a:buSzPts val="1288"/>
              <a:buFont typeface="Calibri"/>
              <a:buAutoNum type="alphaLcPeriod"/>
            </a:pPr>
            <a:r>
              <a:rPr lang="fr-CA" sz="1250" b="0" i="0" u="none">
                <a:solidFill>
                  <a:srgbClr val="334452"/>
                </a:solidFill>
                <a:latin typeface="Calibri"/>
                <a:ea typeface="Calibri"/>
                <a:cs typeface="Calibri"/>
                <a:sym typeface="Calibri"/>
              </a:rPr>
              <a:t>Date de modification du fichier/dossier</a:t>
            </a:r>
            <a:endParaRPr/>
          </a:p>
          <a:p>
            <a:pPr marL="742950" lvl="1" indent="-285750" algn="l" rtl="0">
              <a:spcBef>
                <a:spcPts val="600"/>
              </a:spcBef>
              <a:spcAft>
                <a:spcPts val="700"/>
              </a:spcAft>
              <a:buSzPts val="1288"/>
              <a:buFont typeface="Calibri"/>
              <a:buAutoNum type="alphaLcPeriod"/>
            </a:pPr>
            <a:r>
              <a:rPr lang="fr-CA" sz="1250" b="0" i="0" u="none">
                <a:solidFill>
                  <a:srgbClr val="334452"/>
                </a:solidFill>
                <a:latin typeface="Calibri"/>
                <a:ea typeface="Calibri"/>
                <a:cs typeface="Calibri"/>
                <a:sym typeface="Calibri"/>
              </a:rPr>
              <a:t>Type de fichier</a:t>
            </a:r>
            <a:endParaRPr/>
          </a:p>
          <a:p>
            <a:pPr marL="306000" lvl="0" indent="-306000" algn="l" rtl="0">
              <a:spcBef>
                <a:spcPts val="600"/>
              </a:spcBef>
              <a:spcAft>
                <a:spcPts val="700"/>
              </a:spcAft>
              <a:buSzPts val="1472"/>
              <a:buChar char="▪"/>
            </a:pPr>
            <a:r>
              <a:rPr lang="fr-CA" sz="1250" b="0" i="0" u="none">
                <a:solidFill>
                  <a:srgbClr val="334452"/>
                </a:solidFill>
                <a:latin typeface="Calibri"/>
                <a:ea typeface="Calibri"/>
                <a:cs typeface="Calibri"/>
                <a:sym typeface="Calibri"/>
              </a:rPr>
              <a:t>Par ailleurs, il est aussi possible de créer de nouvelles métadonnées pour améliorer le classement et l'accès aux fichiers, peu importe dans leur emplacement dans l’arborescence.</a:t>
            </a:r>
            <a:endParaRPr/>
          </a:p>
        </p:txBody>
      </p:sp>
      <p:grpSp>
        <p:nvGrpSpPr>
          <p:cNvPr id="626" name="Google Shape;626;p63"/>
          <p:cNvGrpSpPr/>
          <p:nvPr/>
        </p:nvGrpSpPr>
        <p:grpSpPr>
          <a:xfrm>
            <a:off x="6409944" y="2034585"/>
            <a:ext cx="5047487" cy="3767236"/>
            <a:chOff x="7048982" y="2387423"/>
            <a:chExt cx="4861367" cy="3628323"/>
          </a:xfrm>
        </p:grpSpPr>
        <p:grpSp>
          <p:nvGrpSpPr>
            <p:cNvPr id="627" name="Google Shape;627;p63"/>
            <p:cNvGrpSpPr/>
            <p:nvPr/>
          </p:nvGrpSpPr>
          <p:grpSpPr>
            <a:xfrm>
              <a:off x="7139813" y="2481540"/>
              <a:ext cx="4681477" cy="3440087"/>
              <a:chOff x="7139813" y="2387423"/>
              <a:chExt cx="4681477" cy="3440087"/>
            </a:xfrm>
          </p:grpSpPr>
          <p:pic>
            <p:nvPicPr>
              <p:cNvPr id="628" name="Google Shape;628;p63"/>
              <p:cNvPicPr preferRelativeResize="0"/>
              <p:nvPr/>
            </p:nvPicPr>
            <p:blipFill rotWithShape="1">
              <a:blip r:embed="rId3">
                <a:alphaModFix/>
              </a:blip>
              <a:srcRect l="61733" r="972" b="3484"/>
              <a:stretch/>
            </p:blipFill>
            <p:spPr>
              <a:xfrm>
                <a:off x="8900612" y="2387423"/>
                <a:ext cx="2920678" cy="3440087"/>
              </a:xfrm>
              <a:prstGeom prst="rect">
                <a:avLst/>
              </a:prstGeom>
              <a:noFill/>
              <a:ln>
                <a:noFill/>
              </a:ln>
            </p:spPr>
          </p:pic>
          <p:pic>
            <p:nvPicPr>
              <p:cNvPr id="629" name="Google Shape;629;p63"/>
              <p:cNvPicPr preferRelativeResize="0"/>
              <p:nvPr/>
            </p:nvPicPr>
            <p:blipFill rotWithShape="1">
              <a:blip r:embed="rId3">
                <a:alphaModFix/>
              </a:blip>
              <a:srcRect l="1954" t="7169" r="75561" b="4177"/>
              <a:stretch/>
            </p:blipFill>
            <p:spPr>
              <a:xfrm>
                <a:off x="7139813" y="2527523"/>
                <a:ext cx="1760799" cy="3159889"/>
              </a:xfrm>
              <a:prstGeom prst="rect">
                <a:avLst/>
              </a:prstGeom>
              <a:noFill/>
              <a:ln>
                <a:noFill/>
              </a:ln>
            </p:spPr>
          </p:pic>
        </p:grpSp>
        <p:sp>
          <p:nvSpPr>
            <p:cNvPr id="630" name="Google Shape;630;p63"/>
            <p:cNvSpPr/>
            <p:nvPr/>
          </p:nvSpPr>
          <p:spPr>
            <a:xfrm>
              <a:off x="7048982" y="2387423"/>
              <a:ext cx="4861367" cy="3628323"/>
            </a:xfrm>
            <a:prstGeom prst="rect">
              <a:avLst/>
            </a:prstGeom>
            <a:noFill/>
            <a:ln w="2222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631" name="TextBox 630"/>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COLONNES ET MÉTADONNÉES</a:t>
            </a:r>
          </a:p>
        </p:txBody>
      </p:sp>
      <p:pic>
        <p:nvPicPr>
          <p:cNvPr id="632" name="Picture 631"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6CB659-61A1-447C-8040-9F8A830D7908}"/>
              </a:ext>
            </a:extLst>
          </p:cNvPr>
          <p:cNvSpPr>
            <a:spLocks noGrp="1"/>
          </p:cNvSpPr>
          <p:nvPr>
            <p:ph type="title"/>
          </p:nvPr>
        </p:nvSpPr>
        <p:spPr>
          <a:xfrm>
            <a:off x="731520" y="676656"/>
            <a:ext cx="9098280" cy="749808"/>
          </a:xfrm>
        </p:spPr>
        <p:txBody>
          <a:bodyPr wrap="square" anchor="t">
            <a:normAutofit/>
          </a:bodyPr>
          <a:lstStyle/>
          <a:p>
            <a:pPr algn="l"/>
            <a:r>
              <a:rPr lang="fr-FR" sz="2500" b="1" u="none" dirty="0">
                <a:solidFill>
                  <a:srgbClr val="0A2E3D"/>
                </a:solidFill>
                <a:effectLst/>
              </a:rPr>
              <a:t>TYPES DE MÉTADONNÉES : COLONNES DE BASE</a:t>
            </a:r>
            <a:endParaRPr lang="fr-CA" dirty="0"/>
          </a:p>
        </p:txBody>
      </p:sp>
      <p:graphicFrame>
        <p:nvGraphicFramePr>
          <p:cNvPr id="5" name="Tableau 4">
            <a:extLst>
              <a:ext uri="{FF2B5EF4-FFF2-40B4-BE49-F238E27FC236}">
                <a16:creationId xmlns:a16="http://schemas.microsoft.com/office/drawing/2014/main" id="{AE9823BB-DF2A-322D-A06B-9F49C90FAE4D}"/>
              </a:ext>
            </a:extLst>
          </p:cNvPr>
          <p:cNvGraphicFramePr>
            <a:graphicFrameLocks noGrp="1"/>
          </p:cNvGraphicFramePr>
          <p:nvPr>
            <p:extLst>
              <p:ext uri="{D42A27DB-BD31-4B8C-83A1-F6EECF244321}">
                <p14:modId xmlns:p14="http://schemas.microsoft.com/office/powerpoint/2010/main" val="1914245222"/>
              </p:ext>
            </p:extLst>
          </p:nvPr>
        </p:nvGraphicFramePr>
        <p:xfrm>
          <a:off x="550713" y="1940560"/>
          <a:ext cx="11641287" cy="3657600"/>
        </p:xfrm>
        <a:graphic>
          <a:graphicData uri="http://schemas.openxmlformats.org/drawingml/2006/table">
            <a:tbl>
              <a:tblPr/>
              <a:tblGrid>
                <a:gridCol w="3880429">
                  <a:extLst>
                    <a:ext uri="{9D8B030D-6E8A-4147-A177-3AD203B41FA5}">
                      <a16:colId xmlns:a16="http://schemas.microsoft.com/office/drawing/2014/main" val="1648923957"/>
                    </a:ext>
                  </a:extLst>
                </a:gridCol>
                <a:gridCol w="3880429">
                  <a:extLst>
                    <a:ext uri="{9D8B030D-6E8A-4147-A177-3AD203B41FA5}">
                      <a16:colId xmlns:a16="http://schemas.microsoft.com/office/drawing/2014/main" val="2669384475"/>
                    </a:ext>
                  </a:extLst>
                </a:gridCol>
                <a:gridCol w="3880429">
                  <a:extLst>
                    <a:ext uri="{9D8B030D-6E8A-4147-A177-3AD203B41FA5}">
                      <a16:colId xmlns:a16="http://schemas.microsoft.com/office/drawing/2014/main" val="964170721"/>
                    </a:ext>
                  </a:extLst>
                </a:gridCol>
              </a:tblGrid>
              <a:tr h="457200">
                <a:tc>
                  <a:txBody>
                    <a:bodyPr/>
                    <a:lstStyle/>
                    <a:p>
                      <a:r>
                        <a:rPr lang="fr-CA" b="1" dirty="0">
                          <a:solidFill>
                            <a:schemeClr val="bg2"/>
                          </a:solidFill>
                        </a:rPr>
                        <a:t>Type de métadonnée</a:t>
                      </a:r>
                      <a:endParaRPr lang="fr-CA" dirty="0">
                        <a:solidFill>
                          <a:schemeClr val="bg2"/>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b="1" dirty="0">
                          <a:solidFill>
                            <a:schemeClr val="bg2"/>
                          </a:solidFill>
                        </a:rPr>
                        <a:t>Description</a:t>
                      </a:r>
                      <a:endParaRPr lang="fr-CA" dirty="0">
                        <a:solidFill>
                          <a:schemeClr val="bg2"/>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b="1" dirty="0">
                          <a:solidFill>
                            <a:schemeClr val="bg2"/>
                          </a:solidFill>
                        </a:rPr>
                        <a:t>Exemple</a:t>
                      </a:r>
                      <a:endParaRPr lang="fr-CA" dirty="0">
                        <a:solidFill>
                          <a:schemeClr val="bg2"/>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195428819"/>
                  </a:ext>
                </a:extLst>
              </a:tr>
              <a:tr h="457200">
                <a:tc>
                  <a:txBody>
                    <a:bodyPr/>
                    <a:lstStyle/>
                    <a:p>
                      <a:r>
                        <a:rPr lang="fr-CA" dirty="0">
                          <a:solidFill>
                            <a:schemeClr val="bg2"/>
                          </a:solidFill>
                        </a:rPr>
                        <a:t>Texte une ligne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Saisie courte en texte.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Nom du projet : Migration M365</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4646004"/>
                  </a:ext>
                </a:extLst>
              </a:tr>
              <a:tr h="457200">
                <a:tc>
                  <a:txBody>
                    <a:bodyPr/>
                    <a:lstStyle/>
                    <a:p>
                      <a:r>
                        <a:rPr lang="fr-CA" dirty="0">
                          <a:solidFill>
                            <a:schemeClr val="bg2"/>
                          </a:solidFill>
                        </a:rPr>
                        <a:t>Texte plusieurs lignes</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Zone de texte étendue.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Description : Projet de refonte...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784262418"/>
                  </a:ext>
                </a:extLst>
              </a:tr>
              <a:tr h="457200">
                <a:tc>
                  <a:txBody>
                    <a:bodyPr/>
                    <a:lstStyle/>
                    <a:p>
                      <a:r>
                        <a:rPr lang="fr-CA" dirty="0">
                          <a:solidFill>
                            <a:schemeClr val="bg2"/>
                          </a:solidFill>
                        </a:rPr>
                        <a:t>Nombre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Valeur numérique.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Participants : 20</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049649779"/>
                  </a:ext>
                </a:extLst>
              </a:tr>
              <a:tr h="457200">
                <a:tc>
                  <a:txBody>
                    <a:bodyPr/>
                    <a:lstStyle/>
                    <a:p>
                      <a:r>
                        <a:rPr lang="fr-CA" dirty="0">
                          <a:solidFill>
                            <a:schemeClr val="bg2"/>
                          </a:solidFill>
                        </a:rPr>
                        <a:t>Monétaire (Devise)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Valeur en dollars ou autres devises.</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Budget : 10 000 $</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316163379"/>
                  </a:ext>
                </a:extLst>
              </a:tr>
              <a:tr h="457200">
                <a:tc>
                  <a:txBody>
                    <a:bodyPr/>
                    <a:lstStyle/>
                    <a:p>
                      <a:r>
                        <a:rPr lang="fr-CA" dirty="0">
                          <a:solidFill>
                            <a:schemeClr val="bg2"/>
                          </a:solidFill>
                        </a:rPr>
                        <a:t>Oui / Non (booléen)</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Case à cocher ou Oui/Non.</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Approuvé : Oui</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61297471"/>
                  </a:ext>
                </a:extLst>
              </a:tr>
              <a:tr h="457200">
                <a:tc>
                  <a:txBody>
                    <a:bodyPr/>
                    <a:lstStyle/>
                    <a:p>
                      <a:r>
                        <a:rPr lang="fr-CA" dirty="0">
                          <a:solidFill>
                            <a:schemeClr val="bg2"/>
                          </a:solidFill>
                        </a:rPr>
                        <a:t>Date et heure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Choix de date (et parfois heure).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Date limite : 2025-12-01</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87014255"/>
                  </a:ext>
                </a:extLst>
              </a:tr>
              <a:tr h="457200">
                <a:tc>
                  <a:txBody>
                    <a:bodyPr/>
                    <a:lstStyle/>
                    <a:p>
                      <a:r>
                        <a:rPr lang="fr-CA" dirty="0">
                          <a:solidFill>
                            <a:schemeClr val="bg2"/>
                          </a:solidFill>
                        </a:rPr>
                        <a:t>Choix (menu déroulant)</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Liste de valeurs prédéfinies.</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Statut : En cours / Terminé</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018769983"/>
                  </a:ext>
                </a:extLst>
              </a:tr>
            </a:tbl>
          </a:graphicData>
        </a:graphic>
      </p:graphicFrame>
      <p:sp>
        <p:nvSpPr>
          <p:cNvPr id="6" name="TextBox 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COLONNES ET MÉTADONNÉES</a:t>
            </a:r>
          </a:p>
        </p:txBody>
      </p:sp>
      <p:pic>
        <p:nvPicPr>
          <p:cNvPr id="7" name="Picture 6" descr="logo_couleur.png"/>
          <p:cNvPicPr>
            <a:picLocks noChangeAspect="1"/>
          </p:cNvPicPr>
          <p:nvPr/>
        </p:nvPicPr>
        <p:blipFill>
          <a:blip r:embed="rId2"/>
          <a:stretch>
            <a:fillRect/>
          </a:stretch>
        </p:blipFill>
        <p:spPr>
          <a:xfrm>
            <a:off x="10387584" y="384048"/>
            <a:ext cx="1389888" cy="498348"/>
          </a:xfrm>
          <a:prstGeom prst="rect">
            <a:avLst/>
          </a:prstGeom>
        </p:spPr>
      </p:pic>
    </p:spTree>
    <p:extLst>
      <p:ext uri="{BB962C8B-B14F-4D97-AF65-F5344CB8AC3E}">
        <p14:creationId xmlns:p14="http://schemas.microsoft.com/office/powerpoint/2010/main" val="692995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38DF6-3F54-66BB-FE73-3AF5AB22DE60}"/>
              </a:ext>
            </a:extLst>
          </p:cNvPr>
          <p:cNvSpPr>
            <a:spLocks noGrp="1"/>
          </p:cNvSpPr>
          <p:nvPr>
            <p:ph type="title"/>
          </p:nvPr>
        </p:nvSpPr>
        <p:spPr>
          <a:xfrm>
            <a:off x="731520" y="676656"/>
            <a:ext cx="9098280" cy="749808"/>
          </a:xfrm>
        </p:spPr>
        <p:txBody>
          <a:bodyPr wrap="square" anchor="t">
            <a:normAutofit/>
          </a:bodyPr>
          <a:lstStyle/>
          <a:p>
            <a:pPr algn="l"/>
            <a:r>
              <a:rPr lang="fr-FR" sz="2500" b="1" u="none" dirty="0">
                <a:solidFill>
                  <a:srgbClr val="0A2E3D"/>
                </a:solidFill>
                <a:effectLst/>
              </a:rPr>
              <a:t>TYPES DE MÉTADONNÉES : COLONNES AVANCÉES</a:t>
            </a:r>
            <a:endParaRPr lang="fr-CA" dirty="0"/>
          </a:p>
        </p:txBody>
      </p:sp>
      <p:graphicFrame>
        <p:nvGraphicFramePr>
          <p:cNvPr id="4" name="Tableau 3">
            <a:extLst>
              <a:ext uri="{FF2B5EF4-FFF2-40B4-BE49-F238E27FC236}">
                <a16:creationId xmlns:a16="http://schemas.microsoft.com/office/drawing/2014/main" id="{E29F065D-5ABD-6612-30F9-7E540379DB4B}"/>
              </a:ext>
            </a:extLst>
          </p:cNvPr>
          <p:cNvGraphicFramePr>
            <a:graphicFrameLocks noGrp="1"/>
          </p:cNvGraphicFramePr>
          <p:nvPr>
            <p:extLst>
              <p:ext uri="{D42A27DB-BD31-4B8C-83A1-F6EECF244321}">
                <p14:modId xmlns:p14="http://schemas.microsoft.com/office/powerpoint/2010/main" val="2020948109"/>
              </p:ext>
            </p:extLst>
          </p:nvPr>
        </p:nvGraphicFramePr>
        <p:xfrm>
          <a:off x="477520" y="1859280"/>
          <a:ext cx="11389359" cy="4277361"/>
        </p:xfrm>
        <a:graphic>
          <a:graphicData uri="http://schemas.openxmlformats.org/drawingml/2006/table">
            <a:tbl>
              <a:tblPr/>
              <a:tblGrid>
                <a:gridCol w="3796453">
                  <a:extLst>
                    <a:ext uri="{9D8B030D-6E8A-4147-A177-3AD203B41FA5}">
                      <a16:colId xmlns:a16="http://schemas.microsoft.com/office/drawing/2014/main" val="866883537"/>
                    </a:ext>
                  </a:extLst>
                </a:gridCol>
                <a:gridCol w="3796453">
                  <a:extLst>
                    <a:ext uri="{9D8B030D-6E8A-4147-A177-3AD203B41FA5}">
                      <a16:colId xmlns:a16="http://schemas.microsoft.com/office/drawing/2014/main" val="3297673540"/>
                    </a:ext>
                  </a:extLst>
                </a:gridCol>
                <a:gridCol w="3796453">
                  <a:extLst>
                    <a:ext uri="{9D8B030D-6E8A-4147-A177-3AD203B41FA5}">
                      <a16:colId xmlns:a16="http://schemas.microsoft.com/office/drawing/2014/main" val="2879579419"/>
                    </a:ext>
                  </a:extLst>
                </a:gridCol>
              </a:tblGrid>
              <a:tr h="423501">
                <a:tc>
                  <a:txBody>
                    <a:bodyPr/>
                    <a:lstStyle/>
                    <a:p>
                      <a:r>
                        <a:rPr lang="fr-CA" b="1" dirty="0">
                          <a:solidFill>
                            <a:schemeClr val="bg2"/>
                          </a:solidFill>
                        </a:rPr>
                        <a:t>Type de métadonnée</a:t>
                      </a:r>
                      <a:endParaRPr lang="fr-CA" dirty="0">
                        <a:solidFill>
                          <a:schemeClr val="bg2"/>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b="1" dirty="0">
                          <a:solidFill>
                            <a:schemeClr val="bg2"/>
                          </a:solidFill>
                        </a:rPr>
                        <a:t>Description</a:t>
                      </a:r>
                      <a:endParaRPr lang="fr-CA" dirty="0">
                        <a:solidFill>
                          <a:schemeClr val="bg2"/>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b="1" dirty="0">
                          <a:solidFill>
                            <a:schemeClr val="bg2"/>
                          </a:solidFill>
                        </a:rPr>
                        <a:t>Exemple</a:t>
                      </a:r>
                      <a:endParaRPr lang="fr-CA" dirty="0">
                        <a:solidFill>
                          <a:schemeClr val="bg2"/>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487211012"/>
                  </a:ext>
                </a:extLst>
              </a:tr>
              <a:tr h="719952">
                <a:tc>
                  <a:txBody>
                    <a:bodyPr/>
                    <a:lstStyle/>
                    <a:p>
                      <a:r>
                        <a:rPr lang="fr-CA" dirty="0">
                          <a:solidFill>
                            <a:schemeClr val="bg2"/>
                          </a:solidFill>
                        </a:rPr>
                        <a:t>Personne ou groupe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Sélection dans le carnet d'adresses M365.</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Assigné à : Marie Dupont</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859104399"/>
                  </a:ext>
                </a:extLst>
              </a:tr>
              <a:tr h="423501">
                <a:tc>
                  <a:txBody>
                    <a:bodyPr/>
                    <a:lstStyle/>
                    <a:p>
                      <a:r>
                        <a:rPr lang="fr-CA" dirty="0">
                          <a:solidFill>
                            <a:schemeClr val="bg2"/>
                          </a:solidFill>
                        </a:rPr>
                        <a:t>Hyperlien ou image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Lien vers une URL ou image.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Lien : https://intranet.local</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880461688"/>
                  </a:ext>
                </a:extLst>
              </a:tr>
              <a:tr h="423501">
                <a:tc>
                  <a:txBody>
                    <a:bodyPr/>
                    <a:lstStyle/>
                    <a:p>
                      <a:r>
                        <a:rPr lang="fr-CA" dirty="0">
                          <a:solidFill>
                            <a:schemeClr val="bg2"/>
                          </a:solidFill>
                        </a:rPr>
                        <a:t>Recherche (</a:t>
                      </a:r>
                      <a:r>
                        <a:rPr lang="fr-CA" dirty="0" err="1">
                          <a:solidFill>
                            <a:schemeClr val="bg2"/>
                          </a:solidFill>
                        </a:rPr>
                        <a:t>lookup</a:t>
                      </a:r>
                      <a:r>
                        <a:rPr lang="fr-CA" dirty="0">
                          <a:solidFill>
                            <a:schemeClr val="bg2"/>
                          </a:solidFill>
                        </a:rPr>
                        <a:t>)</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Valeur tirée d’une autre liste.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Client : Entreprise ABC</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246496753"/>
                  </a:ext>
                </a:extLst>
              </a:tr>
              <a:tr h="423501">
                <a:tc>
                  <a:txBody>
                    <a:bodyPr/>
                    <a:lstStyle/>
                    <a:p>
                      <a:r>
                        <a:rPr lang="fr-CA" dirty="0">
                          <a:solidFill>
                            <a:schemeClr val="bg2"/>
                          </a:solidFill>
                        </a:rPr>
                        <a:t>Calculée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Résultat d’un calcul entre colonnes.</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Total : = Quantité * Prix</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522607835"/>
                  </a:ext>
                </a:extLst>
              </a:tr>
              <a:tr h="719952">
                <a:tc>
                  <a:txBody>
                    <a:bodyPr/>
                    <a:lstStyle/>
                    <a:p>
                      <a:r>
                        <a:rPr lang="fr-CA" dirty="0">
                          <a:solidFill>
                            <a:schemeClr val="bg2"/>
                          </a:solidFill>
                        </a:rPr>
                        <a:t>Métadonnées gérées</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Terme contrôlé via la taxonomie centrale.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Catégorie : RH &gt; Embauche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869825132"/>
                  </a:ext>
                </a:extLst>
              </a:tr>
              <a:tr h="719952">
                <a:tc>
                  <a:txBody>
                    <a:bodyPr/>
                    <a:lstStyle/>
                    <a:p>
                      <a:r>
                        <a:rPr lang="fr-CA" dirty="0">
                          <a:solidFill>
                            <a:schemeClr val="bg2"/>
                          </a:solidFill>
                        </a:rPr>
                        <a:t>Image (moderne)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Permet d’ajouter une image directement dans une colonne.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Image : Logo du client</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885280741"/>
                  </a:ext>
                </a:extLst>
              </a:tr>
              <a:tr h="423501">
                <a:tc>
                  <a:txBody>
                    <a:bodyPr/>
                    <a:lstStyle/>
                    <a:p>
                      <a:r>
                        <a:rPr lang="fr-CA" dirty="0">
                          <a:solidFill>
                            <a:schemeClr val="bg2"/>
                          </a:solidFill>
                        </a:rPr>
                        <a:t>Lieu (Location)</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FR" dirty="0">
                          <a:solidFill>
                            <a:schemeClr val="bg2"/>
                          </a:solidFill>
                        </a:rPr>
                        <a:t>Adresse ou emplacement avec carte.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r>
                        <a:rPr lang="fr-CA" dirty="0">
                          <a:solidFill>
                            <a:schemeClr val="bg2"/>
                          </a:solidFill>
                        </a:rPr>
                        <a:t>Lieu : 350 rue Sainte-Catherine</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374972368"/>
                  </a:ext>
                </a:extLst>
              </a:tr>
            </a:tbl>
          </a:graphicData>
        </a:graphic>
      </p:graphicFrame>
      <p:sp>
        <p:nvSpPr>
          <p:cNvPr id="5" name="TextBox 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COLONNES ET MÉTADONNÉES</a:t>
            </a:r>
          </a:p>
        </p:txBody>
      </p:sp>
      <p:pic>
        <p:nvPicPr>
          <p:cNvPr id="6" name="Picture 5" descr="logo_couleur.png"/>
          <p:cNvPicPr>
            <a:picLocks noChangeAspect="1"/>
          </p:cNvPicPr>
          <p:nvPr/>
        </p:nvPicPr>
        <p:blipFill>
          <a:blip r:embed="rId2"/>
          <a:stretch>
            <a:fillRect/>
          </a:stretch>
        </p:blipFill>
        <p:spPr>
          <a:xfrm>
            <a:off x="10387584" y="384048"/>
            <a:ext cx="1389888" cy="498348"/>
          </a:xfrm>
          <a:prstGeom prst="rect">
            <a:avLst/>
          </a:prstGeom>
        </p:spPr>
      </p:pic>
    </p:spTree>
    <p:extLst>
      <p:ext uri="{BB962C8B-B14F-4D97-AF65-F5344CB8AC3E}">
        <p14:creationId xmlns:p14="http://schemas.microsoft.com/office/powerpoint/2010/main" val="1221922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pic>
        <p:nvPicPr>
          <p:cNvPr id="737" name="Google Shape;737;p76"/>
          <p:cNvPicPr preferRelativeResize="0"/>
          <p:nvPr/>
        </p:nvPicPr>
        <p:blipFill rotWithShape="1">
          <a:blip r:embed="rId3">
            <a:alphaModFix/>
          </a:blip>
          <a:srcRect/>
          <a:stretch/>
        </p:blipFill>
        <p:spPr>
          <a:xfrm>
            <a:off x="4234380" y="2718950"/>
            <a:ext cx="7340958" cy="3148885"/>
          </a:xfrm>
          <a:prstGeom prst="rect">
            <a:avLst/>
          </a:prstGeom>
          <a:noFill/>
          <a:ln>
            <a:noFill/>
          </a:ln>
        </p:spPr>
      </p:pic>
      <p:sp>
        <p:nvSpPr>
          <p:cNvPr id="738" name="Google Shape;738;p7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AJOUTER UNE COLONNE À UN AFFICHAGE</a:t>
            </a:r>
            <a:endParaRPr/>
          </a:p>
        </p:txBody>
      </p:sp>
      <p:sp>
        <p:nvSpPr>
          <p:cNvPr id="739" name="Google Shape;739;p76"/>
          <p:cNvSpPr txBox="1">
            <a:spLocks noGrp="1"/>
          </p:cNvSpPr>
          <p:nvPr>
            <p:ph type="body" idx="1"/>
          </p:nvPr>
        </p:nvSpPr>
        <p:spPr>
          <a:xfrm>
            <a:off x="582837" y="1801665"/>
            <a:ext cx="10728930" cy="889825"/>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700"/>
              </a:spcAft>
              <a:buSzPct val="91999"/>
            </a:pPr>
            <a:r>
              <a:rPr lang="fr-CA" sz="1250" b="0" i="0" u="none" dirty="0">
                <a:solidFill>
                  <a:srgbClr val="334452"/>
                </a:solidFill>
                <a:latin typeface="Calibri"/>
                <a:ea typeface="Calibri"/>
                <a:cs typeface="Calibri"/>
                <a:sym typeface="Calibri"/>
              </a:rPr>
              <a:t>Une colonne permet d’ajouter des informations aux éléments dans la vue d’une bibliothèque comme la date de création, la durée de rétention, le partage.</a:t>
            </a:r>
            <a:endParaRPr lang="fr-FR" dirty="0">
              <a:solidFill>
                <a:schemeClr val="bg2"/>
              </a:solidFill>
            </a:endParaRPr>
          </a:p>
          <a:p>
            <a:pPr marL="285750" lvl="0" indent="-285750" algn="l" rtl="0">
              <a:spcBef>
                <a:spcPts val="933"/>
              </a:spcBef>
              <a:spcAft>
                <a:spcPts val="700"/>
              </a:spcAft>
              <a:buSzPct val="91999"/>
            </a:pPr>
            <a:r>
              <a:rPr lang="fr-CA" sz="1250" b="0" i="0" u="none" dirty="0">
                <a:solidFill>
                  <a:srgbClr val="334452"/>
                </a:solidFill>
                <a:latin typeface="Calibri"/>
                <a:ea typeface="Calibri"/>
                <a:cs typeface="Calibri"/>
                <a:sym typeface="Calibri"/>
              </a:rPr>
              <a:t>Depuis votre bibliothèque, cliquer sur Tous Documents puis sur Modifier l’affichage actuel.</a:t>
            </a:r>
            <a:endParaRPr dirty="0">
              <a:solidFill>
                <a:schemeClr val="bg2"/>
              </a:solidFill>
            </a:endParaRPr>
          </a:p>
        </p:txBody>
      </p:sp>
      <p:pic>
        <p:nvPicPr>
          <p:cNvPr id="740" name="Google Shape;740;p76" descr="Tous les éléments* v &#10;Liste &#10;Liste compacte &#10;Galerie &#10;Tous les éléments &#10;Créer un affichage &#10;Enregistrer l'affichage sous &#10;Modifier l'affichage actuel &#10;Mettre en forme la vue actuelle "/>
          <p:cNvPicPr preferRelativeResize="0"/>
          <p:nvPr/>
        </p:nvPicPr>
        <p:blipFill rotWithShape="1">
          <a:blip r:embed="rId4">
            <a:alphaModFix/>
          </a:blip>
          <a:srcRect t="881" b="1"/>
          <a:stretch/>
        </p:blipFill>
        <p:spPr>
          <a:xfrm>
            <a:off x="1176391" y="2924445"/>
            <a:ext cx="2094334" cy="2935595"/>
          </a:xfrm>
          <a:prstGeom prst="rect">
            <a:avLst/>
          </a:prstGeom>
          <a:noFill/>
          <a:ln>
            <a:noFill/>
          </a:ln>
          <a:effectLst>
            <a:outerShdw blurRad="292100" dist="139700" dir="2700000" algn="tl" rotWithShape="0">
              <a:srgbClr val="333333">
                <a:alpha val="64705"/>
              </a:srgbClr>
            </a:outerShdw>
          </a:effectLst>
        </p:spPr>
      </p:pic>
      <p:sp>
        <p:nvSpPr>
          <p:cNvPr id="741" name="Google Shape;741;p76"/>
          <p:cNvSpPr/>
          <p:nvPr/>
        </p:nvSpPr>
        <p:spPr>
          <a:xfrm>
            <a:off x="1177087" y="5194571"/>
            <a:ext cx="2260210" cy="342752"/>
          </a:xfrm>
          <a:prstGeom prst="rect">
            <a:avLst/>
          </a:prstGeom>
          <a:noFill/>
          <a:ln w="381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44" name="TextBox 743"/>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COLONNES ET MÉTADONNÉES</a:t>
            </a:r>
          </a:p>
        </p:txBody>
      </p:sp>
      <p:pic>
        <p:nvPicPr>
          <p:cNvPr id="745" name="Picture 744"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pic>
        <p:nvPicPr>
          <p:cNvPr id="748" name="Google Shape;748;p77"/>
          <p:cNvPicPr preferRelativeResize="0"/>
          <p:nvPr/>
        </p:nvPicPr>
        <p:blipFill rotWithShape="1">
          <a:blip r:embed="rId3">
            <a:alphaModFix/>
          </a:blip>
          <a:srcRect/>
          <a:stretch/>
        </p:blipFill>
        <p:spPr>
          <a:xfrm>
            <a:off x="6006904" y="2761601"/>
            <a:ext cx="1777285" cy="2137893"/>
          </a:xfrm>
          <a:prstGeom prst="rect">
            <a:avLst/>
          </a:prstGeom>
          <a:noFill/>
          <a:ln>
            <a:noFill/>
          </a:ln>
        </p:spPr>
      </p:pic>
      <p:sp>
        <p:nvSpPr>
          <p:cNvPr id="749" name="Google Shape;749;p7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POURQUOI MODIFIER UN AFFICHAGE ?</a:t>
            </a:r>
            <a:endParaRPr/>
          </a:p>
        </p:txBody>
      </p:sp>
      <p:sp>
        <p:nvSpPr>
          <p:cNvPr id="750" name="Google Shape;750;p77"/>
          <p:cNvSpPr txBox="1">
            <a:spLocks noGrp="1"/>
          </p:cNvSpPr>
          <p:nvPr>
            <p:ph type="body" idx="1"/>
          </p:nvPr>
        </p:nvSpPr>
        <p:spPr>
          <a:xfrm>
            <a:off x="731520" y="1783080"/>
            <a:ext cx="10728930" cy="89268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700"/>
              </a:spcAft>
              <a:buSzPct val="91999"/>
              <a:buNone/>
            </a:pPr>
            <a:r>
              <a:rPr lang="fr-CA" sz="1400" b="0" i="0" u="none" dirty="0">
                <a:solidFill>
                  <a:srgbClr val="334452"/>
                </a:solidFill>
                <a:latin typeface="Calibri"/>
                <a:ea typeface="Calibri"/>
                <a:cs typeface="Calibri"/>
                <a:sym typeface="Calibri"/>
              </a:rPr>
              <a:t>Une vue est un mode d’affichage de l'information. Chaque affichage trie les éléments selon des critères définis tel que l’ordre alphabétique, la taille, la date de création, les étiquettes, etc. Vous pouvez créer plusieurs vues et changer rapidement depuis l’onglet des vues selon les besoins de tous.</a:t>
            </a:r>
            <a:endParaRPr dirty="0">
              <a:solidFill>
                <a:schemeClr val="bg2"/>
              </a:solidFill>
            </a:endParaRPr>
          </a:p>
        </p:txBody>
      </p:sp>
      <p:sp>
        <p:nvSpPr>
          <p:cNvPr id="751" name="Google Shape;751;p77"/>
          <p:cNvSpPr/>
          <p:nvPr/>
        </p:nvSpPr>
        <p:spPr>
          <a:xfrm>
            <a:off x="6080471" y="4362461"/>
            <a:ext cx="1541806" cy="197248"/>
          </a:xfrm>
          <a:prstGeom prst="rect">
            <a:avLst/>
          </a:prstGeom>
          <a:noFill/>
          <a:ln w="381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53" name="Google Shape;753;p77"/>
          <p:cNvSpPr txBox="1"/>
          <p:nvPr/>
        </p:nvSpPr>
        <p:spPr>
          <a:xfrm>
            <a:off x="581191" y="2669597"/>
            <a:ext cx="4921111" cy="20928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100" b="0" i="0" u="none" strike="noStrike" dirty="0">
              <a:solidFill>
                <a:schemeClr val="bg2"/>
              </a:solidFill>
              <a:latin typeface="Calibri"/>
              <a:ea typeface="Calibri"/>
              <a:cs typeface="Calibri"/>
              <a:sym typeface="Calibri"/>
            </a:endParaRPr>
          </a:p>
          <a:p>
            <a:pPr marL="285750" marR="0" lvl="0" indent="-285750" algn="l" rtl="0">
              <a:spcBef>
                <a:spcPts val="0"/>
              </a:spcBef>
              <a:spcAft>
                <a:spcPts val="0"/>
              </a:spcAft>
              <a:buSzPts val="1700"/>
              <a:buFont typeface="Calibri"/>
              <a:buChar char="•"/>
            </a:pPr>
            <a:r>
              <a:rPr lang="fr-CA" sz="1250" b="0" i="0" u="none" strike="noStrike" dirty="0">
                <a:solidFill>
                  <a:srgbClr val="334452"/>
                </a:solidFill>
                <a:latin typeface="Calibri"/>
                <a:ea typeface="Calibri"/>
                <a:cs typeface="Calibri"/>
                <a:sym typeface="Calibri"/>
              </a:rPr>
              <a:t>Depuis votre bibliothèque, cliquer sur Documents triés par nom pour accéder à l’onglet des vues.</a:t>
            </a:r>
            <a:endParaRPr dirty="0">
              <a:solidFill>
                <a:schemeClr val="bg2"/>
              </a:solidFill>
            </a:endParaRPr>
          </a:p>
          <a:p>
            <a:pPr marL="285750" marR="0" lvl="0" indent="-285750" algn="l" rtl="0">
              <a:spcBef>
                <a:spcPts val="0"/>
              </a:spcBef>
              <a:spcAft>
                <a:spcPts val="0"/>
              </a:spcAft>
              <a:buSzPts val="1700"/>
              <a:buFont typeface="Calibri"/>
              <a:buChar char="•"/>
            </a:pPr>
            <a:r>
              <a:rPr lang="fr-CA" sz="1250" b="0" i="0" u="none" strike="noStrike" dirty="0">
                <a:solidFill>
                  <a:srgbClr val="334452"/>
                </a:solidFill>
                <a:latin typeface="Calibri"/>
                <a:ea typeface="Calibri"/>
                <a:cs typeface="Calibri"/>
                <a:sym typeface="Calibri"/>
              </a:rPr>
              <a:t>Cliquez sur la vue désirée pour changer instantanément l’affichage.</a:t>
            </a:r>
            <a:endParaRPr dirty="0">
              <a:solidFill>
                <a:schemeClr val="bg2"/>
              </a:solidFill>
            </a:endParaRPr>
          </a:p>
          <a:p>
            <a:pPr marL="285750" marR="0" lvl="0" indent="-285750" algn="l" rtl="0">
              <a:spcBef>
                <a:spcPts val="0"/>
              </a:spcBef>
              <a:spcAft>
                <a:spcPts val="0"/>
              </a:spcAft>
              <a:buSzPts val="1700"/>
              <a:buFont typeface="Calibri"/>
              <a:buChar char="•"/>
            </a:pPr>
            <a:r>
              <a:rPr lang="fr-CA" sz="1250" b="0" i="0" u="none" strike="noStrike" dirty="0">
                <a:solidFill>
                  <a:srgbClr val="334452"/>
                </a:solidFill>
                <a:latin typeface="Calibri"/>
                <a:ea typeface="Calibri"/>
                <a:cs typeface="Calibri"/>
                <a:sym typeface="Calibri"/>
              </a:rPr>
              <a:t>Cliquez sur la Modifier l’affichage actuel pour changer les paramètres de la vue.</a:t>
            </a:r>
            <a:endParaRPr dirty="0">
              <a:solidFill>
                <a:schemeClr val="bg2"/>
              </a:solidFill>
            </a:endParaRPr>
          </a:p>
          <a:p>
            <a:pPr marL="285750" marR="0" lvl="0" indent="-285750" algn="l" rtl="0">
              <a:spcBef>
                <a:spcPts val="0"/>
              </a:spcBef>
              <a:spcAft>
                <a:spcPts val="0"/>
              </a:spcAft>
              <a:buSzPts val="1700"/>
              <a:buFont typeface="Calibri"/>
              <a:buChar char="•"/>
            </a:pPr>
            <a:r>
              <a:rPr lang="fr-CA" sz="1250" b="0" i="0" u="none" strike="noStrike" dirty="0">
                <a:solidFill>
                  <a:srgbClr val="334452"/>
                </a:solidFill>
                <a:latin typeface="Calibri"/>
                <a:ea typeface="Calibri"/>
                <a:cs typeface="Calibri"/>
                <a:sym typeface="Calibri"/>
              </a:rPr>
              <a:t>Cliquer sur OK pour activer les nouvelles options.</a:t>
            </a:r>
            <a:endParaRPr sz="1700" dirty="0">
              <a:solidFill>
                <a:schemeClr val="dk1"/>
              </a:solidFill>
              <a:latin typeface="Calibri"/>
              <a:ea typeface="Calibri"/>
              <a:cs typeface="Calibri"/>
              <a:sym typeface="Calibri"/>
            </a:endParaRPr>
          </a:p>
        </p:txBody>
      </p:sp>
      <p:pic>
        <p:nvPicPr>
          <p:cNvPr id="754" name="Google Shape;754;p77"/>
          <p:cNvPicPr preferRelativeResize="0"/>
          <p:nvPr/>
        </p:nvPicPr>
        <p:blipFill rotWithShape="1">
          <a:blip r:embed="rId4">
            <a:alphaModFix/>
          </a:blip>
          <a:srcRect/>
          <a:stretch/>
        </p:blipFill>
        <p:spPr>
          <a:xfrm>
            <a:off x="8227334" y="2713333"/>
            <a:ext cx="2421228" cy="2562896"/>
          </a:xfrm>
          <a:prstGeom prst="rect">
            <a:avLst/>
          </a:prstGeom>
          <a:noFill/>
          <a:ln>
            <a:noFill/>
          </a:ln>
        </p:spPr>
      </p:pic>
      <p:sp>
        <p:nvSpPr>
          <p:cNvPr id="755" name="Google Shape;755;p77"/>
          <p:cNvSpPr txBox="1"/>
          <p:nvPr/>
        </p:nvSpPr>
        <p:spPr>
          <a:xfrm>
            <a:off x="477823" y="5017812"/>
            <a:ext cx="11608159" cy="14927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100" b="0" i="0" u="none" strike="noStrike" dirty="0">
              <a:solidFill>
                <a:schemeClr val="bg2"/>
              </a:solidFill>
              <a:latin typeface="Calibri"/>
              <a:ea typeface="Calibri"/>
              <a:cs typeface="Calibri"/>
              <a:sym typeface="Calibri"/>
            </a:endParaRPr>
          </a:p>
          <a:p>
            <a:pPr marL="0" marR="2800" lvl="0" indent="0" algn="l" rtl="0">
              <a:spcBef>
                <a:spcPts val="0"/>
              </a:spcBef>
              <a:spcAft>
                <a:spcPts val="0"/>
              </a:spcAft>
              <a:buNone/>
            </a:pPr>
            <a:r>
              <a:rPr lang="fr-CA" sz="1400" b="0" i="0" u="none" strike="noStrike" dirty="0">
                <a:solidFill>
                  <a:srgbClr val="334452"/>
                </a:solidFill>
                <a:latin typeface="Calibri"/>
                <a:ea typeface="Calibri"/>
                <a:cs typeface="Calibri"/>
                <a:sym typeface="Calibri"/>
              </a:rPr>
              <a:t>Un affichage personnel n’est visible que par vous ; un affichage public l’est par toute l’équipe. Créez-en autant que vous avez de façons de consulter la même information.</a:t>
            </a:r>
            <a:endParaRPr sz="1600" dirty="0">
              <a:solidFill>
                <a:schemeClr val="bg2"/>
              </a:solidFill>
              <a:latin typeface="Calibri"/>
              <a:ea typeface="Calibri"/>
              <a:cs typeface="Calibri"/>
              <a:sym typeface="Calibri"/>
            </a:endParaRPr>
          </a:p>
        </p:txBody>
      </p:sp>
      <p:sp>
        <p:nvSpPr>
          <p:cNvPr id="756" name="TextBox 75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AFFICHAGES ET MICROSOFT LISTS</a:t>
            </a:r>
          </a:p>
        </p:txBody>
      </p:sp>
      <p:pic>
        <p:nvPicPr>
          <p:cNvPr id="757" name="Picture 756"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7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CRÉER UN AFFICHAGE — MODE SIMPLIFIÉ</a:t>
            </a:r>
            <a:endParaRPr/>
          </a:p>
        </p:txBody>
      </p:sp>
      <p:sp>
        <p:nvSpPr>
          <p:cNvPr id="727" name="Google Shape;727;p75"/>
          <p:cNvSpPr txBox="1">
            <a:spLocks noGrp="1"/>
          </p:cNvSpPr>
          <p:nvPr>
            <p:ph type="body" idx="1"/>
          </p:nvPr>
        </p:nvSpPr>
        <p:spPr>
          <a:xfrm>
            <a:off x="731520" y="1783080"/>
            <a:ext cx="10728930" cy="1351026"/>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1" i="0" u="none" dirty="0">
                <a:solidFill>
                  <a:srgbClr val="0A2E3D"/>
                </a:solidFill>
                <a:latin typeface="Calibri"/>
                <a:ea typeface="Calibri"/>
                <a:cs typeface="Calibri"/>
                <a:sym typeface="Calibri"/>
              </a:rPr>
              <a:t>Créer un affichage : </a:t>
            </a:r>
            <a:r>
              <a:rPr lang="fr-CA" sz="1250" b="0" i="0" u="none" dirty="0">
                <a:solidFill>
                  <a:srgbClr val="334452"/>
                </a:solidFill>
                <a:latin typeface="Calibri"/>
                <a:ea typeface="Calibri"/>
                <a:cs typeface="Calibri"/>
                <a:sym typeface="Calibri"/>
              </a:rPr>
              <a:t>ouvre le mode simplifié de création d’un affichage et trois champs sont à remplir :</a:t>
            </a:r>
            <a:endParaRPr dirty="0">
              <a:solidFill>
                <a:schemeClr val="bg2"/>
              </a:solidFill>
            </a:endParaRPr>
          </a:p>
          <a:p>
            <a:pPr marL="666900" lvl="1" indent="-342900" algn="l" rtl="0">
              <a:spcBef>
                <a:spcPts val="920"/>
              </a:spcBef>
              <a:spcAft>
                <a:spcPts val="700"/>
              </a:spcAft>
              <a:buSzPts val="1472"/>
              <a:buFont typeface="Calibri"/>
              <a:buAutoNum type="arabicPeriod"/>
            </a:pPr>
            <a:r>
              <a:rPr lang="fr-CA" sz="1250" b="1" i="0" u="none" dirty="0">
                <a:solidFill>
                  <a:srgbClr val="0A2E3D"/>
                </a:solidFill>
                <a:latin typeface="Calibri"/>
                <a:ea typeface="Calibri"/>
                <a:cs typeface="Calibri"/>
                <a:sym typeface="Calibri"/>
              </a:rPr>
              <a:t>Nom de l’affichage : </a:t>
            </a:r>
            <a:r>
              <a:rPr lang="fr-CA" sz="1250" b="0" i="0" u="none" dirty="0">
                <a:solidFill>
                  <a:srgbClr val="334452"/>
                </a:solidFill>
                <a:latin typeface="Calibri"/>
                <a:ea typeface="Calibri"/>
                <a:cs typeface="Calibri"/>
                <a:sym typeface="Calibri"/>
              </a:rPr>
              <a:t>Nommer son affichage pour le différencier.</a:t>
            </a:r>
            <a:endParaRPr dirty="0">
              <a:solidFill>
                <a:schemeClr val="bg2"/>
              </a:solidFill>
            </a:endParaRPr>
          </a:p>
          <a:p>
            <a:pPr marL="666900" lvl="1" indent="-342900" algn="l" rtl="0">
              <a:spcBef>
                <a:spcPts val="920"/>
              </a:spcBef>
              <a:spcAft>
                <a:spcPts val="700"/>
              </a:spcAft>
              <a:buSzPts val="1472"/>
              <a:buFont typeface="Calibri"/>
              <a:buAutoNum type="arabicPeriod"/>
            </a:pPr>
            <a:r>
              <a:rPr lang="fr-CA" sz="1250" b="1" i="0" u="none" dirty="0">
                <a:solidFill>
                  <a:srgbClr val="0A2E3D"/>
                </a:solidFill>
                <a:latin typeface="Calibri"/>
                <a:ea typeface="Calibri"/>
                <a:cs typeface="Calibri"/>
                <a:sym typeface="Calibri"/>
              </a:rPr>
              <a:t>Afficher comme : </a:t>
            </a:r>
            <a:r>
              <a:rPr lang="fr-CA" sz="1250" b="0" i="0" u="none" dirty="0">
                <a:solidFill>
                  <a:srgbClr val="334452"/>
                </a:solidFill>
                <a:latin typeface="Calibri"/>
                <a:ea typeface="Calibri"/>
                <a:cs typeface="Calibri"/>
                <a:sym typeface="Calibri"/>
              </a:rPr>
              <a:t>Format de l’affichage comme une liste d’éléments, un calendrier ou une galerie d’images.</a:t>
            </a:r>
            <a:endParaRPr dirty="0">
              <a:solidFill>
                <a:schemeClr val="bg2"/>
              </a:solidFill>
            </a:endParaRPr>
          </a:p>
          <a:p>
            <a:pPr marL="666900" lvl="1" indent="-342900" algn="l" rtl="0">
              <a:spcBef>
                <a:spcPts val="920"/>
              </a:spcBef>
              <a:spcAft>
                <a:spcPts val="700"/>
              </a:spcAft>
              <a:buSzPts val="1472"/>
              <a:buFont typeface="Calibri"/>
              <a:buAutoNum type="arabicPeriod"/>
            </a:pPr>
            <a:r>
              <a:rPr lang="fr-CA" sz="1250" b="1" i="0" u="none" dirty="0">
                <a:solidFill>
                  <a:srgbClr val="0A2E3D"/>
                </a:solidFill>
                <a:latin typeface="Calibri"/>
                <a:ea typeface="Calibri"/>
                <a:cs typeface="Calibri"/>
                <a:sym typeface="Calibri"/>
              </a:rPr>
              <a:t>Visibilité : </a:t>
            </a:r>
            <a:r>
              <a:rPr lang="fr-CA" sz="1250" b="0" i="0" u="none" dirty="0">
                <a:solidFill>
                  <a:srgbClr val="334452"/>
                </a:solidFill>
                <a:latin typeface="Calibri"/>
                <a:ea typeface="Calibri"/>
                <a:cs typeface="Calibri"/>
                <a:sym typeface="Calibri"/>
              </a:rPr>
              <a:t>Déterminer si l’affichage peut être vu par d’autres membres ou s’il est personnel.</a:t>
            </a:r>
            <a:endParaRPr dirty="0">
              <a:solidFill>
                <a:schemeClr val="bg2"/>
              </a:solidFill>
            </a:endParaRPr>
          </a:p>
          <a:p>
            <a:pPr marL="630000" lvl="1" indent="-212528" algn="l" rtl="0">
              <a:spcBef>
                <a:spcPts val="920"/>
              </a:spcBef>
              <a:spcAft>
                <a:spcPts val="700"/>
              </a:spcAft>
              <a:buSzPts val="1472"/>
              <a:buNone/>
            </a:pPr>
            <a:endParaRPr dirty="0"/>
          </a:p>
        </p:txBody>
      </p:sp>
      <p:pic>
        <p:nvPicPr>
          <p:cNvPr id="728" name="Google Shape;728;p75"/>
          <p:cNvPicPr preferRelativeResize="0"/>
          <p:nvPr/>
        </p:nvPicPr>
        <p:blipFill rotWithShape="1">
          <a:blip r:embed="rId3">
            <a:alphaModFix/>
          </a:blip>
          <a:srcRect/>
          <a:stretch/>
        </p:blipFill>
        <p:spPr>
          <a:xfrm>
            <a:off x="7101408" y="3371850"/>
            <a:ext cx="4435060" cy="2876202"/>
          </a:xfrm>
          <a:prstGeom prst="rect">
            <a:avLst/>
          </a:prstGeom>
          <a:noFill/>
          <a:ln>
            <a:noFill/>
          </a:ln>
        </p:spPr>
      </p:pic>
      <p:pic>
        <p:nvPicPr>
          <p:cNvPr id="729" name="Google Shape;729;p75" descr="Tous les éléments* v &#10;Liste &#10;Liste compacte &#10;Galerie &#10;Tous les éléments &#10;Créer un affichage &#10;Enregistrer l'affichage sous &#10;Modifier l'affichage actuel &#10;Mettre en forme la vue actuelle "/>
          <p:cNvPicPr preferRelativeResize="0"/>
          <p:nvPr/>
        </p:nvPicPr>
        <p:blipFill rotWithShape="1">
          <a:blip r:embed="rId4">
            <a:alphaModFix/>
          </a:blip>
          <a:srcRect t="881" b="1"/>
          <a:stretch/>
        </p:blipFill>
        <p:spPr>
          <a:xfrm>
            <a:off x="2307988" y="3371850"/>
            <a:ext cx="2051961" cy="2876202"/>
          </a:xfrm>
          <a:prstGeom prst="rect">
            <a:avLst/>
          </a:prstGeom>
          <a:noFill/>
          <a:ln>
            <a:noFill/>
          </a:ln>
          <a:effectLst>
            <a:outerShdw blurRad="292100" dist="139700" dir="2700000" algn="tl" rotWithShape="0">
              <a:srgbClr val="333333">
                <a:alpha val="64705"/>
              </a:srgbClr>
            </a:outerShdw>
          </a:effectLst>
        </p:spPr>
      </p:pic>
      <p:sp>
        <p:nvSpPr>
          <p:cNvPr id="730" name="Google Shape;730;p75"/>
          <p:cNvSpPr/>
          <p:nvPr/>
        </p:nvSpPr>
        <p:spPr>
          <a:xfrm>
            <a:off x="2306083" y="5077533"/>
            <a:ext cx="2260210" cy="342752"/>
          </a:xfrm>
          <a:prstGeom prst="rect">
            <a:avLst/>
          </a:prstGeom>
          <a:noFill/>
          <a:ln w="381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cxnSp>
        <p:nvCxnSpPr>
          <p:cNvPr id="731" name="Google Shape;731;p75"/>
          <p:cNvCxnSpPr>
            <a:stCxn id="729" idx="3"/>
            <a:endCxn id="728" idx="1"/>
          </p:cNvCxnSpPr>
          <p:nvPr/>
        </p:nvCxnSpPr>
        <p:spPr>
          <a:xfrm>
            <a:off x="4359949" y="4809951"/>
            <a:ext cx="2741459" cy="0"/>
          </a:xfrm>
          <a:prstGeom prst="straightConnector1">
            <a:avLst/>
          </a:prstGeom>
          <a:noFill/>
          <a:ln w="38100" cap="flat" cmpd="sng">
            <a:solidFill>
              <a:schemeClr val="accent2"/>
            </a:solidFill>
            <a:prstDash val="solid"/>
            <a:round/>
            <a:headEnd type="none" w="sm" len="sm"/>
            <a:tailEnd type="triangle" w="med" len="med"/>
          </a:ln>
          <a:effectLst>
            <a:outerShdw blurRad="38100" dist="25400" dir="5400000" rotWithShape="0">
              <a:srgbClr val="000000">
                <a:alpha val="54901"/>
              </a:srgbClr>
            </a:outerShdw>
          </a:effectLst>
        </p:spPr>
      </p:cxnSp>
      <p:sp>
        <p:nvSpPr>
          <p:cNvPr id="733" name="TextBox 732"/>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AFFICHAGES ET MICROSOFT LISTS</a:t>
            </a:r>
          </a:p>
        </p:txBody>
      </p:sp>
      <p:pic>
        <p:nvPicPr>
          <p:cNvPr id="734" name="Picture 733"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7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MICROSOFT LISTS</a:t>
            </a:r>
            <a:endParaRPr/>
          </a:p>
        </p:txBody>
      </p:sp>
      <p:pic>
        <p:nvPicPr>
          <p:cNvPr id="771" name="Google Shape;771;p79" descr="Utiliser la nouvelle application Microsoft Lists - MS Solutions"/>
          <p:cNvPicPr preferRelativeResize="0">
            <a:picLocks noGrp="1"/>
          </p:cNvPicPr>
          <p:nvPr>
            <p:ph type="body" idx="1"/>
          </p:nvPr>
        </p:nvPicPr>
        <p:blipFill rotWithShape="1">
          <a:blip r:embed="rId3">
            <a:alphaModFix/>
          </a:blip>
          <a:stretch/>
        </p:blipFill>
        <p:spPr>
          <a:xfrm>
            <a:off x="731520" y="1566635"/>
            <a:ext cx="5047488" cy="3364991"/>
          </a:xfrm>
          <a:prstGeom prst="rect">
            <a:avLst/>
          </a:prstGeom>
          <a:solidFill>
            <a:srgbClr val="FFFFFF"/>
          </a:solidFill>
          <a:ln>
            <a:noFill/>
          </a:ln>
        </p:spPr>
      </p:pic>
      <p:sp>
        <p:nvSpPr>
          <p:cNvPr id="772" name="Google Shape;772;p79"/>
          <p:cNvSpPr txBox="1">
            <a:spLocks noGrp="1"/>
          </p:cNvSpPr>
          <p:nvPr>
            <p:ph type="body" idx="2"/>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Gestion de données : </a:t>
            </a:r>
            <a:r>
              <a:rPr lang="fr-CA" sz="1150" b="0" i="0" u="none" dirty="0">
                <a:solidFill>
                  <a:srgbClr val="334452"/>
                </a:solidFill>
                <a:latin typeface="Calibri"/>
                <a:ea typeface="Calibri"/>
                <a:cs typeface="Calibri"/>
                <a:sym typeface="Calibri"/>
              </a:rPr>
              <a:t>suivez des tâches, des événements, des inventaires.</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Modèles prêts à l’emploi : </a:t>
            </a:r>
            <a:r>
              <a:rPr lang="fr-CA" sz="1150" b="0" i="0" u="none" dirty="0">
                <a:solidFill>
                  <a:srgbClr val="334452"/>
                </a:solidFill>
                <a:latin typeface="Calibri"/>
                <a:ea typeface="Calibri"/>
                <a:cs typeface="Calibri"/>
                <a:sym typeface="Calibri"/>
              </a:rPr>
              <a:t>suivi de problèmes, gestion d’actifs, itinéraire, etc.</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Colonnes personnalisables : </a:t>
            </a:r>
            <a:r>
              <a:rPr lang="fr-CA" sz="1150" b="0" i="0" u="none" dirty="0">
                <a:solidFill>
                  <a:srgbClr val="334452"/>
                </a:solidFill>
                <a:latin typeface="Calibri"/>
                <a:ea typeface="Calibri"/>
                <a:cs typeface="Calibri"/>
                <a:sym typeface="Calibri"/>
              </a:rPr>
              <a:t>texte, date, choix, personne, nombre, lien.</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Affichages variés : </a:t>
            </a:r>
            <a:r>
              <a:rPr lang="fr-CA" sz="1150" b="0" i="0" u="none" dirty="0">
                <a:solidFill>
                  <a:srgbClr val="334452"/>
                </a:solidFill>
                <a:latin typeface="Calibri"/>
                <a:ea typeface="Calibri"/>
                <a:cs typeface="Calibri"/>
                <a:sym typeface="Calibri"/>
              </a:rPr>
              <a:t>liste, grille, galerie ou calendrier.</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Alertes et rappels : </a:t>
            </a:r>
            <a:r>
              <a:rPr lang="fr-CA" sz="1150" b="0" i="0" u="none" dirty="0">
                <a:solidFill>
                  <a:srgbClr val="334452"/>
                </a:solidFill>
                <a:latin typeface="Calibri"/>
                <a:ea typeface="Calibri"/>
                <a:cs typeface="Calibri"/>
                <a:sym typeface="Calibri"/>
              </a:rPr>
              <a:t>soyez notifié des ajouts et des modifications.</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Automatisation : </a:t>
            </a:r>
            <a:r>
              <a:rPr lang="fr-CA" sz="1150" b="0" i="0" u="none" dirty="0">
                <a:solidFill>
                  <a:srgbClr val="334452"/>
                </a:solidFill>
                <a:latin typeface="Calibri"/>
                <a:ea typeface="Calibri"/>
                <a:cs typeface="Calibri"/>
                <a:sym typeface="Calibri"/>
              </a:rPr>
              <a:t>déclenchez des actions avec Power Automate.</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Collaboration : </a:t>
            </a:r>
            <a:r>
              <a:rPr lang="fr-CA" sz="1150" b="0" i="0" u="none" dirty="0">
                <a:solidFill>
                  <a:srgbClr val="334452"/>
                </a:solidFill>
                <a:latin typeface="Calibri"/>
                <a:ea typeface="Calibri"/>
                <a:cs typeface="Calibri"/>
                <a:sym typeface="Calibri"/>
              </a:rPr>
              <a:t>partage, édition et commentaires en temps réel.</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Intégration M365 : </a:t>
            </a:r>
            <a:r>
              <a:rPr lang="fr-CA" sz="1150" b="0" i="0" u="none" dirty="0">
                <a:solidFill>
                  <a:srgbClr val="334452"/>
                </a:solidFill>
                <a:latin typeface="Calibri"/>
                <a:ea typeface="Calibri"/>
                <a:cs typeface="Calibri"/>
                <a:sym typeface="Calibri"/>
              </a:rPr>
              <a:t>accessible depuis Teams et depuis SharePoint.</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Mise en forme conditionnelle : </a:t>
            </a:r>
            <a:r>
              <a:rPr lang="fr-CA" sz="1150" b="0" i="0" u="none" dirty="0">
                <a:solidFill>
                  <a:srgbClr val="334452"/>
                </a:solidFill>
                <a:latin typeface="Calibri"/>
                <a:ea typeface="Calibri"/>
                <a:cs typeface="Calibri"/>
                <a:sym typeface="Calibri"/>
              </a:rPr>
              <a:t>colorez les données selon vos règles.</a:t>
            </a:r>
            <a:endParaRPr dirty="0"/>
          </a:p>
          <a:p>
            <a:pPr marL="306000" lvl="0" indent="-306000" algn="l" rtl="0">
              <a:spcBef>
                <a:spcPts val="0"/>
              </a:spcBef>
              <a:spcAft>
                <a:spcPts val="700"/>
              </a:spcAft>
              <a:buSzPct val="91999"/>
              <a:buChar char="▪"/>
            </a:pPr>
            <a:r>
              <a:rPr lang="fr-CA" sz="1150" b="1" i="0" u="none" dirty="0">
                <a:solidFill>
                  <a:srgbClr val="0A2E3D"/>
                </a:solidFill>
                <a:latin typeface="Calibri"/>
                <a:ea typeface="Calibri"/>
                <a:cs typeface="Calibri"/>
                <a:sym typeface="Calibri"/>
              </a:rPr>
              <a:t>Filtrage et tri : </a:t>
            </a:r>
            <a:r>
              <a:rPr lang="fr-CA" sz="1150" b="0" i="0" u="none" dirty="0">
                <a:solidFill>
                  <a:srgbClr val="334452"/>
                </a:solidFill>
                <a:latin typeface="Calibri"/>
                <a:ea typeface="Calibri"/>
                <a:cs typeface="Calibri"/>
                <a:sym typeface="Calibri"/>
              </a:rPr>
              <a:t>organisez l’information pour suivre vos priorités.</a:t>
            </a:r>
            <a:endParaRPr dirty="0"/>
          </a:p>
        </p:txBody>
      </p:sp>
      <p:sp>
        <p:nvSpPr>
          <p:cNvPr id="773" name="TextBox 772"/>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AFFICHAGES ET MICROSOFT LISTS</a:t>
            </a:r>
          </a:p>
        </p:txBody>
      </p:sp>
      <p:pic>
        <p:nvPicPr>
          <p:cNvPr id="774" name="Picture 773"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80"/>
          <p:cNvSpPr txBox="1">
            <a:spLocks noGrp="1"/>
          </p:cNvSpPr>
          <p:nvPr>
            <p:ph type="title"/>
          </p:nvPr>
        </p:nvSpPr>
        <p:spPr>
          <a:xfrm>
            <a:off x="759398" y="1252802"/>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TYPES DE LISTES</a:t>
            </a:r>
            <a:endParaRPr/>
          </a:p>
        </p:txBody>
      </p:sp>
      <p:grpSp>
        <p:nvGrpSpPr>
          <p:cNvPr id="778" name="Google Shape;778;p80"/>
          <p:cNvGrpSpPr/>
          <p:nvPr/>
        </p:nvGrpSpPr>
        <p:grpSpPr>
          <a:xfrm>
            <a:off x="731520" y="2626759"/>
            <a:ext cx="10728930" cy="2582889"/>
            <a:chOff x="3769" y="512420"/>
            <a:chExt cx="11022076" cy="2653462"/>
          </a:xfrm>
        </p:grpSpPr>
        <p:sp>
          <p:nvSpPr>
            <p:cNvPr id="779" name="Google Shape;779;p80"/>
            <p:cNvSpPr/>
            <p:nvPr/>
          </p:nvSpPr>
          <p:spPr>
            <a:xfrm>
              <a:off x="3769" y="512420"/>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80"/>
            <p:cNvSpPr txBox="1"/>
            <p:nvPr/>
          </p:nvSpPr>
          <p:spPr>
            <a:xfrm>
              <a:off x="3769" y="512420"/>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500" b="1" dirty="0">
                  <a:solidFill>
                    <a:schemeClr val="tx1"/>
                  </a:solidFill>
                  <a:latin typeface="Calibri"/>
                  <a:ea typeface="Calibri"/>
                  <a:cs typeface="Calibri"/>
                  <a:sym typeface="Calibri"/>
                </a:rPr>
                <a:t>Suivi des tâches : </a:t>
              </a:r>
              <a:r>
                <a:rPr lang="fr-CA" sz="1500" dirty="0">
                  <a:solidFill>
                    <a:schemeClr val="tx1"/>
                  </a:solidFill>
                  <a:latin typeface="Calibri"/>
                  <a:ea typeface="Calibri"/>
                  <a:cs typeface="Calibri"/>
                  <a:sym typeface="Calibri"/>
                </a:rPr>
                <a:t>Pour gérer des projets et suivre l'avancement des tâches.</a:t>
              </a:r>
              <a:endParaRPr lang="fr-FR" sz="1500" dirty="0">
                <a:solidFill>
                  <a:schemeClr val="tx1"/>
                </a:solidFill>
                <a:latin typeface="Calibri"/>
                <a:ea typeface="Calibri"/>
                <a:cs typeface="Calibri"/>
              </a:endParaRPr>
            </a:p>
          </p:txBody>
        </p:sp>
        <p:sp>
          <p:nvSpPr>
            <p:cNvPr id="781" name="Google Shape;781;p80"/>
            <p:cNvSpPr/>
            <p:nvPr/>
          </p:nvSpPr>
          <p:spPr>
            <a:xfrm>
              <a:off x="2249007" y="512420"/>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80"/>
            <p:cNvSpPr txBox="1"/>
            <p:nvPr/>
          </p:nvSpPr>
          <p:spPr>
            <a:xfrm>
              <a:off x="2249007" y="512420"/>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500" b="1" dirty="0">
                  <a:solidFill>
                    <a:schemeClr val="tx1"/>
                  </a:solidFill>
                  <a:latin typeface="Calibri"/>
                  <a:ea typeface="Calibri"/>
                  <a:cs typeface="Calibri"/>
                  <a:sym typeface="Calibri"/>
                </a:rPr>
                <a:t>Suivi des problèmes :</a:t>
              </a:r>
              <a:r>
                <a:rPr lang="fr-CA" sz="1500" dirty="0">
                  <a:solidFill>
                    <a:schemeClr val="tx1"/>
                  </a:solidFill>
                  <a:latin typeface="Calibri"/>
                  <a:ea typeface="Calibri"/>
                  <a:cs typeface="Calibri"/>
                  <a:sym typeface="Calibri"/>
                </a:rPr>
                <a:t> Pour documenter, prioriser et résoudre des problèmes ou des incidents.</a:t>
              </a:r>
              <a:endParaRPr lang="fr-FR" sz="1500" dirty="0">
                <a:solidFill>
                  <a:schemeClr val="tx1"/>
                </a:solidFill>
                <a:latin typeface="Calibri"/>
                <a:ea typeface="Calibri"/>
                <a:cs typeface="Calibri"/>
              </a:endParaRPr>
            </a:p>
          </p:txBody>
        </p:sp>
        <p:sp>
          <p:nvSpPr>
            <p:cNvPr id="783" name="Google Shape;783;p80"/>
            <p:cNvSpPr/>
            <p:nvPr/>
          </p:nvSpPr>
          <p:spPr>
            <a:xfrm>
              <a:off x="4494244" y="512420"/>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80"/>
            <p:cNvSpPr txBox="1"/>
            <p:nvPr/>
          </p:nvSpPr>
          <p:spPr>
            <a:xfrm>
              <a:off x="4494244" y="512420"/>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500" b="1" dirty="0">
                  <a:solidFill>
                    <a:schemeClr val="tx1"/>
                  </a:solidFill>
                  <a:latin typeface="Calibri"/>
                  <a:ea typeface="Calibri"/>
                  <a:cs typeface="Calibri"/>
                  <a:sym typeface="Calibri"/>
                </a:rPr>
                <a:t>Gestion des événements : </a:t>
              </a:r>
              <a:r>
                <a:rPr lang="fr-CA" sz="1500" dirty="0">
                  <a:solidFill>
                    <a:schemeClr val="tx1"/>
                  </a:solidFill>
                  <a:latin typeface="Calibri"/>
                  <a:ea typeface="Calibri"/>
                  <a:cs typeface="Calibri"/>
                  <a:sym typeface="Calibri"/>
                </a:rPr>
                <a:t>Pour organiser et suivre les événements et leurs détails logistiques.</a:t>
              </a:r>
              <a:endParaRPr lang="fr-FR" sz="1500" dirty="0">
                <a:solidFill>
                  <a:schemeClr val="tx1"/>
                </a:solidFill>
                <a:latin typeface="Calibri"/>
                <a:ea typeface="Calibri"/>
                <a:cs typeface="Calibri"/>
              </a:endParaRPr>
            </a:p>
          </p:txBody>
        </p:sp>
        <p:sp>
          <p:nvSpPr>
            <p:cNvPr id="785" name="Google Shape;785;p80"/>
            <p:cNvSpPr/>
            <p:nvPr/>
          </p:nvSpPr>
          <p:spPr>
            <a:xfrm>
              <a:off x="6739482" y="512420"/>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80"/>
            <p:cNvSpPr txBox="1"/>
            <p:nvPr/>
          </p:nvSpPr>
          <p:spPr>
            <a:xfrm>
              <a:off x="6739482" y="512420"/>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500" b="1" dirty="0">
                  <a:solidFill>
                    <a:schemeClr val="tx1"/>
                  </a:solidFill>
                  <a:latin typeface="Calibri"/>
                  <a:ea typeface="Calibri"/>
                  <a:cs typeface="Calibri"/>
                  <a:sym typeface="Calibri"/>
                </a:rPr>
                <a:t>Suivi des actifs : </a:t>
              </a:r>
              <a:r>
                <a:rPr lang="fr-CA" sz="1500" dirty="0">
                  <a:solidFill>
                    <a:schemeClr val="tx1"/>
                  </a:solidFill>
                  <a:latin typeface="Calibri"/>
                  <a:ea typeface="Calibri"/>
                  <a:cs typeface="Calibri"/>
                  <a:sym typeface="Calibri"/>
                </a:rPr>
                <a:t>Pour inventorier et gérer des biens matériels ou équipements.</a:t>
              </a:r>
              <a:endParaRPr lang="fr-FR" sz="1500" dirty="0">
                <a:solidFill>
                  <a:schemeClr val="tx1"/>
                </a:solidFill>
                <a:latin typeface="Calibri"/>
                <a:ea typeface="Calibri"/>
                <a:cs typeface="Calibri"/>
              </a:endParaRPr>
            </a:p>
          </p:txBody>
        </p:sp>
        <p:sp>
          <p:nvSpPr>
            <p:cNvPr id="787" name="Google Shape;787;p80"/>
            <p:cNvSpPr/>
            <p:nvPr/>
          </p:nvSpPr>
          <p:spPr>
            <a:xfrm>
              <a:off x="8984720" y="512420"/>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80"/>
            <p:cNvSpPr txBox="1"/>
            <p:nvPr/>
          </p:nvSpPr>
          <p:spPr>
            <a:xfrm>
              <a:off x="8984720" y="512420"/>
              <a:ext cx="2041125" cy="1224675"/>
            </a:xfrm>
            <a:prstGeom prst="rect">
              <a:avLst/>
            </a:prstGeom>
            <a:noFill/>
            <a:ln>
              <a:noFill/>
            </a:ln>
          </p:spPr>
          <p:txBody>
            <a:bodyPr spcFirstLastPara="1" wrap="square" lIns="57150" tIns="57150" rIns="57150" bIns="57150" anchor="ctr" anchorCtr="0">
              <a:noAutofit/>
            </a:bodyPr>
            <a:lstStyle/>
            <a:p>
              <a:pPr marL="0" marR="0" lvl="0" indent="0" algn="ctr">
                <a:lnSpc>
                  <a:spcPct val="90000"/>
                </a:lnSpc>
                <a:spcBef>
                  <a:spcPts val="0"/>
                </a:spcBef>
                <a:spcAft>
                  <a:spcPts val="0"/>
                </a:spcAft>
                <a:buClr>
                  <a:srgbClr val="00AEEF"/>
                </a:buClr>
                <a:buSzPts val="1500"/>
                <a:buFont typeface="Arial"/>
                <a:buNone/>
              </a:pPr>
              <a:r>
                <a:rPr lang="fr-CA" sz="1500" b="1" dirty="0">
                  <a:solidFill>
                    <a:schemeClr val="tx1"/>
                  </a:solidFill>
                  <a:latin typeface="Calibri"/>
                  <a:ea typeface="Calibri"/>
                  <a:cs typeface="Calibri"/>
                  <a:sym typeface="Calibri"/>
                </a:rPr>
                <a:t>Liste de contacts : </a:t>
              </a:r>
              <a:r>
                <a:rPr lang="fr-CA" sz="1500" dirty="0">
                  <a:solidFill>
                    <a:schemeClr val="tx1"/>
                  </a:solidFill>
                  <a:latin typeface="Calibri"/>
                  <a:ea typeface="Calibri"/>
                  <a:cs typeface="Calibri"/>
                  <a:sym typeface="Calibri"/>
                </a:rPr>
                <a:t>Pour stocker et gérer des informations de contact, comme des fournisseurs ou des clients.</a:t>
              </a:r>
              <a:endParaRPr lang="fr-FR" sz="1500">
                <a:solidFill>
                  <a:schemeClr val="tx1"/>
                </a:solidFill>
                <a:latin typeface="Calibri"/>
                <a:ea typeface="Calibri"/>
                <a:cs typeface="Calibri"/>
              </a:endParaRPr>
            </a:p>
          </p:txBody>
        </p:sp>
        <p:sp>
          <p:nvSpPr>
            <p:cNvPr id="789" name="Google Shape;789;p80"/>
            <p:cNvSpPr/>
            <p:nvPr/>
          </p:nvSpPr>
          <p:spPr>
            <a:xfrm>
              <a:off x="3769" y="1941207"/>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80"/>
            <p:cNvSpPr txBox="1"/>
            <p:nvPr/>
          </p:nvSpPr>
          <p:spPr>
            <a:xfrm>
              <a:off x="3769" y="1941207"/>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400" b="1" i="0" u="none" dirty="0">
                  <a:solidFill>
                    <a:schemeClr val="tx1"/>
                  </a:solidFill>
                  <a:latin typeface="Calibri"/>
                  <a:ea typeface="Calibri"/>
                  <a:cs typeface="Calibri"/>
                  <a:sym typeface="Calibri"/>
                </a:rPr>
                <a:t>Planification de projets : </a:t>
              </a:r>
              <a:r>
                <a:rPr lang="fr-CA" sz="1400" b="0" i="0" u="none" dirty="0">
                  <a:solidFill>
                    <a:schemeClr val="tx1"/>
                  </a:solidFill>
                  <a:latin typeface="Calibri"/>
                  <a:ea typeface="Calibri"/>
                  <a:cs typeface="Calibri"/>
                  <a:sym typeface="Calibri"/>
                </a:rPr>
                <a:t>Pour organiser les étapes et échéances d’un projet.</a:t>
              </a:r>
              <a:endParaRPr lang="fr-FR" sz="1500" dirty="0">
                <a:solidFill>
                  <a:schemeClr val="tx1"/>
                </a:solidFill>
                <a:latin typeface="Calibri"/>
                <a:ea typeface="Calibri"/>
                <a:cs typeface="Calibri"/>
              </a:endParaRPr>
            </a:p>
          </p:txBody>
        </p:sp>
        <p:sp>
          <p:nvSpPr>
            <p:cNvPr id="791" name="Google Shape;791;p80"/>
            <p:cNvSpPr/>
            <p:nvPr/>
          </p:nvSpPr>
          <p:spPr>
            <a:xfrm>
              <a:off x="2249007" y="1941207"/>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80"/>
            <p:cNvSpPr txBox="1"/>
            <p:nvPr/>
          </p:nvSpPr>
          <p:spPr>
            <a:xfrm>
              <a:off x="2249007" y="1941207"/>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400" b="1" i="0" u="none" dirty="0">
                  <a:solidFill>
                    <a:schemeClr val="tx1"/>
                  </a:solidFill>
                  <a:latin typeface="Calibri"/>
                  <a:ea typeface="Calibri"/>
                  <a:cs typeface="Calibri"/>
                  <a:sym typeface="Calibri"/>
                </a:rPr>
                <a:t>Liste de vérification : </a:t>
              </a:r>
              <a:r>
                <a:rPr lang="fr-CA" sz="1400" b="0" i="0" u="none" dirty="0">
                  <a:solidFill>
                    <a:schemeClr val="tx1"/>
                  </a:solidFill>
                  <a:latin typeface="Calibri"/>
                  <a:ea typeface="Calibri"/>
                  <a:cs typeface="Calibri"/>
                  <a:sym typeface="Calibri"/>
                </a:rPr>
                <a:t>Pour créer des listes de contrôle ou de validation (ex. audits, inspections).</a:t>
              </a:r>
              <a:endParaRPr lang="fr-FR" sz="1500">
                <a:solidFill>
                  <a:schemeClr val="tx1"/>
                </a:solidFill>
                <a:latin typeface="Calibri"/>
                <a:ea typeface="Calibri"/>
                <a:cs typeface="Calibri"/>
              </a:endParaRPr>
            </a:p>
          </p:txBody>
        </p:sp>
        <p:sp>
          <p:nvSpPr>
            <p:cNvPr id="793" name="Google Shape;793;p80"/>
            <p:cNvSpPr/>
            <p:nvPr/>
          </p:nvSpPr>
          <p:spPr>
            <a:xfrm>
              <a:off x="4494244" y="1941207"/>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80"/>
            <p:cNvSpPr txBox="1"/>
            <p:nvPr/>
          </p:nvSpPr>
          <p:spPr>
            <a:xfrm>
              <a:off x="4494244" y="1941207"/>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400" b="1" i="0" u="none" dirty="0">
                  <a:solidFill>
                    <a:schemeClr val="tx1"/>
                  </a:solidFill>
                  <a:latin typeface="Calibri"/>
                  <a:ea typeface="Calibri"/>
                  <a:cs typeface="Calibri"/>
                  <a:sym typeface="Calibri"/>
                </a:rPr>
                <a:t>Suivi des demandes : </a:t>
              </a:r>
              <a:r>
                <a:rPr lang="fr-CA" sz="1400" b="0" i="0" u="none" dirty="0">
                  <a:solidFill>
                    <a:schemeClr val="tx1"/>
                  </a:solidFill>
                  <a:latin typeface="Calibri"/>
                  <a:ea typeface="Calibri"/>
                  <a:cs typeface="Calibri"/>
                  <a:sym typeface="Calibri"/>
                </a:rPr>
                <a:t>Pour enregistrer et gérer des demandes de service ou des requêtes.</a:t>
              </a:r>
              <a:endParaRPr lang="fr-FR" sz="1500">
                <a:solidFill>
                  <a:schemeClr val="tx1"/>
                </a:solidFill>
                <a:latin typeface="Calibri"/>
                <a:ea typeface="Calibri"/>
                <a:cs typeface="Calibri"/>
              </a:endParaRPr>
            </a:p>
          </p:txBody>
        </p:sp>
        <p:sp>
          <p:nvSpPr>
            <p:cNvPr id="795" name="Google Shape;795;p80"/>
            <p:cNvSpPr/>
            <p:nvPr/>
          </p:nvSpPr>
          <p:spPr>
            <a:xfrm>
              <a:off x="6739482" y="1941207"/>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80"/>
            <p:cNvSpPr txBox="1"/>
            <p:nvPr/>
          </p:nvSpPr>
          <p:spPr>
            <a:xfrm>
              <a:off x="6739482" y="1941207"/>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400" b="1" i="0" u="none" dirty="0">
                  <a:solidFill>
                    <a:schemeClr val="tx1"/>
                  </a:solidFill>
                  <a:latin typeface="Calibri"/>
                  <a:ea typeface="Calibri"/>
                  <a:cs typeface="Calibri"/>
                  <a:sym typeface="Calibri"/>
                </a:rPr>
                <a:t>Planification des congés : </a:t>
              </a:r>
              <a:r>
                <a:rPr lang="fr-CA" sz="1400" b="0" i="0" u="none" dirty="0">
                  <a:solidFill>
                    <a:schemeClr val="tx1"/>
                  </a:solidFill>
                  <a:latin typeface="Calibri"/>
                  <a:ea typeface="Calibri"/>
                  <a:cs typeface="Calibri"/>
                  <a:sym typeface="Calibri"/>
                </a:rPr>
                <a:t>Pour gérer les demandes et les approbations de congés d'équipe.</a:t>
              </a:r>
              <a:endParaRPr lang="fr-FR" sz="1500">
                <a:solidFill>
                  <a:schemeClr val="tx1"/>
                </a:solidFill>
                <a:latin typeface="Calibri"/>
                <a:ea typeface="Calibri"/>
                <a:cs typeface="Calibri"/>
              </a:endParaRPr>
            </a:p>
          </p:txBody>
        </p:sp>
        <p:sp>
          <p:nvSpPr>
            <p:cNvPr id="797" name="Google Shape;797;p80"/>
            <p:cNvSpPr/>
            <p:nvPr/>
          </p:nvSpPr>
          <p:spPr>
            <a:xfrm>
              <a:off x="8984720" y="1941207"/>
              <a:ext cx="2041125" cy="1224675"/>
            </a:xfrm>
            <a:prstGeom prst="rect">
              <a:avLst/>
            </a:prstGeom>
            <a:gradFill>
              <a:gsLst>
                <a:gs pos="0">
                  <a:srgbClr val="F8A97B"/>
                </a:gs>
                <a:gs pos="84000">
                  <a:srgbClr val="E7742D"/>
                </a:gs>
                <a:gs pos="100000">
                  <a:srgbClr val="E7742D"/>
                </a:gs>
              </a:gsLst>
              <a:lin ang="5400000" scaled="0"/>
            </a:gradFill>
            <a:ln>
              <a:noFill/>
            </a:ln>
            <a:effectLst>
              <a:outerShdw blurRad="88900" dist="38100" dir="504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80"/>
            <p:cNvSpPr txBox="1"/>
            <p:nvPr/>
          </p:nvSpPr>
          <p:spPr>
            <a:xfrm>
              <a:off x="8984720" y="1941207"/>
              <a:ext cx="2041125" cy="1224675"/>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AEEF"/>
                </a:buClr>
                <a:buSzPts val="1500"/>
                <a:buFont typeface="Calibri"/>
                <a:buNone/>
              </a:pPr>
              <a:r>
                <a:rPr lang="fr-CA" sz="1400" b="1" i="0" u="none" dirty="0">
                  <a:solidFill>
                    <a:schemeClr val="tx1"/>
                  </a:solidFill>
                  <a:latin typeface="Calibri"/>
                  <a:ea typeface="Calibri"/>
                  <a:cs typeface="Calibri"/>
                  <a:sym typeface="Calibri"/>
                </a:rPr>
                <a:t>Suivi des formations : </a:t>
              </a:r>
              <a:r>
                <a:rPr lang="fr-CA" sz="1400" b="0" i="0" u="none" dirty="0">
                  <a:solidFill>
                    <a:schemeClr val="tx1"/>
                  </a:solidFill>
                  <a:latin typeface="Calibri"/>
                  <a:ea typeface="Calibri"/>
                  <a:cs typeface="Calibri"/>
                  <a:sym typeface="Calibri"/>
                </a:rPr>
                <a:t>Pour lister et gérer les formations suivies par les employés.</a:t>
              </a:r>
              <a:endParaRPr lang="fr-FR" sz="1500">
                <a:solidFill>
                  <a:schemeClr val="tx1"/>
                </a:solidFill>
                <a:latin typeface="Calibri"/>
                <a:ea typeface="Calibri"/>
                <a:cs typeface="Calibri"/>
              </a:endParaRPr>
            </a:p>
          </p:txBody>
        </p:sp>
      </p:grpSp>
      <p:sp>
        <p:nvSpPr>
          <p:cNvPr id="799" name="TextBox 79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AFFICHAGES ET MICROSOFT LISTS</a:t>
            </a:r>
          </a:p>
        </p:txBody>
      </p:sp>
      <p:pic>
        <p:nvPicPr>
          <p:cNvPr id="800" name="Picture 799" descr="logo_couleur.png"/>
          <p:cNvPicPr>
            <a:picLocks noChangeAspect="1"/>
          </p:cNvPicPr>
          <p:nvPr/>
        </p:nvPicPr>
        <p:blipFill>
          <a:blip r:embed="rId3"/>
          <a:stretch>
            <a:fillRect/>
          </a:stretch>
        </p:blipFill>
        <p:spPr>
          <a:xfrm>
            <a:off x="10387584" y="384048"/>
            <a:ext cx="1389888" cy="49834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82"/>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MICROSOFT LISTS — CRÉER DES COLONNES</a:t>
            </a:r>
            <a:endParaRPr/>
          </a:p>
        </p:txBody>
      </p:sp>
      <p:sp>
        <p:nvSpPr>
          <p:cNvPr id="811" name="Google Shape;811;p82"/>
          <p:cNvSpPr txBox="1">
            <a:spLocks noGrp="1"/>
          </p:cNvSpPr>
          <p:nvPr>
            <p:ph type="body" idx="1"/>
          </p:nvPr>
        </p:nvSpPr>
        <p:spPr>
          <a:xfrm>
            <a:off x="5434907" y="3759484"/>
            <a:ext cx="2665530" cy="1329232"/>
          </a:xfrm>
          <a:prstGeom prst="rect">
            <a:avLst/>
          </a:prstGeom>
          <a:noFill/>
          <a:ln w="28575" cap="flat" cmpd="sng">
            <a:solidFill>
              <a:schemeClr val="accent5"/>
            </a:solidFill>
            <a:prstDash val="solid"/>
            <a:round/>
            <a:headEnd type="none" w="sm" len="sm"/>
            <a:tailEnd type="none" w="sm" len="sm"/>
          </a:ln>
        </p:spPr>
        <p:txBody>
          <a:bodyPr spcFirstLastPara="1" wrap="square" lIns="91425" tIns="45700" rIns="91425" bIns="45700" anchor="ctr" anchorCtr="0">
            <a:normAutofit/>
          </a:bodyPr>
          <a:lstStyle/>
          <a:p>
            <a:pPr marL="0" lvl="0" indent="0" algn="l" rtl="0">
              <a:spcBef>
                <a:spcPts val="0"/>
              </a:spcBef>
              <a:spcAft>
                <a:spcPts val="0"/>
              </a:spcAft>
              <a:buSzPts val="1288"/>
              <a:buNone/>
            </a:pPr>
            <a:r>
              <a:rPr lang="fr-CA" sz="1400" b="0" i="0" u="none">
                <a:solidFill>
                  <a:srgbClr val="334452"/>
                </a:solidFill>
                <a:latin typeface="Calibri"/>
                <a:ea typeface="Calibri"/>
                <a:cs typeface="Calibri"/>
                <a:sym typeface="Calibri"/>
              </a:rPr>
              <a:t>En appuyant sur « Voir tous les types de colonnes », on accède au menu classique de configuration de colonnes.</a:t>
            </a:r>
            <a:endParaRPr/>
          </a:p>
        </p:txBody>
      </p:sp>
      <p:sp>
        <p:nvSpPr>
          <p:cNvPr id="812" name="Google Shape;812;p82"/>
          <p:cNvSpPr txBox="1"/>
          <p:nvPr/>
        </p:nvSpPr>
        <p:spPr>
          <a:xfrm>
            <a:off x="5434906" y="1783081"/>
            <a:ext cx="2670869" cy="1329232"/>
          </a:xfrm>
          <a:prstGeom prst="rect">
            <a:avLst/>
          </a:prstGeom>
          <a:noFill/>
          <a:ln w="28575" cap="flat" cmpd="sng">
            <a:solidFill>
              <a:schemeClr val="accent2"/>
            </a:solidFill>
            <a:prstDash val="solid"/>
            <a:round/>
            <a:headEnd type="none" w="sm" len="sm"/>
            <a:tailEnd type="none" w="sm" len="sm"/>
          </a:ln>
        </p:spPr>
        <p:txBody>
          <a:bodyPr spcFirstLastPara="1" wrap="square" lIns="91425" tIns="45700" rIns="91425" bIns="45700" anchor="ctr" anchorCtr="0">
            <a:normAutofit/>
          </a:bodyPr>
          <a:lstStyle/>
          <a:p>
            <a:pPr marL="0" marR="0" lvl="0" indent="0" algn="l" rtl="0">
              <a:spcBef>
                <a:spcPts val="0"/>
              </a:spcBef>
              <a:spcAft>
                <a:spcPts val="0"/>
              </a:spcAft>
              <a:buClr>
                <a:srgbClr val="00AEEF"/>
              </a:buClr>
              <a:buSzPts val="1288"/>
              <a:buFont typeface="Noto Sans Symbols"/>
              <a:buNone/>
            </a:pPr>
            <a:r>
              <a:rPr lang="fr-CA" sz="1400" b="0" i="0" u="none">
                <a:solidFill>
                  <a:srgbClr val="334452"/>
                </a:solidFill>
                <a:latin typeface="Calibri"/>
                <a:ea typeface="Calibri"/>
                <a:cs typeface="Calibri"/>
                <a:sym typeface="Calibri"/>
              </a:rPr>
              <a:t>Plusieurs options de colonnes sont disponibles et affecteront le type d’information qui sera contenu dans ce champ.</a:t>
            </a:r>
            <a:endParaRPr/>
          </a:p>
        </p:txBody>
      </p:sp>
      <p:cxnSp>
        <p:nvCxnSpPr>
          <p:cNvPr id="813" name="Google Shape;813;p82"/>
          <p:cNvCxnSpPr>
            <a:stCxn id="814" idx="3"/>
            <a:endCxn id="812" idx="1"/>
          </p:cNvCxnSpPr>
          <p:nvPr/>
        </p:nvCxnSpPr>
        <p:spPr>
          <a:xfrm rot="10800000" flipH="1">
            <a:off x="4874055" y="2955413"/>
            <a:ext cx="561000" cy="988200"/>
          </a:xfrm>
          <a:prstGeom prst="straightConnector1">
            <a:avLst/>
          </a:prstGeom>
          <a:noFill/>
          <a:ln w="28575" cap="flat" cmpd="sng">
            <a:solidFill>
              <a:schemeClr val="accent2"/>
            </a:solidFill>
            <a:prstDash val="solid"/>
            <a:round/>
            <a:headEnd type="none" w="sm" len="sm"/>
            <a:tailEnd type="triangle" w="med" len="med"/>
          </a:ln>
        </p:spPr>
      </p:cxnSp>
      <p:cxnSp>
        <p:nvCxnSpPr>
          <p:cNvPr id="815" name="Google Shape;815;p82"/>
          <p:cNvCxnSpPr>
            <a:stCxn id="811" idx="3"/>
            <a:endCxn id="816" idx="1"/>
          </p:cNvCxnSpPr>
          <p:nvPr/>
        </p:nvCxnSpPr>
        <p:spPr>
          <a:xfrm rot="10800000" flipH="1">
            <a:off x="8100437" y="3943615"/>
            <a:ext cx="561000" cy="988200"/>
          </a:xfrm>
          <a:prstGeom prst="straightConnector1">
            <a:avLst/>
          </a:prstGeom>
          <a:noFill/>
          <a:ln w="28575" cap="flat" cmpd="sng">
            <a:solidFill>
              <a:schemeClr val="accent5"/>
            </a:solidFill>
            <a:prstDash val="solid"/>
            <a:round/>
            <a:headEnd type="none" w="sm" len="sm"/>
            <a:tailEnd type="triangle" w="med" len="med"/>
          </a:ln>
        </p:spPr>
      </p:cxnSp>
      <p:pic>
        <p:nvPicPr>
          <p:cNvPr id="814" name="Google Shape;814;p82"/>
          <p:cNvPicPr preferRelativeResize="0"/>
          <p:nvPr/>
        </p:nvPicPr>
        <p:blipFill rotWithShape="1">
          <a:blip r:embed="rId3">
            <a:alphaModFix/>
          </a:blip>
          <a:srcRect/>
          <a:stretch/>
        </p:blipFill>
        <p:spPr>
          <a:xfrm>
            <a:off x="291760" y="1783080"/>
            <a:ext cx="4582295" cy="3305636"/>
          </a:xfrm>
          <a:prstGeom prst="rect">
            <a:avLst/>
          </a:prstGeom>
          <a:noFill/>
          <a:ln w="28575" cap="flat" cmpd="sng">
            <a:solidFill>
              <a:schemeClr val="accent2"/>
            </a:solidFill>
            <a:prstDash val="solid"/>
            <a:round/>
            <a:headEnd type="none" w="sm" len="sm"/>
            <a:tailEnd type="none" w="sm" len="sm"/>
          </a:ln>
        </p:spPr>
      </p:pic>
      <p:pic>
        <p:nvPicPr>
          <p:cNvPr id="816" name="Google Shape;816;p82"/>
          <p:cNvPicPr preferRelativeResize="0"/>
          <p:nvPr/>
        </p:nvPicPr>
        <p:blipFill rotWithShape="1">
          <a:blip r:embed="rId4">
            <a:alphaModFix/>
          </a:blip>
          <a:srcRect/>
          <a:stretch/>
        </p:blipFill>
        <p:spPr>
          <a:xfrm>
            <a:off x="8661288" y="1783080"/>
            <a:ext cx="3238952" cy="3305636"/>
          </a:xfrm>
          <a:prstGeom prst="rect">
            <a:avLst/>
          </a:prstGeom>
          <a:solidFill>
            <a:schemeClr val="accent5"/>
          </a:solidFill>
          <a:ln w="28575" cap="flat" cmpd="sng">
            <a:solidFill>
              <a:schemeClr val="accent5"/>
            </a:solidFill>
            <a:prstDash val="solid"/>
            <a:round/>
            <a:headEnd type="none" w="sm" len="sm"/>
            <a:tailEnd type="none" w="sm" len="sm"/>
          </a:ln>
        </p:spPr>
      </p:pic>
      <p:sp>
        <p:nvSpPr>
          <p:cNvPr id="817" name="TextBox 81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AFFICHAGES ET MICROSOFT LISTS</a:t>
            </a:r>
          </a:p>
        </p:txBody>
      </p:sp>
      <p:pic>
        <p:nvPicPr>
          <p:cNvPr id="818" name="Picture 817"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83"/>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MICROSOFT LISTS — LES VUES D’AFFICHAGE</a:t>
            </a:r>
            <a:endParaRPr/>
          </a:p>
        </p:txBody>
      </p:sp>
      <p:sp>
        <p:nvSpPr>
          <p:cNvPr id="823" name="Google Shape;823;p83"/>
          <p:cNvSpPr txBox="1">
            <a:spLocks noGrp="1"/>
          </p:cNvSpPr>
          <p:nvPr>
            <p:ph type="body" idx="1"/>
          </p:nvPr>
        </p:nvSpPr>
        <p:spPr>
          <a:xfrm>
            <a:off x="731520" y="1783080"/>
            <a:ext cx="10725912" cy="1280160"/>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ct val="92000"/>
              <a:buChar char="▪"/>
            </a:pPr>
            <a:r>
              <a:rPr lang="fr-CA" sz="1250" b="0" i="0" u="none">
                <a:solidFill>
                  <a:srgbClr val="334452"/>
                </a:solidFill>
                <a:latin typeface="Calibri"/>
                <a:ea typeface="Calibri"/>
                <a:cs typeface="Calibri"/>
                <a:sym typeface="Calibri"/>
              </a:rPr>
              <a:t>Créer un nouvel affichage permet de bien représenter ses données entrées dans les listes. </a:t>
            </a:r>
            <a:endParaRPr/>
          </a:p>
          <a:p>
            <a:pPr marL="666900" lvl="1" indent="-342900" algn="l" rtl="0">
              <a:spcBef>
                <a:spcPts val="896"/>
              </a:spcBef>
              <a:spcAft>
                <a:spcPts val="700"/>
              </a:spcAft>
              <a:buSzPct val="92000"/>
              <a:buFont typeface="Calibri"/>
              <a:buAutoNum type="arabicPeriod"/>
            </a:pPr>
            <a:r>
              <a:rPr lang="fr-CA" sz="1250" b="0" i="0" u="none">
                <a:solidFill>
                  <a:srgbClr val="334452"/>
                </a:solidFill>
                <a:latin typeface="Calibri"/>
                <a:ea typeface="Calibri"/>
                <a:cs typeface="Calibri"/>
                <a:sym typeface="Calibri"/>
              </a:rPr>
              <a:t>On entre un nom pour notre affichage, on choisit le type d’affichage et la visibilité désirée.</a:t>
            </a:r>
            <a:endParaRPr/>
          </a:p>
          <a:p>
            <a:pPr marL="666900" lvl="1" indent="-342900" algn="l" rtl="0">
              <a:spcBef>
                <a:spcPts val="896"/>
              </a:spcBef>
              <a:spcAft>
                <a:spcPts val="700"/>
              </a:spcAft>
              <a:buSzPct val="92000"/>
              <a:buFont typeface="Calibri"/>
              <a:buAutoNum type="arabicPeriod"/>
            </a:pPr>
            <a:r>
              <a:rPr lang="fr-CA" sz="1250" b="0" i="0" u="none">
                <a:solidFill>
                  <a:srgbClr val="334452"/>
                </a:solidFill>
                <a:latin typeface="Calibri"/>
                <a:ea typeface="Calibri"/>
                <a:cs typeface="Calibri"/>
                <a:sym typeface="Calibri"/>
              </a:rPr>
              <a:t>On doit choisir l’option « Modifier l’affichage actuel » pour appliquer des options supplémentaires.</a:t>
            </a:r>
            <a:endParaRPr/>
          </a:p>
        </p:txBody>
      </p:sp>
      <p:pic>
        <p:nvPicPr>
          <p:cNvPr id="824" name="Google Shape;824;p83"/>
          <p:cNvPicPr preferRelativeResize="0"/>
          <p:nvPr/>
        </p:nvPicPr>
        <p:blipFill rotWithShape="1">
          <a:blip r:embed="rId3">
            <a:alphaModFix/>
          </a:blip>
          <a:srcRect/>
          <a:stretch/>
        </p:blipFill>
        <p:spPr>
          <a:xfrm>
            <a:off x="751136" y="2979229"/>
            <a:ext cx="2223777" cy="2992904"/>
          </a:xfrm>
          <a:prstGeom prst="rect">
            <a:avLst/>
          </a:prstGeom>
          <a:noFill/>
          <a:ln w="28575" cap="flat" cmpd="sng">
            <a:solidFill>
              <a:schemeClr val="accent2"/>
            </a:solidFill>
            <a:prstDash val="solid"/>
            <a:round/>
            <a:headEnd type="none" w="sm" len="sm"/>
            <a:tailEnd type="none" w="sm" len="sm"/>
          </a:ln>
        </p:spPr>
      </p:pic>
      <p:pic>
        <p:nvPicPr>
          <p:cNvPr id="825" name="Google Shape;825;p83"/>
          <p:cNvPicPr preferRelativeResize="0"/>
          <p:nvPr/>
        </p:nvPicPr>
        <p:blipFill rotWithShape="1">
          <a:blip r:embed="rId4">
            <a:alphaModFix/>
          </a:blip>
          <a:srcRect l="1754" t="2471" r="13026" b="20491"/>
          <a:stretch/>
        </p:blipFill>
        <p:spPr>
          <a:xfrm>
            <a:off x="3763804" y="2979229"/>
            <a:ext cx="4778858" cy="2800350"/>
          </a:xfrm>
          <a:prstGeom prst="rect">
            <a:avLst/>
          </a:prstGeom>
          <a:noFill/>
          <a:ln w="28575" cap="flat" cmpd="sng">
            <a:solidFill>
              <a:schemeClr val="accent2"/>
            </a:solidFill>
            <a:prstDash val="solid"/>
            <a:round/>
            <a:headEnd type="none" w="sm" len="sm"/>
            <a:tailEnd type="none" w="sm" len="sm"/>
          </a:ln>
        </p:spPr>
      </p:pic>
      <p:pic>
        <p:nvPicPr>
          <p:cNvPr id="826" name="Google Shape;826;p83"/>
          <p:cNvPicPr preferRelativeResize="0"/>
          <p:nvPr/>
        </p:nvPicPr>
        <p:blipFill rotWithShape="1">
          <a:blip r:embed="rId5">
            <a:alphaModFix/>
          </a:blip>
          <a:srcRect t="11370" b="4440"/>
          <a:stretch/>
        </p:blipFill>
        <p:spPr>
          <a:xfrm>
            <a:off x="9228624" y="2985434"/>
            <a:ext cx="2220769" cy="2800350"/>
          </a:xfrm>
          <a:prstGeom prst="rect">
            <a:avLst/>
          </a:prstGeom>
          <a:noFill/>
          <a:ln w="28575" cap="flat" cmpd="sng">
            <a:solidFill>
              <a:schemeClr val="accent2"/>
            </a:solidFill>
            <a:prstDash val="solid"/>
            <a:round/>
            <a:headEnd type="none" w="sm" len="sm"/>
            <a:tailEnd type="none" w="sm" len="sm"/>
          </a:ln>
        </p:spPr>
      </p:pic>
      <p:cxnSp>
        <p:nvCxnSpPr>
          <p:cNvPr id="827" name="Google Shape;827;p83"/>
          <p:cNvCxnSpPr>
            <a:endCxn id="825" idx="1"/>
          </p:cNvCxnSpPr>
          <p:nvPr/>
        </p:nvCxnSpPr>
        <p:spPr>
          <a:xfrm>
            <a:off x="3077704" y="4899510"/>
            <a:ext cx="686100" cy="0"/>
          </a:xfrm>
          <a:prstGeom prst="straightConnector1">
            <a:avLst/>
          </a:prstGeom>
          <a:noFill/>
          <a:ln w="28575" cap="flat" cmpd="sng">
            <a:solidFill>
              <a:schemeClr val="accent2"/>
            </a:solidFill>
            <a:prstDash val="solid"/>
            <a:round/>
            <a:headEnd type="none" w="sm" len="sm"/>
            <a:tailEnd type="triangle" w="med" len="med"/>
          </a:ln>
        </p:spPr>
      </p:cxnSp>
      <p:cxnSp>
        <p:nvCxnSpPr>
          <p:cNvPr id="828" name="Google Shape;828;p83"/>
          <p:cNvCxnSpPr>
            <a:stCxn id="825" idx="3"/>
            <a:endCxn id="826" idx="1"/>
          </p:cNvCxnSpPr>
          <p:nvPr/>
        </p:nvCxnSpPr>
        <p:spPr>
          <a:xfrm>
            <a:off x="8542662" y="4899510"/>
            <a:ext cx="686100" cy="6300"/>
          </a:xfrm>
          <a:prstGeom prst="straightConnector1">
            <a:avLst/>
          </a:prstGeom>
          <a:noFill/>
          <a:ln w="28575" cap="flat" cmpd="sng">
            <a:solidFill>
              <a:schemeClr val="accent2"/>
            </a:solidFill>
            <a:prstDash val="solid"/>
            <a:round/>
            <a:headEnd type="none" w="sm" len="sm"/>
            <a:tailEnd type="triangle" w="med" len="med"/>
          </a:ln>
        </p:spPr>
      </p:cxnSp>
      <p:sp>
        <p:nvSpPr>
          <p:cNvPr id="829" name="TextBox 82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AFFICHAGES ET MICROSOFT LISTS</a:t>
            </a:r>
          </a:p>
        </p:txBody>
      </p:sp>
      <p:pic>
        <p:nvPicPr>
          <p:cNvPr id="830" name="Picture 829" descr="logo_couleur.png"/>
          <p:cNvPicPr>
            <a:picLocks noChangeAspect="1"/>
          </p:cNvPicPr>
          <p:nvPr/>
        </p:nvPicPr>
        <p:blipFill>
          <a:blip r:embed="rId6"/>
          <a:stretch>
            <a:fillRect/>
          </a:stretch>
        </p:blipFill>
        <p:spPr>
          <a:xfrm>
            <a:off x="10387584" y="384048"/>
            <a:ext cx="1389888" cy="49834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8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ALERTES ET RÈGLES</a:t>
            </a:r>
            <a:endParaRPr/>
          </a:p>
        </p:txBody>
      </p:sp>
      <p:pic>
        <p:nvPicPr>
          <p:cNvPr id="842" name="Google Shape;842;p85" descr="Une image contenant capture d’écran, Rectangle, ligne, carré&#10;&#10;Description générée automatiquement"/>
          <p:cNvPicPr preferRelativeResize="0">
            <a:picLocks noGrp="1"/>
          </p:cNvPicPr>
          <p:nvPr>
            <p:ph type="body" idx="1"/>
          </p:nvPr>
        </p:nvPicPr>
        <p:blipFill rotWithShape="1">
          <a:blip r:embed="rId3">
            <a:alphaModFix/>
          </a:blip>
          <a:srcRect/>
          <a:stretch/>
        </p:blipFill>
        <p:spPr>
          <a:xfrm>
            <a:off x="1351659" y="3438144"/>
            <a:ext cx="8080207" cy="2504864"/>
          </a:xfrm>
          <a:prstGeom prst="rect">
            <a:avLst/>
          </a:prstGeom>
          <a:noFill/>
          <a:ln>
            <a:noFill/>
          </a:ln>
        </p:spPr>
      </p:pic>
      <p:sp>
        <p:nvSpPr>
          <p:cNvPr id="843" name="Google Shape;843;p85"/>
          <p:cNvSpPr txBox="1">
            <a:spLocks noGrp="1"/>
          </p:cNvSpPr>
          <p:nvPr>
            <p:ph type="body" idx="2"/>
          </p:nvPr>
        </p:nvSpPr>
        <p:spPr>
          <a:xfrm>
            <a:off x="731520" y="1783080"/>
            <a:ext cx="10728930" cy="141732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700"/>
              </a:spcAft>
              <a:buSzPts val="1472"/>
            </a:pPr>
            <a:r>
              <a:rPr lang="fr-CA" sz="1400" b="1" i="0" u="none">
                <a:solidFill>
                  <a:srgbClr val="0A2E3D"/>
                </a:solidFill>
                <a:latin typeface="Calibri"/>
                <a:ea typeface="Calibri"/>
                <a:cs typeface="Calibri"/>
                <a:sym typeface="Calibri"/>
              </a:rPr>
              <a:t>Alertes : </a:t>
            </a:r>
            <a:r>
              <a:rPr lang="fr-CA" sz="1400" b="0" i="0" u="none">
                <a:solidFill>
                  <a:srgbClr val="334452"/>
                </a:solidFill>
                <a:latin typeface="Calibri"/>
                <a:ea typeface="Calibri"/>
                <a:cs typeface="Calibri"/>
                <a:sym typeface="Calibri"/>
              </a:rPr>
              <a:t>recevez un courriel pour suivre les changements en temps réel.</a:t>
            </a:r>
            <a:endParaRPr/>
          </a:p>
          <a:p>
            <a:pPr marL="0" lvl="0" indent="0" algn="l" rtl="0">
              <a:spcBef>
                <a:spcPts val="0"/>
              </a:spcBef>
              <a:spcAft>
                <a:spcPts val="700"/>
              </a:spcAft>
              <a:buSzPts val="1472"/>
            </a:pPr>
            <a:r>
              <a:rPr lang="fr-CA" sz="1400" b="1" i="0" u="none">
                <a:solidFill>
                  <a:srgbClr val="0A2E3D"/>
                </a:solidFill>
                <a:latin typeface="Calibri"/>
                <a:ea typeface="Calibri"/>
                <a:cs typeface="Calibri"/>
                <a:sym typeface="Calibri"/>
              </a:rPr>
              <a:t>Déclenchement : </a:t>
            </a:r>
            <a:r>
              <a:rPr lang="fr-CA" sz="1400" b="0" i="0" u="none">
                <a:solidFill>
                  <a:srgbClr val="334452"/>
                </a:solidFill>
                <a:latin typeface="Calibri"/>
                <a:ea typeface="Calibri"/>
                <a:cs typeface="Calibri"/>
                <a:sym typeface="Calibri"/>
              </a:rPr>
              <a:t>à la modification, à l’ajout ou à la suppression d’un élément.</a:t>
            </a:r>
            <a:endParaRPr/>
          </a:p>
          <a:p>
            <a:pPr marL="0" lvl="0" indent="0" algn="l" rtl="0">
              <a:spcBef>
                <a:spcPts val="0"/>
              </a:spcBef>
              <a:spcAft>
                <a:spcPts val="700"/>
              </a:spcAft>
              <a:buSzPts val="1472"/>
            </a:pPr>
            <a:r>
              <a:rPr lang="fr-CA" sz="1400" b="1" i="0" u="none">
                <a:solidFill>
                  <a:srgbClr val="0A2E3D"/>
                </a:solidFill>
                <a:latin typeface="Calibri"/>
                <a:ea typeface="Calibri"/>
                <a:cs typeface="Calibri"/>
                <a:sym typeface="Calibri"/>
              </a:rPr>
              <a:t>Fréquence : </a:t>
            </a:r>
            <a:r>
              <a:rPr lang="fr-CA" sz="1400" b="0" i="0" u="none">
                <a:solidFill>
                  <a:srgbClr val="334452"/>
                </a:solidFill>
                <a:latin typeface="Calibri"/>
                <a:ea typeface="Calibri"/>
                <a:cs typeface="Calibri"/>
                <a:sym typeface="Calibri"/>
              </a:rPr>
              <a:t>notification immédiate, quotidienne ou hebdomadaire.</a:t>
            </a:r>
            <a:endParaRPr/>
          </a:p>
          <a:p>
            <a:pPr marL="0" lvl="0" indent="0" algn="l" rtl="0">
              <a:spcBef>
                <a:spcPts val="0"/>
              </a:spcBef>
              <a:spcAft>
                <a:spcPts val="700"/>
              </a:spcAft>
              <a:buSzPts val="1472"/>
            </a:pPr>
            <a:r>
              <a:rPr lang="fr-CA" sz="1400" b="1" i="0" u="none">
                <a:solidFill>
                  <a:srgbClr val="0A2E3D"/>
                </a:solidFill>
                <a:latin typeface="Calibri"/>
                <a:ea typeface="Calibri"/>
                <a:cs typeface="Calibri"/>
                <a:sym typeface="Calibri"/>
              </a:rPr>
              <a:t>Règles : </a:t>
            </a:r>
            <a:r>
              <a:rPr lang="fr-CA" sz="1400" b="0" i="0" u="none">
                <a:solidFill>
                  <a:srgbClr val="334452"/>
                </a:solidFill>
                <a:latin typeface="Calibri"/>
                <a:ea typeface="Calibri"/>
                <a:cs typeface="Calibri"/>
                <a:sym typeface="Calibri"/>
              </a:rPr>
              <a:t>automatisez une action quand une condition est remplie.</a:t>
            </a:r>
            <a:endParaRPr/>
          </a:p>
          <a:p>
            <a:pPr marL="0" lvl="0" indent="0" algn="l" rtl="0">
              <a:spcBef>
                <a:spcPts val="0"/>
              </a:spcBef>
              <a:spcAft>
                <a:spcPts val="700"/>
              </a:spcAft>
              <a:buSzPts val="1472"/>
            </a:pPr>
            <a:r>
              <a:rPr lang="fr-CA" sz="1400" b="1" i="0" u="none">
                <a:solidFill>
                  <a:srgbClr val="0A2E3D"/>
                </a:solidFill>
                <a:latin typeface="Calibri"/>
                <a:ea typeface="Calibri"/>
                <a:cs typeface="Calibri"/>
                <a:sym typeface="Calibri"/>
              </a:rPr>
              <a:t>Bénéfice : </a:t>
            </a:r>
            <a:r>
              <a:rPr lang="fr-CA" sz="1400" b="0" i="0" u="none">
                <a:solidFill>
                  <a:srgbClr val="334452"/>
                </a:solidFill>
                <a:latin typeface="Calibri"/>
                <a:ea typeface="Calibri"/>
                <a:cs typeface="Calibri"/>
                <a:sym typeface="Calibri"/>
              </a:rPr>
              <a:t>vous suivez l’essentiel sans surveiller la liste en continu.</a:t>
            </a:r>
            <a:endParaRPr/>
          </a:p>
        </p:txBody>
      </p:sp>
      <p:sp>
        <p:nvSpPr>
          <p:cNvPr id="844" name="TextBox 843"/>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AFFICHAGES ET MICROSOFT LISTS</a:t>
            </a:r>
          </a:p>
        </p:txBody>
      </p:sp>
      <p:pic>
        <p:nvPicPr>
          <p:cNvPr id="845" name="Picture 844"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7"/>
        <p:cNvGrpSpPr/>
        <p:nvPr/>
      </p:nvGrpSpPr>
      <p:grpSpPr>
        <a:xfrm>
          <a:off x="0" y="0"/>
          <a:ext cx="0" cy="0"/>
          <a:chOff x="0" y="0"/>
          <a:chExt cx="0" cy="0"/>
        </a:xfrm>
      </p:grpSpPr>
      <p:sp>
        <p:nvSpPr>
          <p:cNvPr id="118" name="Google Shape;118;p1"/>
          <p:cNvSpPr/>
          <p:nvPr/>
        </p:nvSpPr>
        <p:spPr>
          <a:xfrm>
            <a:off x="0" y="0"/>
            <a:ext cx="12191969" cy="6858000"/>
          </a:xfrm>
          <a:prstGeom prst="rect">
            <a:avLst/>
          </a:prstGeom>
          <a:solidFill>
            <a:srgbClr val="00AE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1" name="Google Shape;121;p1"/>
          <p:cNvSpPr txBox="1">
            <a:spLocks noGrp="1"/>
          </p:cNvSpPr>
          <p:nvPr>
            <p:ph type="ctrTitle"/>
          </p:nvPr>
        </p:nvSpPr>
        <p:spPr>
          <a:xfrm>
            <a:off x="1051560" y="2331720"/>
            <a:ext cx="10058400" cy="1920240"/>
          </a:xfrm>
          <a:prstGeom prst="rect">
            <a:avLst/>
          </a:prstGeom>
          <a:noFill/>
          <a:ln w="9525" cap="flat" cmpd="sng">
            <a:noFill/>
            <a:prstDash val="solid"/>
            <a:round/>
            <a:headEnd type="none" w="sm" len="sm"/>
            <a:tailEnd type="none" w="sm" len="sm"/>
          </a:ln>
          <a:effectLst/>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AEEF"/>
              </a:buClr>
              <a:buSzPct val="100000"/>
              <a:buFont typeface="Calibri"/>
              <a:buNone/>
            </a:pPr>
            <a:r>
              <a:rPr lang="fr-CA" sz="2400" b="0" u="none" dirty="0">
                <a:solidFill>
                  <a:srgbClr val="0A2E3D"/>
                </a:solidFill>
                <a:effectLst/>
              </a:rPr>
              <a:t>Deuxième partie</a:t>
            </a:r>
            <a:br>
              <a:rPr lang="fr-CA" sz="3600" u="sng" dirty="0">
                <a:solidFill>
                  <a:srgbClr val="3B3838"/>
                </a:solidFill>
              </a:rPr>
            </a:br>
            <a:r>
              <a:rPr lang="fr-CA" sz="3800" b="1" u="none" dirty="0">
                <a:solidFill>
                  <a:srgbClr val="0A2E3D"/>
                </a:solidFill>
                <a:effectLst/>
              </a:rPr>
              <a:t>Concevoir un site et ses pages</a:t>
            </a:r>
            <a:endParaRPr dirty="0"/>
          </a:p>
        </p:txBody>
      </p:sp>
      <p:sp>
        <p:nvSpPr>
          <p:cNvPr id="122" name="Google Shape;122;p1"/>
          <p:cNvSpPr txBox="1">
            <a:spLocks noGrp="1"/>
          </p:cNvSpPr>
          <p:nvPr>
            <p:ph type="subTitle" idx="1"/>
          </p:nvPr>
        </p:nvSpPr>
        <p:spPr>
          <a:xfrm>
            <a:off x="1097280" y="4617720"/>
            <a:ext cx="9601200" cy="640080"/>
          </a:xfrm>
          <a:prstGeom prst="rect">
            <a:avLst/>
          </a:prstGeom>
          <a:noFill/>
          <a:ln>
            <a:noFill/>
          </a:ln>
          <a:effectLst/>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AEEF"/>
              </a:buClr>
              <a:buSzPts val="2000"/>
              <a:buFont typeface="Calibri"/>
              <a:buNone/>
            </a:pPr>
            <a:br>
              <a:rPr lang="fr-CA" dirty="0">
                <a:solidFill>
                  <a:srgbClr val="262626"/>
                </a:solidFill>
              </a:rPr>
            </a:br>
            <a:r>
              <a:rPr lang="fr-CA" sz="1600" b="1" u="none" dirty="0">
                <a:solidFill>
                  <a:srgbClr val="0A2E3D"/>
                </a:solidFill>
                <a:effectLst/>
              </a:rPr>
              <a:t>Structure du site   ·   Pages et Web Parts   ·   Actualités et événements</a:t>
            </a:r>
            <a:endParaRPr dirty="0"/>
          </a:p>
        </p:txBody>
      </p:sp>
      <p:pic>
        <p:nvPicPr>
          <p:cNvPr id="123" name="Picture 122"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LA COHABITATION DU CLASSIQUE ET DU MODERNE</a:t>
            </a:r>
            <a:endParaRPr/>
          </a:p>
        </p:txBody>
      </p:sp>
      <p:sp>
        <p:nvSpPr>
          <p:cNvPr id="429" name="Google Shape;429;p38"/>
          <p:cNvSpPr txBox="1">
            <a:spLocks noGrp="1"/>
          </p:cNvSpPr>
          <p:nvPr>
            <p:ph type="body" idx="1"/>
          </p:nvPr>
        </p:nvSpPr>
        <p:spPr>
          <a:xfrm>
            <a:off x="4617720" y="1783080"/>
            <a:ext cx="3566160" cy="384048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1656"/>
              <a:buNone/>
            </a:pPr>
            <a:r>
              <a:rPr lang="fr-CA" sz="1400" b="0" i="0" u="none">
                <a:solidFill>
                  <a:srgbClr val="334452"/>
                </a:solidFill>
                <a:latin typeface="Calibri"/>
                <a:ea typeface="Calibri"/>
                <a:cs typeface="Calibri"/>
                <a:sym typeface="Calibri"/>
              </a:rPr>
              <a:t>SharePoint Moderne</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Site d’équipe ou communication</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Structure horizontale (hub)</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Un site d’équipe est relié à un Groupe M365</a:t>
            </a:r>
            <a:endParaRPr/>
          </a:p>
          <a:p>
            <a:pPr marL="306000" lvl="0" indent="-306000" algn="l" rtl="0">
              <a:spcBef>
                <a:spcPts val="960"/>
              </a:spcBef>
              <a:spcAft>
                <a:spcPts val="0"/>
              </a:spcAft>
              <a:buSzPts val="1656"/>
              <a:buChar char="▪"/>
            </a:pPr>
            <a:r>
              <a:rPr lang="fr-CA" sz="1250" b="1" i="0" u="none">
                <a:solidFill>
                  <a:srgbClr val="0A2E3D"/>
                </a:solidFill>
                <a:latin typeface="Calibri"/>
                <a:ea typeface="Calibri"/>
                <a:cs typeface="Calibri"/>
                <a:sym typeface="Calibri"/>
              </a:rPr>
              <a:t>User friendly : </a:t>
            </a:r>
            <a:r>
              <a:rPr lang="fr-CA" sz="1250" b="0" i="0" u="none">
                <a:solidFill>
                  <a:srgbClr val="334452"/>
                </a:solidFill>
                <a:latin typeface="Calibri"/>
                <a:ea typeface="Calibri"/>
                <a:cs typeface="Calibri"/>
                <a:sym typeface="Calibri"/>
              </a:rPr>
              <a:t>design moderne</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Sécuritaire</a:t>
            </a:r>
            <a:endParaRPr/>
          </a:p>
          <a:p>
            <a:pPr marL="306000" lvl="0" indent="-200844" algn="l" rtl="0">
              <a:spcBef>
                <a:spcPts val="960"/>
              </a:spcBef>
              <a:spcAft>
                <a:spcPts val="0"/>
              </a:spcAft>
              <a:buSzPts val="1656"/>
              <a:buNone/>
            </a:pPr>
            <a:endParaRPr>
              <a:latin typeface="Calibri"/>
              <a:ea typeface="Calibri"/>
              <a:cs typeface="Calibri"/>
              <a:sym typeface="Calibri"/>
            </a:endParaRPr>
          </a:p>
        </p:txBody>
      </p:sp>
      <p:sp>
        <p:nvSpPr>
          <p:cNvPr id="430" name="Google Shape;430;p38"/>
          <p:cNvSpPr txBox="1">
            <a:spLocks noGrp="1"/>
          </p:cNvSpPr>
          <p:nvPr>
            <p:ph type="body" idx="2"/>
          </p:nvPr>
        </p:nvSpPr>
        <p:spPr>
          <a:xfrm>
            <a:off x="8458200" y="1783080"/>
            <a:ext cx="2999232" cy="384048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SzPts val="1656"/>
              <a:buNone/>
            </a:pPr>
            <a:r>
              <a:rPr lang="fr-CA" sz="1400" b="0" i="0" u="none">
                <a:solidFill>
                  <a:srgbClr val="334452"/>
                </a:solidFill>
                <a:latin typeface="Calibri"/>
                <a:ea typeface="Calibri"/>
                <a:cs typeface="Calibri"/>
                <a:sym typeface="Calibri"/>
              </a:rPr>
              <a:t>SharePoint Classique</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Modèle SharePoint</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Structure hiérarchique</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Site et sous-site</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WebParts classique </a:t>
            </a:r>
            <a:endParaRPr/>
          </a:p>
          <a:p>
            <a:pPr marL="306000" lvl="0" indent="-306000" algn="l" rtl="0">
              <a:spcBef>
                <a:spcPts val="960"/>
              </a:spcBef>
              <a:spcAft>
                <a:spcPts val="0"/>
              </a:spcAft>
              <a:buSzPts val="1656"/>
              <a:buChar char="▪"/>
            </a:pPr>
            <a:r>
              <a:rPr lang="fr-CA" sz="1250" b="0" i="0" u="none">
                <a:solidFill>
                  <a:srgbClr val="334452"/>
                </a:solidFill>
                <a:latin typeface="Calibri"/>
                <a:ea typeface="Calibri"/>
                <a:cs typeface="Calibri"/>
                <a:sym typeface="Calibri"/>
              </a:rPr>
              <a:t>Recherche classique</a:t>
            </a:r>
            <a:endParaRPr/>
          </a:p>
        </p:txBody>
      </p:sp>
      <p:pic>
        <p:nvPicPr>
          <p:cNvPr id="431" name="Google Shape;431;p38" descr="Manage SharePoint using bookmarklets - HANDS ON SharePoint"/>
          <p:cNvPicPr preferRelativeResize="0"/>
          <p:nvPr/>
        </p:nvPicPr>
        <p:blipFill rotWithShape="1">
          <a:blip r:embed="rId3">
            <a:alphaModFix/>
          </a:blip>
          <a:srcRect/>
          <a:stretch/>
        </p:blipFill>
        <p:spPr>
          <a:xfrm>
            <a:off x="477350" y="1936647"/>
            <a:ext cx="3953404" cy="2574420"/>
          </a:xfrm>
          <a:prstGeom prst="rect">
            <a:avLst/>
          </a:prstGeom>
          <a:noFill/>
          <a:ln>
            <a:noFill/>
          </a:ln>
        </p:spPr>
      </p:pic>
      <p:sp>
        <p:nvSpPr>
          <p:cNvPr id="432" name="TextBox 43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STRUCTURE D’UN SITE</a:t>
            </a:r>
          </a:p>
        </p:txBody>
      </p:sp>
      <p:pic>
        <p:nvPicPr>
          <p:cNvPr id="433" name="Picture 432"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3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LE SITE D’ÉQUIPE</a:t>
            </a:r>
            <a:endParaRPr/>
          </a:p>
        </p:txBody>
      </p:sp>
      <p:sp>
        <p:nvSpPr>
          <p:cNvPr id="438" name="Google Shape;438;p39"/>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Intégration avec un groupe M365 : </a:t>
            </a:r>
            <a:r>
              <a:rPr lang="fr-CA" sz="1250" b="0" i="0" u="none">
                <a:solidFill>
                  <a:srgbClr val="334452"/>
                </a:solidFill>
                <a:latin typeface="Calibri"/>
                <a:ea typeface="Calibri"/>
                <a:cs typeface="Calibri"/>
                <a:sym typeface="Calibri"/>
              </a:rPr>
              <a:t>Peut être associé à un groupe Microsoft 365.</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Liens avec d'autres applications : </a:t>
            </a:r>
            <a:r>
              <a:rPr lang="fr-CA" sz="1250" b="0" i="0" u="none">
                <a:solidFill>
                  <a:srgbClr val="334452"/>
                </a:solidFill>
                <a:latin typeface="Calibri"/>
                <a:ea typeface="Calibri"/>
                <a:cs typeface="Calibri"/>
                <a:sym typeface="Calibri"/>
              </a:rPr>
              <a:t>Se connecte facilement à des équipes Teams, Planner et d'autres applications Microsoft.</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Orienté vers la collaboration : </a:t>
            </a:r>
            <a:r>
              <a:rPr lang="fr-CA" sz="1250" b="0" i="0" u="none">
                <a:solidFill>
                  <a:srgbClr val="334452"/>
                </a:solidFill>
                <a:latin typeface="Calibri"/>
                <a:ea typeface="Calibri"/>
                <a:cs typeface="Calibri"/>
                <a:sym typeface="Calibri"/>
              </a:rPr>
              <a:t>Conçu pour favoriser le travail en équipe.</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Adapté aux besoins organisationnels : </a:t>
            </a:r>
            <a:r>
              <a:rPr lang="fr-CA" sz="1250" b="0" i="0" u="none">
                <a:solidFill>
                  <a:srgbClr val="334452"/>
                </a:solidFill>
                <a:latin typeface="Calibri"/>
                <a:ea typeface="Calibri"/>
                <a:cs typeface="Calibri"/>
                <a:sym typeface="Calibri"/>
              </a:rPr>
              <a:t>Idéal pour les sites de départements, comités, projets de grande envergure et divisions.</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Site le plus fréquenté : </a:t>
            </a:r>
            <a:r>
              <a:rPr lang="fr-CA" sz="1250" b="0" i="0" u="none">
                <a:solidFill>
                  <a:srgbClr val="334452"/>
                </a:solidFill>
                <a:latin typeface="Calibri"/>
                <a:ea typeface="Calibri"/>
                <a:cs typeface="Calibri"/>
                <a:sym typeface="Calibri"/>
              </a:rPr>
              <a:t>C'est le site le plus utilisé au sein de l'organisation</a:t>
            </a:r>
            <a:endParaRPr>
              <a:latin typeface="Calibri"/>
              <a:ea typeface="Calibri"/>
              <a:cs typeface="Calibri"/>
              <a:sym typeface="Calibri"/>
            </a:endParaRPr>
          </a:p>
        </p:txBody>
      </p:sp>
      <p:pic>
        <p:nvPicPr>
          <p:cNvPr id="437" name="Google Shape;437;p39"/>
          <p:cNvPicPr preferRelativeResize="0"/>
          <p:nvPr/>
        </p:nvPicPr>
        <p:blipFill rotWithShape="1">
          <a:blip r:embed="rId3">
            <a:alphaModFix/>
          </a:blip>
          <a:srcRect/>
          <a:stretch/>
        </p:blipFill>
        <p:spPr>
          <a:xfrm>
            <a:off x="731520" y="1890195"/>
            <a:ext cx="5047488" cy="4056017"/>
          </a:xfrm>
          <a:prstGeom prst="rect">
            <a:avLst/>
          </a:prstGeom>
          <a:noFill/>
          <a:ln>
            <a:noFill/>
          </a:ln>
        </p:spPr>
      </p:pic>
      <p:sp>
        <p:nvSpPr>
          <p:cNvPr id="439" name="TextBox 43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STRUCTURE D’UN SITE</a:t>
            </a:r>
          </a:p>
        </p:txBody>
      </p:sp>
      <p:pic>
        <p:nvPicPr>
          <p:cNvPr id="440" name="Picture 439"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40"/>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SITE DE COMMUNICATION</a:t>
            </a:r>
            <a:endParaRPr/>
          </a:p>
        </p:txBody>
      </p:sp>
      <p:pic>
        <p:nvPicPr>
          <p:cNvPr id="444" name="Google Shape;444;p40" descr="Créez votre Exemple de Site SharePoint Idéal en Quelques Étapes Simples · [  2024 ]"/>
          <p:cNvPicPr preferRelativeResize="0">
            <a:picLocks noGrp="1"/>
          </p:cNvPicPr>
          <p:nvPr>
            <p:ph type="body" idx="1"/>
          </p:nvPr>
        </p:nvPicPr>
        <p:blipFill rotWithShape="1">
          <a:blip r:embed="rId3">
            <a:alphaModFix/>
          </a:blip>
          <a:stretch/>
        </p:blipFill>
        <p:spPr>
          <a:xfrm>
            <a:off x="759398" y="1716719"/>
            <a:ext cx="5047488" cy="3046237"/>
          </a:xfrm>
          <a:prstGeom prst="rect">
            <a:avLst/>
          </a:prstGeom>
          <a:solidFill>
            <a:srgbClr val="FFFFFF"/>
          </a:solidFill>
          <a:ln>
            <a:noFill/>
          </a:ln>
        </p:spPr>
      </p:pic>
      <p:sp>
        <p:nvSpPr>
          <p:cNvPr id="445" name="Google Shape;445;p40"/>
          <p:cNvSpPr txBox="1">
            <a:spLocks noGrp="1"/>
          </p:cNvSpPr>
          <p:nvPr>
            <p:ph type="body" idx="2"/>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Non intégré à un groupe M365 : </a:t>
            </a:r>
            <a:r>
              <a:rPr lang="fr-CA" sz="1250" b="0" i="0" u="none">
                <a:solidFill>
                  <a:srgbClr val="334452"/>
                </a:solidFill>
                <a:latin typeface="Calibri"/>
                <a:ea typeface="Calibri"/>
                <a:cs typeface="Calibri"/>
                <a:sym typeface="Calibri"/>
              </a:rPr>
              <a:t>Ce site n'est pas relié à un groupe Microsoft 365.</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Focalisé sur la communication : </a:t>
            </a:r>
            <a:r>
              <a:rPr lang="fr-CA" sz="1250" b="0" i="0" u="none">
                <a:solidFill>
                  <a:srgbClr val="334452"/>
                </a:solidFill>
                <a:latin typeface="Calibri"/>
                <a:ea typeface="Calibri"/>
                <a:cs typeface="Calibri"/>
                <a:sym typeface="Calibri"/>
              </a:rPr>
              <a:t>Destiné à relayer les informations de l'organisation ou de l'équipe vers ses employés ou membres.</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Utilisations variées : </a:t>
            </a:r>
            <a:r>
              <a:rPr lang="fr-CA" sz="1250" b="0" i="0" u="none">
                <a:solidFill>
                  <a:srgbClr val="334452"/>
                </a:solidFill>
                <a:latin typeface="Calibri"/>
                <a:ea typeface="Calibri"/>
                <a:cs typeface="Calibri"/>
                <a:sym typeface="Calibri"/>
              </a:rPr>
              <a:t>Idéal pour des applications telles qu'une page d'accueil d'intranet, un site hub pour une division, ou la communication interne.</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Fonctionnalités restreintes : </a:t>
            </a:r>
            <a:r>
              <a:rPr lang="fr-CA" sz="1250" b="0" i="0" u="none">
                <a:solidFill>
                  <a:srgbClr val="334452"/>
                </a:solidFill>
                <a:latin typeface="Calibri"/>
                <a:ea typeface="Calibri"/>
                <a:cs typeface="Calibri"/>
                <a:sym typeface="Calibri"/>
              </a:rPr>
              <a:t>Offre des options de web parts plus limitées.</a:t>
            </a:r>
            <a:endParaRPr/>
          </a:p>
        </p:txBody>
      </p:sp>
      <p:sp>
        <p:nvSpPr>
          <p:cNvPr id="446" name="TextBox 44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STRUCTURE D’UN SITE</a:t>
            </a:r>
          </a:p>
        </p:txBody>
      </p:sp>
      <p:pic>
        <p:nvPicPr>
          <p:cNvPr id="447" name="Picture 446"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LA NOTION DE MEMBERSHIP DANS SHAREPOINT</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STRUCTURE D’UN SITE</a:t>
            </a:r>
          </a:p>
        </p:txBody>
      </p:sp>
      <p:pic>
        <p:nvPicPr>
          <p:cNvPr id="496" name="Picture 495"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497" name="Rounded Rectangle 496"/>
          <p:cNvSpPr/>
          <p:nvPr/>
        </p:nvSpPr>
        <p:spPr>
          <a:xfrm>
            <a:off x="731520" y="1783080"/>
            <a:ext cx="3393430" cy="243205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8" name="Picture 497" descr="image.png"/>
          <p:cNvPicPr>
            <a:picLocks noChangeAspect="1"/>
          </p:cNvPicPr>
          <p:nvPr/>
        </p:nvPicPr>
        <p:blipFill>
          <a:blip r:embed="rId4"/>
          <a:stretch>
            <a:fillRect/>
          </a:stretch>
        </p:blipFill>
        <p:spPr>
          <a:xfrm>
            <a:off x="969264" y="2020824"/>
            <a:ext cx="365760" cy="365760"/>
          </a:xfrm>
          <a:prstGeom prst="rect">
            <a:avLst/>
          </a:prstGeom>
        </p:spPr>
      </p:pic>
      <p:sp>
        <p:nvSpPr>
          <p:cNvPr id="499" name="TextBox 498"/>
          <p:cNvSpPr txBox="1"/>
          <p:nvPr/>
        </p:nvSpPr>
        <p:spPr>
          <a:xfrm>
            <a:off x="969264" y="2514600"/>
            <a:ext cx="2917942" cy="274320"/>
          </a:xfrm>
          <a:prstGeom prst="rect">
            <a:avLst/>
          </a:prstGeom>
          <a:noFill/>
        </p:spPr>
        <p:txBody>
          <a:bodyPr wrap="square" lIns="0" tIns="0" rIns="0" bIns="0" anchor="t">
            <a:spAutoFit/>
          </a:bodyPr>
          <a:lstStyle/>
          <a:p>
            <a:pPr algn="l"/>
            <a:r>
              <a:rPr sz="1700" b="1">
                <a:solidFill>
                  <a:srgbClr val="0A2E3D"/>
                </a:solidFill>
                <a:latin typeface="Calibri"/>
              </a:rPr>
              <a:t>Propriétaires</a:t>
            </a:r>
          </a:p>
        </p:txBody>
      </p:sp>
      <p:sp>
        <p:nvSpPr>
          <p:cNvPr id="500" name="TextBox 499"/>
          <p:cNvSpPr txBox="1"/>
          <p:nvPr/>
        </p:nvSpPr>
        <p:spPr>
          <a:xfrm>
            <a:off x="969264" y="2825496"/>
            <a:ext cx="2917942" cy="1199439"/>
          </a:xfrm>
          <a:prstGeom prst="rect">
            <a:avLst/>
          </a:prstGeom>
          <a:noFill/>
        </p:spPr>
        <p:txBody>
          <a:bodyPr wrap="square" lIns="0" tIns="0" rIns="0" bIns="0" anchor="t">
            <a:spAutoFit/>
          </a:bodyPr>
          <a:lstStyle/>
          <a:p>
            <a:pPr algn="l"/>
            <a:r>
              <a:rPr sz="1300" b="0">
                <a:solidFill>
                  <a:srgbClr val="334452"/>
                </a:solidFill>
                <a:latin typeface="Calibri"/>
              </a:rPr>
              <a:t>Contrôle total du site. Ils gèrent les paramètres, ajoutent ou retirent des utilisateurs et modifient les autorisations. Pour les responsables du contenu.</a:t>
            </a:r>
          </a:p>
        </p:txBody>
      </p:sp>
      <p:sp>
        <p:nvSpPr>
          <p:cNvPr id="501" name="Rounded Rectangle 500"/>
          <p:cNvSpPr/>
          <p:nvPr/>
        </p:nvSpPr>
        <p:spPr>
          <a:xfrm>
            <a:off x="4399270" y="1783080"/>
            <a:ext cx="3393430" cy="243205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2" name="Picture 501" descr="image.png"/>
          <p:cNvPicPr>
            <a:picLocks noChangeAspect="1"/>
          </p:cNvPicPr>
          <p:nvPr/>
        </p:nvPicPr>
        <p:blipFill>
          <a:blip r:embed="rId5"/>
          <a:stretch>
            <a:fillRect/>
          </a:stretch>
        </p:blipFill>
        <p:spPr>
          <a:xfrm>
            <a:off x="4637014" y="2020824"/>
            <a:ext cx="365760" cy="365760"/>
          </a:xfrm>
          <a:prstGeom prst="rect">
            <a:avLst/>
          </a:prstGeom>
        </p:spPr>
      </p:pic>
      <p:sp>
        <p:nvSpPr>
          <p:cNvPr id="503" name="TextBox 502"/>
          <p:cNvSpPr txBox="1"/>
          <p:nvPr/>
        </p:nvSpPr>
        <p:spPr>
          <a:xfrm>
            <a:off x="4637014" y="2514600"/>
            <a:ext cx="2917942" cy="274320"/>
          </a:xfrm>
          <a:prstGeom prst="rect">
            <a:avLst/>
          </a:prstGeom>
          <a:noFill/>
        </p:spPr>
        <p:txBody>
          <a:bodyPr wrap="square" lIns="0" tIns="0" rIns="0" bIns="0" anchor="t">
            <a:spAutoFit/>
          </a:bodyPr>
          <a:lstStyle/>
          <a:p>
            <a:pPr algn="l"/>
            <a:r>
              <a:rPr sz="1700" b="1">
                <a:solidFill>
                  <a:srgbClr val="0A2E3D"/>
                </a:solidFill>
                <a:latin typeface="Calibri"/>
              </a:rPr>
              <a:t>Membres</a:t>
            </a:r>
          </a:p>
        </p:txBody>
      </p:sp>
      <p:sp>
        <p:nvSpPr>
          <p:cNvPr id="504" name="TextBox 503"/>
          <p:cNvSpPr txBox="1"/>
          <p:nvPr/>
        </p:nvSpPr>
        <p:spPr>
          <a:xfrm>
            <a:off x="4637014" y="2825496"/>
            <a:ext cx="2917942" cy="1199439"/>
          </a:xfrm>
          <a:prstGeom prst="rect">
            <a:avLst/>
          </a:prstGeom>
          <a:noFill/>
        </p:spPr>
        <p:txBody>
          <a:bodyPr wrap="square" lIns="0" tIns="0" rIns="0" bIns="0" anchor="t">
            <a:spAutoFit/>
          </a:bodyPr>
          <a:lstStyle/>
          <a:p>
            <a:pPr algn="l"/>
            <a:r>
              <a:rPr sz="1300" b="0">
                <a:solidFill>
                  <a:srgbClr val="334452"/>
                </a:solidFill>
                <a:latin typeface="Calibri"/>
              </a:rPr>
              <a:t>Droit de modification. Ils créent, modifient et suppriment documents, listes et pages, sans toucher aux paramètres du site. Pour ceux qui alimentent le site.</a:t>
            </a:r>
          </a:p>
        </p:txBody>
      </p:sp>
      <p:sp>
        <p:nvSpPr>
          <p:cNvPr id="505" name="Rounded Rectangle 504"/>
          <p:cNvSpPr/>
          <p:nvPr/>
        </p:nvSpPr>
        <p:spPr>
          <a:xfrm>
            <a:off x="8067020" y="1783080"/>
            <a:ext cx="3393430" cy="243205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6" name="Picture 505" descr="image.png"/>
          <p:cNvPicPr>
            <a:picLocks noChangeAspect="1"/>
          </p:cNvPicPr>
          <p:nvPr/>
        </p:nvPicPr>
        <p:blipFill>
          <a:blip r:embed="rId6"/>
          <a:stretch>
            <a:fillRect/>
          </a:stretch>
        </p:blipFill>
        <p:spPr>
          <a:xfrm>
            <a:off x="8304764" y="2020824"/>
            <a:ext cx="365760" cy="365760"/>
          </a:xfrm>
          <a:prstGeom prst="rect">
            <a:avLst/>
          </a:prstGeom>
        </p:spPr>
      </p:pic>
      <p:sp>
        <p:nvSpPr>
          <p:cNvPr id="507" name="TextBox 506"/>
          <p:cNvSpPr txBox="1"/>
          <p:nvPr/>
        </p:nvSpPr>
        <p:spPr>
          <a:xfrm>
            <a:off x="8304764" y="2514600"/>
            <a:ext cx="2917942" cy="274320"/>
          </a:xfrm>
          <a:prstGeom prst="rect">
            <a:avLst/>
          </a:prstGeom>
          <a:noFill/>
        </p:spPr>
        <p:txBody>
          <a:bodyPr wrap="square" lIns="0" tIns="0" rIns="0" bIns="0" anchor="t">
            <a:spAutoFit/>
          </a:bodyPr>
          <a:lstStyle/>
          <a:p>
            <a:pPr algn="l"/>
            <a:r>
              <a:rPr sz="1700" b="1">
                <a:solidFill>
                  <a:srgbClr val="0A2E3D"/>
                </a:solidFill>
                <a:latin typeface="Calibri"/>
              </a:rPr>
              <a:t>Visiteurs</a:t>
            </a:r>
          </a:p>
        </p:txBody>
      </p:sp>
      <p:sp>
        <p:nvSpPr>
          <p:cNvPr id="508" name="TextBox 507"/>
          <p:cNvSpPr txBox="1"/>
          <p:nvPr/>
        </p:nvSpPr>
        <p:spPr>
          <a:xfrm>
            <a:off x="8304764" y="2825496"/>
            <a:ext cx="2917942" cy="1199439"/>
          </a:xfrm>
          <a:prstGeom prst="rect">
            <a:avLst/>
          </a:prstGeom>
          <a:noFill/>
        </p:spPr>
        <p:txBody>
          <a:bodyPr wrap="square" lIns="0" tIns="0" rIns="0" bIns="0" anchor="t">
            <a:spAutoFit/>
          </a:bodyPr>
          <a:lstStyle/>
          <a:p>
            <a:pPr algn="l"/>
            <a:r>
              <a:rPr sz="1300" b="0">
                <a:solidFill>
                  <a:srgbClr val="334452"/>
                </a:solidFill>
                <a:latin typeface="Calibri"/>
              </a:rPr>
              <a:t>Lecture seule. Ils consultent le contenu sans pouvoir le modifier ni en ajouter. Pour ceux qui ont seulement besoin de l’information.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5" name="Picture 4">
            <a:extLst>
              <a:ext uri="{FF2B5EF4-FFF2-40B4-BE49-F238E27FC236}">
                <a16:creationId xmlns:a16="http://schemas.microsoft.com/office/drawing/2014/main" id="{D3C20D27-EC47-8B63-3607-2B83CD9A48AE}"/>
              </a:ext>
            </a:extLst>
          </p:cNvPr>
          <p:cNvPicPr>
            <a:picLocks noChangeAspect="1"/>
          </p:cNvPicPr>
          <p:nvPr/>
        </p:nvPicPr>
        <p:blipFill>
          <a:blip r:embed="rId3"/>
          <a:stretch>
            <a:fillRect/>
          </a:stretch>
        </p:blipFill>
        <p:spPr>
          <a:xfrm>
            <a:off x="430162" y="1585483"/>
            <a:ext cx="10176388" cy="3944674"/>
          </a:xfrm>
          <a:prstGeom prst="rect">
            <a:avLst/>
          </a:prstGeom>
        </p:spPr>
      </p:pic>
      <p:sp>
        <p:nvSpPr>
          <p:cNvPr id="465" name="Google Shape;465;p43"/>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LA STRUCTURE D’UN SITE D’ÉQUIPE</a:t>
            </a:r>
            <a:endParaRPr/>
          </a:p>
        </p:txBody>
      </p:sp>
      <p:sp>
        <p:nvSpPr>
          <p:cNvPr id="469" name="Google Shape;469;p43"/>
          <p:cNvSpPr txBox="1"/>
          <p:nvPr/>
        </p:nvSpPr>
        <p:spPr>
          <a:xfrm>
            <a:off x="2901329" y="3113871"/>
            <a:ext cx="460214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Barre d’action dynamique sur le contenu</a:t>
            </a:r>
            <a:endParaRPr/>
          </a:p>
        </p:txBody>
      </p:sp>
      <p:sp>
        <p:nvSpPr>
          <p:cNvPr id="470" name="Google Shape;470;p43"/>
          <p:cNvSpPr txBox="1"/>
          <p:nvPr/>
        </p:nvSpPr>
        <p:spPr>
          <a:xfrm>
            <a:off x="8729986" y="4486835"/>
            <a:ext cx="1443541"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Contenu </a:t>
            </a:r>
            <a:endParaRPr/>
          </a:p>
        </p:txBody>
      </p:sp>
      <p:sp>
        <p:nvSpPr>
          <p:cNvPr id="471" name="Google Shape;471;p43"/>
          <p:cNvSpPr txBox="1"/>
          <p:nvPr/>
        </p:nvSpPr>
        <p:spPr>
          <a:xfrm>
            <a:off x="429768" y="5587198"/>
            <a:ext cx="384048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Menu de gauche : naviguer dans </a:t>
            </a:r>
            <a:br>
              <a:rPr lang="fr-CA" sz="1800" b="1">
                <a:solidFill>
                  <a:schemeClr val="dk1"/>
                </a:solidFill>
                <a:latin typeface="Calibri"/>
                <a:ea typeface="Calibri"/>
                <a:cs typeface="Calibri"/>
                <a:sym typeface="Calibri"/>
              </a:rPr>
            </a:br>
            <a:r>
              <a:rPr lang="fr-CA" sz="1400" b="0" i="0" u="none">
                <a:solidFill>
                  <a:srgbClr val="334452"/>
                </a:solidFill>
                <a:latin typeface="Calibri"/>
                <a:ea typeface="Calibri"/>
                <a:cs typeface="Calibri"/>
                <a:sym typeface="Calibri"/>
              </a:rPr>
              <a:t>le contenu du site</a:t>
            </a:r>
            <a:endParaRPr/>
          </a:p>
        </p:txBody>
      </p:sp>
      <p:sp>
        <p:nvSpPr>
          <p:cNvPr id="472" name="Google Shape;472;p43"/>
          <p:cNvSpPr txBox="1"/>
          <p:nvPr/>
        </p:nvSpPr>
        <p:spPr>
          <a:xfrm>
            <a:off x="2283892" y="2170226"/>
            <a:ext cx="42203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Identité du site et du groupe M365</a:t>
            </a:r>
            <a:endParaRPr/>
          </a:p>
        </p:txBody>
      </p:sp>
      <p:sp>
        <p:nvSpPr>
          <p:cNvPr id="473" name="Google Shape;473;p43"/>
          <p:cNvSpPr txBox="1"/>
          <p:nvPr/>
        </p:nvSpPr>
        <p:spPr>
          <a:xfrm>
            <a:off x="7787377" y="2166822"/>
            <a:ext cx="203981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dirty="0">
                <a:solidFill>
                  <a:schemeClr val="tx1"/>
                </a:solidFill>
                <a:latin typeface="Calibri"/>
                <a:ea typeface="Calibri"/>
                <a:cs typeface="Calibri"/>
                <a:sym typeface="Calibri"/>
              </a:rPr>
              <a:t>Membres du site</a:t>
            </a:r>
            <a:endParaRPr lang="fr-FR" dirty="0">
              <a:solidFill>
                <a:schemeClr val="tx1"/>
              </a:solidFill>
            </a:endParaRPr>
          </a:p>
        </p:txBody>
      </p:sp>
      <p:sp>
        <p:nvSpPr>
          <p:cNvPr id="474" name="Google Shape;474;p43"/>
          <p:cNvSpPr txBox="1"/>
          <p:nvPr/>
        </p:nvSpPr>
        <p:spPr>
          <a:xfrm>
            <a:off x="8125612" y="1188934"/>
            <a:ext cx="266982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Paramètres du site</a:t>
            </a:r>
            <a:endParaRPr/>
          </a:p>
        </p:txBody>
      </p:sp>
      <p:sp>
        <p:nvSpPr>
          <p:cNvPr id="475" name="TextBox 47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STRUCTURE D’UN SITE</a:t>
            </a:r>
          </a:p>
        </p:txBody>
      </p:sp>
      <p:pic>
        <p:nvPicPr>
          <p:cNvPr id="476" name="Picture 475"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5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LE CONTENU DU SITE</a:t>
            </a:r>
            <a:endParaRPr/>
          </a:p>
        </p:txBody>
      </p:sp>
      <p:sp>
        <p:nvSpPr>
          <p:cNvPr id="577" name="Google Shape;577;p57"/>
          <p:cNvSpPr txBox="1">
            <a:spLocks noGrp="1"/>
          </p:cNvSpPr>
          <p:nvPr>
            <p:ph type="body" idx="1"/>
          </p:nvPr>
        </p:nvSpPr>
        <p:spPr>
          <a:xfrm>
            <a:off x="731520" y="2788920"/>
            <a:ext cx="4846320" cy="3200400"/>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Depuis la page d’accueil de votre site, cliquer sur la roue d’engrenage.</a:t>
            </a:r>
            <a:endParaRPr dirty="0">
              <a:latin typeface="+mj-lt"/>
            </a:endParaRPr>
          </a:p>
          <a:p>
            <a:pPr marL="306000" lvl="0" indent="-306000" algn="l" rtl="0">
              <a:spcBef>
                <a:spcPts val="960"/>
              </a:spcBef>
              <a:spcAft>
                <a:spcPts val="700"/>
              </a:spcAft>
              <a:buSzPts val="1656"/>
              <a:buChar char="▪"/>
            </a:pPr>
            <a:r>
              <a:rPr lang="fr-CA" sz="1250" b="0" i="0" u="none" dirty="0">
                <a:solidFill>
                  <a:srgbClr val="334452"/>
                </a:solidFill>
                <a:latin typeface="Calibri"/>
                <a:ea typeface="Calibri"/>
                <a:cs typeface="Calibri"/>
                <a:sym typeface="Calibri"/>
              </a:rPr>
              <a:t>Cliquer ensuite sur Contenu du site.</a:t>
            </a:r>
            <a:endParaRPr dirty="0">
              <a:latin typeface="+mj-lt"/>
            </a:endParaRPr>
          </a:p>
          <a:p>
            <a:pPr marL="306000" lvl="0" indent="-306000" algn="l" rtl="0">
              <a:spcBef>
                <a:spcPts val="960"/>
              </a:spcBef>
              <a:spcAft>
                <a:spcPts val="700"/>
              </a:spcAft>
              <a:buSzPts val="1656"/>
              <a:buChar char="▪"/>
            </a:pPr>
            <a:r>
              <a:rPr lang="fr-CA" sz="1250" b="0" i="0" u="none" dirty="0">
                <a:solidFill>
                  <a:srgbClr val="334452"/>
                </a:solidFill>
                <a:latin typeface="Calibri"/>
                <a:ea typeface="Calibri"/>
                <a:cs typeface="Calibri"/>
                <a:sym typeface="Calibri"/>
              </a:rPr>
              <a:t>Vous trouverez ici l’ensemble des bibliothèques, listes,  pages et applications qui composent votre site!</a:t>
            </a:r>
            <a:endParaRPr dirty="0"/>
          </a:p>
        </p:txBody>
      </p:sp>
      <p:sp>
        <p:nvSpPr>
          <p:cNvPr id="578" name="Google Shape;578;p57"/>
          <p:cNvSpPr txBox="1"/>
          <p:nvPr/>
        </p:nvSpPr>
        <p:spPr>
          <a:xfrm>
            <a:off x="731520" y="1783080"/>
            <a:ext cx="10728930" cy="764286"/>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700"/>
              </a:spcAft>
              <a:buNone/>
            </a:pPr>
            <a:endParaRPr sz="1200" b="0" i="0" u="none" strike="noStrike" dirty="0">
              <a:solidFill>
                <a:schemeClr val="bg2"/>
              </a:solidFill>
              <a:latin typeface="+mj-lt"/>
              <a:ea typeface="Calibri"/>
              <a:cs typeface="Calibri"/>
              <a:sym typeface="Calibri"/>
            </a:endParaRPr>
          </a:p>
          <a:p>
            <a:pPr marL="0" marR="0" lvl="0" indent="0" algn="just" rtl="0">
              <a:spcBef>
                <a:spcPts val="0"/>
              </a:spcBef>
              <a:spcAft>
                <a:spcPts val="700"/>
              </a:spcAft>
              <a:buNone/>
            </a:pPr>
            <a:r>
              <a:rPr lang="fr-CA" sz="1400" b="0" i="0" u="none" strike="noStrike" dirty="0">
                <a:solidFill>
                  <a:srgbClr val="334452"/>
                </a:solidFill>
                <a:latin typeface="Calibri"/>
                <a:ea typeface="Calibri"/>
                <a:cs typeface="Calibri"/>
                <a:sym typeface="Calibri"/>
              </a:rPr>
              <a:t>La</a:t>
            </a:r>
            <a:r>
              <a:rPr lang="fr-CA" sz="1400" b="0" i="0" u="none" dirty="0">
                <a:solidFill>
                  <a:srgbClr val="334452"/>
                </a:solidFill>
                <a:latin typeface="Calibri"/>
                <a:ea typeface="Calibri"/>
                <a:cs typeface="Calibri"/>
                <a:sym typeface="Calibri"/>
              </a:rPr>
              <a:t> </a:t>
            </a:r>
            <a:r>
              <a:rPr lang="fr-CA" sz="1400" b="0" i="0" u="none" strike="noStrike" dirty="0">
                <a:solidFill>
                  <a:srgbClr val="334452"/>
                </a:solidFill>
                <a:latin typeface="Calibri"/>
                <a:ea typeface="Calibri"/>
                <a:cs typeface="Calibri"/>
                <a:sym typeface="Calibri"/>
              </a:rPr>
              <a:t>section Paramètres permet d’ajouter les bibliothèques et les pages via les menus Ajouter une page et Ajouter une application.</a:t>
            </a:r>
            <a:endParaRPr sz="1800" dirty="0">
              <a:solidFill>
                <a:schemeClr val="bg2"/>
              </a:solidFill>
              <a:latin typeface="+mj-lt"/>
              <a:ea typeface="Calibri"/>
              <a:cs typeface="Calibri"/>
              <a:sym typeface="Calibri"/>
            </a:endParaRPr>
          </a:p>
        </p:txBody>
      </p:sp>
      <p:pic>
        <p:nvPicPr>
          <p:cNvPr id="579" name="Google Shape;579;p57"/>
          <p:cNvPicPr preferRelativeResize="0"/>
          <p:nvPr/>
        </p:nvPicPr>
        <p:blipFill rotWithShape="1">
          <a:blip r:embed="rId3">
            <a:alphaModFix/>
          </a:blip>
          <a:srcRect/>
          <a:stretch/>
        </p:blipFill>
        <p:spPr>
          <a:xfrm>
            <a:off x="5989320" y="2981358"/>
            <a:ext cx="5468112" cy="1718986"/>
          </a:xfrm>
          <a:prstGeom prst="rect">
            <a:avLst/>
          </a:prstGeom>
          <a:noFill/>
          <a:ln>
            <a:noFill/>
          </a:ln>
        </p:spPr>
      </p:pic>
      <p:sp>
        <p:nvSpPr>
          <p:cNvPr id="580" name="TextBox 579"/>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STRUCTURE D’UN SITE</a:t>
            </a:r>
          </a:p>
        </p:txBody>
      </p:sp>
      <p:pic>
        <p:nvPicPr>
          <p:cNvPr id="581" name="Picture 580"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4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EXPLOITER LES PAGES DE SITE</a:t>
            </a:r>
            <a:endParaRPr/>
          </a:p>
        </p:txBody>
      </p:sp>
      <p:sp>
        <p:nvSpPr>
          <p:cNvPr id="508" name="Google Shape;508;p48"/>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lnSpc>
                <a:spcPct val="90000"/>
              </a:lnSpc>
              <a:spcBef>
                <a:spcPts val="0"/>
              </a:spcBef>
              <a:spcAft>
                <a:spcPts val="700"/>
              </a:spcAft>
              <a:buSzPts val="1656"/>
              <a:buChar char="▪"/>
            </a:pPr>
            <a:r>
              <a:rPr lang="fr-CA" sz="1250" b="1" i="0" u="none" dirty="0">
                <a:solidFill>
                  <a:srgbClr val="0A2E3D"/>
                </a:solidFill>
                <a:latin typeface="Calibri"/>
                <a:ea typeface="Calibri"/>
                <a:cs typeface="Calibri"/>
                <a:sym typeface="Calibri"/>
              </a:rPr>
              <a:t>Pages de sites : </a:t>
            </a:r>
            <a:r>
              <a:rPr lang="fr-CA" sz="1250" b="0" i="0" u="none" dirty="0">
                <a:solidFill>
                  <a:srgbClr val="334452"/>
                </a:solidFill>
                <a:latin typeface="Calibri"/>
                <a:ea typeface="Calibri"/>
                <a:cs typeface="Calibri"/>
                <a:sym typeface="Calibri"/>
              </a:rPr>
              <a:t>Utilisées pour communiquer l’information et faciliter l’accès au contenu.</a:t>
            </a:r>
            <a:endParaRPr sz="1800" dirty="0"/>
          </a:p>
          <a:p>
            <a:pPr marL="306000" lvl="0" indent="-306000" algn="l" rtl="0">
              <a:lnSpc>
                <a:spcPct val="90000"/>
              </a:lnSpc>
              <a:spcBef>
                <a:spcPts val="960"/>
              </a:spcBef>
              <a:spcAft>
                <a:spcPts val="700"/>
              </a:spcAft>
              <a:buSzPts val="1656"/>
              <a:buChar char="▪"/>
            </a:pPr>
            <a:r>
              <a:rPr lang="fr-CA" sz="1250" b="1" i="0" u="none" dirty="0">
                <a:solidFill>
                  <a:srgbClr val="0A2E3D"/>
                </a:solidFill>
                <a:latin typeface="Calibri"/>
                <a:ea typeface="Calibri"/>
                <a:cs typeface="Calibri"/>
                <a:sym typeface="Calibri"/>
              </a:rPr>
              <a:t>Dynamisme : </a:t>
            </a:r>
            <a:r>
              <a:rPr lang="fr-CA" sz="1250" b="0" i="0" u="none" dirty="0">
                <a:solidFill>
                  <a:srgbClr val="334452"/>
                </a:solidFill>
                <a:latin typeface="Calibri"/>
                <a:ea typeface="Calibri"/>
                <a:cs typeface="Calibri"/>
                <a:sym typeface="Calibri"/>
              </a:rPr>
              <a:t>Des pages actuelles et interactives attirent l’attention des utilisateurs et favorisent leur engagement.</a:t>
            </a:r>
            <a:endParaRPr sz="1800" dirty="0"/>
          </a:p>
          <a:p>
            <a:pPr marL="306000" lvl="0" indent="-306000" algn="l" rtl="0">
              <a:lnSpc>
                <a:spcPct val="90000"/>
              </a:lnSpc>
              <a:spcBef>
                <a:spcPts val="960"/>
              </a:spcBef>
              <a:spcAft>
                <a:spcPts val="700"/>
              </a:spcAft>
              <a:buSzPts val="1656"/>
              <a:buChar char="▪"/>
            </a:pPr>
            <a:r>
              <a:rPr lang="fr-CA" sz="1250" b="1" i="0" u="none" dirty="0">
                <a:solidFill>
                  <a:srgbClr val="0A2E3D"/>
                </a:solidFill>
                <a:latin typeface="Calibri"/>
                <a:ea typeface="Calibri"/>
                <a:cs typeface="Calibri"/>
                <a:sym typeface="Calibri"/>
              </a:rPr>
              <a:t>Essence du site : </a:t>
            </a:r>
            <a:r>
              <a:rPr lang="fr-CA" sz="1250" b="0" i="0" u="none" dirty="0">
                <a:solidFill>
                  <a:srgbClr val="334452"/>
                </a:solidFill>
                <a:latin typeface="Calibri"/>
                <a:ea typeface="Calibri"/>
                <a:cs typeface="Calibri"/>
                <a:sym typeface="Calibri"/>
              </a:rPr>
              <a:t>La page d’accueil doit refléter la raison d’être du site en un coup d’œil.</a:t>
            </a:r>
            <a:endParaRPr sz="1800" dirty="0"/>
          </a:p>
          <a:p>
            <a:pPr marL="306000" lvl="0" indent="-306000" algn="l" rtl="0">
              <a:lnSpc>
                <a:spcPct val="90000"/>
              </a:lnSpc>
              <a:spcBef>
                <a:spcPts val="960"/>
              </a:spcBef>
              <a:spcAft>
                <a:spcPts val="700"/>
              </a:spcAft>
              <a:buSzPts val="1656"/>
              <a:buChar char="▪"/>
            </a:pPr>
            <a:r>
              <a:rPr lang="fr-CA" sz="1250" b="1" i="0" u="none" dirty="0">
                <a:solidFill>
                  <a:srgbClr val="0A2E3D"/>
                </a:solidFill>
                <a:latin typeface="Calibri"/>
                <a:ea typeface="Calibri"/>
                <a:cs typeface="Calibri"/>
                <a:sym typeface="Calibri"/>
              </a:rPr>
              <a:t>Mises à jour fréquentes : </a:t>
            </a:r>
            <a:r>
              <a:rPr lang="fr-CA" sz="1250" b="0" i="0" u="none" dirty="0">
                <a:solidFill>
                  <a:srgbClr val="334452"/>
                </a:solidFill>
                <a:latin typeface="Calibri"/>
                <a:ea typeface="Calibri"/>
                <a:cs typeface="Calibri"/>
                <a:sym typeface="Calibri"/>
              </a:rPr>
              <a:t>Actualiser régulièrement le contenu pour rester pertinent.</a:t>
            </a:r>
            <a:endParaRPr sz="1800" dirty="0"/>
          </a:p>
          <a:p>
            <a:pPr marL="306000" lvl="0" indent="-306000" algn="l" rtl="0">
              <a:lnSpc>
                <a:spcPct val="90000"/>
              </a:lnSpc>
              <a:spcBef>
                <a:spcPts val="960"/>
              </a:spcBef>
              <a:spcAft>
                <a:spcPts val="700"/>
              </a:spcAft>
              <a:buSzPts val="1656"/>
              <a:buChar char="▪"/>
            </a:pPr>
            <a:r>
              <a:rPr lang="fr-CA" sz="1250" b="1" i="0" u="none" dirty="0">
                <a:solidFill>
                  <a:srgbClr val="0A2E3D"/>
                </a:solidFill>
                <a:latin typeface="Calibri"/>
                <a:ea typeface="Calibri"/>
                <a:cs typeface="Calibri"/>
                <a:sym typeface="Calibri"/>
              </a:rPr>
              <a:t>Personnalisation : </a:t>
            </a:r>
            <a:r>
              <a:rPr lang="fr-CA" sz="1250" b="0" i="0" u="none" dirty="0">
                <a:solidFill>
                  <a:srgbClr val="334452"/>
                </a:solidFill>
                <a:latin typeface="Calibri"/>
                <a:ea typeface="Calibri"/>
                <a:cs typeface="Calibri"/>
                <a:sym typeface="Calibri"/>
              </a:rPr>
              <a:t>Adapter les pages pour répondre aux besoins spécifiques des groupes d’utilisateurs.</a:t>
            </a:r>
            <a:endParaRPr sz="1800" dirty="0"/>
          </a:p>
          <a:p>
            <a:pPr marL="306000" lvl="0" indent="-306000" algn="l" rtl="0">
              <a:lnSpc>
                <a:spcPct val="90000"/>
              </a:lnSpc>
              <a:spcBef>
                <a:spcPts val="960"/>
              </a:spcBef>
              <a:spcAft>
                <a:spcPts val="700"/>
              </a:spcAft>
              <a:buSzPts val="1656"/>
              <a:buChar char="▪"/>
            </a:pPr>
            <a:r>
              <a:rPr lang="fr-CA" sz="1250" b="1" i="0" u="none" dirty="0">
                <a:solidFill>
                  <a:srgbClr val="0A2E3D"/>
                </a:solidFill>
                <a:latin typeface="Calibri"/>
                <a:ea typeface="Calibri"/>
                <a:cs typeface="Calibri"/>
                <a:sym typeface="Calibri"/>
              </a:rPr>
              <a:t>Médias enrichis : </a:t>
            </a:r>
            <a:r>
              <a:rPr lang="fr-CA" sz="1250" b="0" i="0" u="none" dirty="0">
                <a:solidFill>
                  <a:srgbClr val="334452"/>
                </a:solidFill>
                <a:latin typeface="Calibri"/>
                <a:ea typeface="Calibri"/>
                <a:cs typeface="Calibri"/>
                <a:sym typeface="Calibri"/>
              </a:rPr>
              <a:t>Incorporer des vidéos et images pour améliorer la compréhension.</a:t>
            </a:r>
            <a:endParaRPr sz="1800" dirty="0"/>
          </a:p>
          <a:p>
            <a:pPr marL="306000" lvl="0" indent="-306000" algn="l" rtl="0">
              <a:lnSpc>
                <a:spcPct val="90000"/>
              </a:lnSpc>
              <a:spcBef>
                <a:spcPts val="960"/>
              </a:spcBef>
              <a:spcAft>
                <a:spcPts val="700"/>
              </a:spcAft>
              <a:buSzPts val="1656"/>
              <a:buChar char="▪"/>
            </a:pPr>
            <a:r>
              <a:rPr lang="fr-CA" sz="1250" b="1" i="0" u="none" dirty="0">
                <a:solidFill>
                  <a:srgbClr val="0A2E3D"/>
                </a:solidFill>
                <a:latin typeface="Calibri"/>
                <a:ea typeface="Calibri"/>
                <a:cs typeface="Calibri"/>
                <a:sym typeface="Calibri"/>
              </a:rPr>
              <a:t>Navigation intuitive : </a:t>
            </a:r>
            <a:r>
              <a:rPr lang="fr-CA" sz="1250" b="0" i="0" u="none" dirty="0">
                <a:solidFill>
                  <a:srgbClr val="334452"/>
                </a:solidFill>
                <a:latin typeface="Calibri"/>
                <a:ea typeface="Calibri"/>
                <a:cs typeface="Calibri"/>
                <a:sym typeface="Calibri"/>
              </a:rPr>
              <a:t>Organiser le contenu pour une recherche facile et rapide.</a:t>
            </a:r>
            <a:endParaRPr sz="1800" dirty="0"/>
          </a:p>
        </p:txBody>
      </p:sp>
      <p:pic>
        <p:nvPicPr>
          <p:cNvPr id="507" name="Google Shape;507;p48" descr="Top 13 Best SharePoint Site Examples [Copy Them With 1 Click] | Foyer"/>
          <p:cNvPicPr preferRelativeResize="0"/>
          <p:nvPr/>
        </p:nvPicPr>
        <p:blipFill rotWithShape="1">
          <a:blip r:embed="rId3">
            <a:alphaModFix/>
          </a:blip>
          <a:srcRect r="5598" b="1"/>
          <a:stretch/>
        </p:blipFill>
        <p:spPr>
          <a:xfrm>
            <a:off x="647886" y="1874152"/>
            <a:ext cx="5047488" cy="3381859"/>
          </a:xfrm>
          <a:prstGeom prst="rect">
            <a:avLst/>
          </a:prstGeom>
          <a:solidFill>
            <a:srgbClr val="FFFFFF"/>
          </a:solidFill>
          <a:ln>
            <a:noFill/>
          </a:ln>
        </p:spPr>
      </p:pic>
      <p:sp>
        <p:nvSpPr>
          <p:cNvPr id="509" name="TextBox 50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CONCEVOIR UNE PAGE</a:t>
            </a:r>
          </a:p>
        </p:txBody>
      </p:sp>
      <p:pic>
        <p:nvPicPr>
          <p:cNvPr id="510" name="Picture 509"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4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dirty="0">
                <a:solidFill>
                  <a:srgbClr val="0A2E3D"/>
                </a:solidFill>
                <a:effectLst/>
              </a:rPr>
              <a:t>CONCEPTION SHAREPOINT</a:t>
            </a:r>
            <a:endParaRPr dirty="0"/>
          </a:p>
        </p:txBody>
      </p:sp>
      <p:sp>
        <p:nvSpPr>
          <p:cNvPr id="514" name="Google Shape;514;p49"/>
          <p:cNvSpPr txBo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285750" marR="0" lvl="0" indent="-285750" algn="l" rtl="0">
              <a:spcBef>
                <a:spcPts val="0"/>
              </a:spcBef>
              <a:spcAft>
                <a:spcPts val="700"/>
              </a:spcAft>
              <a:buSzPts val="1800"/>
              <a:buFont typeface="Noto Sans Symbols"/>
              <a:buChar char="▪"/>
            </a:pPr>
            <a:r>
              <a:rPr lang="fr-CA" sz="1250" b="1" i="0" u="none" dirty="0">
                <a:solidFill>
                  <a:srgbClr val="0A2E3D"/>
                </a:solidFill>
                <a:latin typeface="Calibri"/>
                <a:ea typeface="Calibri"/>
                <a:cs typeface="Calibri"/>
                <a:sym typeface="Calibri"/>
              </a:rPr>
              <a:t>Titre clair : </a:t>
            </a:r>
            <a:r>
              <a:rPr lang="fr-CA" sz="1250" b="0" i="0" u="none" dirty="0">
                <a:solidFill>
                  <a:srgbClr val="334452"/>
                </a:solidFill>
                <a:latin typeface="Calibri"/>
                <a:ea typeface="Calibri"/>
                <a:cs typeface="Calibri"/>
                <a:sym typeface="Calibri"/>
              </a:rPr>
              <a:t>Identifie le contenu de la page.</a:t>
            </a:r>
            <a:endParaRPr dirty="0">
              <a:solidFill>
                <a:schemeClr val="bg2"/>
              </a:solidFill>
            </a:endParaRPr>
          </a:p>
          <a:p>
            <a:pPr marL="285750" marR="0" lvl="0" indent="-171450" algn="l" rtl="0">
              <a:spcBef>
                <a:spcPts val="0"/>
              </a:spcBef>
              <a:spcAft>
                <a:spcPts val="700"/>
              </a:spcAft>
              <a:buClr>
                <a:srgbClr val="00AEEF"/>
              </a:buClr>
              <a:buSzPts val="1800"/>
              <a:buFont typeface="Noto Sans Symbols"/>
              <a:buNone/>
            </a:pPr>
            <a:endParaRPr sz="1800" dirty="0">
              <a:solidFill>
                <a:schemeClr val="bg2"/>
              </a:solidFill>
              <a:latin typeface="Calibri"/>
              <a:ea typeface="Calibri"/>
              <a:cs typeface="Calibri"/>
              <a:sym typeface="Calibri"/>
            </a:endParaRPr>
          </a:p>
          <a:p>
            <a:pPr marL="285750" marR="0" lvl="0" indent="-285750" algn="l" rtl="0">
              <a:spcBef>
                <a:spcPts val="0"/>
              </a:spcBef>
              <a:spcAft>
                <a:spcPts val="700"/>
              </a:spcAft>
              <a:buSzPts val="1800"/>
              <a:buFont typeface="Noto Sans Symbols"/>
              <a:buChar char="▪"/>
            </a:pPr>
            <a:r>
              <a:rPr lang="fr-CA" sz="1250" b="1" i="0" u="none" dirty="0">
                <a:solidFill>
                  <a:srgbClr val="0A2E3D"/>
                </a:solidFill>
                <a:latin typeface="Calibri"/>
                <a:ea typeface="Calibri"/>
                <a:cs typeface="Calibri"/>
                <a:sym typeface="Calibri"/>
              </a:rPr>
              <a:t>Mise en page logique : </a:t>
            </a:r>
            <a:r>
              <a:rPr lang="fr-CA" sz="1250" b="0" i="0" u="none" dirty="0">
                <a:solidFill>
                  <a:srgbClr val="334452"/>
                </a:solidFill>
                <a:latin typeface="Calibri"/>
                <a:ea typeface="Calibri"/>
                <a:cs typeface="Calibri"/>
                <a:sym typeface="Calibri"/>
              </a:rPr>
              <a:t>Organisée par sections.</a:t>
            </a:r>
            <a:endParaRPr dirty="0">
              <a:solidFill>
                <a:schemeClr val="bg2"/>
              </a:solidFill>
            </a:endParaRPr>
          </a:p>
          <a:p>
            <a:pPr marL="285750" marR="0" lvl="0" indent="-171450" algn="l" rtl="0">
              <a:spcBef>
                <a:spcPts val="0"/>
              </a:spcBef>
              <a:spcAft>
                <a:spcPts val="700"/>
              </a:spcAft>
              <a:buClr>
                <a:srgbClr val="00AEEF"/>
              </a:buClr>
              <a:buSzPts val="1800"/>
              <a:buFont typeface="Noto Sans Symbols"/>
              <a:buNone/>
            </a:pPr>
            <a:endParaRPr sz="1800" dirty="0">
              <a:solidFill>
                <a:schemeClr val="bg2"/>
              </a:solidFill>
              <a:latin typeface="Calibri"/>
              <a:ea typeface="Calibri"/>
              <a:cs typeface="Calibri"/>
              <a:sym typeface="Calibri"/>
            </a:endParaRPr>
          </a:p>
          <a:p>
            <a:pPr marL="285750" marR="0" lvl="0" indent="-285750" algn="l" rtl="0">
              <a:spcBef>
                <a:spcPts val="0"/>
              </a:spcBef>
              <a:spcAft>
                <a:spcPts val="700"/>
              </a:spcAft>
              <a:buSzPts val="1800"/>
              <a:buFont typeface="Noto Sans Symbols"/>
              <a:buChar char="▪"/>
            </a:pPr>
            <a:r>
              <a:rPr lang="fr-CA" sz="1250" b="0" i="0" u="none" dirty="0">
                <a:solidFill>
                  <a:srgbClr val="334452"/>
                </a:solidFill>
                <a:latin typeface="Calibri"/>
                <a:ea typeface="Calibri"/>
                <a:cs typeface="Calibri"/>
                <a:sym typeface="Calibri"/>
              </a:rPr>
              <a:t>WebParts clés:</a:t>
            </a:r>
            <a:endParaRPr dirty="0">
              <a:solidFill>
                <a:schemeClr val="bg2"/>
              </a:solidFill>
            </a:endParaRPr>
          </a:p>
          <a:p>
            <a:pPr marL="742950" marR="0" lvl="1" indent="-285750" algn="l" rtl="0">
              <a:spcBef>
                <a:spcPts val="0"/>
              </a:spcBef>
              <a:spcAft>
                <a:spcPts val="700"/>
              </a:spcAft>
              <a:buSzPts val="1800"/>
              <a:buFont typeface="Noto Sans Symbols"/>
              <a:buChar char="▪"/>
            </a:pPr>
            <a:r>
              <a:rPr lang="fr-CA" sz="1250" b="0" i="0" u="none" strike="noStrike" cap="none" dirty="0">
                <a:solidFill>
                  <a:srgbClr val="334452"/>
                </a:solidFill>
                <a:latin typeface="Calibri"/>
                <a:ea typeface="Calibri"/>
                <a:cs typeface="Calibri"/>
                <a:sym typeface="Calibri"/>
              </a:rPr>
              <a:t>Texte pour descriptions.</a:t>
            </a:r>
            <a:endParaRPr dirty="0">
              <a:solidFill>
                <a:schemeClr val="bg2"/>
              </a:solidFill>
            </a:endParaRPr>
          </a:p>
          <a:p>
            <a:pPr marL="742950" marR="0" lvl="1" indent="-285750" algn="l" rtl="0">
              <a:spcBef>
                <a:spcPts val="0"/>
              </a:spcBef>
              <a:spcAft>
                <a:spcPts val="700"/>
              </a:spcAft>
              <a:buSzPts val="1800"/>
              <a:buFont typeface="Noto Sans Symbols"/>
              <a:buChar char="▪"/>
            </a:pPr>
            <a:r>
              <a:rPr lang="fr-CA" sz="1250" b="0" i="0" u="none" strike="noStrike" cap="none" dirty="0">
                <a:solidFill>
                  <a:srgbClr val="334452"/>
                </a:solidFill>
                <a:latin typeface="Calibri"/>
                <a:ea typeface="Calibri"/>
                <a:cs typeface="Calibri"/>
                <a:sym typeface="Calibri"/>
              </a:rPr>
              <a:t>Actualités pour annonces.</a:t>
            </a:r>
            <a:endParaRPr dirty="0">
              <a:solidFill>
                <a:schemeClr val="bg2"/>
              </a:solidFill>
            </a:endParaRPr>
          </a:p>
          <a:p>
            <a:pPr marL="742950" marR="0" lvl="1" indent="-285750" algn="l" rtl="0">
              <a:spcBef>
                <a:spcPts val="0"/>
              </a:spcBef>
              <a:spcAft>
                <a:spcPts val="700"/>
              </a:spcAft>
              <a:buSzPts val="1800"/>
              <a:buFont typeface="Noto Sans Symbols"/>
              <a:buChar char="▪"/>
            </a:pPr>
            <a:r>
              <a:rPr lang="fr-CA" sz="1250" b="0" i="0" u="none" strike="noStrike" cap="none" dirty="0">
                <a:solidFill>
                  <a:srgbClr val="334452"/>
                </a:solidFill>
                <a:latin typeface="Calibri"/>
                <a:ea typeface="Calibri"/>
                <a:cs typeface="Calibri"/>
                <a:sym typeface="Calibri"/>
              </a:rPr>
              <a:t>Documents pour accès direct.</a:t>
            </a:r>
            <a:endParaRPr dirty="0">
              <a:solidFill>
                <a:schemeClr val="bg2"/>
              </a:solidFill>
            </a:endParaRPr>
          </a:p>
          <a:p>
            <a:pPr marL="742950" marR="0" lvl="1" indent="-285750" algn="l" rtl="0">
              <a:spcBef>
                <a:spcPts val="0"/>
              </a:spcBef>
              <a:spcAft>
                <a:spcPts val="700"/>
              </a:spcAft>
              <a:buSzPts val="1800"/>
              <a:buFont typeface="Noto Sans Symbols"/>
              <a:buChar char="▪"/>
            </a:pPr>
            <a:r>
              <a:rPr lang="fr-CA" sz="1250" b="0" i="0" u="none" strike="noStrike" cap="none" dirty="0">
                <a:solidFill>
                  <a:srgbClr val="334452"/>
                </a:solidFill>
                <a:latin typeface="Calibri"/>
                <a:ea typeface="Calibri"/>
                <a:cs typeface="Calibri"/>
                <a:sym typeface="Calibri"/>
              </a:rPr>
              <a:t>Images pour illustrer.</a:t>
            </a:r>
            <a:endParaRPr dirty="0">
              <a:solidFill>
                <a:schemeClr val="bg2"/>
              </a:solidFill>
            </a:endParaRPr>
          </a:p>
          <a:p>
            <a:pPr marL="742950" marR="0" lvl="1" indent="-285750" algn="l" rtl="0">
              <a:spcBef>
                <a:spcPts val="0"/>
              </a:spcBef>
              <a:spcAft>
                <a:spcPts val="700"/>
              </a:spcAft>
              <a:buSzPts val="1800"/>
              <a:buFont typeface="Noto Sans Symbols"/>
              <a:buChar char="▪"/>
            </a:pPr>
            <a:r>
              <a:rPr lang="fr-CA" sz="1250" b="1" i="0" u="none" strike="noStrike" cap="none" dirty="0">
                <a:solidFill>
                  <a:srgbClr val="0A2E3D"/>
                </a:solidFill>
                <a:latin typeface="Calibri"/>
                <a:ea typeface="Calibri"/>
                <a:cs typeface="Calibri"/>
                <a:sym typeface="Calibri"/>
              </a:rPr>
              <a:t>Liens rapides : </a:t>
            </a:r>
            <a:r>
              <a:rPr lang="fr-CA" sz="1250" b="0" i="0" u="none" strike="noStrike" cap="none" dirty="0">
                <a:solidFill>
                  <a:srgbClr val="334452"/>
                </a:solidFill>
                <a:latin typeface="Calibri"/>
                <a:ea typeface="Calibri"/>
                <a:cs typeface="Calibri"/>
                <a:sym typeface="Calibri"/>
              </a:rPr>
              <a:t>Accès facile aux sections pertinentes.</a:t>
            </a:r>
            <a:endParaRPr dirty="0">
              <a:solidFill>
                <a:schemeClr val="bg2"/>
              </a:solidFill>
            </a:endParaRPr>
          </a:p>
          <a:p>
            <a:pPr marL="285750" marR="0" lvl="0" indent="-171450" algn="l" rtl="0">
              <a:spcBef>
                <a:spcPts val="0"/>
              </a:spcBef>
              <a:spcAft>
                <a:spcPts val="700"/>
              </a:spcAft>
              <a:buClr>
                <a:srgbClr val="00AEEF"/>
              </a:buClr>
              <a:buSzPts val="1800"/>
              <a:buFont typeface="Noto Sans Symbols"/>
              <a:buNone/>
            </a:pPr>
            <a:endParaRPr sz="1800" dirty="0">
              <a:solidFill>
                <a:schemeClr val="bg2"/>
              </a:solidFill>
              <a:latin typeface="Calibri"/>
              <a:ea typeface="Calibri"/>
              <a:cs typeface="Calibri"/>
              <a:sym typeface="Calibri"/>
            </a:endParaRPr>
          </a:p>
          <a:p>
            <a:pPr marL="285750" marR="0" lvl="0" indent="-285750" algn="l" rtl="0">
              <a:spcBef>
                <a:spcPts val="0"/>
              </a:spcBef>
              <a:spcAft>
                <a:spcPts val="700"/>
              </a:spcAft>
              <a:buSzPts val="1800"/>
              <a:buFont typeface="Noto Sans Symbols"/>
              <a:buChar char="▪"/>
            </a:pPr>
            <a:r>
              <a:rPr lang="fr-CA" sz="1250" b="1" i="0" u="none" dirty="0">
                <a:solidFill>
                  <a:srgbClr val="0A2E3D"/>
                </a:solidFill>
                <a:latin typeface="Calibri"/>
                <a:ea typeface="Calibri"/>
                <a:cs typeface="Calibri"/>
                <a:sym typeface="Calibri"/>
              </a:rPr>
              <a:t>Personnalisation : </a:t>
            </a:r>
            <a:r>
              <a:rPr lang="fr-CA" sz="1250" b="0" i="0" u="none" dirty="0">
                <a:solidFill>
                  <a:srgbClr val="334452"/>
                </a:solidFill>
                <a:latin typeface="Calibri"/>
                <a:ea typeface="Calibri"/>
                <a:cs typeface="Calibri"/>
                <a:sym typeface="Calibri"/>
              </a:rPr>
              <a:t>Charte graphique de l’organisation.</a:t>
            </a:r>
            <a:endParaRPr dirty="0">
              <a:solidFill>
                <a:schemeClr val="bg2"/>
              </a:solidFill>
            </a:endParaRPr>
          </a:p>
          <a:p>
            <a:pPr marL="285750" marR="0" lvl="0" indent="-171450" algn="l" rtl="0">
              <a:spcBef>
                <a:spcPts val="0"/>
              </a:spcBef>
              <a:spcAft>
                <a:spcPts val="700"/>
              </a:spcAft>
              <a:buClr>
                <a:srgbClr val="00AEEF"/>
              </a:buClr>
              <a:buSzPts val="1800"/>
              <a:buFont typeface="Noto Sans Symbols"/>
              <a:buNone/>
            </a:pPr>
            <a:endParaRPr sz="1800" dirty="0">
              <a:solidFill>
                <a:schemeClr val="bg2"/>
              </a:solidFill>
              <a:latin typeface="Calibri"/>
              <a:ea typeface="Calibri"/>
              <a:cs typeface="Calibri"/>
              <a:sym typeface="Calibri"/>
            </a:endParaRPr>
          </a:p>
          <a:p>
            <a:pPr marL="285750" marR="0" lvl="0" indent="-285750" algn="l" rtl="0">
              <a:spcBef>
                <a:spcPts val="0"/>
              </a:spcBef>
              <a:spcAft>
                <a:spcPts val="700"/>
              </a:spcAft>
              <a:buSzPts val="1800"/>
              <a:buFont typeface="Noto Sans Symbols"/>
              <a:buChar char="▪"/>
            </a:pPr>
            <a:r>
              <a:rPr lang="fr-CA" sz="1250" b="1" i="0" u="none" dirty="0">
                <a:solidFill>
                  <a:srgbClr val="0A2E3D"/>
                </a:solidFill>
                <a:latin typeface="Calibri"/>
                <a:ea typeface="Calibri"/>
                <a:cs typeface="Calibri"/>
                <a:sym typeface="Calibri"/>
              </a:rPr>
              <a:t>Optimisation mobile : </a:t>
            </a:r>
            <a:r>
              <a:rPr lang="fr-CA" sz="1250" b="0" i="0" u="none" dirty="0">
                <a:solidFill>
                  <a:srgbClr val="334452"/>
                </a:solidFill>
                <a:latin typeface="Calibri"/>
                <a:ea typeface="Calibri"/>
                <a:cs typeface="Calibri"/>
                <a:sym typeface="Calibri"/>
              </a:rPr>
              <a:t>Navigation facile sur tous les appareils.</a:t>
            </a:r>
            <a:endParaRPr dirty="0">
              <a:solidFill>
                <a:schemeClr val="bg2"/>
              </a:solidFill>
            </a:endParaRPr>
          </a:p>
        </p:txBody>
      </p:sp>
      <p:pic>
        <p:nvPicPr>
          <p:cNvPr id="515" name="Google Shape;515;p49"/>
          <p:cNvPicPr preferRelativeResize="0"/>
          <p:nvPr/>
        </p:nvPicPr>
        <p:blipFill rotWithShape="1">
          <a:blip r:embed="rId3">
            <a:alphaModFix/>
          </a:blip>
          <a:srcRect/>
          <a:stretch/>
        </p:blipFill>
        <p:spPr>
          <a:xfrm>
            <a:off x="2315025" y="1783080"/>
            <a:ext cx="1880476" cy="4270248"/>
          </a:xfrm>
          <a:prstGeom prst="rect">
            <a:avLst/>
          </a:prstGeom>
          <a:noFill/>
          <a:ln>
            <a:noFill/>
          </a:ln>
        </p:spPr>
      </p:pic>
      <p:sp>
        <p:nvSpPr>
          <p:cNvPr id="516" name="TextBox 51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CONCEVOIR UNE PAGE</a:t>
            </a:r>
          </a:p>
        </p:txBody>
      </p:sp>
      <p:pic>
        <p:nvPicPr>
          <p:cNvPr id="517" name="Picture 516"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pic>
        <p:nvPicPr>
          <p:cNvPr id="554" name="Google Shape;554;p54"/>
          <p:cNvPicPr preferRelativeResize="0"/>
          <p:nvPr/>
        </p:nvPicPr>
        <p:blipFill rotWithShape="1">
          <a:blip r:embed="rId3">
            <a:alphaModFix/>
          </a:blip>
          <a:srcRect/>
          <a:stretch/>
        </p:blipFill>
        <p:spPr>
          <a:xfrm>
            <a:off x="6588649" y="1785681"/>
            <a:ext cx="4580709" cy="2048877"/>
          </a:xfrm>
          <a:prstGeom prst="rect">
            <a:avLst/>
          </a:prstGeom>
          <a:noFill/>
          <a:ln>
            <a:noFill/>
          </a:ln>
        </p:spPr>
      </p:pic>
      <p:pic>
        <p:nvPicPr>
          <p:cNvPr id="555" name="Google Shape;555;p54"/>
          <p:cNvPicPr preferRelativeResize="0"/>
          <p:nvPr/>
        </p:nvPicPr>
        <p:blipFill rotWithShape="1">
          <a:blip r:embed="rId4">
            <a:alphaModFix/>
          </a:blip>
          <a:srcRect/>
          <a:stretch/>
        </p:blipFill>
        <p:spPr>
          <a:xfrm>
            <a:off x="6670139" y="3553302"/>
            <a:ext cx="4003131" cy="1373009"/>
          </a:xfrm>
          <a:prstGeom prst="rect">
            <a:avLst/>
          </a:prstGeom>
          <a:noFill/>
          <a:ln>
            <a:noFill/>
          </a:ln>
        </p:spPr>
      </p:pic>
      <p:sp>
        <p:nvSpPr>
          <p:cNvPr id="556" name="Google Shape;556;p5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COMMENT CRÉER UNE NOUVELLE PAGE?</a:t>
            </a:r>
            <a:endParaRPr/>
          </a:p>
        </p:txBody>
      </p:sp>
      <p:sp>
        <p:nvSpPr>
          <p:cNvPr id="557" name="Google Shape;557;p54"/>
          <p:cNvSpPr txBox="1">
            <a:spLocks noGrp="1"/>
          </p:cNvSpPr>
          <p:nvPr>
            <p:ph type="body" idx="1"/>
          </p:nvPr>
        </p:nvSpPr>
        <p:spPr>
          <a:xfrm>
            <a:off x="731520" y="1783080"/>
            <a:ext cx="5047488" cy="4270248"/>
          </a:xfrm>
          <a:prstGeom prst="rect">
            <a:avLst/>
          </a:prstGeom>
          <a:noFill/>
          <a:ln>
            <a:noFill/>
          </a:ln>
        </p:spPr>
        <p:txBody>
          <a:bodyPr spcFirstLastPara="1" wrap="square" lIns="91425" tIns="45700" rIns="91425" bIns="45700" anchor="t" anchorCtr="0">
            <a:normAutofit/>
          </a:bodyPr>
          <a:lstStyle/>
          <a:p>
            <a:pPr marL="306000" lvl="0" indent="-208730" algn="l" rtl="0">
              <a:spcBef>
                <a:spcPts val="0"/>
              </a:spcBef>
              <a:spcAft>
                <a:spcPts val="700"/>
              </a:spcAft>
              <a:buSzPct val="91999"/>
              <a:buNone/>
            </a:pPr>
            <a:endParaRPr sz="1800" b="0" i="0" u="none" strike="noStrike" dirty="0">
              <a:solidFill>
                <a:schemeClr val="bg2"/>
              </a:solidFill>
              <a:latin typeface="Calibri"/>
              <a:ea typeface="Calibri"/>
              <a:cs typeface="Calibri"/>
              <a:sym typeface="Calibri"/>
            </a:endParaRPr>
          </a:p>
          <a:p>
            <a:pPr marL="306000" marR="47820" lvl="0" indent="-306029" algn="just" rtl="0">
              <a:spcBef>
                <a:spcPts val="988"/>
              </a:spcBef>
              <a:spcAft>
                <a:spcPts val="700"/>
              </a:spcAft>
              <a:buSzPct val="91999"/>
              <a:buChar char="▪"/>
            </a:pPr>
            <a:r>
              <a:rPr lang="fr-CA" sz="1250" b="0" i="0" u="none" strike="noStrike" dirty="0">
                <a:solidFill>
                  <a:srgbClr val="334452"/>
                </a:solidFill>
                <a:latin typeface="Calibri"/>
                <a:ea typeface="Calibri"/>
                <a:cs typeface="Calibri"/>
                <a:sym typeface="Calibri"/>
              </a:rPr>
              <a:t>Depuis la page d’accueil de votre site, cliquer sur + Créer, puis sur Page.</a:t>
            </a:r>
            <a:endParaRPr dirty="0">
              <a:solidFill>
                <a:schemeClr val="bg2"/>
              </a:solidFill>
            </a:endParaRPr>
          </a:p>
          <a:p>
            <a:pPr marL="306000" marR="47820" lvl="0" indent="-306029" algn="just" rtl="0">
              <a:spcBef>
                <a:spcPts val="988"/>
              </a:spcBef>
              <a:spcAft>
                <a:spcPts val="700"/>
              </a:spcAft>
              <a:buSzPct val="91999"/>
              <a:buChar char="▪"/>
            </a:pPr>
            <a:r>
              <a:rPr lang="fr-CA" sz="1250" b="0" i="0" u="none" strike="noStrike" dirty="0">
                <a:solidFill>
                  <a:srgbClr val="334452"/>
                </a:solidFill>
                <a:latin typeface="Calibri"/>
                <a:ea typeface="Calibri"/>
                <a:cs typeface="Calibri"/>
                <a:sym typeface="Calibri"/>
              </a:rPr>
              <a:t>La page Pages s’affiche. </a:t>
            </a:r>
            <a:endParaRPr dirty="0">
              <a:solidFill>
                <a:schemeClr val="bg2"/>
              </a:solidFill>
            </a:endParaRPr>
          </a:p>
          <a:p>
            <a:pPr marL="306000" marR="47820" lvl="0" indent="-306029" algn="just" rtl="0">
              <a:spcBef>
                <a:spcPts val="988"/>
              </a:spcBef>
              <a:spcAft>
                <a:spcPts val="700"/>
              </a:spcAft>
              <a:buSzPct val="91999"/>
              <a:buChar char="▪"/>
            </a:pPr>
            <a:r>
              <a:rPr lang="fr-CA" sz="1250" b="0" i="0" u="none" strike="noStrike" dirty="0">
                <a:solidFill>
                  <a:srgbClr val="334452"/>
                </a:solidFill>
                <a:latin typeface="Calibri"/>
                <a:ea typeface="Calibri"/>
                <a:cs typeface="Calibri"/>
                <a:sym typeface="Calibri"/>
              </a:rPr>
              <a:t>Cliquer sur le modèle Vide, puis sur le bouton Créer une page.</a:t>
            </a:r>
            <a:endParaRPr dirty="0">
              <a:solidFill>
                <a:schemeClr val="bg2"/>
              </a:solidFill>
            </a:endParaRPr>
          </a:p>
          <a:p>
            <a:pPr marL="306000" marR="47820" lvl="0" indent="-306029" algn="just" rtl="0">
              <a:spcBef>
                <a:spcPts val="988"/>
              </a:spcBef>
              <a:spcAft>
                <a:spcPts val="700"/>
              </a:spcAft>
              <a:buSzPct val="91999"/>
              <a:buChar char="▪"/>
            </a:pPr>
            <a:r>
              <a:rPr lang="fr-CA" sz="1250" b="0" i="0" u="none" strike="noStrike" dirty="0">
                <a:solidFill>
                  <a:srgbClr val="334452"/>
                </a:solidFill>
                <a:latin typeface="Calibri"/>
                <a:ea typeface="Calibri"/>
                <a:cs typeface="Calibri"/>
                <a:sym typeface="Calibri"/>
              </a:rPr>
              <a:t>Donnez un nom à votre page, supprimez votre profil en cliquant sur le X et appuyer sur le bouton Publier afin d’enregistrer votre page.</a:t>
            </a:r>
            <a:endParaRPr dirty="0">
              <a:solidFill>
                <a:schemeClr val="bg2"/>
              </a:solidFill>
            </a:endParaRPr>
          </a:p>
        </p:txBody>
      </p:sp>
      <p:sp>
        <p:nvSpPr>
          <p:cNvPr id="558" name="TextBox 557"/>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CONCEVOIR UNE PAGE</a:t>
            </a:r>
          </a:p>
        </p:txBody>
      </p:sp>
      <p:pic>
        <p:nvPicPr>
          <p:cNvPr id="559" name="Picture 558"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52"/>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dirty="0">
                <a:solidFill>
                  <a:srgbClr val="0A2E3D"/>
                </a:solidFill>
                <a:effectLst/>
              </a:rPr>
              <a:t>PERSONNALISER LA PAGE D’ACCUEIL</a:t>
            </a:r>
            <a:endParaRPr dirty="0"/>
          </a:p>
        </p:txBody>
      </p:sp>
      <p:sp>
        <p:nvSpPr>
          <p:cNvPr id="540" name="Google Shape;540;p52"/>
          <p:cNvSpPr txBox="1">
            <a:spLocks noGrp="1"/>
          </p:cNvSpPr>
          <p:nvPr>
            <p:ph type="body" idx="1"/>
          </p:nvPr>
        </p:nvSpPr>
        <p:spPr>
          <a:xfrm>
            <a:off x="731520" y="1783080"/>
            <a:ext cx="10728930" cy="126796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700"/>
              </a:spcAft>
              <a:buSzPts val="1656"/>
              <a:buNone/>
            </a:pPr>
            <a:r>
              <a:rPr lang="fr-CA" sz="1400" b="1" i="0" u="none" dirty="0">
                <a:solidFill>
                  <a:srgbClr val="0A2E3D"/>
                </a:solidFill>
                <a:latin typeface="Calibri"/>
                <a:ea typeface="Calibri"/>
                <a:cs typeface="Calibri"/>
                <a:sym typeface="Calibri"/>
              </a:rPr>
              <a:t>La page d’accueil est la vitrine de votre site : </a:t>
            </a:r>
            <a:r>
              <a:rPr lang="fr-CA" sz="1400" b="0" i="0" u="none" dirty="0">
                <a:solidFill>
                  <a:srgbClr val="334452"/>
                </a:solidFill>
                <a:latin typeface="Calibri"/>
                <a:ea typeface="Calibri"/>
                <a:cs typeface="Calibri"/>
                <a:sym typeface="Calibri"/>
              </a:rPr>
              <a:t>liens rapides, bibliothèques, listes, calendrier ou membres de l’équipe. Les autres pages peuvent avoir leur propre disposition.</a:t>
            </a:r>
            <a:endParaRPr dirty="0">
              <a:solidFill>
                <a:schemeClr val="bg2"/>
              </a:solidFill>
              <a:latin typeface="+mj-lt"/>
              <a:ea typeface="Calibri"/>
              <a:cs typeface="Calibri"/>
              <a:sym typeface="Calibri"/>
            </a:endParaRPr>
          </a:p>
          <a:p>
            <a:pPr marL="0" lvl="0" indent="0" algn="l" rtl="0">
              <a:spcBef>
                <a:spcPts val="0"/>
              </a:spcBef>
              <a:spcAft>
                <a:spcPts val="700"/>
              </a:spcAft>
              <a:buSzPts val="1656"/>
            </a:pPr>
            <a:r>
              <a:rPr lang="fr-CA" sz="1400" b="0" i="0" u="none" dirty="0">
                <a:solidFill>
                  <a:srgbClr val="334452"/>
                </a:solidFill>
                <a:latin typeface="Calibri"/>
                <a:ea typeface="Calibri"/>
                <a:cs typeface="Calibri"/>
                <a:sym typeface="Calibri"/>
              </a:rPr>
              <a:t>Cliquer sur Modifier, en haut à droite de l’écran, pour passer la page en mode édition.</a:t>
            </a:r>
            <a:endParaRPr dirty="0">
              <a:solidFill>
                <a:schemeClr val="bg2"/>
              </a:solidFill>
              <a:latin typeface="+mj-lt"/>
              <a:ea typeface="Calibri"/>
              <a:cs typeface="Calibri"/>
              <a:sym typeface="Calibri"/>
            </a:endParaRPr>
          </a:p>
          <a:p>
            <a:pPr marL="0" lvl="0" indent="0" algn="l" rtl="0">
              <a:spcBef>
                <a:spcPts val="0"/>
              </a:spcBef>
              <a:spcAft>
                <a:spcPts val="700"/>
              </a:spcAft>
              <a:buSzPts val="1656"/>
            </a:pPr>
            <a:r>
              <a:rPr lang="fr-CA" sz="1400" b="1" i="0" u="none" dirty="0">
                <a:solidFill>
                  <a:srgbClr val="0A2E3D"/>
                </a:solidFill>
                <a:latin typeface="Calibri"/>
                <a:ea typeface="Calibri"/>
                <a:cs typeface="Calibri"/>
                <a:sym typeface="Calibri"/>
              </a:rPr>
              <a:t>Appuyer sur + pour créer une section : </a:t>
            </a:r>
            <a:r>
              <a:rPr lang="fr-CA" sz="1400" b="0" i="0" u="none" dirty="0">
                <a:solidFill>
                  <a:srgbClr val="334452"/>
                </a:solidFill>
                <a:latin typeface="Calibri"/>
                <a:ea typeface="Calibri"/>
                <a:cs typeface="Calibri"/>
                <a:sym typeface="Calibri"/>
              </a:rPr>
              <a:t>elle accueillera ensuite les composants Web Parts.</a:t>
            </a:r>
            <a:endParaRPr dirty="0">
              <a:solidFill>
                <a:schemeClr val="bg2"/>
              </a:solidFill>
              <a:latin typeface="+mj-lt"/>
              <a:ea typeface="Calibri"/>
              <a:cs typeface="Calibri"/>
              <a:sym typeface="Calibri"/>
            </a:endParaRPr>
          </a:p>
        </p:txBody>
      </p:sp>
      <p:pic>
        <p:nvPicPr>
          <p:cNvPr id="541" name="Google Shape;541;p52"/>
          <p:cNvPicPr preferRelativeResize="0"/>
          <p:nvPr/>
        </p:nvPicPr>
        <p:blipFill rotWithShape="1">
          <a:blip r:embed="rId3">
            <a:alphaModFix/>
          </a:blip>
          <a:srcRect/>
          <a:stretch/>
        </p:blipFill>
        <p:spPr>
          <a:xfrm>
            <a:off x="601422" y="3281090"/>
            <a:ext cx="10728930" cy="2352475"/>
          </a:xfrm>
          <a:prstGeom prst="rect">
            <a:avLst/>
          </a:prstGeom>
          <a:noFill/>
          <a:ln>
            <a:noFill/>
          </a:ln>
        </p:spPr>
      </p:pic>
      <p:sp>
        <p:nvSpPr>
          <p:cNvPr id="542" name="TextBox 54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CONCEVOIR UNE PAGE</a:t>
            </a:r>
          </a:p>
        </p:txBody>
      </p:sp>
      <p:pic>
        <p:nvPicPr>
          <p:cNvPr id="543" name="Picture 542"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50"/>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SECTIONS ET WEBPARTS</a:t>
            </a:r>
            <a:endParaRPr/>
          </a:p>
        </p:txBody>
      </p:sp>
      <p:sp>
        <p:nvSpPr>
          <p:cNvPr id="521" name="Google Shape;521;p50"/>
          <p:cNvSpPr txBox="1">
            <a:spLocks noGrp="1"/>
          </p:cNvSpPr>
          <p:nvPr>
            <p:ph type="body" idx="1"/>
          </p:nvPr>
        </p:nvSpPr>
        <p:spPr>
          <a:xfrm>
            <a:off x="5787855" y="2979265"/>
            <a:ext cx="5989320" cy="3154680"/>
          </a:xfrm>
          <a:prstGeom prst="rect">
            <a:avLst/>
          </a:prstGeom>
          <a:noFill/>
          <a:ln>
            <a:noFill/>
          </a:ln>
        </p:spPr>
        <p:txBody>
          <a:bodyPr spcFirstLastPara="1" wrap="square" lIns="91425" tIns="45700" rIns="91425" bIns="45700" anchor="ctr" anchorCtr="0">
            <a:noAutofit/>
          </a:bodyPr>
          <a:lstStyle/>
          <a:p>
            <a:pPr marL="306000" lvl="0" indent="-306000" algn="l" rtl="0">
              <a:spcBef>
                <a:spcPts val="0"/>
              </a:spcBef>
              <a:spcAft>
                <a:spcPts val="0"/>
              </a:spcAft>
              <a:buSzPts val="1564"/>
              <a:buChar char="▪"/>
            </a:pPr>
            <a:r>
              <a:rPr lang="fr-CA" sz="1250" b="1" i="0" u="none" dirty="0">
                <a:solidFill>
                  <a:srgbClr val="0A2E3D"/>
                </a:solidFill>
                <a:latin typeface="Calibri"/>
                <a:ea typeface="Calibri"/>
                <a:cs typeface="Calibri"/>
                <a:sym typeface="Calibri"/>
              </a:rPr>
              <a:t>Définition : </a:t>
            </a:r>
            <a:r>
              <a:rPr lang="fr-CA" sz="1250" b="0" i="0" u="none" dirty="0">
                <a:solidFill>
                  <a:srgbClr val="334452"/>
                </a:solidFill>
                <a:latin typeface="Calibri"/>
                <a:ea typeface="Calibri"/>
                <a:cs typeface="Calibri"/>
                <a:sym typeface="Calibri"/>
              </a:rPr>
              <a:t>Les web parts sont des composants modulaires que vous pouvez ajouter à une page SharePoint pour afficher différents types de contenu et de fonctionnalités.</a:t>
            </a:r>
            <a:endParaRPr sz="1800" dirty="0"/>
          </a:p>
          <a:p>
            <a:pPr marL="306000" lvl="0" indent="-306000" algn="l" rtl="0">
              <a:spcBef>
                <a:spcPts val="940"/>
              </a:spcBef>
              <a:spcAft>
                <a:spcPts val="0"/>
              </a:spcAft>
              <a:buSzPts val="1564"/>
              <a:buChar char="▪"/>
            </a:pPr>
            <a:r>
              <a:rPr lang="fr-CA" sz="1250" b="0" i="0" u="none" dirty="0">
                <a:solidFill>
                  <a:srgbClr val="334452"/>
                </a:solidFill>
                <a:latin typeface="Calibri"/>
                <a:ea typeface="Calibri"/>
                <a:cs typeface="Calibri"/>
                <a:sym typeface="Calibri"/>
              </a:rPr>
              <a:t>Types :</a:t>
            </a:r>
            <a:endParaRPr sz="1800" dirty="0"/>
          </a:p>
          <a:p>
            <a:pPr marL="630000" lvl="1" indent="-306000" algn="l" rtl="0">
              <a:spcBef>
                <a:spcPts val="340"/>
              </a:spcBef>
              <a:spcAft>
                <a:spcPts val="0"/>
              </a:spcAft>
              <a:buSzPts val="1564"/>
              <a:buChar char="▪"/>
            </a:pPr>
            <a:r>
              <a:rPr lang="fr-CA" sz="1250" b="1" i="0" u="none" dirty="0">
                <a:solidFill>
                  <a:srgbClr val="0A2E3D"/>
                </a:solidFill>
                <a:latin typeface="Calibri"/>
                <a:ea typeface="Calibri"/>
                <a:cs typeface="Calibri"/>
                <a:sym typeface="Calibri"/>
              </a:rPr>
              <a:t>Texte : </a:t>
            </a:r>
            <a:r>
              <a:rPr lang="fr-CA" sz="1250" b="0" i="0" u="none" dirty="0">
                <a:solidFill>
                  <a:srgbClr val="334452"/>
                </a:solidFill>
                <a:latin typeface="Calibri"/>
                <a:ea typeface="Calibri"/>
                <a:cs typeface="Calibri"/>
                <a:sym typeface="Calibri"/>
              </a:rPr>
              <a:t>Affiche des informations textuelles.</a:t>
            </a:r>
            <a:endParaRPr sz="1600" dirty="0"/>
          </a:p>
          <a:p>
            <a:pPr marL="630000" lvl="1" indent="-306000" algn="l" rtl="0">
              <a:spcBef>
                <a:spcPts val="340"/>
              </a:spcBef>
              <a:spcAft>
                <a:spcPts val="0"/>
              </a:spcAft>
              <a:buSzPts val="1564"/>
              <a:buChar char="▪"/>
            </a:pPr>
            <a:r>
              <a:rPr lang="fr-CA" sz="1250" b="1" i="0" u="none" dirty="0">
                <a:solidFill>
                  <a:srgbClr val="0A2E3D"/>
                </a:solidFill>
                <a:latin typeface="Calibri"/>
                <a:ea typeface="Calibri"/>
                <a:cs typeface="Calibri"/>
                <a:sym typeface="Calibri"/>
              </a:rPr>
              <a:t>Images : </a:t>
            </a:r>
            <a:r>
              <a:rPr lang="fr-CA" sz="1250" b="0" i="0" u="none" dirty="0">
                <a:solidFill>
                  <a:srgbClr val="334452"/>
                </a:solidFill>
                <a:latin typeface="Calibri"/>
                <a:ea typeface="Calibri"/>
                <a:cs typeface="Calibri"/>
                <a:sym typeface="Calibri"/>
              </a:rPr>
              <a:t>Permet d’ajouter des visuels.</a:t>
            </a:r>
            <a:endParaRPr sz="1600" dirty="0"/>
          </a:p>
          <a:p>
            <a:pPr marL="630000" lvl="1" indent="-306000" algn="l" rtl="0">
              <a:spcBef>
                <a:spcPts val="340"/>
              </a:spcBef>
              <a:spcAft>
                <a:spcPts val="0"/>
              </a:spcAft>
              <a:buSzPts val="1564"/>
              <a:buChar char="▪"/>
            </a:pPr>
            <a:r>
              <a:rPr lang="fr-CA" sz="1250" b="1" i="0" u="none" dirty="0">
                <a:solidFill>
                  <a:srgbClr val="0A2E3D"/>
                </a:solidFill>
                <a:latin typeface="Calibri"/>
                <a:ea typeface="Calibri"/>
                <a:cs typeface="Calibri"/>
                <a:sym typeface="Calibri"/>
              </a:rPr>
              <a:t>Documents : </a:t>
            </a:r>
            <a:r>
              <a:rPr lang="fr-CA" sz="1250" b="0" i="0" u="none" dirty="0">
                <a:solidFill>
                  <a:srgbClr val="334452"/>
                </a:solidFill>
                <a:latin typeface="Calibri"/>
                <a:ea typeface="Calibri"/>
                <a:cs typeface="Calibri"/>
                <a:sym typeface="Calibri"/>
              </a:rPr>
              <a:t>Intègre des fichiers directement sur la page.</a:t>
            </a:r>
            <a:endParaRPr sz="1600" dirty="0"/>
          </a:p>
          <a:p>
            <a:pPr marL="630000" lvl="1" indent="-306000" algn="l" rtl="0">
              <a:spcBef>
                <a:spcPts val="340"/>
              </a:spcBef>
              <a:spcAft>
                <a:spcPts val="0"/>
              </a:spcAft>
              <a:buSzPts val="1564"/>
              <a:buChar char="▪"/>
            </a:pPr>
            <a:r>
              <a:rPr lang="fr-CA" sz="1250" b="1" i="0" u="none" dirty="0">
                <a:solidFill>
                  <a:srgbClr val="0A2E3D"/>
                </a:solidFill>
                <a:latin typeface="Calibri"/>
                <a:ea typeface="Calibri"/>
                <a:cs typeface="Calibri"/>
                <a:sym typeface="Calibri"/>
              </a:rPr>
              <a:t>Liste d’actualités : </a:t>
            </a:r>
            <a:r>
              <a:rPr lang="fr-CA" sz="1250" b="0" i="0" u="none" dirty="0">
                <a:solidFill>
                  <a:srgbClr val="334452"/>
                </a:solidFill>
                <a:latin typeface="Calibri"/>
                <a:ea typeface="Calibri"/>
                <a:cs typeface="Calibri"/>
                <a:sym typeface="Calibri"/>
              </a:rPr>
              <a:t>Affiche les dernières nouvelles ou mises à jour.</a:t>
            </a:r>
            <a:endParaRPr sz="1600" dirty="0"/>
          </a:p>
          <a:p>
            <a:pPr marL="630000" lvl="1" indent="-306000" algn="l" rtl="0">
              <a:spcBef>
                <a:spcPts val="340"/>
              </a:spcBef>
              <a:spcAft>
                <a:spcPts val="0"/>
              </a:spcAft>
              <a:buSzPts val="1564"/>
              <a:buChar char="▪"/>
            </a:pPr>
            <a:r>
              <a:rPr lang="fr-CA" sz="1250" b="1" i="0" u="none" dirty="0">
                <a:solidFill>
                  <a:srgbClr val="0A2E3D"/>
                </a:solidFill>
                <a:latin typeface="Calibri"/>
                <a:ea typeface="Calibri"/>
                <a:cs typeface="Calibri"/>
                <a:sym typeface="Calibri"/>
              </a:rPr>
              <a:t>Calendrier : </a:t>
            </a:r>
            <a:r>
              <a:rPr lang="fr-CA" sz="1250" b="0" i="0" u="none" dirty="0">
                <a:solidFill>
                  <a:srgbClr val="334452"/>
                </a:solidFill>
                <a:latin typeface="Calibri"/>
                <a:ea typeface="Calibri"/>
                <a:cs typeface="Calibri"/>
                <a:sym typeface="Calibri"/>
              </a:rPr>
              <a:t>Pour visualiser les événements.</a:t>
            </a:r>
            <a:endParaRPr sz="1600" dirty="0"/>
          </a:p>
          <a:p>
            <a:pPr marL="306000" lvl="0" indent="-306000" algn="l" rtl="0">
              <a:spcBef>
                <a:spcPts val="340"/>
              </a:spcBef>
              <a:spcAft>
                <a:spcPts val="0"/>
              </a:spcAft>
              <a:buSzPts val="1564"/>
              <a:buChar char="▪"/>
            </a:pPr>
            <a:r>
              <a:rPr lang="fr-CA" sz="1250" b="1" i="0" u="none" dirty="0">
                <a:solidFill>
                  <a:srgbClr val="0A2E3D"/>
                </a:solidFill>
                <a:latin typeface="Calibri"/>
                <a:ea typeface="Calibri"/>
                <a:cs typeface="Calibri"/>
                <a:sym typeface="Calibri"/>
              </a:rPr>
              <a:t>Personnalisation : </a:t>
            </a:r>
            <a:r>
              <a:rPr lang="fr-CA" sz="1250" b="0" i="0" u="none" dirty="0">
                <a:solidFill>
                  <a:srgbClr val="334452"/>
                </a:solidFill>
                <a:latin typeface="Calibri"/>
                <a:ea typeface="Calibri"/>
                <a:cs typeface="Calibri"/>
                <a:sym typeface="Calibri"/>
              </a:rPr>
              <a:t>Les utilisateurs peuvent configurer chaque web part selon leurs besoins, comme modifier le style ou le contenu affiché.</a:t>
            </a:r>
            <a:endParaRPr sz="1800" dirty="0"/>
          </a:p>
        </p:txBody>
      </p:sp>
      <p:sp>
        <p:nvSpPr>
          <p:cNvPr id="522" name="Google Shape;522;p50"/>
          <p:cNvSpPr txBox="1">
            <a:spLocks noGrp="1"/>
          </p:cNvSpPr>
          <p:nvPr>
            <p:ph type="body" idx="2"/>
          </p:nvPr>
        </p:nvSpPr>
        <p:spPr>
          <a:xfrm>
            <a:off x="452424" y="2979700"/>
            <a:ext cx="5052561" cy="2517926"/>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spcAft>
                <a:spcPts val="0"/>
              </a:spcAft>
              <a:buSzPts val="1564"/>
              <a:buChar char="▪"/>
            </a:pPr>
            <a:r>
              <a:rPr lang="fr-CA" sz="1250" b="1" i="0" u="none" dirty="0">
                <a:solidFill>
                  <a:srgbClr val="0A2E3D"/>
                </a:solidFill>
                <a:latin typeface="Calibri"/>
                <a:ea typeface="Calibri"/>
                <a:cs typeface="Calibri"/>
                <a:sym typeface="Calibri"/>
              </a:rPr>
              <a:t>Définition : </a:t>
            </a:r>
            <a:r>
              <a:rPr lang="fr-CA" sz="1250" b="0" i="0" u="none" dirty="0">
                <a:solidFill>
                  <a:srgbClr val="334452"/>
                </a:solidFill>
                <a:latin typeface="Calibri"/>
                <a:ea typeface="Calibri"/>
                <a:cs typeface="Calibri"/>
                <a:sym typeface="Calibri"/>
              </a:rPr>
              <a:t>Les sections organisent la mise en page d'une page SharePoint en créant des zones distinctes pour les web parts.</a:t>
            </a:r>
            <a:endParaRPr sz="1800" dirty="0"/>
          </a:p>
          <a:p>
            <a:pPr marL="306000" lvl="0" indent="-306000" algn="l" rtl="0">
              <a:spcBef>
                <a:spcPts val="940"/>
              </a:spcBef>
              <a:spcAft>
                <a:spcPts val="0"/>
              </a:spcAft>
              <a:buSzPts val="1564"/>
              <a:buChar char="▪"/>
            </a:pPr>
            <a:r>
              <a:rPr lang="fr-CA" sz="1250" b="1" i="0" u="none" dirty="0">
                <a:solidFill>
                  <a:srgbClr val="0A2E3D"/>
                </a:solidFill>
                <a:latin typeface="Calibri"/>
                <a:ea typeface="Calibri"/>
                <a:cs typeface="Calibri"/>
                <a:sym typeface="Calibri"/>
              </a:rPr>
              <a:t>Dispositions : </a:t>
            </a:r>
            <a:r>
              <a:rPr lang="fr-CA" sz="1250" b="0" i="0" u="none" dirty="0">
                <a:solidFill>
                  <a:srgbClr val="334452"/>
                </a:solidFill>
                <a:latin typeface="Calibri"/>
                <a:ea typeface="Calibri"/>
                <a:cs typeface="Calibri"/>
                <a:sym typeface="Calibri"/>
              </a:rPr>
              <a:t>Les sections peuvent être configurées en plusieurs colonnes (1, 2, 3, ou plus), permettant ainsi de structurer le contenu de manière visuelle et logique.</a:t>
            </a:r>
            <a:endParaRPr sz="1800" dirty="0"/>
          </a:p>
          <a:p>
            <a:pPr marL="306000" lvl="0" indent="-306000" algn="l" rtl="0">
              <a:spcBef>
                <a:spcPts val="940"/>
              </a:spcBef>
              <a:spcAft>
                <a:spcPts val="0"/>
              </a:spcAft>
              <a:buSzPts val="1564"/>
              <a:buChar char="▪"/>
            </a:pPr>
            <a:r>
              <a:rPr lang="fr-CA" sz="1250" b="1" i="0" u="none" dirty="0">
                <a:solidFill>
                  <a:srgbClr val="0A2E3D"/>
                </a:solidFill>
                <a:latin typeface="Calibri"/>
                <a:ea typeface="Calibri"/>
                <a:cs typeface="Calibri"/>
                <a:sym typeface="Calibri"/>
              </a:rPr>
              <a:t>Utilisation : </a:t>
            </a:r>
            <a:r>
              <a:rPr lang="fr-CA" sz="1250" b="0" i="0" u="none" dirty="0">
                <a:solidFill>
                  <a:srgbClr val="334452"/>
                </a:solidFill>
                <a:latin typeface="Calibri"/>
                <a:ea typeface="Calibri"/>
                <a:cs typeface="Calibri"/>
                <a:sym typeface="Calibri"/>
              </a:rPr>
              <a:t>En combinant plusieurs sections et web parts, vous pouvez créer une page dynamique qui répond à divers besoins d’information et de communication.</a:t>
            </a:r>
            <a:endParaRPr sz="1800" dirty="0"/>
          </a:p>
        </p:txBody>
      </p:sp>
      <p:sp>
        <p:nvSpPr>
          <p:cNvPr id="523" name="Google Shape;523;p50"/>
          <p:cNvSpPr txBox="1"/>
          <p:nvPr/>
        </p:nvSpPr>
        <p:spPr>
          <a:xfrm>
            <a:off x="731520" y="1783080"/>
            <a:ext cx="10728930" cy="65455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700"/>
              </a:spcAft>
              <a:buNone/>
            </a:pPr>
            <a:r>
              <a:rPr lang="fr-CA" sz="1400" b="0" i="0" u="none" dirty="0">
                <a:solidFill>
                  <a:srgbClr val="334452"/>
                </a:solidFill>
                <a:latin typeface="Calibri"/>
                <a:ea typeface="Calibri"/>
                <a:cs typeface="Calibri"/>
                <a:sym typeface="Calibri"/>
              </a:rPr>
              <a:t>L’utilisation efficace des web parts et des sections permet de créer des pages attrayantes et fonctionnelles, favorisant ainsi une meilleure expérience utilisateur et facilitant l’accès à l’information au sein de l’organisation.</a:t>
            </a:r>
            <a:endParaRPr dirty="0">
              <a:solidFill>
                <a:schemeClr val="bg2"/>
              </a:solidFill>
            </a:endParaRPr>
          </a:p>
        </p:txBody>
      </p:sp>
      <p:sp>
        <p:nvSpPr>
          <p:cNvPr id="524" name="Google Shape;524;p50"/>
          <p:cNvSpPr txBox="1"/>
          <p:nvPr/>
        </p:nvSpPr>
        <p:spPr>
          <a:xfrm>
            <a:off x="6045659" y="2601943"/>
            <a:ext cx="1837267"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i="0" u="none" dirty="0">
                <a:solidFill>
                  <a:srgbClr val="334452"/>
                </a:solidFill>
                <a:latin typeface="Calibri"/>
                <a:ea typeface="Calibri"/>
                <a:cs typeface="Calibri"/>
                <a:sym typeface="Calibri"/>
              </a:rPr>
              <a:t>Les Web Parts </a:t>
            </a:r>
            <a:endParaRPr lang="fr-FR" b="1">
              <a:solidFill>
                <a:schemeClr val="tx2">
                  <a:lumMod val="90000"/>
                </a:schemeClr>
              </a:solidFill>
            </a:endParaRPr>
          </a:p>
        </p:txBody>
      </p:sp>
      <p:sp>
        <p:nvSpPr>
          <p:cNvPr id="525" name="Google Shape;525;p50"/>
          <p:cNvSpPr txBox="1"/>
          <p:nvPr/>
        </p:nvSpPr>
        <p:spPr>
          <a:xfrm>
            <a:off x="693348" y="2601943"/>
            <a:ext cx="1837267"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i="0" u="none" dirty="0">
                <a:solidFill>
                  <a:srgbClr val="334452"/>
                </a:solidFill>
                <a:latin typeface="Calibri"/>
                <a:ea typeface="Calibri"/>
                <a:cs typeface="Calibri"/>
                <a:sym typeface="Calibri"/>
              </a:rPr>
              <a:t>Les Sections</a:t>
            </a:r>
            <a:endParaRPr lang="fr-FR" b="1">
              <a:solidFill>
                <a:schemeClr val="tx2">
                  <a:lumMod val="90000"/>
                </a:schemeClr>
              </a:solidFill>
            </a:endParaRPr>
          </a:p>
        </p:txBody>
      </p:sp>
      <p:sp>
        <p:nvSpPr>
          <p:cNvPr id="526" name="TextBox 52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COMPOSANTS WEB PARTS</a:t>
            </a:r>
          </a:p>
        </p:txBody>
      </p:sp>
      <p:pic>
        <p:nvPicPr>
          <p:cNvPr id="527" name="Picture 526" descr="logo_couleur.png"/>
          <p:cNvPicPr>
            <a:picLocks noChangeAspect="1"/>
          </p:cNvPicPr>
          <p:nvPr/>
        </p:nvPicPr>
        <p:blipFill>
          <a:blip r:embed="rId3"/>
          <a:stretch>
            <a:fillRect/>
          </a:stretch>
        </p:blipFill>
        <p:spPr>
          <a:xfrm>
            <a:off x="10387584" y="384048"/>
            <a:ext cx="1389888" cy="49834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53"/>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AJOUTER UN COMPOSANT WEB PART</a:t>
            </a:r>
            <a:endParaRPr/>
          </a:p>
        </p:txBody>
      </p:sp>
      <p:sp>
        <p:nvSpPr>
          <p:cNvPr id="547" name="Google Shape;547;p53"/>
          <p:cNvSpPr txBox="1">
            <a:spLocks noGrp="1"/>
          </p:cNvSpPr>
          <p:nvPr>
            <p:ph type="body" idx="1"/>
          </p:nvPr>
        </p:nvSpPr>
        <p:spPr>
          <a:xfrm>
            <a:off x="731520" y="1783080"/>
            <a:ext cx="5669280" cy="2103120"/>
          </a:xfrm>
          <a:prstGeom prst="rect">
            <a:avLst/>
          </a:prstGeom>
          <a:noFill/>
          <a:ln>
            <a:noFill/>
          </a:ln>
        </p:spPr>
        <p:txBody>
          <a:bodyPr spcFirstLastPara="1" wrap="square" lIns="91425" tIns="45700" rIns="91425" bIns="45700" anchor="t" anchorCtr="0">
            <a:normAutofit/>
          </a:bodyPr>
          <a:lstStyle/>
          <a:p>
            <a:pPr marL="306000" lvl="0" indent="-200844" algn="l" rtl="0">
              <a:spcBef>
                <a:spcPts val="0"/>
              </a:spcBef>
              <a:spcAft>
                <a:spcPts val="700"/>
              </a:spcAft>
              <a:buSzPts val="1656"/>
              <a:buNone/>
            </a:pPr>
            <a:endParaRPr b="0" i="0" u="none" strike="noStrike" dirty="0">
              <a:solidFill>
                <a:srgbClr val="000000"/>
              </a:solidFill>
              <a:latin typeface="Calibri"/>
              <a:ea typeface="Calibri"/>
              <a:cs typeface="Calibri"/>
              <a:sym typeface="Calibri"/>
            </a:endParaRPr>
          </a:p>
          <a:p>
            <a:pPr marL="306000" marR="47820" lvl="0" indent="-306000" algn="just" rtl="0">
              <a:spcBef>
                <a:spcPts val="960"/>
              </a:spcBef>
              <a:spcAft>
                <a:spcPts val="700"/>
              </a:spcAft>
              <a:buSzPts val="1656"/>
              <a:buChar char="▪"/>
            </a:pPr>
            <a:r>
              <a:rPr lang="fr-CA" sz="1250" b="0" i="0" u="none" strike="noStrike" dirty="0">
                <a:solidFill>
                  <a:srgbClr val="334452"/>
                </a:solidFill>
                <a:latin typeface="Calibri"/>
                <a:ea typeface="Calibri"/>
                <a:cs typeface="Calibri"/>
                <a:sym typeface="Calibri"/>
              </a:rPr>
              <a:t>Positionnez le pointeur de la souris au-dessus ou en  dessous d’un composant Web Part existant et vous verrez apparaître une ligne accompagnée d’un signe + encerclé</a:t>
            </a:r>
            <a:r>
              <a:rPr lang="fr-CA" sz="1250" b="0" i="0" u="none" dirty="0">
                <a:solidFill>
                  <a:srgbClr val="334452"/>
                </a:solidFill>
                <a:latin typeface="Calibri"/>
                <a:ea typeface="Calibri"/>
                <a:cs typeface="Calibri"/>
                <a:sym typeface="Calibri"/>
              </a:rPr>
              <a:t>.</a:t>
            </a:r>
            <a:endParaRPr i="0" u="none" strike="noStrike" dirty="0">
              <a:solidFill>
                <a:schemeClr val="bg2"/>
              </a:solidFill>
              <a:latin typeface="+mn-lt"/>
              <a:ea typeface="Calibri"/>
              <a:cs typeface="Calibri"/>
              <a:sym typeface="Calibri"/>
            </a:endParaRPr>
          </a:p>
          <a:p>
            <a:pPr marL="306000" marR="47820" lvl="0" indent="-306000" algn="just" rtl="0">
              <a:spcBef>
                <a:spcPts val="960"/>
              </a:spcBef>
              <a:spcAft>
                <a:spcPts val="700"/>
              </a:spcAft>
              <a:buSzPts val="1656"/>
              <a:buChar char="▪"/>
            </a:pPr>
            <a:r>
              <a:rPr lang="fr-CA" sz="1250" b="0" i="0" u="none" dirty="0">
                <a:solidFill>
                  <a:srgbClr val="334452"/>
                </a:solidFill>
                <a:latin typeface="Calibri"/>
                <a:ea typeface="Calibri"/>
                <a:cs typeface="Calibri"/>
                <a:sym typeface="Calibri"/>
              </a:rPr>
              <a:t>Cliquez sur + pour afficher une liste des composants WebPart dans lesquels faire votre choix. Pour trouver facilement le composant Web Part que vous recherchez, commencez à taper dans la zone de recherche.</a:t>
            </a:r>
            <a:endParaRPr dirty="0">
              <a:solidFill>
                <a:schemeClr val="bg2"/>
              </a:solidFill>
              <a:latin typeface="+mn-lt"/>
            </a:endParaRPr>
          </a:p>
          <a:p>
            <a:pPr marL="306000" marR="47820" lvl="0" indent="-306000" algn="just" rtl="0">
              <a:spcBef>
                <a:spcPts val="960"/>
              </a:spcBef>
              <a:spcAft>
                <a:spcPts val="700"/>
              </a:spcAft>
              <a:buSzPts val="1656"/>
              <a:buChar char="▪"/>
            </a:pPr>
            <a:r>
              <a:rPr lang="fr-CA" sz="1250" b="0" i="0" u="none" dirty="0">
                <a:solidFill>
                  <a:srgbClr val="334452"/>
                </a:solidFill>
                <a:latin typeface="Calibri"/>
                <a:ea typeface="Calibri"/>
                <a:cs typeface="Calibri"/>
                <a:sym typeface="Calibri"/>
              </a:rPr>
              <a:t>Les web parts les plus utilisés:</a:t>
            </a:r>
            <a:endParaRPr dirty="0">
              <a:solidFill>
                <a:schemeClr val="bg2"/>
              </a:solidFill>
              <a:latin typeface="+mn-lt"/>
            </a:endParaRPr>
          </a:p>
        </p:txBody>
      </p:sp>
      <p:pic>
        <p:nvPicPr>
          <p:cNvPr id="548" name="Google Shape;548;p53"/>
          <p:cNvPicPr preferRelativeResize="0"/>
          <p:nvPr/>
        </p:nvPicPr>
        <p:blipFill rotWithShape="1">
          <a:blip r:embed="rId3">
            <a:alphaModFix/>
          </a:blip>
          <a:srcRect/>
          <a:stretch/>
        </p:blipFill>
        <p:spPr>
          <a:xfrm>
            <a:off x="8321040" y="1783080"/>
            <a:ext cx="2377440" cy="2852928"/>
          </a:xfrm>
          <a:prstGeom prst="rect">
            <a:avLst/>
          </a:prstGeom>
          <a:noFill/>
          <a:ln>
            <a:noFill/>
          </a:ln>
        </p:spPr>
      </p:pic>
      <p:pic>
        <p:nvPicPr>
          <p:cNvPr id="549" name="Google Shape;549;p53"/>
          <p:cNvPicPr preferRelativeResize="0"/>
          <p:nvPr/>
        </p:nvPicPr>
        <p:blipFill rotWithShape="1">
          <a:blip r:embed="rId4">
            <a:alphaModFix/>
          </a:blip>
          <a:srcRect/>
          <a:stretch/>
        </p:blipFill>
        <p:spPr>
          <a:xfrm>
            <a:off x="731520" y="4206240"/>
            <a:ext cx="7315200" cy="1115568"/>
          </a:xfrm>
          <a:prstGeom prst="rect">
            <a:avLst/>
          </a:prstGeom>
          <a:noFill/>
          <a:ln>
            <a:noFill/>
          </a:ln>
        </p:spPr>
      </p:pic>
      <p:sp>
        <p:nvSpPr>
          <p:cNvPr id="550" name="TextBox 549"/>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COMPOSANTS WEB PARTS</a:t>
            </a:r>
          </a:p>
        </p:txBody>
      </p:sp>
      <p:pic>
        <p:nvPicPr>
          <p:cNvPr id="551" name="Picture 550"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5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LES ACTUALITÉS : CE QU’IL FAUT SAVOIR</a:t>
            </a:r>
            <a:endParaRPr/>
          </a:p>
        </p:txBody>
      </p:sp>
      <p:sp>
        <p:nvSpPr>
          <p:cNvPr id="564" name="Google Shape;564;p55"/>
          <p:cNvSpPr txBox="1">
            <a:spLocks noGrp="1"/>
          </p:cNvSpPr>
          <p:nvPr>
            <p:ph type="body" idx="1"/>
          </p:nvPr>
        </p:nvSpPr>
        <p:spPr>
          <a:xfrm>
            <a:off x="731520" y="1783080"/>
            <a:ext cx="10728930" cy="1417320"/>
          </a:xfrm>
          <a:prstGeom prst="rect">
            <a:avLst/>
          </a:prstGeom>
          <a:noFill/>
          <a:ln>
            <a:noFill/>
          </a:ln>
        </p:spPr>
        <p:txBody>
          <a:bodyPr spcFirstLastPara="1" wrap="square" lIns="91425" tIns="45700" rIns="91425" bIns="45700" anchor="t" anchorCtr="0">
            <a:normAutofit/>
          </a:bodyPr>
          <a:lstStyle/>
          <a:p>
            <a:pPr marL="306000" lvl="0" indent="-306000" algn="l" rtl="0">
              <a:lnSpc>
                <a:spcPct val="90000"/>
              </a:lnSpc>
              <a:spcBef>
                <a:spcPts val="0"/>
              </a:spcBef>
              <a:spcAft>
                <a:spcPts val="700"/>
              </a:spcAft>
              <a:buSzPts val="1656"/>
              <a:buChar char="▪"/>
            </a:pPr>
            <a:r>
              <a:rPr lang="fr-CA" sz="1250" b="1" i="0" u="none">
                <a:solidFill>
                  <a:srgbClr val="0A2E3D"/>
                </a:solidFill>
                <a:latin typeface="Calibri"/>
                <a:ea typeface="Calibri"/>
                <a:cs typeface="Calibri"/>
                <a:sym typeface="Calibri"/>
              </a:rPr>
              <a:t>Enregistrement : </a:t>
            </a:r>
            <a:r>
              <a:rPr lang="fr-CA" sz="1250" b="0" i="0" u="none">
                <a:solidFill>
                  <a:srgbClr val="334452"/>
                </a:solidFill>
                <a:latin typeface="Calibri"/>
                <a:ea typeface="Calibri"/>
                <a:cs typeface="Calibri"/>
                <a:sym typeface="Calibri"/>
              </a:rPr>
              <a:t>l’actualité est une page web, rangée dans la bibliothèque « Pages du site ».</a:t>
            </a:r>
            <a:endParaRPr/>
          </a:p>
          <a:p>
            <a:pPr marL="306000" lvl="0" indent="-306000" algn="l" rtl="0">
              <a:lnSpc>
                <a:spcPct val="90000"/>
              </a:lnSpc>
              <a:spcBef>
                <a:spcPts val="0"/>
              </a:spcBef>
              <a:spcAft>
                <a:spcPts val="700"/>
              </a:spcAft>
              <a:buSzPts val="1656"/>
              <a:buChar char="▪"/>
            </a:pPr>
            <a:r>
              <a:rPr lang="fr-CA" sz="1250" b="1" i="0" u="none">
                <a:solidFill>
                  <a:srgbClr val="0A2E3D"/>
                </a:solidFill>
                <a:latin typeface="Calibri"/>
                <a:ea typeface="Calibri"/>
                <a:cs typeface="Calibri"/>
                <a:sym typeface="Calibri"/>
              </a:rPr>
              <a:t>Type de contenu : </a:t>
            </a:r>
            <a:r>
              <a:rPr lang="fr-CA" sz="1250" b="0" i="0" u="none">
                <a:solidFill>
                  <a:srgbClr val="334452"/>
                </a:solidFill>
                <a:latin typeface="Calibri"/>
                <a:ea typeface="Calibri"/>
                <a:cs typeface="Calibri"/>
                <a:sym typeface="Calibri"/>
              </a:rPr>
              <a:t>l’actualité est distincte d’une page ordinaire.</a:t>
            </a:r>
            <a:endParaRPr/>
          </a:p>
          <a:p>
            <a:pPr marL="306000" lvl="0" indent="-306000" algn="l" rtl="0">
              <a:lnSpc>
                <a:spcPct val="90000"/>
              </a:lnSpc>
              <a:spcBef>
                <a:spcPts val="0"/>
              </a:spcBef>
              <a:spcAft>
                <a:spcPts val="700"/>
              </a:spcAft>
              <a:buSzPts val="1656"/>
              <a:buChar char="▪"/>
            </a:pPr>
            <a:r>
              <a:rPr lang="fr-CA" sz="1250" b="1" i="0" u="none">
                <a:solidFill>
                  <a:srgbClr val="0A2E3D"/>
                </a:solidFill>
                <a:latin typeface="Calibri"/>
                <a:ea typeface="Calibri"/>
                <a:cs typeface="Calibri"/>
                <a:sym typeface="Calibri"/>
              </a:rPr>
              <a:t>Extraction : </a:t>
            </a:r>
            <a:r>
              <a:rPr lang="fr-CA" sz="1250" b="0" i="0" u="none">
                <a:solidFill>
                  <a:srgbClr val="334452"/>
                </a:solidFill>
                <a:latin typeface="Calibri"/>
                <a:ea typeface="Calibri"/>
                <a:cs typeface="Calibri"/>
                <a:sym typeface="Calibri"/>
              </a:rPr>
              <a:t>un article extrait n’est visible par personne tant qu’il n’est pas publié.</a:t>
            </a:r>
            <a:endParaRPr/>
          </a:p>
          <a:p>
            <a:pPr marL="306000" lvl="0" indent="-306000" algn="l" rtl="0">
              <a:lnSpc>
                <a:spcPct val="90000"/>
              </a:lnSpc>
              <a:spcBef>
                <a:spcPts val="0"/>
              </a:spcBef>
              <a:spcAft>
                <a:spcPts val="700"/>
              </a:spcAft>
              <a:buSzPts val="1656"/>
              <a:buChar char="▪"/>
            </a:pPr>
            <a:r>
              <a:rPr lang="fr-CA" sz="1250" b="1" i="0" u="none">
                <a:solidFill>
                  <a:srgbClr val="0A2E3D"/>
                </a:solidFill>
                <a:latin typeface="Calibri"/>
                <a:ea typeface="Calibri"/>
                <a:cs typeface="Calibri"/>
                <a:sym typeface="Calibri"/>
              </a:rPr>
              <a:t>Suppression : </a:t>
            </a:r>
            <a:r>
              <a:rPr lang="fr-CA" sz="1250" b="0" i="0" u="none">
                <a:solidFill>
                  <a:srgbClr val="334452"/>
                </a:solidFill>
                <a:latin typeface="Calibri"/>
                <a:ea typeface="Calibri"/>
                <a:cs typeface="Calibri"/>
                <a:sym typeface="Calibri"/>
              </a:rPr>
              <a:t>supprimer la page supprime l’actualité sur tous les sites qui la relaient.</a:t>
            </a:r>
            <a:endParaRPr/>
          </a:p>
          <a:p>
            <a:pPr marL="306000" lvl="0" indent="-306000" algn="l" rtl="0">
              <a:lnSpc>
                <a:spcPct val="90000"/>
              </a:lnSpc>
              <a:spcBef>
                <a:spcPts val="0"/>
              </a:spcBef>
              <a:spcAft>
                <a:spcPts val="700"/>
              </a:spcAft>
              <a:buSzPts val="1656"/>
              <a:buChar char="▪"/>
            </a:pPr>
            <a:r>
              <a:rPr lang="fr-CA" sz="1250" b="1" i="0" u="none">
                <a:solidFill>
                  <a:srgbClr val="0A2E3D"/>
                </a:solidFill>
                <a:latin typeface="Calibri"/>
                <a:ea typeface="Calibri"/>
                <a:cs typeface="Calibri"/>
                <a:sym typeface="Calibri"/>
              </a:rPr>
              <a:t>Étiquettes : </a:t>
            </a:r>
            <a:r>
              <a:rPr lang="fr-CA" sz="1250" b="0" i="0" u="none">
                <a:solidFill>
                  <a:srgbClr val="334452"/>
                </a:solidFill>
                <a:latin typeface="Calibri"/>
                <a:ea typeface="Calibri"/>
                <a:cs typeface="Calibri"/>
                <a:sym typeface="Calibri"/>
              </a:rPr>
              <a:t>classez vos actualités par catégorie pour les retrouver facilement.</a:t>
            </a:r>
            <a:endParaRPr/>
          </a:p>
        </p:txBody>
      </p:sp>
      <p:pic>
        <p:nvPicPr>
          <p:cNvPr id="563" name="Google Shape;563;p55" descr="Exemples d'intranet SharePoint"/>
          <p:cNvPicPr preferRelativeResize="0"/>
          <p:nvPr/>
        </p:nvPicPr>
        <p:blipFill rotWithShape="1">
          <a:blip r:embed="rId3">
            <a:alphaModFix/>
          </a:blip>
          <a:srcRect/>
          <a:stretch/>
        </p:blipFill>
        <p:spPr>
          <a:xfrm>
            <a:off x="2701274" y="3438144"/>
            <a:ext cx="6789420" cy="2615184"/>
          </a:xfrm>
          <a:prstGeom prst="rect">
            <a:avLst/>
          </a:prstGeom>
          <a:solidFill>
            <a:srgbClr val="FFFFFF"/>
          </a:solidFill>
          <a:ln>
            <a:noFill/>
          </a:ln>
        </p:spPr>
      </p:pic>
      <p:sp>
        <p:nvSpPr>
          <p:cNvPr id="565" name="TextBox 56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ACTUALITÉS ET ÉVÉNEMENTS</a:t>
            </a:r>
          </a:p>
        </p:txBody>
      </p:sp>
      <p:pic>
        <p:nvPicPr>
          <p:cNvPr id="566" name="Picture 565"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5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LES ACTUALITÉS : DIFFUSER ET CIBLER</a:t>
            </a:r>
            <a:endParaRPr/>
          </a:p>
        </p:txBody>
      </p:sp>
      <p:pic>
        <p:nvPicPr>
          <p:cNvPr id="570" name="Google Shape;570;p56"/>
          <p:cNvPicPr preferRelativeResize="0">
            <a:picLocks noGrp="1"/>
          </p:cNvPicPr>
          <p:nvPr>
            <p:ph type="body" idx="1"/>
          </p:nvPr>
        </p:nvPicPr>
        <p:blipFill rotWithShape="1">
          <a:blip r:embed="rId3">
            <a:alphaModFix/>
          </a:blip>
          <a:stretch/>
        </p:blipFill>
        <p:spPr>
          <a:xfrm>
            <a:off x="1909207" y="1783080"/>
            <a:ext cx="2692112" cy="4270248"/>
          </a:xfrm>
          <a:prstGeom prst="rect">
            <a:avLst/>
          </a:prstGeom>
          <a:noFill/>
          <a:ln>
            <a:noFill/>
          </a:ln>
        </p:spPr>
      </p:pic>
      <p:sp>
        <p:nvSpPr>
          <p:cNvPr id="571" name="Google Shape;571;p56"/>
          <p:cNvSpPr txBox="1">
            <a:spLocks noGrp="1"/>
          </p:cNvSpPr>
          <p:nvPr>
            <p:ph type="body" idx="2"/>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ct val="92000"/>
              <a:buChar char="▪"/>
            </a:pPr>
            <a:r>
              <a:rPr lang="fr-CA" sz="1250" b="1" i="0" u="none" dirty="0">
                <a:solidFill>
                  <a:srgbClr val="0A2E3D"/>
                </a:solidFill>
                <a:latin typeface="Calibri"/>
                <a:ea typeface="Calibri"/>
                <a:cs typeface="Calibri"/>
                <a:sym typeface="Calibri"/>
              </a:rPr>
              <a:t>Partage d'informations : </a:t>
            </a:r>
            <a:r>
              <a:rPr lang="fr-CA" sz="1250" b="0" i="0" u="none" dirty="0">
                <a:solidFill>
                  <a:srgbClr val="334452"/>
                </a:solidFill>
                <a:latin typeface="Calibri"/>
                <a:ea typeface="Calibri"/>
                <a:cs typeface="Calibri"/>
                <a:sym typeface="Calibri"/>
              </a:rPr>
              <a:t>Les actualités permettent de diffuser des nouvelles aux utilisateurs, visibles uniquement par ceux ayant accès aux sites.</a:t>
            </a:r>
            <a:endParaRPr sz="2800" dirty="0">
              <a:latin typeface="+mj-lt"/>
            </a:endParaRPr>
          </a:p>
          <a:p>
            <a:pPr marL="306000" lvl="0" indent="-306000" algn="l" rtl="0">
              <a:spcBef>
                <a:spcPts val="880"/>
              </a:spcBef>
              <a:spcAft>
                <a:spcPts val="700"/>
              </a:spcAft>
              <a:buSzPct val="92000"/>
              <a:buChar char="▪"/>
            </a:pPr>
            <a:r>
              <a:rPr lang="fr-CA" sz="1250" b="1" i="0" u="none" dirty="0">
                <a:solidFill>
                  <a:srgbClr val="0A2E3D"/>
                </a:solidFill>
                <a:latin typeface="Calibri"/>
                <a:ea typeface="Calibri"/>
                <a:cs typeface="Calibri"/>
                <a:sym typeface="Calibri"/>
              </a:rPr>
              <a:t>Liens d'actualité : </a:t>
            </a:r>
            <a:r>
              <a:rPr lang="fr-CA" sz="1250" b="0" i="0" u="none" dirty="0">
                <a:solidFill>
                  <a:srgbClr val="334452"/>
                </a:solidFill>
                <a:latin typeface="Calibri"/>
                <a:ea typeface="Calibri"/>
                <a:cs typeface="Calibri"/>
                <a:sym typeface="Calibri"/>
              </a:rPr>
              <a:t>Republiez du contenu existant d'autres sites web, internes ou externes, pour centraliser l'information.</a:t>
            </a:r>
            <a:endParaRPr sz="2800" dirty="0">
              <a:latin typeface="+mj-lt"/>
            </a:endParaRPr>
          </a:p>
          <a:p>
            <a:pPr marL="306000" lvl="0" indent="-306000" algn="l" rtl="0">
              <a:spcBef>
                <a:spcPts val="880"/>
              </a:spcBef>
              <a:spcAft>
                <a:spcPts val="700"/>
              </a:spcAft>
              <a:buSzPct val="92000"/>
              <a:buChar char="▪"/>
            </a:pPr>
            <a:r>
              <a:rPr lang="fr-CA" sz="1250" b="1" i="0" u="none" dirty="0">
                <a:solidFill>
                  <a:srgbClr val="0A2E3D"/>
                </a:solidFill>
                <a:latin typeface="Calibri"/>
                <a:ea typeface="Calibri"/>
                <a:cs typeface="Calibri"/>
                <a:sym typeface="Calibri"/>
              </a:rPr>
              <a:t>Création de pages : </a:t>
            </a:r>
            <a:r>
              <a:rPr lang="fr-CA" sz="1250" b="0" i="0" u="none" dirty="0">
                <a:solidFill>
                  <a:srgbClr val="334452"/>
                </a:solidFill>
                <a:latin typeface="Calibri"/>
                <a:ea typeface="Calibri"/>
                <a:cs typeface="Calibri"/>
                <a:sym typeface="Calibri"/>
              </a:rPr>
              <a:t>Les utilisateurs peuvent créer des pages d'actualités en ajoutant des éléments visuels (images, vidéos) pour capter l'attention.</a:t>
            </a:r>
            <a:endParaRPr sz="2800" dirty="0">
              <a:latin typeface="+mj-lt"/>
            </a:endParaRPr>
          </a:p>
          <a:p>
            <a:pPr marL="306000" lvl="0" indent="-306000" algn="l" rtl="0">
              <a:spcBef>
                <a:spcPts val="880"/>
              </a:spcBef>
              <a:spcAft>
                <a:spcPts val="700"/>
              </a:spcAft>
              <a:buSzPct val="92000"/>
              <a:buChar char="▪"/>
            </a:pPr>
            <a:r>
              <a:rPr lang="fr-CA" sz="1250" b="1" i="0" u="none" dirty="0">
                <a:solidFill>
                  <a:srgbClr val="0A2E3D"/>
                </a:solidFill>
                <a:latin typeface="Calibri"/>
                <a:ea typeface="Calibri"/>
                <a:cs typeface="Calibri"/>
                <a:sym typeface="Calibri"/>
              </a:rPr>
              <a:t>Personnalisation : </a:t>
            </a:r>
            <a:r>
              <a:rPr lang="fr-CA" sz="1250" b="0" i="0" u="none" dirty="0">
                <a:solidFill>
                  <a:srgbClr val="334452"/>
                </a:solidFill>
                <a:latin typeface="Calibri"/>
                <a:ea typeface="Calibri"/>
                <a:cs typeface="Calibri"/>
                <a:sym typeface="Calibri"/>
              </a:rPr>
              <a:t>Ciblez des groupes d'utilisateurs spécifiques en filtrant les actualités pour des départements ou projets particuliers.</a:t>
            </a:r>
            <a:endParaRPr sz="2800" dirty="0">
              <a:latin typeface="+mj-lt"/>
            </a:endParaRPr>
          </a:p>
          <a:p>
            <a:pPr marL="306000" lvl="0" indent="-306000" algn="l" rtl="0">
              <a:spcBef>
                <a:spcPts val="880"/>
              </a:spcBef>
              <a:spcAft>
                <a:spcPts val="700"/>
              </a:spcAft>
              <a:buSzPct val="92000"/>
              <a:buChar char="▪"/>
            </a:pPr>
            <a:r>
              <a:rPr lang="fr-CA" sz="1250" b="1" i="0" u="none" dirty="0">
                <a:solidFill>
                  <a:srgbClr val="0A2E3D"/>
                </a:solidFill>
                <a:latin typeface="Calibri"/>
                <a:ea typeface="Calibri"/>
                <a:cs typeface="Calibri"/>
                <a:sym typeface="Calibri"/>
              </a:rPr>
              <a:t>Intégration : </a:t>
            </a:r>
            <a:r>
              <a:rPr lang="fr-CA" sz="1250" b="0" i="0" u="none" dirty="0">
                <a:solidFill>
                  <a:srgbClr val="334452"/>
                </a:solidFill>
                <a:latin typeface="Calibri"/>
                <a:ea typeface="Calibri"/>
                <a:cs typeface="Calibri"/>
                <a:sym typeface="Calibri"/>
              </a:rPr>
              <a:t>Connectez les actualités à d'autres outils Microsoft 365 comme Teams pour une diffusion rapide et interactive.</a:t>
            </a:r>
            <a:endParaRPr sz="2800" dirty="0">
              <a:latin typeface="+mj-lt"/>
            </a:endParaRPr>
          </a:p>
          <a:p>
            <a:pPr marL="306000" lvl="0" indent="-306000" algn="l" rtl="0">
              <a:spcBef>
                <a:spcPts val="880"/>
              </a:spcBef>
              <a:spcAft>
                <a:spcPts val="700"/>
              </a:spcAft>
              <a:buSzPct val="92000"/>
              <a:buChar char="▪"/>
            </a:pPr>
            <a:r>
              <a:rPr lang="fr-CA" sz="1250" b="1" i="0" u="none" dirty="0">
                <a:solidFill>
                  <a:srgbClr val="0A2E3D"/>
                </a:solidFill>
                <a:latin typeface="Calibri"/>
                <a:ea typeface="Calibri"/>
                <a:cs typeface="Calibri"/>
                <a:sym typeface="Calibri"/>
              </a:rPr>
              <a:t>Analyse de l'engagement : </a:t>
            </a:r>
            <a:r>
              <a:rPr lang="fr-CA" sz="1250" b="0" i="0" u="none" dirty="0">
                <a:solidFill>
                  <a:srgbClr val="334452"/>
                </a:solidFill>
                <a:latin typeface="Calibri"/>
                <a:ea typeface="Calibri"/>
                <a:cs typeface="Calibri"/>
                <a:sym typeface="Calibri"/>
              </a:rPr>
              <a:t>Suivez l'interaction des utilisateurs avec les actualités pour adapter le contenu futur en fonction des préférences.</a:t>
            </a:r>
            <a:endParaRPr sz="2800" dirty="0">
              <a:latin typeface="+mj-lt"/>
            </a:endParaRPr>
          </a:p>
          <a:p>
            <a:pPr marL="306000" lvl="0" indent="-279711" algn="l" rtl="0">
              <a:spcBef>
                <a:spcPts val="690"/>
              </a:spcBef>
              <a:spcAft>
                <a:spcPts val="700"/>
              </a:spcAft>
              <a:buSzPct val="91999"/>
              <a:buNone/>
            </a:pPr>
            <a:endParaRPr dirty="0"/>
          </a:p>
        </p:txBody>
      </p:sp>
      <p:sp>
        <p:nvSpPr>
          <p:cNvPr id="572" name="TextBox 57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ACTUALITÉS ET ÉVÉNEMENTS</a:t>
            </a:r>
          </a:p>
        </p:txBody>
      </p:sp>
      <p:pic>
        <p:nvPicPr>
          <p:cNvPr id="573" name="Picture 572"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ÉVÉNEMENTS ET CALENDRIERS</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ACTUALITÉS ET ÉVÉNEMENTS</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Rounded Rectangle 496"/>
          <p:cNvSpPr/>
          <p:nvPr/>
        </p:nvSpPr>
        <p:spPr>
          <a:xfrm>
            <a:off x="731520" y="178308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8" name="Picture 497" descr="image.png"/>
          <p:cNvPicPr>
            <a:picLocks noChangeAspect="1"/>
          </p:cNvPicPr>
          <p:nvPr/>
        </p:nvPicPr>
        <p:blipFill>
          <a:blip r:embed="rId3"/>
          <a:stretch>
            <a:fillRect/>
          </a:stretch>
        </p:blipFill>
        <p:spPr>
          <a:xfrm>
            <a:off x="969264" y="2020824"/>
            <a:ext cx="365760" cy="365760"/>
          </a:xfrm>
          <a:prstGeom prst="rect">
            <a:avLst/>
          </a:prstGeom>
        </p:spPr>
      </p:pic>
      <p:sp>
        <p:nvSpPr>
          <p:cNvPr id="499" name="TextBox 498"/>
          <p:cNvSpPr txBox="1"/>
          <p:nvPr/>
        </p:nvSpPr>
        <p:spPr>
          <a:xfrm>
            <a:off x="969264" y="2514600"/>
            <a:ext cx="4751817" cy="274320"/>
          </a:xfrm>
          <a:prstGeom prst="rect">
            <a:avLst/>
          </a:prstGeom>
          <a:noFill/>
        </p:spPr>
        <p:txBody>
          <a:bodyPr wrap="square" lIns="0" tIns="0" rIns="0" bIns="0" anchor="t">
            <a:spAutoFit/>
          </a:bodyPr>
          <a:lstStyle/>
          <a:p>
            <a:pPr algn="l"/>
            <a:r>
              <a:rPr sz="1600" b="1">
                <a:solidFill>
                  <a:srgbClr val="0A2E3D"/>
                </a:solidFill>
                <a:latin typeface="Calibri"/>
              </a:rPr>
              <a:t>Le composant Événements</a:t>
            </a:r>
          </a:p>
        </p:txBody>
      </p:sp>
      <p:sp>
        <p:nvSpPr>
          <p:cNvPr id="500" name="TextBox 499"/>
          <p:cNvSpPr txBox="1"/>
          <p:nvPr/>
        </p:nvSpPr>
        <p:spPr>
          <a:xfrm>
            <a:off x="969264" y="2825496"/>
            <a:ext cx="4751817" cy="530149"/>
          </a:xfrm>
          <a:prstGeom prst="rect">
            <a:avLst/>
          </a:prstGeom>
          <a:noFill/>
        </p:spPr>
        <p:txBody>
          <a:bodyPr wrap="square" lIns="0" tIns="0" rIns="0" bIns="0" anchor="t">
            <a:spAutoFit/>
          </a:bodyPr>
          <a:lstStyle/>
          <a:p>
            <a:pPr algn="l"/>
            <a:r>
              <a:rPr sz="1300" b="0">
                <a:solidFill>
                  <a:srgbClr val="334452"/>
                </a:solidFill>
                <a:latin typeface="Calibri"/>
              </a:rPr>
              <a:t>Ajoutez-le à une page, puis choisissez la source (ce site, tous les sites, un site précis) et la disposition.</a:t>
            </a:r>
          </a:p>
        </p:txBody>
      </p:sp>
      <p:sp>
        <p:nvSpPr>
          <p:cNvPr id="501" name="Rounded Rectangle 500"/>
          <p:cNvSpPr/>
          <p:nvPr/>
        </p:nvSpPr>
        <p:spPr>
          <a:xfrm>
            <a:off x="6233145" y="178308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2" name="Picture 501" descr="image.png"/>
          <p:cNvPicPr>
            <a:picLocks noChangeAspect="1"/>
          </p:cNvPicPr>
          <p:nvPr/>
        </p:nvPicPr>
        <p:blipFill>
          <a:blip r:embed="rId4"/>
          <a:stretch>
            <a:fillRect/>
          </a:stretch>
        </p:blipFill>
        <p:spPr>
          <a:xfrm>
            <a:off x="6470889" y="2020824"/>
            <a:ext cx="365760" cy="365760"/>
          </a:xfrm>
          <a:prstGeom prst="rect">
            <a:avLst/>
          </a:prstGeom>
        </p:spPr>
      </p:pic>
      <p:sp>
        <p:nvSpPr>
          <p:cNvPr id="503" name="TextBox 502"/>
          <p:cNvSpPr txBox="1"/>
          <p:nvPr/>
        </p:nvSpPr>
        <p:spPr>
          <a:xfrm>
            <a:off x="6470889" y="2514600"/>
            <a:ext cx="4751817" cy="274320"/>
          </a:xfrm>
          <a:prstGeom prst="rect">
            <a:avLst/>
          </a:prstGeom>
          <a:noFill/>
        </p:spPr>
        <p:txBody>
          <a:bodyPr wrap="square" lIns="0" tIns="0" rIns="0" bIns="0" anchor="t">
            <a:spAutoFit/>
          </a:bodyPr>
          <a:lstStyle/>
          <a:p>
            <a:pPr algn="l"/>
            <a:r>
              <a:rPr sz="1600" b="1">
                <a:solidFill>
                  <a:srgbClr val="0A2E3D"/>
                </a:solidFill>
                <a:latin typeface="Calibri"/>
              </a:rPr>
              <a:t>Créer un événement</a:t>
            </a:r>
          </a:p>
        </p:txBody>
      </p:sp>
      <p:sp>
        <p:nvSpPr>
          <p:cNvPr id="504" name="TextBox 503"/>
          <p:cNvSpPr txBox="1"/>
          <p:nvPr/>
        </p:nvSpPr>
        <p:spPr>
          <a:xfrm>
            <a:off x="6470889" y="2825496"/>
            <a:ext cx="4751817" cy="530149"/>
          </a:xfrm>
          <a:prstGeom prst="rect">
            <a:avLst/>
          </a:prstGeom>
          <a:noFill/>
        </p:spPr>
        <p:txBody>
          <a:bodyPr wrap="square" lIns="0" tIns="0" rIns="0" bIns="0" anchor="t">
            <a:spAutoFit/>
          </a:bodyPr>
          <a:lstStyle/>
          <a:p>
            <a:pPr algn="l"/>
            <a:r>
              <a:rPr sz="1300" b="0">
                <a:solidFill>
                  <a:srgbClr val="334452"/>
                </a:solidFill>
                <a:latin typeface="Calibri"/>
              </a:rPr>
              <a:t>Titre, date et heure, lieu, description, image. Les participants l’ajoutent à leur propre calendrier.</a:t>
            </a:r>
          </a:p>
        </p:txBody>
      </p:sp>
      <p:sp>
        <p:nvSpPr>
          <p:cNvPr id="505" name="Rounded Rectangle 504"/>
          <p:cNvSpPr/>
          <p:nvPr/>
        </p:nvSpPr>
        <p:spPr>
          <a:xfrm>
            <a:off x="731520" y="382016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6" name="Picture 505" descr="image.png"/>
          <p:cNvPicPr>
            <a:picLocks noChangeAspect="1"/>
          </p:cNvPicPr>
          <p:nvPr/>
        </p:nvPicPr>
        <p:blipFill>
          <a:blip r:embed="rId5"/>
          <a:stretch>
            <a:fillRect/>
          </a:stretch>
        </p:blipFill>
        <p:spPr>
          <a:xfrm>
            <a:off x="969264" y="4057904"/>
            <a:ext cx="365760" cy="365760"/>
          </a:xfrm>
          <a:prstGeom prst="rect">
            <a:avLst/>
          </a:prstGeom>
        </p:spPr>
      </p:pic>
      <p:sp>
        <p:nvSpPr>
          <p:cNvPr id="507" name="TextBox 506"/>
          <p:cNvSpPr txBox="1"/>
          <p:nvPr/>
        </p:nvSpPr>
        <p:spPr>
          <a:xfrm>
            <a:off x="969264" y="4551680"/>
            <a:ext cx="4751817" cy="274320"/>
          </a:xfrm>
          <a:prstGeom prst="rect">
            <a:avLst/>
          </a:prstGeom>
          <a:noFill/>
        </p:spPr>
        <p:txBody>
          <a:bodyPr wrap="square" lIns="0" tIns="0" rIns="0" bIns="0" anchor="t">
            <a:spAutoFit/>
          </a:bodyPr>
          <a:lstStyle/>
          <a:p>
            <a:pPr algn="l"/>
            <a:r>
              <a:rPr sz="1600" b="1">
                <a:solidFill>
                  <a:srgbClr val="0A2E3D"/>
                </a:solidFill>
                <a:latin typeface="Calibri"/>
              </a:rPr>
              <a:t>Le calendrier d’une liste</a:t>
            </a:r>
          </a:p>
        </p:txBody>
      </p:sp>
      <p:sp>
        <p:nvSpPr>
          <p:cNvPr id="508" name="TextBox 507"/>
          <p:cNvSpPr txBox="1"/>
          <p:nvPr/>
        </p:nvSpPr>
        <p:spPr>
          <a:xfrm>
            <a:off x="969264" y="4862576"/>
            <a:ext cx="4751817" cy="530149"/>
          </a:xfrm>
          <a:prstGeom prst="rect">
            <a:avLst/>
          </a:prstGeom>
          <a:noFill/>
        </p:spPr>
        <p:txBody>
          <a:bodyPr wrap="square" lIns="0" tIns="0" rIns="0" bIns="0" anchor="t">
            <a:spAutoFit/>
          </a:bodyPr>
          <a:lstStyle/>
          <a:p>
            <a:pPr algn="l"/>
            <a:r>
              <a:rPr sz="1300" b="0">
                <a:solidFill>
                  <a:srgbClr val="334452"/>
                </a:solidFill>
                <a:latin typeface="Calibri"/>
              </a:rPr>
              <a:t>Une liste qui contient une colonne Date et heure s’affiche en mode Calendrier : congés, réservations, échéancier.</a:t>
            </a:r>
          </a:p>
        </p:txBody>
      </p:sp>
      <p:sp>
        <p:nvSpPr>
          <p:cNvPr id="509" name="Rounded Rectangle 508"/>
          <p:cNvSpPr/>
          <p:nvPr/>
        </p:nvSpPr>
        <p:spPr>
          <a:xfrm>
            <a:off x="6233145" y="382016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0" name="Picture 509" descr="image.png"/>
          <p:cNvPicPr>
            <a:picLocks noChangeAspect="1"/>
          </p:cNvPicPr>
          <p:nvPr/>
        </p:nvPicPr>
        <p:blipFill>
          <a:blip r:embed="rId6"/>
          <a:stretch>
            <a:fillRect/>
          </a:stretch>
        </p:blipFill>
        <p:spPr>
          <a:xfrm>
            <a:off x="6470889" y="4057904"/>
            <a:ext cx="365760" cy="365760"/>
          </a:xfrm>
          <a:prstGeom prst="rect">
            <a:avLst/>
          </a:prstGeom>
        </p:spPr>
      </p:pic>
      <p:sp>
        <p:nvSpPr>
          <p:cNvPr id="511" name="TextBox 510"/>
          <p:cNvSpPr txBox="1"/>
          <p:nvPr/>
        </p:nvSpPr>
        <p:spPr>
          <a:xfrm>
            <a:off x="6470889" y="4551680"/>
            <a:ext cx="4751817" cy="274320"/>
          </a:xfrm>
          <a:prstGeom prst="rect">
            <a:avLst/>
          </a:prstGeom>
          <a:noFill/>
        </p:spPr>
        <p:txBody>
          <a:bodyPr wrap="square" lIns="0" tIns="0" rIns="0" bIns="0" anchor="t">
            <a:spAutoFit/>
          </a:bodyPr>
          <a:lstStyle/>
          <a:p>
            <a:pPr algn="l"/>
            <a:r>
              <a:rPr sz="1600" b="1">
                <a:solidFill>
                  <a:srgbClr val="0A2E3D"/>
                </a:solidFill>
                <a:latin typeface="Calibri"/>
              </a:rPr>
              <a:t>À retenir</a:t>
            </a:r>
          </a:p>
        </p:txBody>
      </p:sp>
      <p:sp>
        <p:nvSpPr>
          <p:cNvPr id="512" name="TextBox 511"/>
          <p:cNvSpPr txBox="1"/>
          <p:nvPr/>
        </p:nvSpPr>
        <p:spPr>
          <a:xfrm>
            <a:off x="6470889" y="4862576"/>
            <a:ext cx="4751817" cy="530149"/>
          </a:xfrm>
          <a:prstGeom prst="rect">
            <a:avLst/>
          </a:prstGeom>
          <a:noFill/>
        </p:spPr>
        <p:txBody>
          <a:bodyPr wrap="square" lIns="0" tIns="0" rIns="0" bIns="0" anchor="t">
            <a:spAutoFit/>
          </a:bodyPr>
          <a:lstStyle/>
          <a:p>
            <a:pPr algn="l"/>
            <a:r>
              <a:rPr sz="1300" b="0">
                <a:solidFill>
                  <a:srgbClr val="334452"/>
                </a:solidFill>
                <a:latin typeface="Calibri"/>
              </a:rPr>
              <a:t>L’actualité raconte ce qui vient de se passer ; l’événement annonce ce qui s’en vient.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MISE EN PRATIQUE</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MISE EN PRATIQUE</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Oval 496"/>
          <p:cNvSpPr/>
          <p:nvPr/>
        </p:nvSpPr>
        <p:spPr>
          <a:xfrm>
            <a:off x="731520" y="180136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1</a:t>
            </a:r>
          </a:p>
        </p:txBody>
      </p:sp>
      <p:sp>
        <p:nvSpPr>
          <p:cNvPr id="498" name="TextBox 497"/>
          <p:cNvSpPr txBox="1"/>
          <p:nvPr/>
        </p:nvSpPr>
        <p:spPr>
          <a:xfrm>
            <a:off x="1408176" y="1783080"/>
            <a:ext cx="10052274" cy="256032"/>
          </a:xfrm>
          <a:prstGeom prst="rect">
            <a:avLst/>
          </a:prstGeom>
          <a:noFill/>
        </p:spPr>
        <p:txBody>
          <a:bodyPr wrap="square" lIns="0" tIns="0" rIns="0" bIns="0" anchor="t">
            <a:spAutoFit/>
          </a:bodyPr>
          <a:lstStyle/>
          <a:p>
            <a:pPr algn="l"/>
            <a:r>
              <a:rPr sz="1500" b="1">
                <a:solidFill>
                  <a:srgbClr val="0A2E3D"/>
                </a:solidFill>
                <a:latin typeface="Calibri"/>
              </a:rPr>
              <a:t>Définir le plan de classement</a:t>
            </a:r>
          </a:p>
        </p:txBody>
      </p:sp>
      <p:sp>
        <p:nvSpPr>
          <p:cNvPr id="499" name="TextBox 498"/>
          <p:cNvSpPr txBox="1"/>
          <p:nvPr/>
        </p:nvSpPr>
        <p:spPr>
          <a:xfrm>
            <a:off x="1408176" y="2075688"/>
            <a:ext cx="10052274" cy="444398"/>
          </a:xfrm>
          <a:prstGeom prst="rect">
            <a:avLst/>
          </a:prstGeom>
          <a:noFill/>
        </p:spPr>
        <p:txBody>
          <a:bodyPr wrap="square" lIns="0" tIns="0" rIns="0" bIns="0" anchor="t">
            <a:spAutoFit/>
          </a:bodyPr>
          <a:lstStyle/>
          <a:p>
            <a:pPr algn="l"/>
            <a:r>
              <a:rPr sz="1250" b="0">
                <a:solidFill>
                  <a:srgbClr val="334452"/>
                </a:solidFill>
                <a:latin typeface="Calibri"/>
              </a:rPr>
              <a:t>Pour une bibliothèque de contrats, choisissez trois métadonnées utiles : type de document, client, année.</a:t>
            </a:r>
          </a:p>
        </p:txBody>
      </p:sp>
      <p:sp>
        <p:nvSpPr>
          <p:cNvPr id="500" name="Oval 499"/>
          <p:cNvSpPr/>
          <p:nvPr/>
        </p:nvSpPr>
        <p:spPr>
          <a:xfrm>
            <a:off x="731520" y="268467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2</a:t>
            </a:r>
          </a:p>
        </p:txBody>
      </p:sp>
      <p:sp>
        <p:nvSpPr>
          <p:cNvPr id="501" name="TextBox 500"/>
          <p:cNvSpPr txBox="1"/>
          <p:nvPr/>
        </p:nvSpPr>
        <p:spPr>
          <a:xfrm>
            <a:off x="1408176" y="2666390"/>
            <a:ext cx="10052274" cy="256032"/>
          </a:xfrm>
          <a:prstGeom prst="rect">
            <a:avLst/>
          </a:prstGeom>
          <a:noFill/>
        </p:spPr>
        <p:txBody>
          <a:bodyPr wrap="square" lIns="0" tIns="0" rIns="0" bIns="0" anchor="t">
            <a:spAutoFit/>
          </a:bodyPr>
          <a:lstStyle/>
          <a:p>
            <a:pPr algn="l"/>
            <a:r>
              <a:rPr sz="1500" b="1">
                <a:solidFill>
                  <a:srgbClr val="0A2E3D"/>
                </a:solidFill>
                <a:latin typeface="Calibri"/>
              </a:rPr>
              <a:t>Créer les colonnes</a:t>
            </a:r>
          </a:p>
        </p:txBody>
      </p:sp>
      <p:sp>
        <p:nvSpPr>
          <p:cNvPr id="502" name="TextBox 501"/>
          <p:cNvSpPr txBox="1"/>
          <p:nvPr/>
        </p:nvSpPr>
        <p:spPr>
          <a:xfrm>
            <a:off x="1408176" y="2958998"/>
            <a:ext cx="10052274" cy="444398"/>
          </a:xfrm>
          <a:prstGeom prst="rect">
            <a:avLst/>
          </a:prstGeom>
          <a:noFill/>
        </p:spPr>
        <p:txBody>
          <a:bodyPr wrap="square" lIns="0" tIns="0" rIns="0" bIns="0" anchor="t">
            <a:spAutoFit/>
          </a:bodyPr>
          <a:lstStyle/>
          <a:p>
            <a:pPr algn="l"/>
            <a:r>
              <a:rPr sz="1250" b="0">
                <a:solidFill>
                  <a:srgbClr val="334452"/>
                </a:solidFill>
                <a:latin typeface="Calibri"/>
              </a:rPr>
              <a:t>Créez une colonne Choix, une colonne Date et heure et une colonne Personne. Rendez-en une obligatoire.</a:t>
            </a:r>
          </a:p>
        </p:txBody>
      </p:sp>
      <p:sp>
        <p:nvSpPr>
          <p:cNvPr id="503" name="Oval 502"/>
          <p:cNvSpPr/>
          <p:nvPr/>
        </p:nvSpPr>
        <p:spPr>
          <a:xfrm>
            <a:off x="731520" y="3567989"/>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3</a:t>
            </a:r>
          </a:p>
        </p:txBody>
      </p:sp>
      <p:sp>
        <p:nvSpPr>
          <p:cNvPr id="504" name="TextBox 503"/>
          <p:cNvSpPr txBox="1"/>
          <p:nvPr/>
        </p:nvSpPr>
        <p:spPr>
          <a:xfrm>
            <a:off x="1408176" y="3549701"/>
            <a:ext cx="10052274" cy="256032"/>
          </a:xfrm>
          <a:prstGeom prst="rect">
            <a:avLst/>
          </a:prstGeom>
          <a:noFill/>
        </p:spPr>
        <p:txBody>
          <a:bodyPr wrap="square" lIns="0" tIns="0" rIns="0" bIns="0" anchor="t">
            <a:spAutoFit/>
          </a:bodyPr>
          <a:lstStyle/>
          <a:p>
            <a:pPr algn="l"/>
            <a:r>
              <a:rPr sz="1500" b="1">
                <a:solidFill>
                  <a:srgbClr val="0A2E3D"/>
                </a:solidFill>
                <a:latin typeface="Calibri"/>
              </a:rPr>
              <a:t>Créer un affichage</a:t>
            </a:r>
          </a:p>
        </p:txBody>
      </p:sp>
      <p:sp>
        <p:nvSpPr>
          <p:cNvPr id="505" name="TextBox 504"/>
          <p:cNvSpPr txBox="1"/>
          <p:nvPr/>
        </p:nvSpPr>
        <p:spPr>
          <a:xfrm>
            <a:off x="1408176" y="3842309"/>
            <a:ext cx="10052274" cy="444398"/>
          </a:xfrm>
          <a:prstGeom prst="rect">
            <a:avLst/>
          </a:prstGeom>
          <a:noFill/>
        </p:spPr>
        <p:txBody>
          <a:bodyPr wrap="square" lIns="0" tIns="0" rIns="0" bIns="0" anchor="t">
            <a:spAutoFit/>
          </a:bodyPr>
          <a:lstStyle/>
          <a:p>
            <a:pPr algn="l"/>
            <a:r>
              <a:rPr sz="1250" b="0">
                <a:solidFill>
                  <a:srgbClr val="334452"/>
                </a:solidFill>
                <a:latin typeface="Calibri"/>
              </a:rPr>
              <a:t>Filtrez sur l’année en cours, regroupez par client, puis enregistrez l’affichage comme public.</a:t>
            </a:r>
          </a:p>
        </p:txBody>
      </p:sp>
      <p:sp>
        <p:nvSpPr>
          <p:cNvPr id="506" name="Oval 505"/>
          <p:cNvSpPr/>
          <p:nvPr/>
        </p:nvSpPr>
        <p:spPr>
          <a:xfrm>
            <a:off x="731520" y="4451299"/>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4</a:t>
            </a:r>
          </a:p>
        </p:txBody>
      </p:sp>
      <p:sp>
        <p:nvSpPr>
          <p:cNvPr id="507" name="TextBox 506"/>
          <p:cNvSpPr txBox="1"/>
          <p:nvPr/>
        </p:nvSpPr>
        <p:spPr>
          <a:xfrm>
            <a:off x="1408176" y="4433011"/>
            <a:ext cx="10052274" cy="256032"/>
          </a:xfrm>
          <a:prstGeom prst="rect">
            <a:avLst/>
          </a:prstGeom>
          <a:noFill/>
        </p:spPr>
        <p:txBody>
          <a:bodyPr wrap="square" lIns="0" tIns="0" rIns="0" bIns="0" anchor="t">
            <a:spAutoFit/>
          </a:bodyPr>
          <a:lstStyle/>
          <a:p>
            <a:pPr algn="l"/>
            <a:r>
              <a:rPr sz="1500" b="1">
                <a:solidFill>
                  <a:srgbClr val="0A2E3D"/>
                </a:solidFill>
                <a:latin typeface="Calibri"/>
              </a:rPr>
              <a:t>Créer une liste</a:t>
            </a:r>
          </a:p>
        </p:txBody>
      </p:sp>
      <p:sp>
        <p:nvSpPr>
          <p:cNvPr id="508" name="TextBox 507"/>
          <p:cNvSpPr txBox="1"/>
          <p:nvPr/>
        </p:nvSpPr>
        <p:spPr>
          <a:xfrm>
            <a:off x="1408176" y="4725619"/>
            <a:ext cx="10052274" cy="444398"/>
          </a:xfrm>
          <a:prstGeom prst="rect">
            <a:avLst/>
          </a:prstGeom>
          <a:noFill/>
        </p:spPr>
        <p:txBody>
          <a:bodyPr wrap="square" lIns="0" tIns="0" rIns="0" bIns="0" anchor="t">
            <a:spAutoFit/>
          </a:bodyPr>
          <a:lstStyle/>
          <a:p>
            <a:pPr algn="l"/>
            <a:r>
              <a:rPr sz="1250" b="0">
                <a:solidFill>
                  <a:srgbClr val="334452"/>
                </a:solidFill>
                <a:latin typeface="Calibri"/>
              </a:rPr>
              <a:t>Créez une liste de suivi à partir d’un modèle, ajoutez deux colonnes et une règle de notification.</a:t>
            </a:r>
          </a:p>
        </p:txBody>
      </p:sp>
      <p:sp>
        <p:nvSpPr>
          <p:cNvPr id="509" name="Oval 508"/>
          <p:cNvSpPr/>
          <p:nvPr/>
        </p:nvSpPr>
        <p:spPr>
          <a:xfrm>
            <a:off x="731520" y="5334610"/>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5</a:t>
            </a:r>
          </a:p>
        </p:txBody>
      </p:sp>
      <p:sp>
        <p:nvSpPr>
          <p:cNvPr id="510" name="TextBox 509"/>
          <p:cNvSpPr txBox="1"/>
          <p:nvPr/>
        </p:nvSpPr>
        <p:spPr>
          <a:xfrm>
            <a:off x="1408176" y="5316322"/>
            <a:ext cx="10052274" cy="256032"/>
          </a:xfrm>
          <a:prstGeom prst="rect">
            <a:avLst/>
          </a:prstGeom>
          <a:noFill/>
        </p:spPr>
        <p:txBody>
          <a:bodyPr wrap="square" lIns="0" tIns="0" rIns="0" bIns="0" anchor="t">
            <a:spAutoFit/>
          </a:bodyPr>
          <a:lstStyle/>
          <a:p>
            <a:pPr algn="l"/>
            <a:r>
              <a:rPr sz="1500" b="1">
                <a:solidFill>
                  <a:srgbClr val="0A2E3D"/>
                </a:solidFill>
                <a:latin typeface="Calibri"/>
              </a:rPr>
              <a:t>Monter une page</a:t>
            </a:r>
          </a:p>
        </p:txBody>
      </p:sp>
      <p:sp>
        <p:nvSpPr>
          <p:cNvPr id="511" name="TextBox 510"/>
          <p:cNvSpPr txBox="1"/>
          <p:nvPr/>
        </p:nvSpPr>
        <p:spPr>
          <a:xfrm>
            <a:off x="1408176" y="5608930"/>
            <a:ext cx="10052274" cy="444398"/>
          </a:xfrm>
          <a:prstGeom prst="rect">
            <a:avLst/>
          </a:prstGeom>
          <a:noFill/>
        </p:spPr>
        <p:txBody>
          <a:bodyPr wrap="square" lIns="0" tIns="0" rIns="0" bIns="0" anchor="t">
            <a:spAutoFit/>
          </a:bodyPr>
          <a:lstStyle/>
          <a:p>
            <a:pPr algn="l"/>
            <a:r>
              <a:rPr sz="1250" b="0">
                <a:solidFill>
                  <a:srgbClr val="334452"/>
                </a:solidFill>
                <a:latin typeface="Calibri"/>
              </a:rPr>
              <a:t>Créez une page, ajoutez une section à deux colonnes, un composant Documents et une actualité, puis publiez.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5" name="Rectangle 494"/>
          <p:cNvSpPr/>
          <p:nvPr/>
        </p:nvSpPr>
        <p:spPr>
          <a:xfrm>
            <a:off x="0" y="0"/>
            <a:ext cx="12191969" cy="6858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3" name="Google Shape;493;p46"/>
          <p:cNvSpPr txBox="1">
            <a:spLocks noGrp="1"/>
          </p:cNvSpPr>
          <p:nvPr>
            <p:ph type="title"/>
          </p:nvPr>
        </p:nvSpPr>
        <p:spPr>
          <a:xfrm>
            <a:off x="685800" y="640080"/>
            <a:ext cx="10835640" cy="868680"/>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3000" b="1" u="none">
                <a:solidFill>
                  <a:srgbClr val="0A2E3D"/>
                </a:solidFill>
                <a:effectLst/>
              </a:rPr>
              <a:t>CE QU’IL FAUT RETENIR</a:t>
            </a:r>
            <a:endParaRPr/>
          </a:p>
        </p:txBody>
      </p:sp>
      <p:sp>
        <p:nvSpPr>
          <p:cNvPr id="494" name="Google Shape;494;p46"/>
          <p:cNvSpPr txBox="1"/>
          <p:nvPr/>
        </p:nvSpPr>
        <p:spPr>
          <a:xfrm>
            <a:off x="731520" y="1783080"/>
            <a:ext cx="9326880" cy="4270248"/>
          </a:xfrm>
          <a:prstGeom prst="rect">
            <a:avLst/>
          </a:prstGeom>
          <a:noFill/>
          <a:ln>
            <a:noFill/>
          </a:ln>
        </p:spPr>
        <p:txBody>
          <a:bodyPr spcFirstLastPara="1" wrap="square" lIns="91425" tIns="45700" rIns="91425" bIns="45700" anchor="ctr" anchorCtr="0">
            <a:normAutofit/>
          </a:bodyPr>
          <a:lstStyle/>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Une structure plate avec de bonnes métadonnées bat toujours une arborescence profonde.</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Une colonne n’est utile que si quelqu’un la remplit : limitez-vous à l’essentiel.</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Les affichages font le travail de tri et de filtre : créez-en un par usage réel.</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Une liste Microsoft remplace avantageusement un fichier Excel partagé.</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Une page se construit par sections, puis par composants Web Parts, et se termine par Publier.</a:t>
            </a:r>
            <a:endParaRPr dirty="0">
              <a:solidFill>
                <a:schemeClr val="bg2"/>
              </a:solidFill>
            </a:endParaRPr>
          </a:p>
          <a:p>
            <a:pPr marL="285750" marR="0" lvl="0" indent="-285750" algn="l" rtl="0">
              <a:spcBef>
                <a:spcPts val="2400"/>
              </a:spcBef>
              <a:spcAft>
                <a:spcPts val="700"/>
              </a:spcAft>
              <a:buClr>
                <a:srgbClr val="00AEEF"/>
              </a:buClr>
              <a:buSzPts val="1800"/>
              <a:buFont typeface="Noto Sans Symbols"/>
              <a:buNone/>
            </a:pPr>
            <a:r>
              <a:rPr lang="fr-CA" sz="1850" b="1" u="none" dirty="0">
                <a:solidFill>
                  <a:srgbClr val="0A2E3D"/>
                </a:solidFill>
                <a:effectLst/>
                <a:latin typeface="Calibri"/>
                <a:ea typeface="Calibri"/>
                <a:cs typeface="Calibri"/>
                <a:sym typeface="Calibri"/>
              </a:rPr>
              <a:t>Questions et réponses</a:t>
            </a:r>
            <a:endParaRPr dirty="0">
              <a:solidFill>
                <a:schemeClr val="bg2"/>
              </a:solidFill>
            </a:endParaRPr>
          </a:p>
        </p:txBody>
      </p:sp>
      <p:pic>
        <p:nvPicPr>
          <p:cNvPr id="496" name="Picture 495"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theme/theme1.xml><?xml version="1.0" encoding="utf-8"?>
<a:theme xmlns:a="http://schemas.openxmlformats.org/drawingml/2006/main" name="AdornVTI">
  <a:themeElements>
    <a:clrScheme name="Formation CAD">
      <a:dk1>
        <a:sysClr val="windowText" lastClr="000000"/>
      </a:dk1>
      <a:lt1>
        <a:sysClr val="window" lastClr="FFFFFF"/>
      </a:lt1>
      <a:dk2>
        <a:srgbClr val="1C2B39"/>
      </a:dk2>
      <a:lt2>
        <a:srgbClr val="FFFFFF"/>
      </a:lt2>
      <a:accent1>
        <a:srgbClr val="00AEEF"/>
      </a:accent1>
      <a:accent2>
        <a:srgbClr val="00AEEF"/>
      </a:accent2>
      <a:accent3>
        <a:srgbClr val="0077A8"/>
      </a:accent3>
      <a:accent4>
        <a:srgbClr val="5A6B7B"/>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6602</TotalTime>
  <Words>9037</Words>
  <Application>Microsoft Office PowerPoint</Application>
  <PresentationFormat>Grand écran</PresentationFormat>
  <Paragraphs>768</Paragraphs>
  <Slides>36</Slides>
  <Notes>27</Notes>
  <HiddenSlides>0</HiddenSlides>
  <MMClips>0</MMClips>
  <ScaleCrop>false</ScaleCrop>
  <HeadingPairs>
    <vt:vector size="4" baseType="variant">
      <vt:variant>
        <vt:lpstr>Thème</vt:lpstr>
      </vt:variant>
      <vt:variant>
        <vt:i4>1</vt:i4>
      </vt:variant>
      <vt:variant>
        <vt:lpstr>Titres des diapositives</vt:lpstr>
      </vt:variant>
      <vt:variant>
        <vt:i4>36</vt:i4>
      </vt:variant>
    </vt:vector>
  </HeadingPairs>
  <TitlesOfParts>
    <vt:vector size="37" baseType="lpstr">
      <vt:lpstr>AdornVTI</vt:lpstr>
      <vt:lpstr>SharePoint Structurer et concevoir</vt:lpstr>
      <vt:lpstr>PLAN DE COURS</vt:lpstr>
      <vt:lpstr>SHAREPOINT</vt:lpstr>
      <vt:lpstr>Première partie Structurer l’information</vt:lpstr>
      <vt:lpstr>STRUCTURE D’UN ENVIRONNEMENT SHAREPOINT</vt:lpstr>
      <vt:lpstr>DOSSIERS OU MÉTADONNÉES ?</vt:lpstr>
      <vt:lpstr>STRUCTURE ET CLASSEMENT : BONNES PRATIQUES</vt:lpstr>
      <vt:lpstr>MÉTADONNÉES</vt:lpstr>
      <vt:lpstr>TYPES DE MÉTADONNÉES : COLONNES DE BASE</vt:lpstr>
      <vt:lpstr>TYPES DE MÉTADONNÉES : COLONNES AVANCÉES</vt:lpstr>
      <vt:lpstr>AJOUTER UNE COLONNE À UN AFFICHAGE</vt:lpstr>
      <vt:lpstr>POURQUOI MODIFIER UN AFFICHAGE ?</vt:lpstr>
      <vt:lpstr>CRÉER UN AFFICHAGE — MODE SIMPLIFIÉ</vt:lpstr>
      <vt:lpstr>MICROSOFT LISTS</vt:lpstr>
      <vt:lpstr>TYPES DE LISTES</vt:lpstr>
      <vt:lpstr>MICROSOFT LISTS — CRÉER DES COLONNES</vt:lpstr>
      <vt:lpstr>MICROSOFT LISTS — LES VUES D’AFFICHAGE</vt:lpstr>
      <vt:lpstr>ALERTES ET RÈGLES</vt:lpstr>
      <vt:lpstr>Deuxième partie Concevoir un site et ses pages</vt:lpstr>
      <vt:lpstr>LA COHABITATION DU CLASSIQUE ET DU MODERNE</vt:lpstr>
      <vt:lpstr>LE SITE D’ÉQUIPE</vt:lpstr>
      <vt:lpstr>SITE DE COMMUNICATION</vt:lpstr>
      <vt:lpstr>LA NOTION DE MEMBERSHIP DANS SHAREPOINT</vt:lpstr>
      <vt:lpstr>LA STRUCTURE D’UN SITE D’ÉQUIPE</vt:lpstr>
      <vt:lpstr>LE CONTENU DU SITE</vt:lpstr>
      <vt:lpstr>EXPLOITER LES PAGES DE SITE</vt:lpstr>
      <vt:lpstr>CONCEPTION SHAREPOINT</vt:lpstr>
      <vt:lpstr>COMMENT CRÉER UNE NOUVELLE PAGE?</vt:lpstr>
      <vt:lpstr>PERSONNALISER LA PAGE D’ACCUEIL</vt:lpstr>
      <vt:lpstr>SECTIONS ET WEBPARTS</vt:lpstr>
      <vt:lpstr>AJOUTER UN COMPOSANT WEB PART</vt:lpstr>
      <vt:lpstr>LES ACTUALITÉS : CE QU’IL FAUT SAVOIR</vt:lpstr>
      <vt:lpstr>LES ACTUALITÉS : DIFFUSER ET CIBLER</vt:lpstr>
      <vt:lpstr>ÉVÉNEMENTS ET CALENDRIERS</vt:lpstr>
      <vt:lpstr>MISE EN PRATIQUE</vt:lpstr>
      <vt:lpstr>CE QU’IL FAUT RETENIR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SharePoint : Structurer et concevoir</dc:title>
  <dc:creator>Formation CAD</dc:creator>
  <dc:description/>
  <cp:lastModifiedBy>Etienne Jean-Marie</cp:lastModifiedBy>
  <cp:revision>192</cp:revision>
  <dcterms:created xsi:type="dcterms:W3CDTF">2024-10-31T12:21:03Z</dcterms:created>
  <dcterms:modified xsi:type="dcterms:W3CDTF">2026-09-19T13:55:37Z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0x010100633D86DE974B63419334873A95EF55E6</vt:lpwstr>
  </property>
  <property fmtid="{D5CDD505-2E9C-101B-9397-08002B2CF9AE}" pid="3" name="MediaServiceImageTags">
    <vt:lpwstr/>
  </property>
</Properties>
</file>